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3d44721e0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3d44721e0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important topic is data reduction &amp; cleansing. Remember, our ML model will be only as good as the quality of data it will learn from.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our hands-on exercise we worked with very small and clean data but that is uncommon in real-world data. Let’s understand some of the common data reduction &amp; cleaning steps involved in preparing data for machine learning.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0072daba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0072daba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hands-on exercise, we will continue working on the SAT prediction model. This time, we will include two new features, GPA squared and GPA cubed.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final </a:t>
            </a:r>
            <a:r>
              <a:rPr lang="en"/>
              <a:t>performance of the model is shown in the graph, and it is much better than the model we trained last lesson.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0072daba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60072daba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try another </a:t>
            </a:r>
            <a:r>
              <a:rPr lang="en"/>
              <a:t>problem</a:t>
            </a:r>
            <a:r>
              <a:rPr lang="en"/>
              <a:t> and get some experience with data cleaning, look at the problem.md file in the repo. I have included a data cleaning notebook and my approach to the </a:t>
            </a:r>
            <a:r>
              <a:rPr lang="en"/>
              <a:t>problem</a:t>
            </a:r>
            <a:r>
              <a:rPr lang="en"/>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0072daba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0072daba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next lesson, we will understand how Linear Regression model figures out the best parameters as part of model training.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addition, we will learn about the risks of underfitting and overfitting, along with tips to avoid this. Finally, we will learn about handling categorical values using a technique </a:t>
            </a:r>
            <a:r>
              <a:rPr lang="en"/>
              <a:t>called One-Hot Encoding.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64765510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764765510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5f1b7d7f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5f1b7d7f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back to the ML 101 course. Today we will go deeper into Regression, more </a:t>
            </a:r>
            <a:r>
              <a:rPr lang="en"/>
              <a:t>specially Linear Regression.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60072daba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60072daba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recap of what we have covered so far. We discussed how machine learning differs from traditional programming as in machine learning we expect computers to learn without being explicitly programmed.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got introduced to “Supervised learning” - where the training data contains both input </a:t>
            </a:r>
            <a:r>
              <a:rPr lang="en"/>
              <a:t>features</a:t>
            </a:r>
            <a:r>
              <a:rPr lang="en"/>
              <a:t> and the labels to predict.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we did a hands on exercise to train a linear regression model. That helped us get a feel for difference stages of an ML model’s lifecycle.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60072daba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60072daba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already used the term linear regression multiple times, let’s learn what exactly it refers to now. Keep in mind that F(x) = wx + b is the same as the formula for a line, y = mx + c.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(play video)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0072daba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0072daba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 &amp; “b” are also called model parameters or weights. Given that “x” is an input variable, all we need to do to learn a Linear Regression model is to figure out the values of “w” and “b”. Not any value will work, we need to figure out these values such that we are able to make predictions with high accuracy.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Sometimes ML might feel like magic, but in reality it is mathematics.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3d44721e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3d44721e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Earlier we mentioned that we want to find model parameters such that it has high accuracy? But how do we measure the quality of a Linear Regression model. The most commonly used metric is called root mean square error.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(play video)</a:t>
            </a:r>
            <a:endParaRPr/>
          </a:p>
          <a:p>
            <a:pPr indent="0" lvl="0" marL="0" rtl="0" algn="l">
              <a:spcBef>
                <a:spcPts val="0"/>
              </a:spcBef>
              <a:spcAft>
                <a:spcPts val="0"/>
              </a:spcAft>
              <a:buNone/>
            </a:pPr>
            <a:r>
              <a:rPr lang="en"/>
              <a:t>(click next)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symbol represents summation. Here we are adding the square of all errors. And we square the errors because some errors can be -ve.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3d44721e0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3d44721e0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the last week exercise we calculated RMSE twice. First for the training data. That tells how well the model performs on the data it was trained 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But our goal is do well on unseen data. That’s why a more reliable metric to measure model quality would be the RMSE on test data because test data was not part of the model training.</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3d44721e0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3d44721e0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our exercise we predicted SAT Score based on a single input feature, GPA. But for most real world problems, single input feature is not enough to train a good quality model. Linear Regression equation can be extended to include multiple input features. In case of 2 input features, Linear Regression model represents a 3D hyperplane.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every input feature x</a:t>
            </a:r>
            <a:r>
              <a:rPr baseline="-25000" lang="en"/>
              <a:t>i</a:t>
            </a:r>
            <a:r>
              <a:rPr lang="en"/>
              <a:t>, there is a corresponding weight parameter w</a:t>
            </a:r>
            <a:r>
              <a:rPr baseline="-25000" lang="en"/>
              <a:t>i</a:t>
            </a:r>
            <a:r>
              <a:rPr lang="en"/>
              <a:t> that is learnt as part of model training.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 And this is another way to write the same equation in a way that is more concise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3d44721e0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3d44721e0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From this scatter-plot it is clear that the correlation between GPA and SAT Score is non-linear. Hence fitting a straight line is not going to help.</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ww.youtube.com/watch?v=P8ERBy91Y90" TargetMode="External"/><Relationship Id="rId4" Type="http://schemas.openxmlformats.org/officeDocument/2006/relationships/image" Target="../media/image6.jpg"/><Relationship Id="rId5" Type="http://schemas.openxmlformats.org/officeDocument/2006/relationships/hyperlink" Target="https://www.youtube.com/watch?v=P8ERBy91Y9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bit.ly/ML_101" TargetMode="Externa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youtube.com/watch?v=H8kocPOT5v0" TargetMode="External"/><Relationship Id="rId4" Type="http://schemas.openxmlformats.org/officeDocument/2006/relationships/image" Target="../media/image3.png"/><Relationship Id="rId11" Type="http://schemas.openxmlformats.org/officeDocument/2006/relationships/hyperlink" Target="https://towardsdatascience.com/how-to-clean-your-data-in-python-8f178638b98d" TargetMode="External"/><Relationship Id="rId10" Type="http://schemas.openxmlformats.org/officeDocument/2006/relationships/hyperlink" Target="https://www.analyticsvidhya.com/blog/2021/06/how-to-clean-data-in-python-for-machine-learning/" TargetMode="External"/><Relationship Id="rId9" Type="http://schemas.openxmlformats.org/officeDocument/2006/relationships/image" Target="../media/image9.jpg"/><Relationship Id="rId5" Type="http://schemas.openxmlformats.org/officeDocument/2006/relationships/hyperlink" Target="http://www.youtube.com/watch?v=P8ERBy91Y90" TargetMode="External"/><Relationship Id="rId6" Type="http://schemas.openxmlformats.org/officeDocument/2006/relationships/image" Target="../media/image6.jpg"/><Relationship Id="rId7" Type="http://schemas.openxmlformats.org/officeDocument/2006/relationships/hyperlink" Target="https://www.youtube.com/watch?v=P8ERBy91Y90" TargetMode="External"/><Relationship Id="rId8" Type="http://schemas.openxmlformats.org/officeDocument/2006/relationships/hyperlink" Target="http://www.youtube.com/watch?v=H8kocPOT5v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bit.ly/ML_101" TargetMode="External"/><Relationship Id="rId4" Type="http://schemas.openxmlformats.org/officeDocument/2006/relationships/image" Target="../media/image2.png"/><Relationship Id="rId5" Type="http://schemas.openxmlformats.org/officeDocument/2006/relationships/image" Target="../media/image13.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youtube.com/watch?v=KWULpBYzIYk" TargetMode="External"/><Relationship Id="rId4" Type="http://schemas.openxmlformats.org/officeDocument/2006/relationships/image" Target="../media/image14.jpg"/><Relationship Id="rId5" Type="http://schemas.openxmlformats.org/officeDocument/2006/relationships/hyperlink" Target="https://www.youtube.com/watch?v=KWULpBYzIYk&amp;list=PLkDaE6sCZn6FNC6YRfRQc_FbeQrF8BwGI&amp;index=1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hyperlink" Target="https://www.youtube.com/watch?v=KWULpBYzIYk&amp;list=PLkDaE6sCZn6FNC6YRfRQc_FbeQrF8BwGI&amp;index=1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youtube.com/watch?v=sA1K22Hmh1g" TargetMode="External"/><Relationship Id="rId4" Type="http://schemas.openxmlformats.org/officeDocument/2006/relationships/image" Target="../media/image5.jpg"/><Relationship Id="rId5" Type="http://schemas.openxmlformats.org/officeDocument/2006/relationships/hyperlink" Target="https://www.youtube.com/watch?v=KWULpBYzIYk&amp;list=PLkDaE6sCZn6FNC6YRfRQc_FbeQrF8BwGI&amp;index=10" TargetMode="External"/><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hyperlink" Target="https://medium.com/swlh/linear-regression-9ca9f7801e8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0" y="1233175"/>
            <a:ext cx="43053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ML 101 Course</a:t>
            </a:r>
            <a:endParaRPr/>
          </a:p>
        </p:txBody>
      </p:sp>
      <p:pic>
        <p:nvPicPr>
          <p:cNvPr id="55" name="Google Shape;55;p13"/>
          <p:cNvPicPr preferRelativeResize="0"/>
          <p:nvPr/>
        </p:nvPicPr>
        <p:blipFill>
          <a:blip r:embed="rId3">
            <a:alphaModFix/>
          </a:blip>
          <a:stretch>
            <a:fillRect/>
          </a:stretch>
        </p:blipFill>
        <p:spPr>
          <a:xfrm>
            <a:off x="4305300" y="152400"/>
            <a:ext cx="4838700" cy="4838700"/>
          </a:xfrm>
          <a:prstGeom prst="rect">
            <a:avLst/>
          </a:prstGeom>
          <a:noFill/>
          <a:ln>
            <a:noFill/>
          </a:ln>
        </p:spPr>
      </p:pic>
      <p:sp>
        <p:nvSpPr>
          <p:cNvPr id="56" name="Google Shape;56;p13"/>
          <p:cNvSpPr txBox="1"/>
          <p:nvPr/>
        </p:nvSpPr>
        <p:spPr>
          <a:xfrm>
            <a:off x="265500" y="2803075"/>
            <a:ext cx="3576000" cy="12351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sz="2100">
                <a:solidFill>
                  <a:srgbClr val="595959"/>
                </a:solidFill>
              </a:rPr>
              <a:t>Arush Garg</a:t>
            </a:r>
            <a:endParaRPr sz="2100">
              <a:solidFill>
                <a:srgbClr val="595959"/>
              </a:solidFill>
            </a:endParaRPr>
          </a:p>
          <a:p>
            <a:pPr indent="0" lvl="0" marL="0" rtl="0" algn="ctr">
              <a:spcBef>
                <a:spcPts val="0"/>
              </a:spcBef>
              <a:spcAft>
                <a:spcPts val="0"/>
              </a:spcAft>
              <a:buNone/>
            </a:pPr>
            <a:r>
              <a:t/>
            </a:r>
            <a:endParaRPr sz="2100">
              <a:solidFill>
                <a:srgbClr val="595959"/>
              </a:solidFill>
            </a:endParaRPr>
          </a:p>
          <a:p>
            <a:pPr indent="0" lvl="0" marL="0" rtl="0" algn="ctr">
              <a:spcBef>
                <a:spcPts val="0"/>
              </a:spcBef>
              <a:spcAft>
                <a:spcPts val="0"/>
              </a:spcAft>
              <a:buNone/>
            </a:pPr>
            <a:r>
              <a:rPr lang="en" sz="2100">
                <a:solidFill>
                  <a:srgbClr val="595959"/>
                </a:solidFill>
              </a:rPr>
              <a:t>AI and Machine Learning Club</a:t>
            </a:r>
            <a:endParaRPr sz="2100">
              <a:solidFill>
                <a:srgbClr val="595959"/>
              </a:solidFill>
            </a:endParaRPr>
          </a:p>
          <a:p>
            <a:pPr indent="0" lvl="0" marL="0" rtl="0" algn="ctr">
              <a:spcBef>
                <a:spcPts val="0"/>
              </a:spcBef>
              <a:spcAft>
                <a:spcPts val="0"/>
              </a:spcAft>
              <a:buNone/>
            </a:pPr>
            <a:r>
              <a:rPr lang="en" sz="2100">
                <a:solidFill>
                  <a:srgbClr val="595959"/>
                </a:solidFill>
              </a:rPr>
              <a:t>Overseas Family School</a:t>
            </a:r>
            <a:endParaRPr sz="2100">
              <a:solidFill>
                <a:srgbClr val="595959"/>
              </a:solidFill>
            </a:endParaRPr>
          </a:p>
          <a:p>
            <a:pPr indent="0" lvl="0" marL="0" rtl="0" algn="l">
              <a:spcBef>
                <a:spcPts val="0"/>
              </a:spcBef>
              <a:spcAft>
                <a:spcPts val="0"/>
              </a:spcAft>
              <a:buNone/>
            </a:pPr>
            <a:r>
              <a:t/>
            </a:r>
            <a:endParaRPr sz="2100">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reduction &amp; cleansing: Garbage in, Garbage out</a:t>
            </a:r>
            <a:endParaRPr/>
          </a:p>
        </p:txBody>
      </p:sp>
      <p:pic>
        <p:nvPicPr>
          <p:cNvPr descr="Data is one of the main factors determining whether machine learning projects will succeed or fail. That's why it is necessary to prepare data in the most digestible form for a future ML model.&#10;&#10;Watch our video to find out more about data preparation for machine learning:&#10;00:00 Intro&#10;01:19 Dataset size&#10;03:07 Dataset quality&#10;04:35 Labeling&#10;06:35 Data reduction and cleansing&#10;09:56 Data wrangling&#10;12:14 Feature engineering&#10;&#10;Sources: &#10;[1] https://www.reuters.com/article/us-amazon-com-jobs-automation-insight/amazon-scraps-secret-ai-recruiting-tool-that-showed-bias-against-women-idUSKCN1MK08G&#10;[2] https://www.sciencedirect.com/science/article/pii/S0933365716301749#bib0155&#10;&#10;Read more in our article: https://www.altexsoft.com/blog/datascience/preparing-your-dataset-for-machine-learning-8-basic-techniques-that-make-your-data-better/&#10; &#10;Music by Epidemicsound.com&#10;&#10;Learn more about AltexSoft: https://www.altexsoft.com&#10;Follow us on LinkedIn: https://www.linkedin.com/company/altexsoft&#10;Follow us on Facebook: https://www.facebook.com/altexsoft/&#10;Follow us on Twitter: https://twitter.com/AltexSoft &#10;Follow us on Instagram: https://www.instagram.com/altexsoftcom/" id="132" name="Google Shape;132;p22" title="How is data prepared for machine learning?">
            <a:hlinkClick r:id="rId3"/>
          </p:cNvPr>
          <p:cNvPicPr preferRelativeResize="0"/>
          <p:nvPr/>
        </p:nvPicPr>
        <p:blipFill>
          <a:blip r:embed="rId4">
            <a:alphaModFix/>
          </a:blip>
          <a:stretch>
            <a:fillRect/>
          </a:stretch>
        </p:blipFill>
        <p:spPr>
          <a:xfrm>
            <a:off x="6888" y="1206150"/>
            <a:ext cx="6452525" cy="3629550"/>
          </a:xfrm>
          <a:prstGeom prst="rect">
            <a:avLst/>
          </a:prstGeom>
          <a:noFill/>
          <a:ln>
            <a:noFill/>
          </a:ln>
        </p:spPr>
      </p:pic>
      <p:sp>
        <p:nvSpPr>
          <p:cNvPr id="133" name="Google Shape;133;p22"/>
          <p:cNvSpPr txBox="1"/>
          <p:nvPr/>
        </p:nvSpPr>
        <p:spPr>
          <a:xfrm>
            <a:off x="2031650" y="4835700"/>
            <a:ext cx="2403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Source: </a:t>
            </a:r>
            <a:r>
              <a:rPr lang="en" sz="800" u="sng">
                <a:solidFill>
                  <a:schemeClr val="hlink"/>
                </a:solidFill>
                <a:hlinkClick r:id="rId5"/>
              </a:rPr>
              <a:t>AltexSoft</a:t>
            </a:r>
            <a:endParaRPr sz="800"/>
          </a:p>
        </p:txBody>
      </p:sp>
      <p:sp>
        <p:nvSpPr>
          <p:cNvPr id="134" name="Google Shape;134;p22"/>
          <p:cNvSpPr/>
          <p:nvPr/>
        </p:nvSpPr>
        <p:spPr>
          <a:xfrm>
            <a:off x="6613875" y="1206150"/>
            <a:ext cx="2403000" cy="3915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t>Dimensionality Reduction</a:t>
            </a:r>
            <a:endParaRPr/>
          </a:p>
        </p:txBody>
      </p:sp>
      <p:sp>
        <p:nvSpPr>
          <p:cNvPr id="135" name="Google Shape;135;p22"/>
          <p:cNvSpPr/>
          <p:nvPr/>
        </p:nvSpPr>
        <p:spPr>
          <a:xfrm>
            <a:off x="6613825" y="1786075"/>
            <a:ext cx="2403000" cy="7116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t>Sampling</a:t>
            </a:r>
            <a:endParaRPr/>
          </a:p>
          <a:p>
            <a:pPr indent="-317500" lvl="0" marL="457200" rtl="0" algn="l">
              <a:spcBef>
                <a:spcPts val="0"/>
              </a:spcBef>
              <a:spcAft>
                <a:spcPts val="0"/>
              </a:spcAft>
              <a:buSzPts val="1400"/>
              <a:buChar char="-"/>
            </a:pPr>
            <a:r>
              <a:rPr lang="en"/>
              <a:t>remove </a:t>
            </a:r>
            <a:r>
              <a:rPr lang="en"/>
              <a:t>bias</a:t>
            </a:r>
            <a:endParaRPr/>
          </a:p>
          <a:p>
            <a:pPr indent="-317500" lvl="0" marL="457200" rtl="0" algn="l">
              <a:spcBef>
                <a:spcPts val="0"/>
              </a:spcBef>
              <a:spcAft>
                <a:spcPts val="0"/>
              </a:spcAft>
              <a:buSzPts val="1400"/>
              <a:buChar char="-"/>
            </a:pPr>
            <a:r>
              <a:rPr lang="en"/>
              <a:t>speed up prototyping</a:t>
            </a:r>
            <a:endParaRPr/>
          </a:p>
        </p:txBody>
      </p:sp>
      <p:sp>
        <p:nvSpPr>
          <p:cNvPr id="136" name="Google Shape;136;p22"/>
          <p:cNvSpPr/>
          <p:nvPr/>
        </p:nvSpPr>
        <p:spPr>
          <a:xfrm>
            <a:off x="6613813" y="2704425"/>
            <a:ext cx="2403000" cy="3915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137" name="Google Shape;137;p22"/>
          <p:cNvSpPr/>
          <p:nvPr/>
        </p:nvSpPr>
        <p:spPr>
          <a:xfrm>
            <a:off x="6851413" y="3284350"/>
            <a:ext cx="2165400" cy="3915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t>Handle m</a:t>
            </a:r>
            <a:r>
              <a:rPr lang="en"/>
              <a:t>issing Values</a:t>
            </a:r>
            <a:endParaRPr/>
          </a:p>
        </p:txBody>
      </p:sp>
      <p:sp>
        <p:nvSpPr>
          <p:cNvPr id="138" name="Google Shape;138;p22"/>
          <p:cNvSpPr/>
          <p:nvPr/>
        </p:nvSpPr>
        <p:spPr>
          <a:xfrm>
            <a:off x="6851538" y="3864275"/>
            <a:ext cx="2165400" cy="3915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t>Remove Outliers</a:t>
            </a:r>
            <a:endParaRPr/>
          </a:p>
        </p:txBody>
      </p:sp>
      <p:sp>
        <p:nvSpPr>
          <p:cNvPr id="139" name="Google Shape;139;p22"/>
          <p:cNvSpPr/>
          <p:nvPr/>
        </p:nvSpPr>
        <p:spPr>
          <a:xfrm>
            <a:off x="6851538" y="4444200"/>
            <a:ext cx="2165400" cy="3915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t>Impute bad data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45025"/>
            <a:ext cx="8520600" cy="106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Hands-on Exercise </a:t>
            </a:r>
            <a:r>
              <a:rPr lang="en" sz="2000"/>
              <a:t>(</a:t>
            </a:r>
            <a:r>
              <a:rPr lang="en" sz="2000" u="sng">
                <a:solidFill>
                  <a:schemeClr val="accent5"/>
                </a:solidFill>
                <a:hlinkClick r:id="rId3">
                  <a:extLst>
                    <a:ext uri="{A12FA001-AC4F-418D-AE19-62706E023703}">
                      <ahyp:hlinkClr val="tx"/>
                    </a:ext>
                  </a:extLst>
                </a:hlinkClick>
              </a:rPr>
              <a:t>bit.ly/ML_101</a:t>
            </a:r>
            <a:r>
              <a:rPr lang="en" sz="2000"/>
              <a:t>)</a:t>
            </a:r>
            <a:endParaRPr sz="2000"/>
          </a:p>
          <a:p>
            <a:pPr indent="0" lvl="0" marL="0" rtl="0" algn="l">
              <a:spcBef>
                <a:spcPts val="0"/>
              </a:spcBef>
              <a:spcAft>
                <a:spcPts val="0"/>
              </a:spcAft>
              <a:buNone/>
            </a:pPr>
            <a:r>
              <a:rPr lang="en" sz="2500">
                <a:solidFill>
                  <a:srgbClr val="0000FF"/>
                </a:solidFill>
              </a:rPr>
              <a:t>Multivariate Linear Regression</a:t>
            </a:r>
            <a:endParaRPr sz="2500">
              <a:solidFill>
                <a:srgbClr val="0000FF"/>
              </a:solidFill>
            </a:endParaRPr>
          </a:p>
        </p:txBody>
      </p:sp>
      <p:sp>
        <p:nvSpPr>
          <p:cNvPr id="145" name="Google Shape;145;p23"/>
          <p:cNvSpPr txBox="1"/>
          <p:nvPr/>
        </p:nvSpPr>
        <p:spPr>
          <a:xfrm>
            <a:off x="311700" y="1507025"/>
            <a:ext cx="765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Python Notebook: …</a:t>
            </a:r>
            <a:r>
              <a:rPr lang="en"/>
              <a:t>/02 Regression/GPA_SAT.ipynb</a:t>
            </a:r>
            <a:endParaRPr/>
          </a:p>
        </p:txBody>
      </p:sp>
      <p:pic>
        <p:nvPicPr>
          <p:cNvPr id="146" name="Google Shape;146;p23"/>
          <p:cNvPicPr preferRelativeResize="0"/>
          <p:nvPr/>
        </p:nvPicPr>
        <p:blipFill>
          <a:blip r:embed="rId4">
            <a:alphaModFix/>
          </a:blip>
          <a:stretch>
            <a:fillRect/>
          </a:stretch>
        </p:blipFill>
        <p:spPr>
          <a:xfrm>
            <a:off x="2572313" y="2040125"/>
            <a:ext cx="3999371" cy="29314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145725"/>
            <a:ext cx="8520600" cy="52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Further Reading / Watching / Doing</a:t>
            </a:r>
            <a:endParaRPr/>
          </a:p>
        </p:txBody>
      </p:sp>
      <p:sp>
        <p:nvSpPr>
          <p:cNvPr id="152" name="Google Shape;152;p24"/>
          <p:cNvSpPr txBox="1"/>
          <p:nvPr/>
        </p:nvSpPr>
        <p:spPr>
          <a:xfrm>
            <a:off x="415063" y="4752450"/>
            <a:ext cx="32409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t>Source</a:t>
            </a:r>
            <a:r>
              <a:rPr lang="en" sz="800"/>
              <a:t>: </a:t>
            </a:r>
            <a:r>
              <a:rPr lang="en" sz="800" u="sng">
                <a:solidFill>
                  <a:schemeClr val="hlink"/>
                </a:solidFill>
                <a:hlinkClick r:id="rId3"/>
              </a:rPr>
              <a:t>NeuralNine</a:t>
            </a:r>
            <a:endParaRPr sz="800"/>
          </a:p>
        </p:txBody>
      </p:sp>
      <p:pic>
        <p:nvPicPr>
          <p:cNvPr id="153" name="Google Shape;153;p24"/>
          <p:cNvPicPr preferRelativeResize="0"/>
          <p:nvPr/>
        </p:nvPicPr>
        <p:blipFill>
          <a:blip r:embed="rId4">
            <a:alphaModFix/>
          </a:blip>
          <a:stretch>
            <a:fillRect/>
          </a:stretch>
        </p:blipFill>
        <p:spPr>
          <a:xfrm>
            <a:off x="4211625" y="820475"/>
            <a:ext cx="1271933" cy="1763901"/>
          </a:xfrm>
          <a:prstGeom prst="rect">
            <a:avLst/>
          </a:prstGeom>
          <a:noFill/>
          <a:ln>
            <a:noFill/>
          </a:ln>
        </p:spPr>
      </p:pic>
      <p:sp>
        <p:nvSpPr>
          <p:cNvPr id="154" name="Google Shape;154;p24"/>
          <p:cNvSpPr txBox="1"/>
          <p:nvPr/>
        </p:nvSpPr>
        <p:spPr>
          <a:xfrm>
            <a:off x="5483550" y="820475"/>
            <a:ext cx="3542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Practice notebook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Refer to </a:t>
            </a:r>
            <a:r>
              <a:rPr b="1" lang="en"/>
              <a:t>…/02 Regression/problem.md</a:t>
            </a:r>
            <a:endParaRPr b="1"/>
          </a:p>
          <a:p>
            <a:pPr indent="0" lvl="0" marL="0" rtl="0" algn="l">
              <a:spcBef>
                <a:spcPts val="0"/>
              </a:spcBef>
              <a:spcAft>
                <a:spcPts val="0"/>
              </a:spcAft>
              <a:buNone/>
            </a:pPr>
            <a:r>
              <a:rPr lang="en"/>
              <a:t>For instructions regarding another Linear Regression practice problem. You can also learn &amp; practice “data cleaning” in this one.</a:t>
            </a:r>
            <a:endParaRPr/>
          </a:p>
        </p:txBody>
      </p:sp>
      <p:pic>
        <p:nvPicPr>
          <p:cNvPr descr="Data is one of the main factors determining whether machine learning projects will succeed or fail. That's why it is necessary to prepare data in the most digestible form for a future ML model.&#10;&#10;Watch our video to find out more about data preparation for machine learning:&#10;00:00 Intro&#10;01:19 Dataset size&#10;03:07 Dataset quality&#10;04:35 Labeling&#10;06:35 Data reduction and cleansing&#10;09:56 Data wrangling&#10;12:14 Feature engineering&#10;&#10;Sources: &#10;[1] https://www.reuters.com/article/us-amazon-com-jobs-automation-insight/amazon-scraps-secret-ai-recruiting-tool-that-showed-bias-against-women-idUSKCN1MK08G&#10;[2] https://www.sciencedirect.com/science/article/pii/S0933365716301749#bib0155&#10;&#10;Read more in our article: https://www.altexsoft.com/blog/datascience/preparing-your-dataset-for-machine-learning-8-basic-techniques-that-make-your-data-better/&#10; &#10;Music by Epidemicsound.com&#10;&#10;Learn more about AltexSoft: https://www.altexsoft.com&#10;Follow us on LinkedIn: https://www.linkedin.com/company/altexsoft&#10;Follow us on Facebook: https://www.facebook.com/altexsoft/&#10;Follow us on Twitter: https://twitter.com/AltexSoft &#10;Follow us on Instagram: https://www.instagram.com/altexsoftcom/" id="155" name="Google Shape;155;p24" title="How is data prepared for machine learning?">
            <a:hlinkClick r:id="rId5"/>
          </p:cNvPr>
          <p:cNvPicPr preferRelativeResize="0"/>
          <p:nvPr/>
        </p:nvPicPr>
        <p:blipFill>
          <a:blip r:embed="rId6">
            <a:alphaModFix/>
          </a:blip>
          <a:stretch>
            <a:fillRect/>
          </a:stretch>
        </p:blipFill>
        <p:spPr>
          <a:xfrm>
            <a:off x="415075" y="845175"/>
            <a:ext cx="3240900" cy="1823006"/>
          </a:xfrm>
          <a:prstGeom prst="rect">
            <a:avLst/>
          </a:prstGeom>
          <a:noFill/>
          <a:ln>
            <a:noFill/>
          </a:ln>
        </p:spPr>
      </p:pic>
      <p:sp>
        <p:nvSpPr>
          <p:cNvPr id="156" name="Google Shape;156;p24"/>
          <p:cNvSpPr txBox="1"/>
          <p:nvPr/>
        </p:nvSpPr>
        <p:spPr>
          <a:xfrm>
            <a:off x="415063" y="2668175"/>
            <a:ext cx="3240900" cy="3078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None/>
            </a:pPr>
            <a:r>
              <a:rPr lang="en" sz="800">
                <a:solidFill>
                  <a:schemeClr val="dk1"/>
                </a:solidFill>
              </a:rPr>
              <a:t>Source: </a:t>
            </a:r>
            <a:r>
              <a:rPr lang="en" sz="800" u="sng">
                <a:solidFill>
                  <a:schemeClr val="accent5"/>
                </a:solidFill>
                <a:hlinkClick r:id="rId7">
                  <a:extLst>
                    <a:ext uri="{A12FA001-AC4F-418D-AE19-62706E023703}">
                      <ahyp:hlinkClr val="tx"/>
                    </a:ext>
                  </a:extLst>
                </a:hlinkClick>
              </a:rPr>
              <a:t>AltexSoft</a:t>
            </a:r>
            <a:endParaRPr sz="800"/>
          </a:p>
        </p:txBody>
      </p:sp>
      <p:pic>
        <p:nvPicPr>
          <p:cNvPr descr="In this video we learn about polynomial regression in Python.&#10;&#10;◾◾◾◾◾◾◾◾◾◾◾◾◾◾◾◾◾&#10;📚 Programming Books &amp; Merch 📚&#10;🐍 The Python Bible Book: https://www.neuralnine.com/books/&#10;💻 The Algorithm Bible Book: https://www.neuralnine.com/books/&#10;👕 Programming Merch: https://www.neuralnine.com/shop&#10;&#10;🌐 Social Media &amp; Contact 🌐 &#10;📱 Website: https://www.neuralnine.com/&#10;📷 Instagram: https://www.instagram.com/neuralnine&#10;🐦 Twitter: https://twitter.com/neuralnine&#10;🤵 LinkedIn: https://www.linkedin.com/company/neuralnine/&#10;📁 GitHub: https://github.com/NeuralNine &#10;🎙 Discord: https://discord.gg/JU4xr8U3dm&#10;&#10;🎵 Outro Music From: https://www.bensound.com/" id="157" name="Google Shape;157;p24" title="Polynomial Regression in Python">
            <a:hlinkClick r:id="rId8"/>
          </p:cNvPr>
          <p:cNvPicPr preferRelativeResize="0"/>
          <p:nvPr/>
        </p:nvPicPr>
        <p:blipFill>
          <a:blip r:embed="rId9">
            <a:alphaModFix/>
          </a:blip>
          <a:stretch>
            <a:fillRect/>
          </a:stretch>
        </p:blipFill>
        <p:spPr>
          <a:xfrm>
            <a:off x="415075" y="2975975"/>
            <a:ext cx="3240900" cy="1823014"/>
          </a:xfrm>
          <a:prstGeom prst="rect">
            <a:avLst/>
          </a:prstGeom>
          <a:noFill/>
          <a:ln>
            <a:noFill/>
          </a:ln>
        </p:spPr>
      </p:pic>
      <p:sp>
        <p:nvSpPr>
          <p:cNvPr id="158" name="Google Shape;158;p24"/>
          <p:cNvSpPr txBox="1"/>
          <p:nvPr/>
        </p:nvSpPr>
        <p:spPr>
          <a:xfrm>
            <a:off x="4165050" y="2975975"/>
            <a:ext cx="4861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10"/>
              </a:rPr>
              <a:t>https://www.analyticsvidhya.com/blog/2021/06/how-to-clean-data-in-python-for-machine-learning/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11"/>
              </a:rPr>
              <a:t>https://towardsdatascience.com/how-to-clean-your-data-in-python-8f178638b98d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 for next class</a:t>
            </a:r>
            <a:endParaRPr/>
          </a:p>
        </p:txBody>
      </p:sp>
      <p:sp>
        <p:nvSpPr>
          <p:cNvPr id="164" name="Google Shape;164;p25"/>
          <p:cNvSpPr txBox="1"/>
          <p:nvPr>
            <p:ph idx="1" type="body"/>
          </p:nvPr>
        </p:nvSpPr>
        <p:spPr>
          <a:xfrm>
            <a:off x="311700" y="1152475"/>
            <a:ext cx="8520600" cy="364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Core ML concepts</a:t>
            </a:r>
            <a:endParaRPr b="1"/>
          </a:p>
          <a:p>
            <a:pPr indent="-342900" lvl="0" marL="457200" rtl="0" algn="l">
              <a:spcBef>
                <a:spcPts val="1200"/>
              </a:spcBef>
              <a:spcAft>
                <a:spcPts val="0"/>
              </a:spcAft>
              <a:buSzPts val="1800"/>
              <a:buChar char="-"/>
            </a:pPr>
            <a:r>
              <a:rPr lang="en"/>
              <a:t>Understand how ML algorithms figure out (learn) the model parameters / weights (w, b)</a:t>
            </a:r>
            <a:endParaRPr/>
          </a:p>
          <a:p>
            <a:pPr indent="-330200" lvl="1" marL="914400" rtl="0" algn="l">
              <a:spcBef>
                <a:spcPts val="0"/>
              </a:spcBef>
              <a:spcAft>
                <a:spcPts val="0"/>
              </a:spcAft>
              <a:buSzPts val="1600"/>
              <a:buChar char="-"/>
            </a:pPr>
            <a:r>
              <a:rPr lang="en" sz="1600"/>
              <a:t>Cost </a:t>
            </a:r>
            <a:r>
              <a:rPr lang="en" sz="1600"/>
              <a:t>function</a:t>
            </a:r>
            <a:endParaRPr sz="1600"/>
          </a:p>
          <a:p>
            <a:pPr indent="-330200" lvl="1" marL="914400" rtl="0" algn="l">
              <a:spcBef>
                <a:spcPts val="0"/>
              </a:spcBef>
              <a:spcAft>
                <a:spcPts val="0"/>
              </a:spcAft>
              <a:buSzPts val="1600"/>
              <a:buChar char="-"/>
            </a:pPr>
            <a:r>
              <a:rPr lang="en" sz="1600"/>
              <a:t>Gradient descent algorithm</a:t>
            </a:r>
            <a:endParaRPr sz="1600"/>
          </a:p>
          <a:p>
            <a:pPr indent="-330200" lvl="0" marL="457200" rtl="0" algn="l">
              <a:spcBef>
                <a:spcPts val="0"/>
              </a:spcBef>
              <a:spcAft>
                <a:spcPts val="0"/>
              </a:spcAft>
              <a:buSzPts val="1600"/>
              <a:buChar char="-"/>
            </a:pPr>
            <a:r>
              <a:rPr lang="en" sz="1600"/>
              <a:t>Underfitting / Overfitting</a:t>
            </a:r>
            <a:endParaRPr sz="1600"/>
          </a:p>
          <a:p>
            <a:pPr indent="-330200" lvl="0" marL="457200" rtl="0" algn="l">
              <a:spcBef>
                <a:spcPts val="0"/>
              </a:spcBef>
              <a:spcAft>
                <a:spcPts val="0"/>
              </a:spcAft>
              <a:buSzPts val="1600"/>
              <a:buChar char="-"/>
            </a:pPr>
            <a:r>
              <a:rPr lang="en" sz="1600"/>
              <a:t>Feature Engineering</a:t>
            </a:r>
            <a:endParaRPr sz="1600"/>
          </a:p>
          <a:p>
            <a:pPr indent="-330200" lvl="1" marL="914400" rtl="0" algn="l">
              <a:spcBef>
                <a:spcPts val="0"/>
              </a:spcBef>
              <a:spcAft>
                <a:spcPts val="0"/>
              </a:spcAft>
              <a:buSzPts val="1600"/>
              <a:buChar char="-"/>
            </a:pPr>
            <a:r>
              <a:rPr lang="en" sz="1600"/>
              <a:t>Handling categorical values</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a:blip r:embed="rId3">
            <a:alphaModFix/>
          </a:blip>
          <a:stretch>
            <a:fillRect/>
          </a:stretch>
        </p:blipFill>
        <p:spPr>
          <a:xfrm>
            <a:off x="0" y="1"/>
            <a:ext cx="3999351" cy="2931436"/>
          </a:xfrm>
          <a:prstGeom prst="rect">
            <a:avLst/>
          </a:prstGeom>
          <a:noFill/>
          <a:ln>
            <a:noFill/>
          </a:ln>
        </p:spPr>
      </p:pic>
      <p:pic>
        <p:nvPicPr>
          <p:cNvPr id="170" name="Google Shape;170;p26"/>
          <p:cNvPicPr preferRelativeResize="0"/>
          <p:nvPr/>
        </p:nvPicPr>
        <p:blipFill>
          <a:blip r:embed="rId4">
            <a:alphaModFix/>
          </a:blip>
          <a:stretch>
            <a:fillRect/>
          </a:stretch>
        </p:blipFill>
        <p:spPr>
          <a:xfrm>
            <a:off x="5144638" y="2212025"/>
            <a:ext cx="3999371" cy="2931476"/>
          </a:xfrm>
          <a:prstGeom prst="rect">
            <a:avLst/>
          </a:prstGeom>
          <a:noFill/>
          <a:ln>
            <a:noFill/>
          </a:ln>
        </p:spPr>
      </p:pic>
      <p:sp>
        <p:nvSpPr>
          <p:cNvPr id="171" name="Google Shape;171;p26"/>
          <p:cNvSpPr txBox="1"/>
          <p:nvPr/>
        </p:nvSpPr>
        <p:spPr>
          <a:xfrm>
            <a:off x="3999350" y="36875"/>
            <a:ext cx="4479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t>Linear Regression Output without Feature Engineering</a:t>
            </a:r>
            <a:endParaRPr b="1" sz="2400"/>
          </a:p>
        </p:txBody>
      </p:sp>
      <p:sp>
        <p:nvSpPr>
          <p:cNvPr id="172" name="Google Shape;172;p26"/>
          <p:cNvSpPr txBox="1"/>
          <p:nvPr/>
        </p:nvSpPr>
        <p:spPr>
          <a:xfrm>
            <a:off x="664750" y="4220088"/>
            <a:ext cx="4479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t>Linear Regression Output with Feature Engineering</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Course </a:t>
            </a:r>
            <a:r>
              <a:rPr lang="en" sz="1800"/>
              <a:t>(</a:t>
            </a:r>
            <a:r>
              <a:rPr lang="en" sz="1800" u="sng">
                <a:solidFill>
                  <a:schemeClr val="accent5"/>
                </a:solidFill>
                <a:hlinkClick r:id="rId3">
                  <a:extLst>
                    <a:ext uri="{A12FA001-AC4F-418D-AE19-62706E023703}">
                      <ahyp:hlinkClr val="tx"/>
                    </a:ext>
                  </a:extLst>
                </a:hlinkClick>
              </a:rPr>
              <a:t>bit.ly/ML_101</a:t>
            </a:r>
            <a:r>
              <a:rPr lang="en" sz="1800"/>
              <a:t>)</a:t>
            </a:r>
            <a:endParaRPr/>
          </a:p>
        </p:txBody>
      </p:sp>
      <p:sp>
        <p:nvSpPr>
          <p:cNvPr id="62" name="Google Shape;62;p14"/>
          <p:cNvSpPr txBox="1"/>
          <p:nvPr>
            <p:ph idx="1" type="body"/>
          </p:nvPr>
        </p:nvSpPr>
        <p:spPr>
          <a:xfrm>
            <a:off x="311700" y="1152475"/>
            <a:ext cx="8520600" cy="36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en"/>
              <a:t>Introduction to Machine Learning (ML)</a:t>
            </a:r>
            <a:endParaRPr b="1"/>
          </a:p>
          <a:p>
            <a:pPr indent="-342900" lvl="0" marL="457200" rtl="0" algn="l">
              <a:spcBef>
                <a:spcPts val="0"/>
              </a:spcBef>
              <a:spcAft>
                <a:spcPts val="0"/>
              </a:spcAft>
              <a:buSzPts val="1800"/>
              <a:buAutoNum type="arabicPeriod"/>
            </a:pPr>
            <a:r>
              <a:rPr b="1" lang="en"/>
              <a:t>Regression</a:t>
            </a:r>
            <a:endParaRPr b="1"/>
          </a:p>
          <a:p>
            <a:pPr indent="-342900" lvl="0" marL="457200" rtl="0" algn="l">
              <a:spcBef>
                <a:spcPts val="0"/>
              </a:spcBef>
              <a:spcAft>
                <a:spcPts val="0"/>
              </a:spcAft>
              <a:buSzPts val="1800"/>
              <a:buAutoNum type="arabicPeriod"/>
            </a:pPr>
            <a:r>
              <a:rPr lang="en"/>
              <a:t>Core ML concepts</a:t>
            </a:r>
            <a:endParaRPr/>
          </a:p>
          <a:p>
            <a:pPr indent="-342900" lvl="0" marL="457200" rtl="0" algn="l">
              <a:spcBef>
                <a:spcPts val="0"/>
              </a:spcBef>
              <a:spcAft>
                <a:spcPts val="0"/>
              </a:spcAft>
              <a:buSzPts val="1800"/>
              <a:buAutoNum type="arabicPeriod"/>
            </a:pPr>
            <a:r>
              <a:rPr lang="en"/>
              <a:t>Classification</a:t>
            </a:r>
            <a:endParaRPr/>
          </a:p>
          <a:p>
            <a:pPr indent="-342900" lvl="0" marL="457200" rtl="0" algn="l">
              <a:spcBef>
                <a:spcPts val="0"/>
              </a:spcBef>
              <a:spcAft>
                <a:spcPts val="0"/>
              </a:spcAft>
              <a:buSzPts val="1800"/>
              <a:buAutoNum type="arabicPeriod"/>
            </a:pPr>
            <a:r>
              <a:rPr lang="en"/>
              <a:t>Decision Trees</a:t>
            </a:r>
            <a:endParaRPr/>
          </a:p>
          <a:p>
            <a:pPr indent="-342900" lvl="0" marL="457200" rtl="0" algn="l">
              <a:spcBef>
                <a:spcPts val="0"/>
              </a:spcBef>
              <a:spcAft>
                <a:spcPts val="0"/>
              </a:spcAft>
              <a:buSzPts val="1800"/>
              <a:buAutoNum type="arabicPeriod"/>
            </a:pPr>
            <a:r>
              <a:rPr lang="en"/>
              <a:t>Model selection and tuning</a:t>
            </a:r>
            <a:endParaRPr/>
          </a:p>
          <a:p>
            <a:pPr indent="-342900" lvl="0" marL="457200" rtl="0" algn="l">
              <a:spcBef>
                <a:spcPts val="0"/>
              </a:spcBef>
              <a:spcAft>
                <a:spcPts val="0"/>
              </a:spcAft>
              <a:buSzPts val="1800"/>
              <a:buAutoNum type="arabicPeriod"/>
            </a:pPr>
            <a:r>
              <a:rPr lang="en"/>
              <a:t>Unstructured data: </a:t>
            </a:r>
            <a:r>
              <a:rPr b="1" lang="en"/>
              <a:t>Text</a:t>
            </a:r>
            <a:endParaRPr b="1"/>
          </a:p>
          <a:p>
            <a:pPr indent="-342900" lvl="0" marL="457200" rtl="0" algn="l">
              <a:spcBef>
                <a:spcPts val="0"/>
              </a:spcBef>
              <a:spcAft>
                <a:spcPts val="0"/>
              </a:spcAft>
              <a:buSzPts val="1800"/>
              <a:buAutoNum type="arabicPeriod"/>
            </a:pPr>
            <a:r>
              <a:rPr lang="en"/>
              <a:t>Neural Networks</a:t>
            </a:r>
            <a:endParaRPr/>
          </a:p>
          <a:p>
            <a:pPr indent="-342900" lvl="0" marL="457200" rtl="0" algn="l">
              <a:spcBef>
                <a:spcPts val="0"/>
              </a:spcBef>
              <a:spcAft>
                <a:spcPts val="0"/>
              </a:spcAft>
              <a:buSzPts val="1800"/>
              <a:buAutoNum type="arabicPeriod"/>
            </a:pPr>
            <a:r>
              <a:rPr lang="en"/>
              <a:t>Unstructured data: </a:t>
            </a:r>
            <a:r>
              <a:rPr b="1" lang="en"/>
              <a:t>Images</a:t>
            </a:r>
            <a:endParaRPr b="1"/>
          </a:p>
          <a:p>
            <a:pPr indent="-342900" lvl="0" marL="457200" rtl="0" algn="l">
              <a:spcBef>
                <a:spcPts val="0"/>
              </a:spcBef>
              <a:spcAft>
                <a:spcPts val="0"/>
              </a:spcAft>
              <a:buSzPts val="1800"/>
              <a:buAutoNum type="arabicPeriod"/>
            </a:pPr>
            <a:r>
              <a:rPr lang="en"/>
              <a:t>Introduction to Deep Learning</a:t>
            </a:r>
            <a:endParaRPr/>
          </a:p>
          <a:p>
            <a:pPr indent="-342900" lvl="0" marL="457200" rtl="0" algn="l">
              <a:spcBef>
                <a:spcPts val="0"/>
              </a:spcBef>
              <a:spcAft>
                <a:spcPts val="0"/>
              </a:spcAft>
              <a:buSzPts val="1800"/>
              <a:buAutoNum type="arabicPeriod"/>
            </a:pPr>
            <a:r>
              <a:rPr lang="en"/>
              <a:t>Beyond Regression &amp; Classification</a:t>
            </a:r>
            <a:endParaRPr/>
          </a:p>
        </p:txBody>
      </p:sp>
      <p:pic>
        <p:nvPicPr>
          <p:cNvPr id="63" name="Google Shape;63;p14"/>
          <p:cNvPicPr preferRelativeResize="0"/>
          <p:nvPr/>
        </p:nvPicPr>
        <p:blipFill>
          <a:blip r:embed="rId4">
            <a:alphaModFix/>
          </a:blip>
          <a:stretch>
            <a:fillRect/>
          </a:stretch>
        </p:blipFill>
        <p:spPr>
          <a:xfrm>
            <a:off x="0" y="1484700"/>
            <a:ext cx="432300" cy="432300"/>
          </a:xfrm>
          <a:prstGeom prst="rect">
            <a:avLst/>
          </a:prstGeom>
          <a:noFill/>
          <a:ln>
            <a:noFill/>
          </a:ln>
        </p:spPr>
      </p:pic>
      <p:pic>
        <p:nvPicPr>
          <p:cNvPr id="64" name="Google Shape;64;p14"/>
          <p:cNvPicPr preferRelativeResize="0"/>
          <p:nvPr/>
        </p:nvPicPr>
        <p:blipFill>
          <a:blip r:embed="rId5">
            <a:alphaModFix/>
          </a:blip>
          <a:stretch>
            <a:fillRect/>
          </a:stretch>
        </p:blipFill>
        <p:spPr>
          <a:xfrm>
            <a:off x="5813300" y="1245700"/>
            <a:ext cx="3162850" cy="3424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Recap</a:t>
            </a:r>
            <a:endParaRPr b="1"/>
          </a:p>
        </p:txBody>
      </p:sp>
      <p:sp>
        <p:nvSpPr>
          <p:cNvPr id="70" name="Google Shape;70;p15"/>
          <p:cNvSpPr txBox="1"/>
          <p:nvPr>
            <p:ph idx="1" type="body"/>
          </p:nvPr>
        </p:nvSpPr>
        <p:spPr>
          <a:xfrm>
            <a:off x="311700" y="1152475"/>
            <a:ext cx="8520600" cy="3901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ML </a:t>
            </a:r>
            <a:r>
              <a:rPr lang="en"/>
              <a:t>is the</a:t>
            </a:r>
            <a:r>
              <a:rPr lang="en"/>
              <a:t> s</a:t>
            </a:r>
            <a:r>
              <a:rPr lang="en"/>
              <a:t>cience of getting computers to learn without being explicitly programmed</a:t>
            </a:r>
            <a:endParaRPr/>
          </a:p>
          <a:p>
            <a:pPr indent="-342900" lvl="0" marL="457200" rtl="0" algn="l">
              <a:spcBef>
                <a:spcPts val="0"/>
              </a:spcBef>
              <a:spcAft>
                <a:spcPts val="0"/>
              </a:spcAft>
              <a:buSzPts val="1800"/>
              <a:buChar char="●"/>
            </a:pPr>
            <a:r>
              <a:rPr lang="en"/>
              <a:t>Types of Machine Learning algorithms</a:t>
            </a:r>
            <a:endParaRPr/>
          </a:p>
          <a:p>
            <a:pPr indent="-317500" lvl="1" marL="914400" rtl="0" algn="l">
              <a:spcBef>
                <a:spcPts val="0"/>
              </a:spcBef>
              <a:spcAft>
                <a:spcPts val="0"/>
              </a:spcAft>
              <a:buSzPts val="1400"/>
              <a:buChar char="○"/>
            </a:pPr>
            <a:r>
              <a:rPr lang="en"/>
              <a:t>Supervised learning</a:t>
            </a:r>
            <a:endParaRPr/>
          </a:p>
          <a:p>
            <a:pPr indent="-317500" lvl="1" marL="914400" rtl="0" algn="l">
              <a:spcBef>
                <a:spcPts val="0"/>
              </a:spcBef>
              <a:spcAft>
                <a:spcPts val="0"/>
              </a:spcAft>
              <a:buSzPts val="1400"/>
              <a:buChar char="○"/>
            </a:pPr>
            <a:r>
              <a:rPr lang="en"/>
              <a:t>Unsupervised learning</a:t>
            </a:r>
            <a:endParaRPr/>
          </a:p>
          <a:p>
            <a:pPr indent="-317500" lvl="1" marL="914400" rtl="0" algn="l">
              <a:spcBef>
                <a:spcPts val="0"/>
              </a:spcBef>
              <a:spcAft>
                <a:spcPts val="0"/>
              </a:spcAft>
              <a:buSzPts val="1400"/>
              <a:buChar char="○"/>
            </a:pPr>
            <a:r>
              <a:rPr lang="en"/>
              <a:t>Reinforcement learning</a:t>
            </a:r>
            <a:endParaRPr/>
          </a:p>
          <a:p>
            <a:pPr indent="-342900" lvl="0" marL="457200" rtl="0" algn="l">
              <a:spcBef>
                <a:spcPts val="0"/>
              </a:spcBef>
              <a:spcAft>
                <a:spcPts val="0"/>
              </a:spcAft>
              <a:buSzPts val="1800"/>
              <a:buChar char="●"/>
            </a:pPr>
            <a:r>
              <a:rPr lang="en"/>
              <a:t>Supervised learning</a:t>
            </a:r>
            <a:endParaRPr/>
          </a:p>
          <a:p>
            <a:pPr indent="-317500" lvl="1" marL="914400" rtl="0" algn="l">
              <a:spcBef>
                <a:spcPts val="0"/>
              </a:spcBef>
              <a:spcAft>
                <a:spcPts val="0"/>
              </a:spcAft>
              <a:buSzPts val="1400"/>
              <a:buChar char="○"/>
            </a:pPr>
            <a:r>
              <a:rPr lang="en"/>
              <a:t>train a computer by feeding in data </a:t>
            </a:r>
            <a:r>
              <a:rPr lang="en" u="sng"/>
              <a:t>with right answers</a:t>
            </a:r>
            <a:r>
              <a:rPr lang="en"/>
              <a:t>, so it can learn to give correct answers for new inputs it hasn't seen before</a:t>
            </a:r>
            <a:endParaRPr/>
          </a:p>
          <a:p>
            <a:pPr indent="-317500" lvl="1" marL="914400" rtl="0" algn="l">
              <a:spcBef>
                <a:spcPts val="0"/>
              </a:spcBef>
              <a:spcAft>
                <a:spcPts val="0"/>
              </a:spcAft>
              <a:buSzPts val="1400"/>
              <a:buChar char="○"/>
            </a:pPr>
            <a:r>
              <a:rPr lang="en"/>
              <a:t>E.g. predict whether the picture is of a dog or cat (classification), predict the price of a house (regression)</a:t>
            </a:r>
            <a:endParaRPr/>
          </a:p>
          <a:p>
            <a:pPr indent="-342900" lvl="0" marL="457200" rtl="0" algn="l">
              <a:spcBef>
                <a:spcPts val="0"/>
              </a:spcBef>
              <a:spcAft>
                <a:spcPts val="0"/>
              </a:spcAft>
              <a:buSzPts val="1800"/>
              <a:buChar char="●"/>
            </a:pPr>
            <a:r>
              <a:rPr lang="en"/>
              <a:t>Introduction to ML model lifecycle</a:t>
            </a:r>
            <a:endParaRPr/>
          </a:p>
          <a:p>
            <a:pPr indent="-317500" lvl="1" marL="914400" rtl="0" algn="l">
              <a:spcBef>
                <a:spcPts val="0"/>
              </a:spcBef>
              <a:spcAft>
                <a:spcPts val="0"/>
              </a:spcAft>
              <a:buSzPts val="1400"/>
              <a:buChar char="○"/>
            </a:pPr>
            <a:r>
              <a:rPr lang="en"/>
              <a:t>(1) Data exploration, (2) Data preparation &amp; feature engineering, (3) Model selection &amp; training, (4) Model evaluation &amp; tuning, (5) Model deployment. It is an iterative process</a:t>
            </a:r>
            <a:endParaRPr/>
          </a:p>
          <a:p>
            <a:pPr indent="-317500" lvl="1" marL="914400" rtl="0" algn="l">
              <a:spcBef>
                <a:spcPts val="0"/>
              </a:spcBef>
              <a:spcAft>
                <a:spcPts val="0"/>
              </a:spcAft>
              <a:buSzPts val="1400"/>
              <a:buChar char="○"/>
            </a:pPr>
            <a:r>
              <a:rPr lang="en"/>
              <a:t>Covered a hands-on exercise to train a Linear Regression model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75700"/>
            <a:ext cx="8520600" cy="900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 </a:t>
            </a:r>
            <a:endParaRPr/>
          </a:p>
          <a:p>
            <a:pPr indent="0" lvl="0" marL="0" rtl="0" algn="l">
              <a:spcBef>
                <a:spcPts val="0"/>
              </a:spcBef>
              <a:spcAft>
                <a:spcPts val="0"/>
              </a:spcAft>
              <a:buNone/>
            </a:pPr>
            <a:r>
              <a:rPr lang="en" sz="2355">
                <a:solidFill>
                  <a:srgbClr val="0000FF"/>
                </a:solidFill>
              </a:rPr>
              <a:t>f(x) = wx + b</a:t>
            </a:r>
            <a:r>
              <a:rPr lang="en" sz="2355"/>
              <a:t> = mx + c = equation of a line</a:t>
            </a:r>
            <a:endParaRPr sz="2355"/>
          </a:p>
        </p:txBody>
      </p:sp>
      <p:pic>
        <p:nvPicPr>
          <p:cNvPr descr="The Machine Learning Specialization is a foundational online program created in collaboration between DeepLearning.AI and Stanford Online. This beginner-friendly program will teach you the fundamentals of machine learning and how to use these techniques to build real-world AI applications. &#10;&#10;This Specialization is taught by Andrew Ng, an AI visionary who has led critical research at Stanford University and groundbreaking work at Google Brain, Baidu, and Landing.AI to advance the AI field. &#10;&#10;This video is from Course 1 (Supervised Machine Learning Regression and Classification), Week 1 (Introduction to Machine Learning), Lesson 3 (Regression Model), Video 2 (Linear regression model part 2). &#10;&#10;To learn more and access the full course videos and assignments, enroll in the Machine Learning Specialization here: https://bit.ly/3ERmTAq &#10;Download the course slides: https://bit.ly/3AVNHwS&#10;Check out all our courses: https://bit.ly/3TTc2KA &#10;Subscribe to The Batch, our weekly newsletter: https://bit.ly/3TZUzju &#10;&#10;Follow us: &#10;Facebook: https://www.facebook.com/DeepLearningAIHQ/ &#10;LinkedIn: https://www.linkedin.com/company/deeplearningai/ &#10;Twitter: https://twitter.com/deeplearningai_" id="76" name="Google Shape;76;p16" title="#10 Machine Learning Specialization [Course 1, Week 1, Lesson 3]">
            <a:hlinkClick r:id="rId3"/>
          </p:cNvPr>
          <p:cNvPicPr preferRelativeResize="0"/>
          <p:nvPr/>
        </p:nvPicPr>
        <p:blipFill>
          <a:blip r:embed="rId4">
            <a:alphaModFix/>
          </a:blip>
          <a:stretch>
            <a:fillRect/>
          </a:stretch>
        </p:blipFill>
        <p:spPr>
          <a:xfrm>
            <a:off x="1184800" y="1017725"/>
            <a:ext cx="6774400" cy="3810600"/>
          </a:xfrm>
          <a:prstGeom prst="rect">
            <a:avLst/>
          </a:prstGeom>
          <a:noFill/>
          <a:ln>
            <a:noFill/>
          </a:ln>
        </p:spPr>
      </p:pic>
      <p:sp>
        <p:nvSpPr>
          <p:cNvPr id="77" name="Google Shape;77;p16"/>
          <p:cNvSpPr txBox="1"/>
          <p:nvPr/>
        </p:nvSpPr>
        <p:spPr>
          <a:xfrm>
            <a:off x="2365675" y="4870050"/>
            <a:ext cx="44127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dk1"/>
                </a:solidFill>
              </a:rPr>
              <a:t>Machine Learning Specialization Course by DeepLearningAI [</a:t>
            </a:r>
            <a:r>
              <a:rPr lang="en" sz="800" u="sng">
                <a:solidFill>
                  <a:schemeClr val="hlink"/>
                </a:solidFill>
                <a:hlinkClick r:id="rId5"/>
              </a:rPr>
              <a:t>link</a:t>
            </a:r>
            <a:r>
              <a:rPr lang="en" sz="800">
                <a:solidFill>
                  <a:schemeClr val="dk1"/>
                </a:solidFill>
              </a:rPr>
              <a:t>]</a:t>
            </a:r>
            <a:endParaRPr sz="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Linear Regression model = Figuring out ‘w’ &amp; ‘b’</a:t>
            </a:r>
            <a:endParaRPr/>
          </a:p>
        </p:txBody>
      </p:sp>
      <p:pic>
        <p:nvPicPr>
          <p:cNvPr id="83" name="Google Shape;83;p17"/>
          <p:cNvPicPr preferRelativeResize="0"/>
          <p:nvPr/>
        </p:nvPicPr>
        <p:blipFill>
          <a:blip r:embed="rId3">
            <a:alphaModFix/>
          </a:blip>
          <a:stretch>
            <a:fillRect/>
          </a:stretch>
        </p:blipFill>
        <p:spPr>
          <a:xfrm>
            <a:off x="240134" y="1342113"/>
            <a:ext cx="5796792" cy="2901211"/>
          </a:xfrm>
          <a:prstGeom prst="rect">
            <a:avLst/>
          </a:prstGeom>
          <a:noFill/>
          <a:ln>
            <a:noFill/>
          </a:ln>
        </p:spPr>
      </p:pic>
      <p:sp>
        <p:nvSpPr>
          <p:cNvPr id="84" name="Google Shape;84;p17"/>
          <p:cNvSpPr txBox="1"/>
          <p:nvPr/>
        </p:nvSpPr>
        <p:spPr>
          <a:xfrm>
            <a:off x="6167100" y="1407475"/>
            <a:ext cx="29769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a:t>
            </a:r>
            <a:r>
              <a:rPr lang="en"/>
              <a:t>’ &amp; ‘b’ are also called “model parameters or weights”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Goal of “training a linear regression model” is to: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rgbClr val="0000FF"/>
                </a:solidFill>
              </a:rPr>
              <a:t>figure out the values of ‘w’ and ‘b’</a:t>
            </a:r>
            <a:r>
              <a:rPr lang="en"/>
              <a:t> </a:t>
            </a:r>
            <a:endParaRPr/>
          </a:p>
          <a:p>
            <a:pPr indent="0" lvl="0" marL="0" rtl="0" algn="l">
              <a:spcBef>
                <a:spcPts val="0"/>
              </a:spcBef>
              <a:spcAft>
                <a:spcPts val="0"/>
              </a:spcAft>
              <a:buNone/>
            </a:pPr>
            <a:r>
              <a:rPr lang="en"/>
              <a:t>such that it is able to </a:t>
            </a:r>
            <a:endParaRPr/>
          </a:p>
          <a:p>
            <a:pPr indent="0" lvl="0" marL="0" rtl="0" algn="l">
              <a:spcBef>
                <a:spcPts val="0"/>
              </a:spcBef>
              <a:spcAft>
                <a:spcPts val="0"/>
              </a:spcAft>
              <a:buNone/>
            </a:pPr>
            <a:r>
              <a:rPr lang="en">
                <a:solidFill>
                  <a:srgbClr val="9900FF"/>
                </a:solidFill>
              </a:rPr>
              <a:t>make predictions using “wx + b” equation</a:t>
            </a:r>
            <a:r>
              <a:rPr lang="en"/>
              <a:t> </a:t>
            </a:r>
            <a:endParaRPr/>
          </a:p>
          <a:p>
            <a:pPr indent="0" lvl="0" marL="0" rtl="0" algn="l">
              <a:spcBef>
                <a:spcPts val="0"/>
              </a:spcBef>
              <a:spcAft>
                <a:spcPts val="0"/>
              </a:spcAft>
              <a:buNone/>
            </a:pPr>
            <a:r>
              <a:rPr lang="en"/>
              <a:t>with </a:t>
            </a:r>
            <a:endParaRPr/>
          </a:p>
          <a:p>
            <a:pPr indent="0" lvl="0" marL="0" rtl="0" algn="l">
              <a:spcBef>
                <a:spcPts val="0"/>
              </a:spcBef>
              <a:spcAft>
                <a:spcPts val="0"/>
              </a:spcAft>
              <a:buNone/>
            </a:pPr>
            <a:r>
              <a:rPr lang="en">
                <a:solidFill>
                  <a:srgbClr val="38761D"/>
                </a:solidFill>
              </a:rPr>
              <a:t>high accuracy for all values of x.</a:t>
            </a:r>
            <a:endParaRPr>
              <a:solidFill>
                <a:srgbClr val="38761D"/>
              </a:solidFill>
            </a:endParaRPr>
          </a:p>
        </p:txBody>
      </p:sp>
      <p:sp>
        <p:nvSpPr>
          <p:cNvPr id="85" name="Google Shape;85;p17"/>
          <p:cNvSpPr txBox="1"/>
          <p:nvPr/>
        </p:nvSpPr>
        <p:spPr>
          <a:xfrm>
            <a:off x="932163" y="4835725"/>
            <a:ext cx="44127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dk1"/>
                </a:solidFill>
              </a:rPr>
              <a:t>Machine Learning Specialization Course by DeepLearningAI [</a:t>
            </a:r>
            <a:r>
              <a:rPr lang="en" sz="800" u="sng">
                <a:solidFill>
                  <a:schemeClr val="hlink"/>
                </a:solidFill>
                <a:hlinkClick r:id="rId4"/>
              </a:rPr>
              <a:t>link</a:t>
            </a:r>
            <a:r>
              <a:rPr lang="en" sz="800">
                <a:solidFill>
                  <a:schemeClr val="dk1"/>
                </a:solidFill>
              </a:rPr>
              <a:t>]</a:t>
            </a:r>
            <a:endParaRPr sz="800"/>
          </a:p>
        </p:txBody>
      </p:sp>
      <p:sp>
        <p:nvSpPr>
          <p:cNvPr id="86" name="Google Shape;86;p17"/>
          <p:cNvSpPr txBox="1"/>
          <p:nvPr/>
        </p:nvSpPr>
        <p:spPr>
          <a:xfrm>
            <a:off x="5469600" y="4743300"/>
            <a:ext cx="36744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solidFill>
                  <a:srgbClr val="FF0000"/>
                </a:solidFill>
              </a:rPr>
              <a:t>ML is not magic, it is mathematics :-)</a:t>
            </a:r>
            <a:endParaRPr>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evaluate </a:t>
            </a:r>
            <a:r>
              <a:rPr lang="en"/>
              <a:t>the quality of </a:t>
            </a:r>
            <a:r>
              <a:rPr lang="en"/>
              <a:t>a Linear Regression model?</a:t>
            </a:r>
            <a:endParaRPr/>
          </a:p>
        </p:txBody>
      </p:sp>
      <p:pic>
        <p:nvPicPr>
          <p:cNvPr descr="This video is part of the Udacity course &quot;Machine Learning for Trading&quot;. Watch the full course at https://www.udacity.com/course/ud501" id="92" name="Google Shape;92;p18" title="Metric 1  RMS error">
            <a:hlinkClick r:id="rId3"/>
          </p:cNvPr>
          <p:cNvPicPr preferRelativeResize="0"/>
          <p:nvPr/>
        </p:nvPicPr>
        <p:blipFill>
          <a:blip r:embed="rId4">
            <a:alphaModFix/>
          </a:blip>
          <a:stretch>
            <a:fillRect/>
          </a:stretch>
        </p:blipFill>
        <p:spPr>
          <a:xfrm>
            <a:off x="0" y="1127650"/>
            <a:ext cx="6396650" cy="3598125"/>
          </a:xfrm>
          <a:prstGeom prst="rect">
            <a:avLst/>
          </a:prstGeom>
          <a:noFill/>
          <a:ln>
            <a:noFill/>
          </a:ln>
        </p:spPr>
      </p:pic>
      <p:sp>
        <p:nvSpPr>
          <p:cNvPr id="93" name="Google Shape;93;p18"/>
          <p:cNvSpPr txBox="1"/>
          <p:nvPr/>
        </p:nvSpPr>
        <p:spPr>
          <a:xfrm>
            <a:off x="991963" y="4835700"/>
            <a:ext cx="44127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dk1"/>
                </a:solidFill>
              </a:rPr>
              <a:t>Machine Learning Specialization Course by DeepLearningAI [</a:t>
            </a:r>
            <a:r>
              <a:rPr lang="en" sz="800" u="sng">
                <a:solidFill>
                  <a:schemeClr val="hlink"/>
                </a:solidFill>
                <a:hlinkClick r:id="rId5"/>
              </a:rPr>
              <a:t>link</a:t>
            </a:r>
            <a:r>
              <a:rPr lang="en" sz="800">
                <a:solidFill>
                  <a:schemeClr val="dk1"/>
                </a:solidFill>
              </a:rPr>
              <a:t>]</a:t>
            </a:r>
            <a:endParaRPr sz="800"/>
          </a:p>
        </p:txBody>
      </p:sp>
      <p:sp>
        <p:nvSpPr>
          <p:cNvPr id="94" name="Google Shape;94;p18"/>
          <p:cNvSpPr txBox="1"/>
          <p:nvPr/>
        </p:nvSpPr>
        <p:spPr>
          <a:xfrm>
            <a:off x="6519800" y="1972200"/>
            <a:ext cx="26241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 sum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case we are adding “prediction error” for all data points in the 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 = number of data points in the 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a:t>
            </a:r>
            <a:r>
              <a:rPr baseline="-25000" lang="en"/>
              <a:t>test</a:t>
            </a:r>
            <a:r>
              <a:rPr lang="en"/>
              <a:t> - Y</a:t>
            </a:r>
            <a:r>
              <a:rPr baseline="-25000" lang="en"/>
              <a:t>predict</a:t>
            </a:r>
            <a:r>
              <a:rPr lang="en"/>
              <a:t>)</a:t>
            </a:r>
            <a:r>
              <a:rPr baseline="-25000" lang="en"/>
              <a:t> </a:t>
            </a:r>
            <a:r>
              <a:rPr lang="en"/>
              <a:t>can be -ve. </a:t>
            </a:r>
            <a:endParaRPr/>
          </a:p>
          <a:p>
            <a:pPr indent="0" lvl="0" marL="0" rtl="0" algn="l">
              <a:spcBef>
                <a:spcPts val="0"/>
              </a:spcBef>
              <a:spcAft>
                <a:spcPts val="0"/>
              </a:spcAft>
              <a:buNone/>
            </a:pPr>
            <a:r>
              <a:rPr lang="en"/>
              <a:t>That’s why we do “square”. It also helps amplify big mistakes.</a:t>
            </a:r>
            <a:endParaRPr/>
          </a:p>
        </p:txBody>
      </p:sp>
      <p:pic>
        <p:nvPicPr>
          <p:cNvPr id="95" name="Google Shape;95;p18"/>
          <p:cNvPicPr preferRelativeResize="0"/>
          <p:nvPr/>
        </p:nvPicPr>
        <p:blipFill>
          <a:blip r:embed="rId6">
            <a:alphaModFix/>
          </a:blip>
          <a:stretch>
            <a:fillRect/>
          </a:stretch>
        </p:blipFill>
        <p:spPr>
          <a:xfrm>
            <a:off x="6556150" y="1066563"/>
            <a:ext cx="2434100" cy="85679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error vs Test error</a:t>
            </a:r>
            <a:endParaRPr/>
          </a:p>
        </p:txBody>
      </p:sp>
      <p:sp>
        <p:nvSpPr>
          <p:cNvPr id="101" name="Google Shape;101;p19"/>
          <p:cNvSpPr txBox="1"/>
          <p:nvPr/>
        </p:nvSpPr>
        <p:spPr>
          <a:xfrm>
            <a:off x="3769663" y="4835700"/>
            <a:ext cx="44127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dk1"/>
                </a:solidFill>
              </a:rPr>
              <a:t>bit.ly/ML_101//01%20Introduction/FirstModel.ipynb</a:t>
            </a:r>
            <a:endParaRPr sz="800"/>
          </a:p>
        </p:txBody>
      </p:sp>
      <p:sp>
        <p:nvSpPr>
          <p:cNvPr id="102" name="Google Shape;102;p19"/>
          <p:cNvSpPr/>
          <p:nvPr/>
        </p:nvSpPr>
        <p:spPr>
          <a:xfrm>
            <a:off x="544925" y="1681275"/>
            <a:ext cx="2551800" cy="3987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RMSE for Training Data</a:t>
            </a:r>
            <a:endParaRPr/>
          </a:p>
        </p:txBody>
      </p:sp>
      <p:pic>
        <p:nvPicPr>
          <p:cNvPr id="103" name="Google Shape;103;p19"/>
          <p:cNvPicPr preferRelativeResize="0"/>
          <p:nvPr/>
        </p:nvPicPr>
        <p:blipFill>
          <a:blip r:embed="rId3">
            <a:alphaModFix/>
          </a:blip>
          <a:stretch>
            <a:fillRect/>
          </a:stretch>
        </p:blipFill>
        <p:spPr>
          <a:xfrm>
            <a:off x="3352950" y="1110750"/>
            <a:ext cx="5246125" cy="1840325"/>
          </a:xfrm>
          <a:prstGeom prst="rect">
            <a:avLst/>
          </a:prstGeom>
          <a:noFill/>
          <a:ln>
            <a:noFill/>
          </a:ln>
        </p:spPr>
      </p:pic>
      <p:pic>
        <p:nvPicPr>
          <p:cNvPr id="104" name="Google Shape;104;p19"/>
          <p:cNvPicPr preferRelativeResize="0"/>
          <p:nvPr/>
        </p:nvPicPr>
        <p:blipFill>
          <a:blip r:embed="rId4">
            <a:alphaModFix/>
          </a:blip>
          <a:stretch>
            <a:fillRect/>
          </a:stretch>
        </p:blipFill>
        <p:spPr>
          <a:xfrm>
            <a:off x="3352950" y="3257400"/>
            <a:ext cx="5246125" cy="1469845"/>
          </a:xfrm>
          <a:prstGeom prst="rect">
            <a:avLst/>
          </a:prstGeom>
          <a:noFill/>
          <a:ln>
            <a:noFill/>
          </a:ln>
        </p:spPr>
      </p:pic>
      <p:sp>
        <p:nvSpPr>
          <p:cNvPr id="105" name="Google Shape;105;p19"/>
          <p:cNvSpPr/>
          <p:nvPr/>
        </p:nvSpPr>
        <p:spPr>
          <a:xfrm>
            <a:off x="544925" y="3792975"/>
            <a:ext cx="2551800" cy="398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RMSE for Test Data</a:t>
            </a:r>
            <a:endParaRPr/>
          </a:p>
        </p:txBody>
      </p:sp>
      <p:cxnSp>
        <p:nvCxnSpPr>
          <p:cNvPr id="106" name="Google Shape;106;p19"/>
          <p:cNvCxnSpPr/>
          <p:nvPr/>
        </p:nvCxnSpPr>
        <p:spPr>
          <a:xfrm>
            <a:off x="4667675" y="2571750"/>
            <a:ext cx="2844300" cy="0"/>
          </a:xfrm>
          <a:prstGeom prst="straightConnector1">
            <a:avLst/>
          </a:prstGeom>
          <a:noFill/>
          <a:ln cap="flat" cmpd="sng" w="19050">
            <a:solidFill>
              <a:srgbClr val="FF0000"/>
            </a:solidFill>
            <a:prstDash val="solid"/>
            <a:round/>
            <a:headEnd len="med" w="med" type="none"/>
            <a:tailEnd len="med" w="med" type="none"/>
          </a:ln>
        </p:spPr>
      </p:cxnSp>
      <p:cxnSp>
        <p:nvCxnSpPr>
          <p:cNvPr id="107" name="Google Shape;107;p19"/>
          <p:cNvCxnSpPr/>
          <p:nvPr/>
        </p:nvCxnSpPr>
        <p:spPr>
          <a:xfrm>
            <a:off x="4793500" y="4279175"/>
            <a:ext cx="2844300" cy="0"/>
          </a:xfrm>
          <a:prstGeom prst="straightConnector1">
            <a:avLst/>
          </a:prstGeom>
          <a:noFill/>
          <a:ln cap="flat" cmpd="sng" w="19050">
            <a:solidFill>
              <a:srgbClr val="FF0000"/>
            </a:solidFill>
            <a:prstDash val="solid"/>
            <a:round/>
            <a:headEnd len="med" w="med" type="none"/>
            <a:tailEnd len="med" w="med" type="none"/>
          </a:ln>
        </p:spPr>
      </p:cxnSp>
      <p:sp>
        <p:nvSpPr>
          <p:cNvPr id="108" name="Google Shape;108;p19"/>
          <p:cNvSpPr/>
          <p:nvPr/>
        </p:nvSpPr>
        <p:spPr>
          <a:xfrm>
            <a:off x="879850" y="4457700"/>
            <a:ext cx="1382100" cy="518400"/>
          </a:xfrm>
          <a:prstGeom prst="wedgeRoundRectCallout">
            <a:avLst>
              <a:gd fmla="val 39431" name="adj1"/>
              <a:gd fmla="val -108965"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This is what matters!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Multivariate Linear Regression = Multiple Input features (x)</a:t>
            </a:r>
            <a:endParaRPr/>
          </a:p>
        </p:txBody>
      </p:sp>
      <p:sp>
        <p:nvSpPr>
          <p:cNvPr id="114" name="Google Shape;114;p20"/>
          <p:cNvSpPr txBox="1"/>
          <p:nvPr>
            <p:ph idx="1" type="body"/>
          </p:nvPr>
        </p:nvSpPr>
        <p:spPr>
          <a:xfrm>
            <a:off x="4082900" y="1364150"/>
            <a:ext cx="5061000" cy="2189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200"/>
              <a:t>1 input feature x</a:t>
            </a:r>
            <a:r>
              <a:rPr baseline="-25000" lang="en" sz="1200"/>
              <a:t>1</a:t>
            </a:r>
            <a:r>
              <a:rPr lang="en" sz="1200"/>
              <a:t>, Linear Regression model is a “line”</a:t>
            </a:r>
            <a:endParaRPr sz="1200"/>
          </a:p>
          <a:p>
            <a:pPr indent="0" lvl="0" marL="0" rtl="0" algn="ctr">
              <a:spcBef>
                <a:spcPts val="1200"/>
              </a:spcBef>
              <a:spcAft>
                <a:spcPts val="0"/>
              </a:spcAft>
              <a:buNone/>
            </a:pPr>
            <a:r>
              <a:rPr lang="en" sz="1200"/>
              <a:t>2 input features x</a:t>
            </a:r>
            <a:r>
              <a:rPr baseline="-25000" lang="en" sz="1200"/>
              <a:t>1</a:t>
            </a:r>
            <a:r>
              <a:rPr lang="en" sz="1200"/>
              <a:t> and x</a:t>
            </a:r>
            <a:r>
              <a:rPr baseline="-25000" lang="en" sz="1200"/>
              <a:t>2</a:t>
            </a:r>
            <a:r>
              <a:rPr lang="en" sz="1200"/>
              <a:t>, Linear Regression model is a 3-D hyperplane</a:t>
            </a:r>
            <a:endParaRPr sz="1200"/>
          </a:p>
          <a:p>
            <a:pPr indent="0" lvl="0" marL="0" rtl="0" algn="ctr">
              <a:spcBef>
                <a:spcPts val="1200"/>
              </a:spcBef>
              <a:spcAft>
                <a:spcPts val="0"/>
              </a:spcAft>
              <a:buNone/>
            </a:pPr>
            <a:r>
              <a:rPr lang="en" sz="1200"/>
              <a:t>‘n’ input features, Linear Regression model is a “n+1” dimension hyperplane</a:t>
            </a:r>
            <a:r>
              <a:rPr i="1" lang="en" sz="1200"/>
              <a:t> (can’t visualize)</a:t>
            </a:r>
            <a:endParaRPr i="1" sz="1200"/>
          </a:p>
          <a:p>
            <a:pPr indent="0" lvl="0" marL="0" rtl="0" algn="ctr">
              <a:spcBef>
                <a:spcPts val="1200"/>
              </a:spcBef>
              <a:spcAft>
                <a:spcPts val="0"/>
              </a:spcAft>
              <a:buNone/>
            </a:pPr>
            <a:r>
              <a:rPr b="1" lang="en" sz="1200"/>
              <a:t>y = b + w</a:t>
            </a:r>
            <a:r>
              <a:rPr b="1" baseline="-25000" lang="en" sz="1200"/>
              <a:t>1</a:t>
            </a:r>
            <a:r>
              <a:rPr b="1" lang="en" sz="1200"/>
              <a:t>x</a:t>
            </a:r>
            <a:r>
              <a:rPr b="1" baseline="-25000" lang="en" sz="1200"/>
              <a:t>1</a:t>
            </a:r>
            <a:r>
              <a:rPr b="1" lang="en" sz="1200"/>
              <a:t> + w</a:t>
            </a:r>
            <a:r>
              <a:rPr b="1" baseline="-25000" lang="en" sz="1200"/>
              <a:t>2</a:t>
            </a:r>
            <a:r>
              <a:rPr b="1" lang="en" sz="1200"/>
              <a:t>x</a:t>
            </a:r>
            <a:r>
              <a:rPr b="1" baseline="-25000" lang="en" sz="1200"/>
              <a:t>2</a:t>
            </a:r>
            <a:r>
              <a:rPr b="1" lang="en" sz="1200"/>
              <a:t> + w</a:t>
            </a:r>
            <a:r>
              <a:rPr b="1" baseline="-25000" lang="en" sz="1200"/>
              <a:t>3</a:t>
            </a:r>
            <a:r>
              <a:rPr b="1" lang="en" sz="1200"/>
              <a:t>x</a:t>
            </a:r>
            <a:r>
              <a:rPr b="1" baseline="-25000" lang="en" sz="1200"/>
              <a:t>3</a:t>
            </a:r>
            <a:r>
              <a:rPr b="1" lang="en" sz="1200"/>
              <a:t> + … +w</a:t>
            </a:r>
            <a:r>
              <a:rPr b="1" baseline="-25000" lang="en" sz="1200"/>
              <a:t>n</a:t>
            </a:r>
            <a:r>
              <a:rPr b="1" lang="en" sz="1200"/>
              <a:t>x</a:t>
            </a:r>
            <a:r>
              <a:rPr b="1" baseline="-25000" lang="en" sz="1200"/>
              <a:t>n</a:t>
            </a:r>
            <a:endParaRPr b="1" baseline="-25000" sz="1200"/>
          </a:p>
          <a:p>
            <a:pPr indent="0" lvl="0" marL="0" rtl="0" algn="ctr">
              <a:spcBef>
                <a:spcPts val="1200"/>
              </a:spcBef>
              <a:spcAft>
                <a:spcPts val="1200"/>
              </a:spcAft>
              <a:buNone/>
            </a:pPr>
            <a:r>
              <a:rPr lang="en" sz="1200"/>
              <a:t>As part of model training we learn “b” and “w</a:t>
            </a:r>
            <a:r>
              <a:rPr baseline="-25000" lang="en" sz="1200"/>
              <a:t>1</a:t>
            </a:r>
            <a:r>
              <a:rPr lang="en" sz="1200"/>
              <a:t>, w</a:t>
            </a:r>
            <a:r>
              <a:rPr baseline="-25000" lang="en" sz="1200"/>
              <a:t>2</a:t>
            </a:r>
            <a:r>
              <a:rPr lang="en" sz="1200"/>
              <a:t>, … w</a:t>
            </a:r>
            <a:r>
              <a:rPr baseline="-25000" lang="en" sz="1200"/>
              <a:t>n</a:t>
            </a:r>
            <a:r>
              <a:rPr lang="en" sz="1200"/>
              <a:t>”</a:t>
            </a:r>
            <a:endParaRPr sz="1200"/>
          </a:p>
        </p:txBody>
      </p:sp>
      <p:sp>
        <p:nvSpPr>
          <p:cNvPr id="115" name="Google Shape;115;p20"/>
          <p:cNvSpPr txBox="1"/>
          <p:nvPr/>
        </p:nvSpPr>
        <p:spPr>
          <a:xfrm>
            <a:off x="4385000" y="4096800"/>
            <a:ext cx="4572000" cy="10467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200">
                <a:solidFill>
                  <a:schemeClr val="dk2"/>
                </a:solidFill>
              </a:rPr>
              <a:t>y = w</a:t>
            </a:r>
            <a:r>
              <a:rPr baseline="-25000" lang="en" sz="1200">
                <a:solidFill>
                  <a:schemeClr val="dk2"/>
                </a:solidFill>
              </a:rPr>
              <a:t>0</a:t>
            </a:r>
            <a:r>
              <a:rPr lang="en" sz="1200">
                <a:solidFill>
                  <a:schemeClr val="dk2"/>
                </a:solidFill>
              </a:rPr>
              <a:t>x</a:t>
            </a:r>
            <a:r>
              <a:rPr baseline="-25000" lang="en" sz="1200">
                <a:solidFill>
                  <a:schemeClr val="dk2"/>
                </a:solidFill>
              </a:rPr>
              <a:t>0</a:t>
            </a:r>
            <a:r>
              <a:rPr lang="en" sz="1200">
                <a:solidFill>
                  <a:schemeClr val="dk2"/>
                </a:solidFill>
              </a:rPr>
              <a:t> + w</a:t>
            </a:r>
            <a:r>
              <a:rPr baseline="-25000" lang="en" sz="1200">
                <a:solidFill>
                  <a:schemeClr val="dk2"/>
                </a:solidFill>
              </a:rPr>
              <a:t>1</a:t>
            </a:r>
            <a:r>
              <a:rPr lang="en" sz="1200">
                <a:solidFill>
                  <a:schemeClr val="dk2"/>
                </a:solidFill>
              </a:rPr>
              <a:t>x</a:t>
            </a:r>
            <a:r>
              <a:rPr baseline="-25000" lang="en" sz="1200">
                <a:solidFill>
                  <a:schemeClr val="dk2"/>
                </a:solidFill>
              </a:rPr>
              <a:t>1</a:t>
            </a:r>
            <a:r>
              <a:rPr lang="en" sz="1200">
                <a:solidFill>
                  <a:schemeClr val="dk2"/>
                </a:solidFill>
              </a:rPr>
              <a:t> + w</a:t>
            </a:r>
            <a:r>
              <a:rPr baseline="-25000" lang="en" sz="1200">
                <a:solidFill>
                  <a:schemeClr val="dk2"/>
                </a:solidFill>
              </a:rPr>
              <a:t>2</a:t>
            </a:r>
            <a:r>
              <a:rPr lang="en" sz="1200">
                <a:solidFill>
                  <a:schemeClr val="dk2"/>
                </a:solidFill>
              </a:rPr>
              <a:t>x</a:t>
            </a:r>
            <a:r>
              <a:rPr baseline="-25000" lang="en" sz="1200">
                <a:solidFill>
                  <a:schemeClr val="dk2"/>
                </a:solidFill>
              </a:rPr>
              <a:t>2</a:t>
            </a:r>
            <a:r>
              <a:rPr lang="en" sz="1200">
                <a:solidFill>
                  <a:schemeClr val="dk2"/>
                </a:solidFill>
              </a:rPr>
              <a:t> + w</a:t>
            </a:r>
            <a:r>
              <a:rPr baseline="-25000" lang="en" sz="1200">
                <a:solidFill>
                  <a:schemeClr val="dk2"/>
                </a:solidFill>
              </a:rPr>
              <a:t>3</a:t>
            </a:r>
            <a:r>
              <a:rPr lang="en" sz="1200">
                <a:solidFill>
                  <a:schemeClr val="dk2"/>
                </a:solidFill>
              </a:rPr>
              <a:t>x</a:t>
            </a:r>
            <a:r>
              <a:rPr baseline="-25000" lang="en" sz="1200">
                <a:solidFill>
                  <a:schemeClr val="dk2"/>
                </a:solidFill>
              </a:rPr>
              <a:t>3</a:t>
            </a:r>
            <a:r>
              <a:rPr lang="en" sz="1200">
                <a:solidFill>
                  <a:schemeClr val="dk2"/>
                </a:solidFill>
              </a:rPr>
              <a:t> + … w</a:t>
            </a:r>
            <a:r>
              <a:rPr baseline="-25000" lang="en" sz="1200">
                <a:solidFill>
                  <a:schemeClr val="dk2"/>
                </a:solidFill>
              </a:rPr>
              <a:t>n</a:t>
            </a:r>
            <a:r>
              <a:rPr lang="en" sz="1200">
                <a:solidFill>
                  <a:schemeClr val="dk2"/>
                </a:solidFill>
              </a:rPr>
              <a:t>x</a:t>
            </a:r>
            <a:r>
              <a:rPr baseline="-25000" lang="en" sz="1200">
                <a:solidFill>
                  <a:schemeClr val="dk2"/>
                </a:solidFill>
              </a:rPr>
              <a:t>n</a:t>
            </a:r>
            <a:r>
              <a:rPr lang="en" sz="1200">
                <a:solidFill>
                  <a:schemeClr val="dk2"/>
                </a:solidFill>
              </a:rPr>
              <a:t> </a:t>
            </a:r>
            <a:endParaRPr sz="1200">
              <a:solidFill>
                <a:schemeClr val="dk2"/>
              </a:solidFill>
            </a:endParaRPr>
          </a:p>
          <a:p>
            <a:pPr indent="0" lvl="0" marL="0" rtl="0" algn="ctr">
              <a:lnSpc>
                <a:spcPct val="100000"/>
              </a:lnSpc>
              <a:spcBef>
                <a:spcPts val="1200"/>
              </a:spcBef>
              <a:spcAft>
                <a:spcPts val="0"/>
              </a:spcAft>
              <a:buNone/>
            </a:pPr>
            <a:r>
              <a:rPr lang="en" sz="1200">
                <a:solidFill>
                  <a:schemeClr val="dk2"/>
                </a:solidFill>
              </a:rPr>
              <a:t>such that b = w</a:t>
            </a:r>
            <a:r>
              <a:rPr baseline="-25000" lang="en" sz="1200">
                <a:solidFill>
                  <a:schemeClr val="dk2"/>
                </a:solidFill>
              </a:rPr>
              <a:t>0 </a:t>
            </a:r>
            <a:r>
              <a:rPr lang="en" sz="1200">
                <a:solidFill>
                  <a:schemeClr val="dk2"/>
                </a:solidFill>
              </a:rPr>
              <a:t>and x</a:t>
            </a:r>
            <a:r>
              <a:rPr baseline="-25000" lang="en" sz="1200">
                <a:solidFill>
                  <a:schemeClr val="dk2"/>
                </a:solidFill>
              </a:rPr>
              <a:t>0</a:t>
            </a:r>
            <a:r>
              <a:rPr lang="en" sz="1200">
                <a:solidFill>
                  <a:schemeClr val="dk2"/>
                </a:solidFill>
              </a:rPr>
              <a:t> = 1</a:t>
            </a:r>
            <a:endParaRPr sz="1200">
              <a:solidFill>
                <a:schemeClr val="dk2"/>
              </a:solidFill>
            </a:endParaRPr>
          </a:p>
          <a:p>
            <a:pPr indent="0" lvl="0" marL="0" rtl="0" algn="ctr">
              <a:lnSpc>
                <a:spcPct val="100000"/>
              </a:lnSpc>
              <a:spcBef>
                <a:spcPts val="1200"/>
              </a:spcBef>
              <a:spcAft>
                <a:spcPts val="1200"/>
              </a:spcAft>
              <a:buNone/>
            </a:pPr>
            <a:r>
              <a:rPr lang="en" sz="1200">
                <a:solidFill>
                  <a:schemeClr val="dk2"/>
                </a:solidFill>
              </a:rPr>
              <a:t>In short, y = ∑w</a:t>
            </a:r>
            <a:r>
              <a:rPr baseline="-25000" lang="en" sz="1200">
                <a:solidFill>
                  <a:schemeClr val="dk2"/>
                </a:solidFill>
              </a:rPr>
              <a:t>i</a:t>
            </a:r>
            <a:r>
              <a:rPr lang="en" sz="1200">
                <a:solidFill>
                  <a:schemeClr val="dk2"/>
                </a:solidFill>
              </a:rPr>
              <a:t>x</a:t>
            </a:r>
            <a:r>
              <a:rPr baseline="-25000" lang="en" sz="1200">
                <a:solidFill>
                  <a:schemeClr val="dk2"/>
                </a:solidFill>
              </a:rPr>
              <a:t>i</a:t>
            </a:r>
            <a:endParaRPr baseline="-25000" sz="1200">
              <a:solidFill>
                <a:schemeClr val="dk2"/>
              </a:solidFill>
            </a:endParaRPr>
          </a:p>
        </p:txBody>
      </p:sp>
      <p:pic>
        <p:nvPicPr>
          <p:cNvPr id="116" name="Google Shape;116;p20"/>
          <p:cNvPicPr preferRelativeResize="0"/>
          <p:nvPr/>
        </p:nvPicPr>
        <p:blipFill>
          <a:blip r:embed="rId3">
            <a:alphaModFix/>
          </a:blip>
          <a:stretch>
            <a:fillRect/>
          </a:stretch>
        </p:blipFill>
        <p:spPr>
          <a:xfrm>
            <a:off x="159300" y="1397125"/>
            <a:ext cx="3886411" cy="1889050"/>
          </a:xfrm>
          <a:prstGeom prst="rect">
            <a:avLst/>
          </a:prstGeom>
          <a:noFill/>
          <a:ln>
            <a:noFill/>
          </a:ln>
        </p:spPr>
      </p:pic>
      <p:sp>
        <p:nvSpPr>
          <p:cNvPr id="117" name="Google Shape;117;p20"/>
          <p:cNvSpPr/>
          <p:nvPr/>
        </p:nvSpPr>
        <p:spPr>
          <a:xfrm rot="5400000">
            <a:off x="6385250" y="3666100"/>
            <a:ext cx="571500" cy="239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txBox="1"/>
          <p:nvPr/>
        </p:nvSpPr>
        <p:spPr>
          <a:xfrm>
            <a:off x="901000" y="3286175"/>
            <a:ext cx="2403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Source: </a:t>
            </a:r>
            <a:r>
              <a:rPr lang="en" sz="800" u="sng">
                <a:solidFill>
                  <a:schemeClr val="hlink"/>
                </a:solidFill>
                <a:hlinkClick r:id="rId4"/>
              </a:rPr>
              <a:t>Antony Christopher, Medium</a:t>
            </a:r>
            <a:endParaRPr sz="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Linear Regression to capture non-linear correlations</a:t>
            </a:r>
            <a:endParaRPr/>
          </a:p>
        </p:txBody>
      </p:sp>
      <p:sp>
        <p:nvSpPr>
          <p:cNvPr id="124" name="Google Shape;124;p21"/>
          <p:cNvSpPr txBox="1"/>
          <p:nvPr/>
        </p:nvSpPr>
        <p:spPr>
          <a:xfrm>
            <a:off x="560875" y="1360975"/>
            <a:ext cx="765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25" name="Google Shape;125;p21"/>
          <p:cNvPicPr preferRelativeResize="0"/>
          <p:nvPr/>
        </p:nvPicPr>
        <p:blipFill>
          <a:blip r:embed="rId3">
            <a:alphaModFix/>
          </a:blip>
          <a:stretch>
            <a:fillRect/>
          </a:stretch>
        </p:blipFill>
        <p:spPr>
          <a:xfrm>
            <a:off x="311700" y="1238188"/>
            <a:ext cx="3638751" cy="2667126"/>
          </a:xfrm>
          <a:prstGeom prst="rect">
            <a:avLst/>
          </a:prstGeom>
          <a:noFill/>
          <a:ln>
            <a:noFill/>
          </a:ln>
        </p:spPr>
      </p:pic>
      <p:sp>
        <p:nvSpPr>
          <p:cNvPr id="126" name="Google Shape;126;p21"/>
          <p:cNvSpPr txBox="1"/>
          <p:nvPr/>
        </p:nvSpPr>
        <p:spPr>
          <a:xfrm>
            <a:off x="4175950" y="1238200"/>
            <a:ext cx="48219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Correlation between GPA and SAT Score is non-linear.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rgbClr val="FF0000"/>
                </a:solidFill>
              </a:rPr>
              <a:t>Does that mean we cannot use Linear Regression here?</a:t>
            </a:r>
            <a:endParaRPr>
              <a:solidFill>
                <a:srgbClr val="FF0000"/>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Not really, </a:t>
            </a:r>
            <a:r>
              <a:rPr b="1" lang="en"/>
              <a:t>Feature Engineering</a:t>
            </a:r>
            <a:r>
              <a:rPr lang="en"/>
              <a:t> to the rescue.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create new input features like x</a:t>
            </a:r>
            <a:r>
              <a:rPr baseline="30000" lang="en"/>
              <a:t>2</a:t>
            </a:r>
            <a:r>
              <a:rPr lang="en"/>
              <a:t>, </a:t>
            </a:r>
            <a:r>
              <a:rPr lang="en">
                <a:solidFill>
                  <a:schemeClr val="dk1"/>
                </a:solidFill>
              </a:rPr>
              <a:t>x</a:t>
            </a:r>
            <a:r>
              <a:rPr baseline="30000" lang="en">
                <a:solidFill>
                  <a:schemeClr val="dk1"/>
                </a:solidFill>
              </a:rPr>
              <a:t>3</a:t>
            </a:r>
            <a:r>
              <a:rPr lang="en">
                <a:solidFill>
                  <a:schemeClr val="dk1"/>
                </a:solidFill>
              </a:rPr>
              <a:t>, log(x),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Each of these new features can be used as an additional input feature in the Linear Regression model. E.g.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y = b + w</a:t>
            </a:r>
            <a:r>
              <a:rPr baseline="-25000" lang="en">
                <a:solidFill>
                  <a:schemeClr val="dk1"/>
                </a:solidFill>
              </a:rPr>
              <a:t>1</a:t>
            </a:r>
            <a:r>
              <a:rPr lang="en">
                <a:solidFill>
                  <a:srgbClr val="FF0000"/>
                </a:solidFill>
              </a:rPr>
              <a:t>x</a:t>
            </a:r>
            <a:r>
              <a:rPr baseline="-25000" lang="en">
                <a:solidFill>
                  <a:srgbClr val="FF0000"/>
                </a:solidFill>
              </a:rPr>
              <a:t>1</a:t>
            </a:r>
            <a:r>
              <a:rPr lang="en">
                <a:solidFill>
                  <a:schemeClr val="dk1"/>
                </a:solidFill>
              </a:rPr>
              <a:t> + w</a:t>
            </a:r>
            <a:r>
              <a:rPr baseline="-25000" lang="en">
                <a:solidFill>
                  <a:schemeClr val="dk1"/>
                </a:solidFill>
              </a:rPr>
              <a:t>2</a:t>
            </a:r>
            <a:r>
              <a:rPr lang="en">
                <a:solidFill>
                  <a:srgbClr val="FF0000"/>
                </a:solidFill>
              </a:rPr>
              <a:t>x</a:t>
            </a:r>
            <a:r>
              <a:rPr baseline="-25000" lang="en">
                <a:solidFill>
                  <a:srgbClr val="FF0000"/>
                </a:solidFill>
              </a:rPr>
              <a:t>1</a:t>
            </a:r>
            <a:r>
              <a:rPr baseline="30000" lang="en">
                <a:solidFill>
                  <a:schemeClr val="dk1"/>
                </a:solidFill>
              </a:rPr>
              <a:t>2</a:t>
            </a:r>
            <a:r>
              <a:rPr lang="en">
                <a:solidFill>
                  <a:schemeClr val="dk1"/>
                </a:solidFill>
              </a:rPr>
              <a:t> + w</a:t>
            </a:r>
            <a:r>
              <a:rPr baseline="-25000" lang="en">
                <a:solidFill>
                  <a:schemeClr val="dk1"/>
                </a:solidFill>
              </a:rPr>
              <a:t>3</a:t>
            </a:r>
            <a:r>
              <a:rPr lang="en">
                <a:solidFill>
                  <a:srgbClr val="FF0000"/>
                </a:solidFill>
              </a:rPr>
              <a:t>x</a:t>
            </a:r>
            <a:r>
              <a:rPr baseline="-25000" lang="en">
                <a:solidFill>
                  <a:srgbClr val="FF0000"/>
                </a:solidFill>
              </a:rPr>
              <a:t>1</a:t>
            </a:r>
            <a:r>
              <a:rPr baseline="30000" lang="en">
                <a:solidFill>
                  <a:schemeClr val="dk1"/>
                </a:solidFill>
              </a:rPr>
              <a:t>3</a:t>
            </a:r>
            <a:endParaRPr baseline="30000">
              <a:solidFill>
                <a:schemeClr val="dk1"/>
              </a:solidFill>
            </a:endParaRPr>
          </a:p>
          <a:p>
            <a:pPr indent="0" lvl="0" marL="0" rtl="0" algn="l">
              <a:spcBef>
                <a:spcPts val="0"/>
              </a:spcBef>
              <a:spcAft>
                <a:spcPts val="0"/>
              </a:spcAft>
              <a:buNone/>
            </a:pPr>
            <a:r>
              <a:t/>
            </a:r>
            <a:endParaRPr baseline="30000">
              <a:solidFill>
                <a:schemeClr val="dk1"/>
              </a:solidFill>
            </a:endParaRPr>
          </a:p>
          <a:p>
            <a:pPr indent="0" lvl="0" marL="0" rtl="0" algn="l">
              <a:spcBef>
                <a:spcPts val="0"/>
              </a:spcBef>
              <a:spcAft>
                <a:spcPts val="0"/>
              </a:spcAft>
              <a:buNone/>
            </a:pPr>
            <a:r>
              <a:rPr lang="en">
                <a:solidFill>
                  <a:schemeClr val="dk1"/>
                </a:solidFill>
              </a:rPr>
              <a:t>We will get to practice this in today’s hands-on exercise</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