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0072da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0072da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t>
            </a:r>
            <a:r>
              <a:rPr lang="en"/>
              <a:t>learn</a:t>
            </a:r>
            <a:r>
              <a:rPr lang="en"/>
              <a:t> more, check out these videos about Feature Scaling, the different types of encoding and regularisation.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60072dab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60072dab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next </a:t>
            </a:r>
            <a:r>
              <a:rPr lang="en"/>
              <a:t>lesson</a:t>
            </a:r>
            <a:r>
              <a:rPr lang="en"/>
              <a:t>, we will </a:t>
            </a:r>
            <a:r>
              <a:rPr lang="en"/>
              <a:t>tackle</a:t>
            </a:r>
            <a:r>
              <a:rPr lang="en"/>
              <a:t> classification problems using Logistic Regression.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f1b7d7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f1b7d7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 to ML 101 course. In today’s lesson we will cover multiple core ML concepts.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0072da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0072da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a:t>
            </a:r>
            <a:r>
              <a:rPr lang="en"/>
              <a:t> a quick recap. Supervised learning is a type of machine learning where we feed data with right answers. Linear Regression is one </a:t>
            </a:r>
            <a:r>
              <a:rPr lang="en"/>
              <a:t>example</a:t>
            </a:r>
            <a:r>
              <a:rPr lang="en"/>
              <a:t> of supervised learning algorithm. If there is only one input feature, Linear Regression is simply a line equation wx+b. As part of model training we need to figure out the values of ‘w’ and ‘b’ such that we can make accurate predictions on unseen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Given that machine learning is all about finding patterns in training data, if our data is noisy, </a:t>
            </a:r>
            <a:r>
              <a:rPr lang="en"/>
              <a:t>biased</a:t>
            </a:r>
            <a:r>
              <a:rPr lang="en"/>
              <a:t> or incorrect, our model quality will suffer because of that. We can use various data cleaning techniques to improve the quality of our data, resulting in better quality models.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7c206aac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7c206aac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video we will learn how does Linear Regression algorithm figures out the parameter values that best fit the training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 to play the video)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7c206aa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7c206aa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you might have guessed, the cost function of Linear Regression model is very similar to the RMSE metric we talked about in the last lesson. As we are not taking the under-root here and dividing by “2”, it is half of Mean Square Error or MSE.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cost function J is a function of the model parameters.</a:t>
            </a:r>
            <a:endParaRPr/>
          </a:p>
          <a:p>
            <a:pPr indent="0" lvl="0" marL="0" rtl="0" algn="l">
              <a:spcBef>
                <a:spcPts val="0"/>
              </a:spcBef>
              <a:spcAft>
                <a:spcPts val="0"/>
              </a:spcAft>
              <a:buNone/>
            </a:pPr>
            <a:r>
              <a:rPr lang="en"/>
              <a:t>In the left diagram, all 3 lines are poor fit to the data and hence the cost J would be high. In the right diagram the blue line is a good fit to the data and hence the cost J would be low.</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60072daba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60072daba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we plot the function J with ‘b’ and ‘w’ as the two dimensions, it looks like a hammock or a soup bowl.</a:t>
            </a:r>
            <a:endParaRPr/>
          </a:p>
          <a:p>
            <a:pPr indent="0" lvl="0" marL="0" rtl="0" algn="l">
              <a:spcBef>
                <a:spcPts val="0"/>
              </a:spcBef>
              <a:spcAft>
                <a:spcPts val="0"/>
              </a:spcAft>
              <a:buNone/>
            </a:pPr>
            <a:r>
              <a:rPr lang="en"/>
              <a:t>In order to find the minimum point, we simply need to start from any random point and keep walking down the slope.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rPr lang="en"/>
              <a:t>Let’s say we pick some random value of ‘b’ and ‘w’ such that the cost is “blue dot” (click)</a:t>
            </a:r>
            <a:endParaRPr/>
          </a:p>
          <a:p>
            <a:pPr indent="0" lvl="0" marL="0" rtl="0" algn="l">
              <a:spcBef>
                <a:spcPts val="0"/>
              </a:spcBef>
              <a:spcAft>
                <a:spcPts val="0"/>
              </a:spcAft>
              <a:buNone/>
            </a:pPr>
            <a:r>
              <a:rPr lang="en"/>
              <a:t>We will calculate the value of slope in each direction and update the values of b &amp; w such that we start walking down the slope (click)</a:t>
            </a:r>
            <a:endParaRPr/>
          </a:p>
          <a:p>
            <a:pPr indent="0" lvl="0" marL="0" rtl="0" algn="l">
              <a:spcBef>
                <a:spcPts val="0"/>
              </a:spcBef>
              <a:spcAft>
                <a:spcPts val="0"/>
              </a:spcAft>
              <a:buNone/>
            </a:pPr>
            <a:r>
              <a:rPr lang="en"/>
              <a:t>We repeat this process till we reach the minimum. (click,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resulting ‘b’ and ‘w’ are what we will use to make all future predictions.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d8994d79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d8994d79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play the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our first lesson we trained a linear regression model that was clearly an underfit to the data and hence both the training and test errors were very high.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case of over-fitting you will observe that the training error is very low whereas the test error is very high. This is bad as our objective is to learn the pattern from the training data, not to memorize it.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d8994d79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d8994d79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to play the video)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video - 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case of Linear Regression model, all feature values MUST be numeric. Hence for categorical variables with 2 unique values we use boolean encoding and with 3 or more values we use One hot encoding. One hot encoding creates one new boolean feature for every unique value of the categorical variable.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0072dab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0072dab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lesson’s exercise, check out NonNum.ipynb. This file cleans the data for a Grades Prediction problem and saves a clean csv file, which can be used for model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link to the repo can be found in the description below</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1" Type="http://schemas.openxmlformats.org/officeDocument/2006/relationships/hyperlink" Target="http://www.youtube.com/watch?v=OH4_Xsk8nfc" TargetMode="External"/><Relationship Id="rId10" Type="http://schemas.openxmlformats.org/officeDocument/2006/relationships/hyperlink" Target="https://www.youtube.com/watch?v=589nCGeWG1w" TargetMode="External"/><Relationship Id="rId13" Type="http://schemas.openxmlformats.org/officeDocument/2006/relationships/hyperlink" Target="https://www.youtube.com/watch?v=OH4_Xsk8nfc" TargetMode="External"/><Relationship Id="rId12" Type="http://schemas.openxmlformats.org/officeDocument/2006/relationships/image" Target="../media/image5.jpg"/><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purnasaigudikandula.medium.com/linear-regression-in-python-with-cost-function-and-gradient-descent-bde9a8d2626" TargetMode="External"/><Relationship Id="rId9" Type="http://schemas.openxmlformats.org/officeDocument/2006/relationships/image" Target="../media/image1.jpg"/><Relationship Id="rId5" Type="http://schemas.openxmlformats.org/officeDocument/2006/relationships/hyperlink" Target="http://www.youtube.com/watch?v=P3xPA7XFGCQ" TargetMode="External"/><Relationship Id="rId6" Type="http://schemas.openxmlformats.org/officeDocument/2006/relationships/image" Target="../media/image9.jpg"/><Relationship Id="rId7" Type="http://schemas.openxmlformats.org/officeDocument/2006/relationships/hyperlink" Target="https://www.youtube.com/watch?v=P3xPA7XFGCQ" TargetMode="External"/><Relationship Id="rId8" Type="http://schemas.openxmlformats.org/officeDocument/2006/relationships/hyperlink" Target="http://www.youtube.com/watch?v=589nCGeWG1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ML_101" TargetMode="External"/><Relationship Id="rId4" Type="http://schemas.openxmlformats.org/officeDocument/2006/relationships/image" Target="../media/image11.png"/><Relationship Id="rId5" Type="http://schemas.openxmlformats.org/officeDocument/2006/relationships/image" Target="../media/image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youtube.com/watch?v=erfeZg27B7A" TargetMode="External"/><Relationship Id="rId4" Type="http://schemas.openxmlformats.org/officeDocument/2006/relationships/hyperlink" Target="http://www.youtube.com/watch?v=erfeZg27B7A" TargetMode="External"/><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o3DztvnfAJg" TargetMode="External"/><Relationship Id="rId4" Type="http://schemas.openxmlformats.org/officeDocument/2006/relationships/image" Target="../media/image2.jpg"/><Relationship Id="rId5" Type="http://schemas.openxmlformats.org/officeDocument/2006/relationships/hyperlink" Target="https://www.youtube.com/watch?v=o3DztvnfAJg&amp;pp=ygUbb3ZlcmZpdHRpbmcgdnMgdW5kZXJmaXR0aW5n" TargetMode="External"/><Relationship Id="rId6" Type="http://schemas.openxmlformats.org/officeDocument/2006/relationships/image" Target="../media/image16.png"/><Relationship Id="rId7"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589nCGeWG1w" TargetMode="External"/><Relationship Id="rId4" Type="http://schemas.openxmlformats.org/officeDocument/2006/relationships/image" Target="../media/image1.jpg"/><Relationship Id="rId5" Type="http://schemas.openxmlformats.org/officeDocument/2006/relationships/hyperlink" Target="https://www.youtube.com/watch?v=589nCGeWG1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hyperlink" Target="https://github.com/techno-nerd/ML_101_Course/blob/main/03%20Core%20Concepts/NonNum.ipynb"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1233175"/>
            <a:ext cx="43053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101 Course</a:t>
            </a:r>
            <a:endParaRPr/>
          </a:p>
        </p:txBody>
      </p:sp>
      <p:pic>
        <p:nvPicPr>
          <p:cNvPr id="55" name="Google Shape;55;p13"/>
          <p:cNvPicPr preferRelativeResize="0"/>
          <p:nvPr/>
        </p:nvPicPr>
        <p:blipFill>
          <a:blip r:embed="rId3">
            <a:alphaModFix/>
          </a:blip>
          <a:stretch>
            <a:fillRect/>
          </a:stretch>
        </p:blipFill>
        <p:spPr>
          <a:xfrm>
            <a:off x="4305300" y="152400"/>
            <a:ext cx="4838700" cy="4838700"/>
          </a:xfrm>
          <a:prstGeom prst="rect">
            <a:avLst/>
          </a:prstGeom>
          <a:noFill/>
          <a:ln>
            <a:noFill/>
          </a:ln>
        </p:spPr>
      </p:pic>
      <p:sp>
        <p:nvSpPr>
          <p:cNvPr id="56" name="Google Shape;56;p13"/>
          <p:cNvSpPr txBox="1"/>
          <p:nvPr/>
        </p:nvSpPr>
        <p:spPr>
          <a:xfrm>
            <a:off x="265500" y="2803075"/>
            <a:ext cx="3576000" cy="1235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100">
                <a:solidFill>
                  <a:srgbClr val="595959"/>
                </a:solidFill>
              </a:rPr>
              <a:t>Arush Garg</a:t>
            </a:r>
            <a:endParaRPr sz="2100">
              <a:solidFill>
                <a:srgbClr val="595959"/>
              </a:solidFill>
            </a:endParaRPr>
          </a:p>
          <a:p>
            <a:pPr indent="0" lvl="0" marL="0" rtl="0" algn="ctr">
              <a:spcBef>
                <a:spcPts val="0"/>
              </a:spcBef>
              <a:spcAft>
                <a:spcPts val="0"/>
              </a:spcAft>
              <a:buNone/>
            </a:pPr>
            <a:r>
              <a:t/>
            </a:r>
            <a:endParaRPr sz="2100">
              <a:solidFill>
                <a:srgbClr val="595959"/>
              </a:solidFill>
            </a:endParaRPr>
          </a:p>
          <a:p>
            <a:pPr indent="0" lvl="0" marL="0" rtl="0" algn="ctr">
              <a:spcBef>
                <a:spcPts val="0"/>
              </a:spcBef>
              <a:spcAft>
                <a:spcPts val="0"/>
              </a:spcAft>
              <a:buNone/>
            </a:pPr>
            <a:r>
              <a:rPr lang="en" sz="2100">
                <a:solidFill>
                  <a:srgbClr val="595959"/>
                </a:solidFill>
              </a:rPr>
              <a:t>AI and Machine Learning Club</a:t>
            </a:r>
            <a:endParaRPr sz="2100">
              <a:solidFill>
                <a:srgbClr val="595959"/>
              </a:solidFill>
            </a:endParaRPr>
          </a:p>
          <a:p>
            <a:pPr indent="0" lvl="0" marL="0" rtl="0" algn="ctr">
              <a:spcBef>
                <a:spcPts val="0"/>
              </a:spcBef>
              <a:spcAft>
                <a:spcPts val="0"/>
              </a:spcAft>
              <a:buNone/>
            </a:pPr>
            <a:r>
              <a:rPr lang="en" sz="2100">
                <a:solidFill>
                  <a:srgbClr val="595959"/>
                </a:solidFill>
              </a:rPr>
              <a:t>Overseas Family School</a:t>
            </a:r>
            <a:endParaRPr sz="2100">
              <a:solidFill>
                <a:srgbClr val="595959"/>
              </a:solidFill>
            </a:endParaRPr>
          </a:p>
          <a:p>
            <a:pPr indent="0" lvl="0" marL="0" rtl="0" algn="l">
              <a:spcBef>
                <a:spcPts val="0"/>
              </a:spcBef>
              <a:spcAft>
                <a:spcPts val="0"/>
              </a:spcAft>
              <a:buNone/>
            </a:pPr>
            <a:r>
              <a:t/>
            </a:r>
            <a:endParaRPr sz="21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145725"/>
            <a:ext cx="85206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 Watching / Doing</a:t>
            </a:r>
            <a:endParaRPr/>
          </a:p>
        </p:txBody>
      </p:sp>
      <p:pic>
        <p:nvPicPr>
          <p:cNvPr id="149" name="Google Shape;149;p22"/>
          <p:cNvPicPr preferRelativeResize="0"/>
          <p:nvPr/>
        </p:nvPicPr>
        <p:blipFill>
          <a:blip r:embed="rId3">
            <a:alphaModFix/>
          </a:blip>
          <a:stretch>
            <a:fillRect/>
          </a:stretch>
        </p:blipFill>
        <p:spPr>
          <a:xfrm>
            <a:off x="4211625" y="820475"/>
            <a:ext cx="1271933" cy="1763901"/>
          </a:xfrm>
          <a:prstGeom prst="rect">
            <a:avLst/>
          </a:prstGeom>
          <a:noFill/>
          <a:ln>
            <a:noFill/>
          </a:ln>
        </p:spPr>
      </p:pic>
      <p:sp>
        <p:nvSpPr>
          <p:cNvPr id="150" name="Google Shape;150;p22"/>
          <p:cNvSpPr txBox="1"/>
          <p:nvPr/>
        </p:nvSpPr>
        <p:spPr>
          <a:xfrm>
            <a:off x="5483550" y="820475"/>
            <a:ext cx="354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NonNum.ipynb</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Relevant Article</a:t>
            </a:r>
            <a:endParaRPr/>
          </a:p>
        </p:txBody>
      </p:sp>
      <p:pic>
        <p:nvPicPr>
          <p:cNvPr descr="It is a fairly common suggestion to scale the features before training any #ML model.&#10;&#10;In this video, we will understand through examples how #feature_scaling can improve the Performance of certain models while it can have minimal or no effect on others.&#10;We will also see how Scaling features can make #Gradient_Descent Faster and efficient." id="151" name="Google Shape;151;p22" title="Feature Scaling  (How it really works?) Explained !!">
            <a:hlinkClick r:id="rId5"/>
          </p:cNvPr>
          <p:cNvPicPr preferRelativeResize="0"/>
          <p:nvPr/>
        </p:nvPicPr>
        <p:blipFill>
          <a:blip r:embed="rId6">
            <a:alphaModFix/>
          </a:blip>
          <a:stretch>
            <a:fillRect/>
          </a:stretch>
        </p:blipFill>
        <p:spPr>
          <a:xfrm>
            <a:off x="415075" y="770250"/>
            <a:ext cx="3225137" cy="1814125"/>
          </a:xfrm>
          <a:prstGeom prst="rect">
            <a:avLst/>
          </a:prstGeom>
          <a:noFill/>
          <a:ln>
            <a:noFill/>
          </a:ln>
        </p:spPr>
      </p:pic>
      <p:sp>
        <p:nvSpPr>
          <p:cNvPr id="152" name="Google Shape;152;p22"/>
          <p:cNvSpPr txBox="1"/>
          <p:nvPr/>
        </p:nvSpPr>
        <p:spPr>
          <a:xfrm>
            <a:off x="418450" y="2417850"/>
            <a:ext cx="3225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
              <a:t>Feature Scaling</a:t>
            </a:r>
            <a:r>
              <a:rPr lang="en" sz="800"/>
              <a:t> by </a:t>
            </a:r>
            <a:r>
              <a:rPr lang="en" sz="800"/>
              <a:t>Priyanshu Vats on Youtube [</a:t>
            </a:r>
            <a:r>
              <a:rPr lang="en" sz="800" u="sng">
                <a:solidFill>
                  <a:schemeClr val="hlink"/>
                </a:solidFill>
                <a:hlinkClick r:id="rId7"/>
              </a:rPr>
              <a:t>link</a:t>
            </a:r>
            <a:r>
              <a:rPr lang="en" sz="800"/>
              <a:t>]</a:t>
            </a:r>
            <a:endParaRPr sz="800"/>
          </a:p>
        </p:txBody>
      </p:sp>
      <p:pic>
        <p:nvPicPr>
          <p:cNvPr descr="In theory, discrete variables, or features, are easy to use with machine learning algorithms. However, in practice, it's not always so easy and we often have to transform discrete values, like favorite colors, into numbers. There are lots of ways to do this, and this video walks you through 3 of the most popular methods.&#10;&#10;English&#10;This video has been dubbed using an artificial voice via https://aloud.area120.google.com to increase accessibility. You can change the audio track language in the Settings menu.&#10;&#10;Spanish&#10;Este video ha sido doblado al español con voz artificial con https://aloud.area120.google.com para aumentar la accesibilidad. Puede cambiar el idioma de la pista de audio en el menú Configuración.&#10;&#10;Portuguese&#10;Este vídeo foi dublado para o português usando uma voz artificial via https://aloud.area120.google.com para melhorar sua acessibilidade. Você pode alterar o idioma do áudio no menu Configurações.&#10;&#10;&#10;If you'd like to support StatQuest, please consider...&#10;Patreon: https://www.patreon.com/statquest&#10;...or...&#10;YouTube Membership: https://www.youtube.com/channel/UCtYLUTtgS3k1Fg4y5tAhLbw/join&#10;&#10;...buying my book, a study guide, a t-shirt or hoodie, or a song from the StatQuest store...&#10;https://statquest.org/statquest-store/&#10;&#10;...or just donating to StatQuest!&#10;https://www.paypal.me/statquest&#10;&#10;Lastly, if you want to keep up with me as I research and create new StatQuests, follow me on twitter:&#10;https://twitter.com/joshuastarmer&#10;&#10;0:00 Awesome song and introduction&#10;1:24 One-Hot Encoding&#10;3:25 Label Encoding&#10;4:39 Target Encoding&#10;6:27 Target Encoding with a Weighted Mean, or Bayesian Target Encoding&#10;9:56 K-Fold Target Encoding&#10;&#10;#StatQuest #DubbedWithAloud" id="153" name="Google Shape;153;p22" title="One-Hot, Label, Target and K-Fold Target Encoding, Clearly Explained!!!">
            <a:hlinkClick r:id="rId8"/>
          </p:cNvPr>
          <p:cNvPicPr preferRelativeResize="0"/>
          <p:nvPr/>
        </p:nvPicPr>
        <p:blipFill>
          <a:blip r:embed="rId9">
            <a:alphaModFix/>
          </a:blip>
          <a:stretch>
            <a:fillRect/>
          </a:stretch>
        </p:blipFill>
        <p:spPr>
          <a:xfrm>
            <a:off x="474425" y="2998275"/>
            <a:ext cx="3225000" cy="1814067"/>
          </a:xfrm>
          <a:prstGeom prst="rect">
            <a:avLst/>
          </a:prstGeom>
          <a:noFill/>
          <a:ln>
            <a:noFill/>
          </a:ln>
        </p:spPr>
      </p:pic>
      <p:sp>
        <p:nvSpPr>
          <p:cNvPr id="154" name="Google Shape;154;p22"/>
          <p:cNvSpPr txBox="1"/>
          <p:nvPr/>
        </p:nvSpPr>
        <p:spPr>
          <a:xfrm>
            <a:off x="418450" y="4812350"/>
            <a:ext cx="3225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Different types of encoding by </a:t>
            </a:r>
            <a:r>
              <a:rPr lang="en" sz="800" u="sng">
                <a:solidFill>
                  <a:schemeClr val="hlink"/>
                </a:solidFill>
                <a:hlinkClick r:id="rId10"/>
              </a:rPr>
              <a:t>StatQuest with Josh Starmer</a:t>
            </a:r>
            <a:endParaRPr sz="800"/>
          </a:p>
        </p:txBody>
      </p:sp>
      <p:pic>
        <p:nvPicPr>
          <p:cNvPr descr="🔥𝐄𝐝𝐮𝐫𝐞𝐤𝐚 𝐃𝐚𝐭𝐚 𝐒𝐜𝐢𝐞𝐧𝐭𝐢𝐬𝐭 𝐂𝐨𝐮𝐫𝐬𝐞  𝐌𝐚𝐬𝐭𝐞𝐫 𝐏𝐫𝐨𝐠𝐫𝐚𝐦: https://www.edureka.co/masters-program/data-scientist-certification (Use code &quot;𝐘𝐎𝐔𝐓𝐔𝐁𝐄𝟐𝟎&quot;) &#10;This Edureka’s tutorial video explains the need for regularization, what is regularization, various regularization techniques like Ridge and Lasso, L1 and L2 regularization, with simple examples followed by hands-on, practical demonstration of working of ridge and lasso regularization.&#10;The video covers following topic :&#10;00:00 Introduction &#10;00:18 Agenda&#10;00:45 Need for Regularization &#10;03:15 What is Regularization ?&#10;05:34 Working of Regularization &#10;06:25 Cost Function of Linear Regularization &#10;08:05 Working of Regularization &#10;08:25 Ridge Regularization &#10;09:15 Lasso Regularization &#10;10:46 Which technique to use?&#10;11:05 Hands-On&#10;&#10;📝Feel free to comment your doubts in the comment section below, and we will be happy to answer📝&#10;&#10; -------𝐄𝐝𝐮𝐫𝐞𝐤𝐚 𝐎𝐧𝐥𝐢𝐧𝐞 𝐓𝐫𝐚𝐢𝐧𝐢𝐧𝐠 𝐚𝐧𝐝 𝐂𝐞𝐫𝐭𝐢𝐟𝐢𝐜𝐚𝐭𝐢𝐨𝐧---------&#10;&#10;🔵 DevOps Online Training: https://bit.ly/3Jq4Fq3&#10;🌕 AWS Online Training: https://bit.ly/32FZalU&#10;🔵 Azure DevOps Online Training: https://bit.ly/34KCh1Z&#10;🌕 Tableau Online Training: https://bit.ly/3mziKY7&#10;🔵 Power BI Online Training: https://bit.ly/3qtpbNQ&#10;🌕 Selenium Online Training: https://bit.ly/3JpKVCU&#10;🔵 PMP Online Training: https://bit.ly/32He3V3&#10;🌕 Salesforce Online Training: https://bit.ly/3mCkK24&#10;🔵 Cybersecurity Online Training: https://bit.ly/3EyGYbn&#10;🌕 Java Online Training: https://bit.ly/3qwE2Xz&#10;🔵 Big Data Online Training: https://bit.ly/3etTuy7&#10;🌕 RPA Online Training: https://bit.ly/3z8ai7l&#10;🔵 Python Online Training: https://bit.ly/3z4csoA&#10;🌕 Azure Online Training: https://bit.ly/3z2joT8&#10;🔵 GCP Online Training: https://bit.ly/3Fztwp5&#10;🌕 Microservices Online Training: https://bit.ly/3qxB9Wu&#10;🔵 Data Science Online Training: https://bit.ly/3qwny1S&#10;&#10;---------𝐄𝐝𝐮𝐫𝐞𝐤𝐚 𝐑𝐨𝐥𝐞-𝐁𝐚𝐬𝐞𝐝 𝐂𝐨𝐮𝐫𝐬𝐞𝐬---------&#10;&#10;🔵 DevOps Engineer Masters Program: https://bit.ly/3EyHRAJ&#10;🌕 Cloud Architect Masters Program: https://bit.ly/3ewTyxk&#10;🔵 Data Scientist Masters Program: https://bit.ly/32A4Tdk&#10;🌕 Big Data Architect Masters Program: https://bit.ly/3evlqBQ&#10;🔵 Machine Learning Engineer Masters Program: https://bit.ly/3mF3NUB&#10;🌕 Business Intelligence Masters Program: https://bit.ly/3JhGc6d&#10;🔵 Python Developer Masters Program: https://bit.ly/3Hh9TT3&#10;🌕 RPA Developer Masters Program: https://bit.ly/3qxTtia&#10;🔵 Web Development Masters Program: https://bit.ly/3JnvKdn&#10;🌕 Computer Science Bootcamp Program : https://bit.ly/3qnKxfq&#10;🔵 Cyber Security Masters Program: https://bit.ly/32uc8ne&#10;🌕 Full Stack Developer Masters Program : https://bit.ly/3HiAEGQ&#10;🔵 Automation Testing Engineer Masters Program : https://bit.ly/3JpL1Ku&#10;🌕 Python Developer Masters Program : https://bit.ly/3Hh9TT3&#10;🔵 Azure Cloud Engineer Masters Program: https://bit.ly/3z5Kuc1&#10;&#10;--------𝐄𝐝𝐮𝐫𝐞𝐤𝐚 𝐏𝗼𝘀𝘁 𝗚𝗿𝗮𝗱𝘂𝗮𝘁𝗲 𝐂𝐨𝐮𝐫𝐬𝐞𝐬--------&#10;🔵 Artificial and Machine Learning PGD with E &amp; ICT Academy&#10;NIT Warangal: https://bit.ly/3qxEODF&#10;🌕 Post Graduate Program in DevOps with Purdue University:  https://bit.ly/3FLNyfO&#10;&#10;📢📢 𝐓𝐨𝐩 𝟏𝟎 𝐓𝐫𝐞𝐧𝐝𝐢𝐧𝐠 𝐓𝐞𝐜𝐡𝐧𝐨𝐥𝐨𝐠𝐢𝐞𝐬 𝐭𝐨 𝐋𝐞𝐚𝐫𝐧 𝐢𝐧 𝟐𝟎𝟐𝟐 𝐒𝐞𝐫𝐢𝐞𝐬 📢📢&#10;⏩𝐓𝐨𝐩 𝟏𝟎 𝐓𝐞𝐜𝐡𝐧𝐨𝐥𝐨𝐠𝐢𝐞𝐬 𝐭𝐨 𝐋𝐞𝐚𝐫𝐧 𝐢𝐧 𝟐𝟎𝟐𝟮: https://bit.ly/3yhEs7S&#10;⏩𝐓𝐨𝐩 𝟏𝟎 𝐇𝐢𝐠𝐡𝐞𝐬𝐭 𝐏𝐚𝐲𝐢𝐧𝐠 𝐉𝐨𝐛𝐬 𝐅𝐨𝐫 𝟐𝟎𝟐𝟐: https://bit.ly/3HcpPG6&#10;⏩𝐓𝐨𝐩 𝟏𝟎 𝐏𝐫𝐨𝐠𝐫𝐚𝐦𝐦𝐢𝐧𝐠 𝐋𝐚𝐧𝐠𝐮𝐚𝐠𝐞𝐬 𝐟𝐨𝐫 𝟐𝟎𝟐𝟐: https://bit.ly/3FW6F69&#10;⏩𝐓𝐨𝐩 𝟏𝟎 𝐂𝐞𝐫𝐭𝐢𝐟𝐢𝐜𝐚𝐭𝐢𝐨𝐧𝐬 𝐟𝐨𝐫 𝟐𝟎𝟐𝟐: https://bit.ly/3gH57mr&#10;&#10;📌𝐓𝐞𝐥𝐞𝐠𝐫𝐚𝐦: https://t.me/edurekaupdates&#10;📌𝐓𝐰𝐢𝐭𝐭𝐞𝐫: https://twitter.com/edurekain&#10;📌𝐋𝐢𝐧𝐤𝐞𝐝𝐈𝐧: https://www.linkedin.com/company/edureka&#10;📌𝐈𝐧𝐬𝐭𝐚𝐠𝐫𝐚𝐦: https://www.instagram.com/edureka_learning/&#10;📌𝐅𝐚𝐜𝐞𝐛𝐨𝐨𝐤: https://www.facebook.com/edurekaIN/ &#10;📌𝐒𝐥𝐢𝐝𝐞𝐒𝐡𝐚𝐫𝐞: https://www.slideshare.net/EdurekaIN &#10;📌𝐂𝐚𝐬𝐭𝐛𝐨𝐱: https://castbox.fm/networks/505?country=IN&#10;📌𝐌𝐞𝐞𝐭𝐮𝐩: https://www.meetup.com/edureka/&#10;📌𝐂𝐨𝐦𝐦𝐮𝐧𝐢𝐭𝐲: https://www.edureka.co/community/&#10;&#10;About Course: &#10;Is this program for me?&#10;&#10;If you’re passionate about AI &amp; ML and want to pursue a career in this field, this program is for you. Whether you’re a fresher or a professional, this program is designed to equip you with the skills you need to rise to the top in a career in AI &amp; ML.&#10;&#10;Is there any eligibility criteria for this program?&#10;A potential candidate must have one of the following prerequisites: Degrees like BCA, MCA, and B.Tech or Programming experience Should have studied PCM in 10+2&#10;&#10;Will I get any certificate at the end of the course?&#10;&#10;Yes, you will receive a Post-Graduate industry-recognized certificate from E &amp; ICT Academy, NIT Warangal upon successful completion of the course.&#10;&#10;For more information, please write back to us at sales@edureka.in or call us at IND: +91-9606058418 / US: 18338555775" id="155" name="Google Shape;155;p22" title="Regulaziation in Machine Learning | L1 and L2 Regularization | Data Science | Edureka">
            <a:hlinkClick r:id="rId11"/>
          </p:cNvPr>
          <p:cNvPicPr preferRelativeResize="0"/>
          <p:nvPr/>
        </p:nvPicPr>
        <p:blipFill>
          <a:blip r:embed="rId12">
            <a:alphaModFix/>
          </a:blip>
          <a:stretch>
            <a:fillRect/>
          </a:stretch>
        </p:blipFill>
        <p:spPr>
          <a:xfrm>
            <a:off x="4083500" y="2998276"/>
            <a:ext cx="3048000" cy="1714500"/>
          </a:xfrm>
          <a:prstGeom prst="rect">
            <a:avLst/>
          </a:prstGeom>
          <a:noFill/>
          <a:ln>
            <a:noFill/>
          </a:ln>
        </p:spPr>
      </p:pic>
      <p:sp>
        <p:nvSpPr>
          <p:cNvPr id="156" name="Google Shape;156;p22"/>
          <p:cNvSpPr txBox="1"/>
          <p:nvPr/>
        </p:nvSpPr>
        <p:spPr>
          <a:xfrm>
            <a:off x="4083500" y="4812350"/>
            <a:ext cx="3048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t>Edureka on YouTube [</a:t>
            </a:r>
            <a:r>
              <a:rPr lang="en" sz="800" u="sng">
                <a:solidFill>
                  <a:schemeClr val="hlink"/>
                </a:solidFill>
                <a:hlinkClick r:id="rId13"/>
              </a:rPr>
              <a:t>link</a:t>
            </a:r>
            <a:r>
              <a:rPr lang="en" sz="800"/>
              <a:t>]</a:t>
            </a:r>
            <a:endParaRPr sz="800"/>
          </a:p>
        </p:txBody>
      </p:sp>
      <p:sp>
        <p:nvSpPr>
          <p:cNvPr id="157" name="Google Shape;157;p22"/>
          <p:cNvSpPr txBox="1"/>
          <p:nvPr/>
        </p:nvSpPr>
        <p:spPr>
          <a:xfrm>
            <a:off x="7131500" y="2951925"/>
            <a:ext cx="193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Regularization is an important concept when it comes to avoiding </a:t>
            </a:r>
            <a:r>
              <a:rPr lang="en"/>
              <a:t>overfitting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for next class</a:t>
            </a:r>
            <a:endParaRPr/>
          </a:p>
        </p:txBody>
      </p:sp>
      <p:sp>
        <p:nvSpPr>
          <p:cNvPr id="163" name="Google Shape;163;p23"/>
          <p:cNvSpPr txBox="1"/>
          <p:nvPr>
            <p:ph idx="1" type="body"/>
          </p:nvPr>
        </p:nvSpPr>
        <p:spPr>
          <a:xfrm>
            <a:off x="311700" y="1390875"/>
            <a:ext cx="4736400" cy="31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to classification</a:t>
            </a:r>
            <a:endParaRPr/>
          </a:p>
          <a:p>
            <a:pPr indent="-342900" lvl="0" marL="457200" rtl="0" algn="l">
              <a:spcBef>
                <a:spcPts val="1200"/>
              </a:spcBef>
              <a:spcAft>
                <a:spcPts val="0"/>
              </a:spcAft>
              <a:buSzPts val="1800"/>
              <a:buChar char="●"/>
            </a:pPr>
            <a:r>
              <a:rPr lang="en"/>
              <a:t>Logistic Regression </a:t>
            </a:r>
            <a:endParaRPr/>
          </a:p>
          <a:p>
            <a:pPr indent="-317500" lvl="1" marL="914400" rtl="0" algn="l">
              <a:spcBef>
                <a:spcPts val="1200"/>
              </a:spcBef>
              <a:spcAft>
                <a:spcPts val="0"/>
              </a:spcAft>
              <a:buSzPts val="1400"/>
              <a:buChar char="○"/>
            </a:pPr>
            <a:r>
              <a:rPr i="1" lang="en"/>
              <a:t>Name is misleading, it’s </a:t>
            </a:r>
            <a:r>
              <a:rPr i="1" lang="en"/>
              <a:t>actually a classification model</a:t>
            </a:r>
            <a:endParaRPr i="1"/>
          </a:p>
          <a:p>
            <a:pPr indent="-342900" lvl="0" marL="457200" rtl="0" algn="l">
              <a:spcBef>
                <a:spcPts val="1000"/>
              </a:spcBef>
              <a:spcAft>
                <a:spcPts val="0"/>
              </a:spcAft>
              <a:buSzPts val="1800"/>
              <a:buChar char="●"/>
            </a:pPr>
            <a:r>
              <a:rPr lang="en"/>
              <a:t>Multi-class classification</a:t>
            </a:r>
            <a:endParaRPr/>
          </a:p>
          <a:p>
            <a:pPr indent="-342900" lvl="0" marL="457200" rtl="0" algn="l">
              <a:spcBef>
                <a:spcPts val="1000"/>
              </a:spcBef>
              <a:spcAft>
                <a:spcPts val="0"/>
              </a:spcAft>
              <a:buSzPts val="1800"/>
              <a:buChar char="●"/>
            </a:pPr>
            <a:r>
              <a:rPr lang="en"/>
              <a:t>Eval metrics for classification</a:t>
            </a:r>
            <a:endParaRPr/>
          </a:p>
          <a:p>
            <a:pPr indent="-317500" lvl="1" marL="914400" rtl="0" algn="l">
              <a:spcBef>
                <a:spcPts val="1000"/>
              </a:spcBef>
              <a:spcAft>
                <a:spcPts val="1200"/>
              </a:spcAft>
              <a:buSzPts val="1400"/>
              <a:buChar char="○"/>
            </a:pPr>
            <a:r>
              <a:rPr lang="en"/>
              <a:t>Confusion Matrix</a:t>
            </a:r>
            <a:endParaRPr/>
          </a:p>
        </p:txBody>
      </p:sp>
      <p:pic>
        <p:nvPicPr>
          <p:cNvPr id="164" name="Google Shape;164;p23"/>
          <p:cNvPicPr preferRelativeResize="0"/>
          <p:nvPr/>
        </p:nvPicPr>
        <p:blipFill>
          <a:blip r:embed="rId3">
            <a:alphaModFix/>
          </a:blip>
          <a:stretch>
            <a:fillRect/>
          </a:stretch>
        </p:blipFill>
        <p:spPr>
          <a:xfrm>
            <a:off x="5405225" y="1503188"/>
            <a:ext cx="3632250" cy="21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a:t>
            </a:r>
            <a:r>
              <a:rPr lang="en" sz="1800"/>
              <a:t>(</a:t>
            </a:r>
            <a:r>
              <a:rPr lang="en" sz="1800" u="sng">
                <a:solidFill>
                  <a:schemeClr val="accent5"/>
                </a:solidFill>
                <a:hlinkClick r:id="rId3">
                  <a:extLst>
                    <a:ext uri="{A12FA001-AC4F-418D-AE19-62706E023703}">
                      <ahyp:hlinkClr val="tx"/>
                    </a:ext>
                  </a:extLst>
                </a:hlinkClick>
              </a:rPr>
              <a:t>bit.ly/ML_101</a:t>
            </a:r>
            <a:r>
              <a:rPr lang="en" sz="1800"/>
              <a:t>)</a:t>
            </a:r>
            <a:endParaRPr/>
          </a:p>
        </p:txBody>
      </p:sp>
      <p:sp>
        <p:nvSpPr>
          <p:cNvPr id="62" name="Google Shape;62;p14"/>
          <p:cNvSpPr txBox="1"/>
          <p:nvPr>
            <p:ph idx="1" type="body"/>
          </p:nvPr>
        </p:nvSpPr>
        <p:spPr>
          <a:xfrm>
            <a:off x="311700" y="1152475"/>
            <a:ext cx="8520600" cy="373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Introduction to Machine Learning (ML)</a:t>
            </a:r>
            <a:endParaRPr b="1"/>
          </a:p>
          <a:p>
            <a:pPr indent="-342900" lvl="0" marL="457200" rtl="0" algn="l">
              <a:spcBef>
                <a:spcPts val="0"/>
              </a:spcBef>
              <a:spcAft>
                <a:spcPts val="0"/>
              </a:spcAft>
              <a:buSzPts val="1800"/>
              <a:buAutoNum type="arabicPeriod"/>
            </a:pPr>
            <a:r>
              <a:rPr b="1" lang="en"/>
              <a:t>Regression</a:t>
            </a:r>
            <a:endParaRPr b="1"/>
          </a:p>
          <a:p>
            <a:pPr indent="-342900" lvl="0" marL="457200" rtl="0" algn="l">
              <a:spcBef>
                <a:spcPts val="0"/>
              </a:spcBef>
              <a:spcAft>
                <a:spcPts val="0"/>
              </a:spcAft>
              <a:buSzPts val="1800"/>
              <a:buAutoNum type="arabicPeriod"/>
            </a:pPr>
            <a:r>
              <a:rPr b="1" lang="en"/>
              <a:t>Core ML Concepts</a:t>
            </a:r>
            <a:endParaRPr b="1"/>
          </a:p>
          <a:p>
            <a:pPr indent="-342900" lvl="0" marL="457200" rtl="0" algn="l">
              <a:spcBef>
                <a:spcPts val="0"/>
              </a:spcBef>
              <a:spcAft>
                <a:spcPts val="0"/>
              </a:spcAft>
              <a:buSzPts val="1800"/>
              <a:buAutoNum type="arabicPeriod"/>
            </a:pPr>
            <a:r>
              <a:rPr lang="en"/>
              <a:t>Classification</a:t>
            </a:r>
            <a:endParaRPr/>
          </a:p>
          <a:p>
            <a:pPr indent="-342900" lvl="0" marL="457200" rtl="0" algn="l">
              <a:spcBef>
                <a:spcPts val="0"/>
              </a:spcBef>
              <a:spcAft>
                <a:spcPts val="0"/>
              </a:spcAft>
              <a:buSzPts val="1800"/>
              <a:buAutoNum type="arabicPeriod"/>
            </a:pPr>
            <a:r>
              <a:rPr lang="en"/>
              <a:t>Decision Trees</a:t>
            </a:r>
            <a:endParaRPr/>
          </a:p>
          <a:p>
            <a:pPr indent="-342900" lvl="0" marL="457200" rtl="0" algn="l">
              <a:spcBef>
                <a:spcPts val="0"/>
              </a:spcBef>
              <a:spcAft>
                <a:spcPts val="0"/>
              </a:spcAft>
              <a:buSzPts val="1800"/>
              <a:buAutoNum type="arabicPeriod"/>
            </a:pPr>
            <a:r>
              <a:rPr lang="en"/>
              <a:t>Model selection and tuning</a:t>
            </a:r>
            <a:endParaRPr/>
          </a:p>
          <a:p>
            <a:pPr indent="-342900" lvl="0" marL="457200" rtl="0" algn="l">
              <a:spcBef>
                <a:spcPts val="0"/>
              </a:spcBef>
              <a:spcAft>
                <a:spcPts val="0"/>
              </a:spcAft>
              <a:buSzPts val="1800"/>
              <a:buAutoNum type="arabicPeriod"/>
            </a:pPr>
            <a:r>
              <a:rPr lang="en"/>
              <a:t>Unstructured data: </a:t>
            </a:r>
            <a:r>
              <a:rPr b="1" lang="en"/>
              <a:t>Text</a:t>
            </a:r>
            <a:endParaRPr b="1"/>
          </a:p>
          <a:p>
            <a:pPr indent="-342900" lvl="0" marL="457200" rtl="0" algn="l">
              <a:spcBef>
                <a:spcPts val="0"/>
              </a:spcBef>
              <a:spcAft>
                <a:spcPts val="0"/>
              </a:spcAft>
              <a:buSzPts val="1800"/>
              <a:buAutoNum type="arabicPeriod"/>
            </a:pPr>
            <a:r>
              <a:rPr lang="en"/>
              <a:t>Neural Networks</a:t>
            </a:r>
            <a:endParaRPr/>
          </a:p>
          <a:p>
            <a:pPr indent="-342900" lvl="0" marL="457200" rtl="0" algn="l">
              <a:spcBef>
                <a:spcPts val="0"/>
              </a:spcBef>
              <a:spcAft>
                <a:spcPts val="0"/>
              </a:spcAft>
              <a:buSzPts val="1800"/>
              <a:buAutoNum type="arabicPeriod"/>
            </a:pPr>
            <a:r>
              <a:rPr lang="en"/>
              <a:t>Unstructured data: </a:t>
            </a:r>
            <a:r>
              <a:rPr b="1" lang="en"/>
              <a:t>Images</a:t>
            </a:r>
            <a:endParaRPr b="1"/>
          </a:p>
          <a:p>
            <a:pPr indent="-342900" lvl="0" marL="457200" rtl="0" algn="l">
              <a:spcBef>
                <a:spcPts val="0"/>
              </a:spcBef>
              <a:spcAft>
                <a:spcPts val="0"/>
              </a:spcAft>
              <a:buSzPts val="1800"/>
              <a:buAutoNum type="arabicPeriod"/>
            </a:pPr>
            <a:r>
              <a:rPr lang="en"/>
              <a:t>Introduction to Deep Learning</a:t>
            </a:r>
            <a:endParaRPr/>
          </a:p>
          <a:p>
            <a:pPr indent="-342900" lvl="0" marL="457200" rtl="0" algn="l">
              <a:spcBef>
                <a:spcPts val="0"/>
              </a:spcBef>
              <a:spcAft>
                <a:spcPts val="0"/>
              </a:spcAft>
              <a:buSzPts val="1800"/>
              <a:buAutoNum type="arabicPeriod"/>
            </a:pPr>
            <a:r>
              <a:rPr lang="en"/>
              <a:t>Beyond Regression &amp; Classification</a:t>
            </a:r>
            <a:endParaRPr/>
          </a:p>
        </p:txBody>
      </p:sp>
      <p:pic>
        <p:nvPicPr>
          <p:cNvPr id="63" name="Google Shape;63;p14"/>
          <p:cNvPicPr preferRelativeResize="0"/>
          <p:nvPr/>
        </p:nvPicPr>
        <p:blipFill>
          <a:blip r:embed="rId4">
            <a:alphaModFix/>
          </a:blip>
          <a:stretch>
            <a:fillRect/>
          </a:stretch>
        </p:blipFill>
        <p:spPr>
          <a:xfrm>
            <a:off x="0" y="1796000"/>
            <a:ext cx="432300" cy="432300"/>
          </a:xfrm>
          <a:prstGeom prst="rect">
            <a:avLst/>
          </a:prstGeom>
          <a:noFill/>
          <a:ln>
            <a:noFill/>
          </a:ln>
        </p:spPr>
      </p:pic>
      <p:pic>
        <p:nvPicPr>
          <p:cNvPr id="64" name="Google Shape;64;p14"/>
          <p:cNvPicPr preferRelativeResize="0"/>
          <p:nvPr/>
        </p:nvPicPr>
        <p:blipFill>
          <a:blip r:embed="rId5">
            <a:alphaModFix/>
          </a:blip>
          <a:stretch>
            <a:fillRect/>
          </a:stretch>
        </p:blipFill>
        <p:spPr>
          <a:xfrm>
            <a:off x="5813300" y="1245700"/>
            <a:ext cx="3162850" cy="342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Recap</a:t>
            </a:r>
            <a:endParaRPr b="1"/>
          </a:p>
        </p:txBody>
      </p:sp>
      <p:sp>
        <p:nvSpPr>
          <p:cNvPr id="70" name="Google Shape;70;p15"/>
          <p:cNvSpPr txBox="1"/>
          <p:nvPr>
            <p:ph idx="1" type="body"/>
          </p:nvPr>
        </p:nvSpPr>
        <p:spPr>
          <a:xfrm>
            <a:off x="311700" y="1142450"/>
            <a:ext cx="6359100" cy="3911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Supervised learning</a:t>
            </a:r>
            <a:endParaRPr/>
          </a:p>
          <a:p>
            <a:pPr indent="-317500" lvl="1" marL="914400" rtl="0" algn="l">
              <a:spcBef>
                <a:spcPts val="1200"/>
              </a:spcBef>
              <a:spcAft>
                <a:spcPts val="0"/>
              </a:spcAft>
              <a:buSzPts val="1400"/>
              <a:buChar char="○"/>
            </a:pPr>
            <a:r>
              <a:rPr lang="en" sz="1300"/>
              <a:t>train a computer by feeding in data </a:t>
            </a:r>
            <a:r>
              <a:rPr lang="en" sz="1300" u="sng"/>
              <a:t>with right answers</a:t>
            </a:r>
            <a:r>
              <a:rPr lang="en" sz="1300"/>
              <a:t>, so it can learn to give correct answers for new inputs it hasn't seen before.</a:t>
            </a:r>
            <a:endParaRPr sz="1300"/>
          </a:p>
          <a:p>
            <a:pPr indent="-342900" lvl="0" marL="457200" rtl="0" algn="l">
              <a:spcBef>
                <a:spcPts val="1200"/>
              </a:spcBef>
              <a:spcAft>
                <a:spcPts val="0"/>
              </a:spcAft>
              <a:buSzPts val="1800"/>
              <a:buChar char="●"/>
            </a:pPr>
            <a:r>
              <a:rPr lang="en"/>
              <a:t>Linear Regression</a:t>
            </a:r>
            <a:endParaRPr/>
          </a:p>
          <a:p>
            <a:pPr indent="-311150" lvl="1" marL="914400" rtl="0" algn="l">
              <a:spcBef>
                <a:spcPts val="0"/>
              </a:spcBef>
              <a:spcAft>
                <a:spcPts val="0"/>
              </a:spcAft>
              <a:buSzPts val="1300"/>
              <a:buChar char="○"/>
            </a:pPr>
            <a:r>
              <a:rPr lang="en" sz="1300"/>
              <a:t>Simplest ML model, represented as “wx + b” </a:t>
            </a:r>
            <a:endParaRPr sz="1300"/>
          </a:p>
          <a:p>
            <a:pPr indent="-311150" lvl="1" marL="914400" rtl="0" algn="l">
              <a:lnSpc>
                <a:spcPct val="100000"/>
              </a:lnSpc>
              <a:spcBef>
                <a:spcPts val="0"/>
              </a:spcBef>
              <a:spcAft>
                <a:spcPts val="0"/>
              </a:spcAft>
              <a:buSzPts val="1300"/>
              <a:buChar char="○"/>
            </a:pPr>
            <a:r>
              <a:rPr lang="en" sz="1300">
                <a:solidFill>
                  <a:schemeClr val="dk1"/>
                </a:solidFill>
              </a:rPr>
              <a:t>Training objective: </a:t>
            </a:r>
            <a:r>
              <a:rPr lang="en" sz="1300">
                <a:solidFill>
                  <a:srgbClr val="0000FF"/>
                </a:solidFill>
              </a:rPr>
              <a:t>figure out the values of ‘w’ and ‘b’</a:t>
            </a:r>
            <a:r>
              <a:rPr lang="en" sz="1300">
                <a:solidFill>
                  <a:schemeClr val="dk1"/>
                </a:solidFill>
              </a:rPr>
              <a:t> such that it is able to </a:t>
            </a:r>
            <a:r>
              <a:rPr lang="en" sz="1300">
                <a:solidFill>
                  <a:srgbClr val="9900FF"/>
                </a:solidFill>
              </a:rPr>
              <a:t>make predictions using “wx + b” equation</a:t>
            </a:r>
            <a:r>
              <a:rPr lang="en" sz="1300">
                <a:solidFill>
                  <a:schemeClr val="dk1"/>
                </a:solidFill>
              </a:rPr>
              <a:t> with </a:t>
            </a:r>
            <a:r>
              <a:rPr lang="en" sz="1300">
                <a:solidFill>
                  <a:srgbClr val="38761D"/>
                </a:solidFill>
              </a:rPr>
              <a:t>high accuracy for all values of x </a:t>
            </a:r>
            <a:endParaRPr sz="1300">
              <a:solidFill>
                <a:srgbClr val="38761D"/>
              </a:solidFill>
            </a:endParaRPr>
          </a:p>
          <a:p>
            <a:pPr indent="-311150" lvl="1" marL="914400" rtl="0" algn="l">
              <a:lnSpc>
                <a:spcPct val="100000"/>
              </a:lnSpc>
              <a:spcBef>
                <a:spcPts val="0"/>
              </a:spcBef>
              <a:spcAft>
                <a:spcPts val="0"/>
              </a:spcAft>
              <a:buClr>
                <a:schemeClr val="dk1"/>
              </a:buClr>
              <a:buSzPts val="1300"/>
              <a:buChar char="○"/>
            </a:pPr>
            <a:r>
              <a:rPr lang="en" sz="1300">
                <a:solidFill>
                  <a:schemeClr val="dk1"/>
                </a:solidFill>
              </a:rPr>
              <a:t>high accuracy = low RMSE</a:t>
            </a:r>
            <a:endParaRPr sz="1300">
              <a:solidFill>
                <a:schemeClr val="dk1"/>
              </a:solidFill>
            </a:endParaRPr>
          </a:p>
          <a:p>
            <a:pPr indent="-311150" lvl="1" marL="914400" rtl="0" algn="l">
              <a:lnSpc>
                <a:spcPct val="100000"/>
              </a:lnSpc>
              <a:spcBef>
                <a:spcPts val="0"/>
              </a:spcBef>
              <a:spcAft>
                <a:spcPts val="0"/>
              </a:spcAft>
              <a:buSzPts val="1300"/>
              <a:buChar char="○"/>
            </a:pPr>
            <a:r>
              <a:rPr lang="en" sz="1300"/>
              <a:t>We can add additional features like “x</a:t>
            </a:r>
            <a:r>
              <a:rPr baseline="30000" lang="en" sz="1300"/>
              <a:t>2</a:t>
            </a:r>
            <a:r>
              <a:rPr lang="en" sz="1300"/>
              <a:t>”, “x</a:t>
            </a:r>
            <a:r>
              <a:rPr baseline="30000" lang="en" sz="1300"/>
              <a:t>3</a:t>
            </a:r>
            <a:r>
              <a:rPr lang="en" sz="1300"/>
              <a:t>” to capture non-linear relationship between x and y while still using Linear Regression model</a:t>
            </a:r>
            <a:endParaRPr sz="1300"/>
          </a:p>
          <a:p>
            <a:pPr indent="-342900" lvl="0" marL="457200" rtl="0" algn="l">
              <a:lnSpc>
                <a:spcPct val="100000"/>
              </a:lnSpc>
              <a:spcBef>
                <a:spcPts val="1000"/>
              </a:spcBef>
              <a:spcAft>
                <a:spcPts val="0"/>
              </a:spcAft>
              <a:buSzPts val="1800"/>
              <a:buChar char="●"/>
            </a:pPr>
            <a:r>
              <a:rPr lang="en"/>
              <a:t>Data reduction and Cleaning</a:t>
            </a:r>
            <a:endParaRPr/>
          </a:p>
          <a:p>
            <a:pPr indent="-311150" lvl="1" marL="914400" rtl="0" algn="l">
              <a:lnSpc>
                <a:spcPct val="100000"/>
              </a:lnSpc>
              <a:spcBef>
                <a:spcPts val="0"/>
              </a:spcBef>
              <a:spcAft>
                <a:spcPts val="0"/>
              </a:spcAft>
              <a:buSzPts val="1300"/>
              <a:buChar char="○"/>
            </a:pPr>
            <a:r>
              <a:rPr lang="en" sz="1300"/>
              <a:t>Garbage in, Garbage out</a:t>
            </a:r>
            <a:endParaRPr sz="1300"/>
          </a:p>
          <a:p>
            <a:pPr indent="-311150" lvl="1" marL="914400" rtl="0" algn="l">
              <a:lnSpc>
                <a:spcPct val="100000"/>
              </a:lnSpc>
              <a:spcBef>
                <a:spcPts val="0"/>
              </a:spcBef>
              <a:spcAft>
                <a:spcPts val="0"/>
              </a:spcAft>
              <a:buSzPts val="1300"/>
              <a:buChar char="○"/>
            </a:pPr>
            <a:r>
              <a:rPr lang="en" sz="1300"/>
              <a:t>Dimensionality reduction (fewer columns), Sampling (fewer rows), Data Cleaning (handling missing values, outliers, bad data)</a:t>
            </a:r>
            <a:endParaRPr sz="1300"/>
          </a:p>
        </p:txBody>
      </p:sp>
      <p:pic>
        <p:nvPicPr>
          <p:cNvPr id="71" name="Google Shape;71;p15"/>
          <p:cNvPicPr preferRelativeResize="0"/>
          <p:nvPr/>
        </p:nvPicPr>
        <p:blipFill>
          <a:blip r:embed="rId3">
            <a:alphaModFix/>
          </a:blip>
          <a:stretch>
            <a:fillRect/>
          </a:stretch>
        </p:blipFill>
        <p:spPr>
          <a:xfrm>
            <a:off x="6741325" y="2084175"/>
            <a:ext cx="2337524" cy="1638100"/>
          </a:xfrm>
          <a:prstGeom prst="rect">
            <a:avLst/>
          </a:prstGeom>
          <a:noFill/>
          <a:ln>
            <a:noFill/>
          </a:ln>
        </p:spPr>
      </p:pic>
      <p:pic>
        <p:nvPicPr>
          <p:cNvPr id="72" name="Google Shape;72;p15"/>
          <p:cNvPicPr preferRelativeResize="0"/>
          <p:nvPr/>
        </p:nvPicPr>
        <p:blipFill>
          <a:blip r:embed="rId4">
            <a:alphaModFix/>
          </a:blip>
          <a:stretch>
            <a:fillRect/>
          </a:stretch>
        </p:blipFill>
        <p:spPr>
          <a:xfrm>
            <a:off x="6741325" y="3790388"/>
            <a:ext cx="2337526" cy="13002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Cost function &amp; Gradient Descent Algorithm</a:t>
            </a:r>
            <a:endParaRPr/>
          </a:p>
        </p:txBody>
      </p:sp>
      <p:sp>
        <p:nvSpPr>
          <p:cNvPr id="78" name="Google Shape;78;p16"/>
          <p:cNvSpPr txBox="1"/>
          <p:nvPr/>
        </p:nvSpPr>
        <p:spPr>
          <a:xfrm>
            <a:off x="3758613" y="483570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Priyanshu Vats on Youtube</a:t>
            </a:r>
            <a:r>
              <a:rPr lang="en" sz="800">
                <a:solidFill>
                  <a:schemeClr val="dk1"/>
                </a:solidFill>
              </a:rPr>
              <a:t> [</a:t>
            </a:r>
            <a:r>
              <a:rPr lang="en" sz="800" u="sng">
                <a:solidFill>
                  <a:schemeClr val="hlink"/>
                </a:solidFill>
                <a:hlinkClick r:id="rId3"/>
              </a:rPr>
              <a:t>link</a:t>
            </a:r>
            <a:r>
              <a:rPr lang="en" sz="800">
                <a:solidFill>
                  <a:schemeClr val="dk1"/>
                </a:solidFill>
              </a:rPr>
              <a:t>]</a:t>
            </a:r>
            <a:endParaRPr sz="800"/>
          </a:p>
        </p:txBody>
      </p:sp>
      <p:pic>
        <p:nvPicPr>
          <p:cNvPr descr="Hi Everyone! I apologies for the high music volume. Unfortunately there is no way for me to edit this video currently on YT studio without deleting and reuploading it! I'll make sure the volume is suitable in all the new uploads. Thanks :)&#10;&#10;Linear Regression is a simple yet effective #ML model to predict Continuous Target Variable like Price of a house from its size.&#10;&#10;This Video clearly explains all the steps that are needed to train a Linear Regression #model from computing Cost Function to implementing Gradient Descent Algorithm through housing price problem." id="79" name="Google Shape;79;p16" title="Linear Regression, Cost Function and Gradient Descent Algorithm..Clearly Explained !!">
            <a:hlinkClick r:id="rId4"/>
          </p:cNvPr>
          <p:cNvPicPr preferRelativeResize="0"/>
          <p:nvPr/>
        </p:nvPicPr>
        <p:blipFill>
          <a:blip r:embed="rId5">
            <a:alphaModFix/>
          </a:blip>
          <a:stretch>
            <a:fillRect/>
          </a:stretch>
        </p:blipFill>
        <p:spPr>
          <a:xfrm>
            <a:off x="2785950" y="1085100"/>
            <a:ext cx="6358050" cy="3683225"/>
          </a:xfrm>
          <a:prstGeom prst="rect">
            <a:avLst/>
          </a:prstGeom>
          <a:noFill/>
          <a:ln>
            <a:noFill/>
          </a:ln>
        </p:spPr>
      </p:pic>
      <p:sp>
        <p:nvSpPr>
          <p:cNvPr id="80" name="Google Shape;80;p16"/>
          <p:cNvSpPr txBox="1"/>
          <p:nvPr/>
        </p:nvSpPr>
        <p:spPr>
          <a:xfrm>
            <a:off x="311700" y="1226250"/>
            <a:ext cx="2529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This video uses following equation for univariate linear regression</a:t>
            </a:r>
            <a:endParaRPr sz="1200"/>
          </a:p>
          <a:p>
            <a:pPr indent="0" lvl="0" marL="0" rtl="0" algn="l">
              <a:spcBef>
                <a:spcPts val="0"/>
              </a:spcBef>
              <a:spcAft>
                <a:spcPts val="0"/>
              </a:spcAft>
              <a:buNone/>
            </a:pPr>
            <a:r>
              <a:rPr lang="en" sz="1200"/>
              <a:t> </a:t>
            </a:r>
            <a:endParaRPr sz="1200"/>
          </a:p>
          <a:p>
            <a:pPr indent="0" lvl="0" marL="0" rtl="0" algn="l">
              <a:spcBef>
                <a:spcPts val="0"/>
              </a:spcBef>
              <a:spcAft>
                <a:spcPts val="0"/>
              </a:spcAft>
              <a:buNone/>
            </a:pPr>
            <a:r>
              <a:rPr lang="en" sz="1200">
                <a:solidFill>
                  <a:srgbClr val="0000FF"/>
                </a:solidFill>
              </a:rPr>
              <a:t>y = a</a:t>
            </a:r>
            <a:r>
              <a:rPr baseline="-25000" lang="en" sz="1200">
                <a:solidFill>
                  <a:srgbClr val="0000FF"/>
                </a:solidFill>
              </a:rPr>
              <a:t>0</a:t>
            </a:r>
            <a:r>
              <a:rPr lang="en" sz="1200">
                <a:solidFill>
                  <a:srgbClr val="0000FF"/>
                </a:solidFill>
              </a:rPr>
              <a:t> + a</a:t>
            </a:r>
            <a:r>
              <a:rPr baseline="-25000" lang="en" sz="1200">
                <a:solidFill>
                  <a:srgbClr val="0000FF"/>
                </a:solidFill>
              </a:rPr>
              <a:t>1</a:t>
            </a:r>
            <a:r>
              <a:rPr lang="en" sz="1200">
                <a:solidFill>
                  <a:srgbClr val="0000FF"/>
                </a:solidFill>
              </a:rPr>
              <a:t>x</a:t>
            </a:r>
            <a:endParaRPr sz="1200">
              <a:solidFill>
                <a:srgbClr val="0000FF"/>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Earlier we used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rgbClr val="0000FF"/>
                </a:solidFill>
              </a:rPr>
              <a:t>y = wx + b</a:t>
            </a:r>
            <a:endParaRPr sz="1200">
              <a:solidFill>
                <a:srgbClr val="0000FF"/>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This is just a notation difference, such that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solidFill>
                  <a:srgbClr val="0000FF"/>
                </a:solidFill>
              </a:rPr>
              <a:t>a</a:t>
            </a:r>
            <a:r>
              <a:rPr baseline="-25000" lang="en" sz="1200">
                <a:solidFill>
                  <a:srgbClr val="0000FF"/>
                </a:solidFill>
              </a:rPr>
              <a:t>0</a:t>
            </a:r>
            <a:r>
              <a:rPr lang="en" sz="1200">
                <a:solidFill>
                  <a:srgbClr val="0000FF"/>
                </a:solidFill>
              </a:rPr>
              <a:t> = b </a:t>
            </a:r>
            <a:r>
              <a:rPr lang="en" sz="1200">
                <a:solidFill>
                  <a:schemeClr val="dk1"/>
                </a:solidFill>
              </a:rPr>
              <a:t>and</a:t>
            </a:r>
            <a:r>
              <a:rPr lang="en" sz="1200">
                <a:solidFill>
                  <a:srgbClr val="0000FF"/>
                </a:solidFill>
              </a:rPr>
              <a:t> a</a:t>
            </a:r>
            <a:r>
              <a:rPr baseline="-25000" lang="en" sz="1200">
                <a:solidFill>
                  <a:srgbClr val="0000FF"/>
                </a:solidFill>
              </a:rPr>
              <a:t>1</a:t>
            </a:r>
            <a:r>
              <a:rPr lang="en" sz="1200">
                <a:solidFill>
                  <a:srgbClr val="0000FF"/>
                </a:solidFill>
              </a:rPr>
              <a:t> = w</a:t>
            </a:r>
            <a:endParaRPr sz="1200">
              <a:solidFill>
                <a:srgbClr val="0000FF"/>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rPr lang="en" sz="1200"/>
              <a:t>Same holds true for the multivariate version of this equation</a:t>
            </a:r>
            <a:endParaRPr sz="1200"/>
          </a:p>
          <a:p>
            <a:pPr indent="0" lvl="0" marL="0" rtl="0" algn="l">
              <a:spcBef>
                <a:spcPts val="0"/>
              </a:spcBef>
              <a:spcAft>
                <a:spcPts val="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function = (½ * </a:t>
            </a:r>
            <a:r>
              <a:rPr lang="en" strike="sngStrike"/>
              <a:t>R</a:t>
            </a:r>
            <a:r>
              <a:rPr lang="en"/>
              <a:t>MSE) </a:t>
            </a:r>
            <a:r>
              <a:rPr lang="en" sz="1800"/>
              <a:t>(mean square error)</a:t>
            </a:r>
            <a:endParaRPr sz="1800"/>
          </a:p>
        </p:txBody>
      </p:sp>
      <p:grpSp>
        <p:nvGrpSpPr>
          <p:cNvPr id="86" name="Google Shape;86;p17"/>
          <p:cNvGrpSpPr/>
          <p:nvPr/>
        </p:nvGrpSpPr>
        <p:grpSpPr>
          <a:xfrm>
            <a:off x="1822778" y="2329013"/>
            <a:ext cx="2476119" cy="1761256"/>
            <a:chOff x="311700" y="1164125"/>
            <a:chExt cx="1923050" cy="1385725"/>
          </a:xfrm>
        </p:grpSpPr>
        <p:pic>
          <p:nvPicPr>
            <p:cNvPr id="87" name="Google Shape;87;p17"/>
            <p:cNvPicPr preferRelativeResize="0"/>
            <p:nvPr/>
          </p:nvPicPr>
          <p:blipFill>
            <a:blip r:embed="rId3">
              <a:alphaModFix/>
            </a:blip>
            <a:stretch>
              <a:fillRect/>
            </a:stretch>
          </p:blipFill>
          <p:spPr>
            <a:xfrm>
              <a:off x="398550" y="1164125"/>
              <a:ext cx="1836200" cy="1310750"/>
            </a:xfrm>
            <a:prstGeom prst="rect">
              <a:avLst/>
            </a:prstGeom>
            <a:noFill/>
            <a:ln>
              <a:noFill/>
            </a:ln>
          </p:spPr>
        </p:pic>
        <p:cxnSp>
          <p:nvCxnSpPr>
            <p:cNvPr id="88" name="Google Shape;88;p17"/>
            <p:cNvCxnSpPr/>
            <p:nvPr/>
          </p:nvCxnSpPr>
          <p:spPr>
            <a:xfrm flipH="1" rot="10800000">
              <a:off x="1045400" y="1387950"/>
              <a:ext cx="893100" cy="1161900"/>
            </a:xfrm>
            <a:prstGeom prst="straightConnector1">
              <a:avLst/>
            </a:prstGeom>
            <a:noFill/>
            <a:ln cap="flat" cmpd="sng" w="19050">
              <a:solidFill>
                <a:srgbClr val="FF9900"/>
              </a:solidFill>
              <a:prstDash val="solid"/>
              <a:round/>
              <a:headEnd len="med" w="med" type="none"/>
              <a:tailEnd len="med" w="med" type="none"/>
            </a:ln>
          </p:spPr>
        </p:cxnSp>
        <p:cxnSp>
          <p:nvCxnSpPr>
            <p:cNvPr id="89" name="Google Shape;89;p17"/>
            <p:cNvCxnSpPr/>
            <p:nvPr/>
          </p:nvCxnSpPr>
          <p:spPr>
            <a:xfrm>
              <a:off x="311700" y="1696550"/>
              <a:ext cx="1923000" cy="696900"/>
            </a:xfrm>
            <a:prstGeom prst="straightConnector1">
              <a:avLst/>
            </a:prstGeom>
            <a:noFill/>
            <a:ln cap="flat" cmpd="sng" w="19050">
              <a:solidFill>
                <a:srgbClr val="9900FF"/>
              </a:solidFill>
              <a:prstDash val="solid"/>
              <a:round/>
              <a:headEnd len="med" w="med" type="none"/>
              <a:tailEnd len="med" w="med" type="none"/>
            </a:ln>
          </p:spPr>
        </p:cxnSp>
      </p:grpSp>
      <p:sp>
        <p:nvSpPr>
          <p:cNvPr id="90" name="Google Shape;90;p17"/>
          <p:cNvSpPr txBox="1"/>
          <p:nvPr/>
        </p:nvSpPr>
        <p:spPr>
          <a:xfrm>
            <a:off x="1951488" y="4235200"/>
            <a:ext cx="2389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All these 3 lines have </a:t>
            </a:r>
            <a:r>
              <a:rPr b="1" lang="en" sz="1000">
                <a:solidFill>
                  <a:srgbClr val="FF0000"/>
                </a:solidFill>
              </a:rPr>
              <a:t>HIGH COST</a:t>
            </a:r>
            <a:endParaRPr sz="1000"/>
          </a:p>
        </p:txBody>
      </p:sp>
      <p:pic>
        <p:nvPicPr>
          <p:cNvPr id="91" name="Google Shape;91;p17"/>
          <p:cNvPicPr preferRelativeResize="0"/>
          <p:nvPr/>
        </p:nvPicPr>
        <p:blipFill>
          <a:blip r:embed="rId3">
            <a:alphaModFix/>
          </a:blip>
          <a:stretch>
            <a:fillRect/>
          </a:stretch>
        </p:blipFill>
        <p:spPr>
          <a:xfrm>
            <a:off x="4956856" y="2329013"/>
            <a:ext cx="2364291" cy="1665963"/>
          </a:xfrm>
          <a:prstGeom prst="rect">
            <a:avLst/>
          </a:prstGeom>
          <a:noFill/>
          <a:ln>
            <a:noFill/>
          </a:ln>
        </p:spPr>
      </p:pic>
      <p:sp>
        <p:nvSpPr>
          <p:cNvPr id="92" name="Google Shape;92;p17"/>
          <p:cNvSpPr txBox="1"/>
          <p:nvPr/>
        </p:nvSpPr>
        <p:spPr>
          <a:xfrm>
            <a:off x="4956913" y="4235200"/>
            <a:ext cx="2364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For blue line </a:t>
            </a:r>
            <a:r>
              <a:rPr b="1" lang="en" sz="1000">
                <a:solidFill>
                  <a:srgbClr val="38761D"/>
                </a:solidFill>
              </a:rPr>
              <a:t>COST is LOW</a:t>
            </a:r>
            <a:endParaRPr i="1" sz="1000"/>
          </a:p>
        </p:txBody>
      </p:sp>
      <p:cxnSp>
        <p:nvCxnSpPr>
          <p:cNvPr id="93" name="Google Shape;93;p17"/>
          <p:cNvCxnSpPr/>
          <p:nvPr/>
        </p:nvCxnSpPr>
        <p:spPr>
          <a:xfrm flipH="1" rot="10800000">
            <a:off x="1951363" y="2515500"/>
            <a:ext cx="2389200" cy="281700"/>
          </a:xfrm>
          <a:prstGeom prst="straightConnector1">
            <a:avLst/>
          </a:prstGeom>
          <a:noFill/>
          <a:ln cap="flat" cmpd="sng" w="19050">
            <a:solidFill>
              <a:srgbClr val="FF0000"/>
            </a:solidFill>
            <a:prstDash val="solid"/>
            <a:round/>
            <a:headEnd len="med" w="med" type="none"/>
            <a:tailEnd len="med" w="med" type="none"/>
          </a:ln>
        </p:spPr>
      </p:cxnSp>
      <p:cxnSp>
        <p:nvCxnSpPr>
          <p:cNvPr id="94" name="Google Shape;94;p17"/>
          <p:cNvCxnSpPr/>
          <p:nvPr/>
        </p:nvCxnSpPr>
        <p:spPr>
          <a:xfrm flipH="1" rot="10800000">
            <a:off x="5102138" y="2744900"/>
            <a:ext cx="1867500" cy="813900"/>
          </a:xfrm>
          <a:prstGeom prst="straightConnector1">
            <a:avLst/>
          </a:prstGeom>
          <a:noFill/>
          <a:ln cap="flat" cmpd="sng" w="19050">
            <a:solidFill>
              <a:srgbClr val="0000FF"/>
            </a:solidFill>
            <a:prstDash val="solid"/>
            <a:round/>
            <a:headEnd len="med" w="med" type="none"/>
            <a:tailEnd len="med" w="med" type="none"/>
          </a:ln>
        </p:spPr>
      </p:cxnSp>
      <p:pic>
        <p:nvPicPr>
          <p:cNvPr id="95" name="Google Shape;95;p17"/>
          <p:cNvPicPr preferRelativeResize="0"/>
          <p:nvPr/>
        </p:nvPicPr>
        <p:blipFill>
          <a:blip r:embed="rId4">
            <a:alphaModFix/>
          </a:blip>
          <a:stretch>
            <a:fillRect/>
          </a:stretch>
        </p:blipFill>
        <p:spPr>
          <a:xfrm>
            <a:off x="2444500" y="1176600"/>
            <a:ext cx="4366838" cy="572700"/>
          </a:xfrm>
          <a:prstGeom prst="rect">
            <a:avLst/>
          </a:prstGeom>
          <a:noFill/>
          <a:ln>
            <a:noFill/>
          </a:ln>
        </p:spPr>
      </p:pic>
      <p:sp>
        <p:nvSpPr>
          <p:cNvPr id="96" name="Google Shape;96;p17"/>
          <p:cNvSpPr txBox="1"/>
          <p:nvPr/>
        </p:nvSpPr>
        <p:spPr>
          <a:xfrm>
            <a:off x="6811325" y="1345675"/>
            <a:ext cx="1576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0000FF"/>
                </a:solidFill>
              </a:rPr>
              <a:t>a</a:t>
            </a:r>
            <a:r>
              <a:rPr baseline="-25000" lang="en" sz="1200">
                <a:solidFill>
                  <a:srgbClr val="0000FF"/>
                </a:solidFill>
              </a:rPr>
              <a:t>0</a:t>
            </a:r>
            <a:r>
              <a:rPr lang="en" sz="1200">
                <a:solidFill>
                  <a:srgbClr val="0000FF"/>
                </a:solidFill>
              </a:rPr>
              <a:t> = b </a:t>
            </a:r>
            <a:r>
              <a:rPr lang="en" sz="1200">
                <a:solidFill>
                  <a:schemeClr val="dk1"/>
                </a:solidFill>
              </a:rPr>
              <a:t>and</a:t>
            </a:r>
            <a:r>
              <a:rPr lang="en" sz="1200">
                <a:solidFill>
                  <a:srgbClr val="0000FF"/>
                </a:solidFill>
              </a:rPr>
              <a:t> a</a:t>
            </a:r>
            <a:r>
              <a:rPr baseline="-25000" lang="en" sz="1200">
                <a:solidFill>
                  <a:srgbClr val="0000FF"/>
                </a:solidFill>
              </a:rPr>
              <a:t>1</a:t>
            </a:r>
            <a:r>
              <a:rPr lang="en" sz="1200">
                <a:solidFill>
                  <a:srgbClr val="0000FF"/>
                </a:solidFill>
              </a:rPr>
              <a:t> = 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Gradient Descent Algorithm (recap)</a:t>
            </a:r>
            <a:endParaRPr/>
          </a:p>
        </p:txBody>
      </p:sp>
      <p:sp>
        <p:nvSpPr>
          <p:cNvPr id="102" name="Google Shape;102;p18"/>
          <p:cNvSpPr txBox="1"/>
          <p:nvPr/>
        </p:nvSpPr>
        <p:spPr>
          <a:xfrm>
            <a:off x="0" y="4158500"/>
            <a:ext cx="49203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Cost function of Linear Regression is like a hammock, so finding (b,w) corresponding to minimum cost (lowest point) is like walking down the slope, one step at a time.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Same is true for multivariate Linear Regression cost function as well.</a:t>
            </a:r>
            <a:endParaRPr sz="1000"/>
          </a:p>
        </p:txBody>
      </p:sp>
      <p:grpSp>
        <p:nvGrpSpPr>
          <p:cNvPr id="103" name="Google Shape;103;p18"/>
          <p:cNvGrpSpPr/>
          <p:nvPr/>
        </p:nvGrpSpPr>
        <p:grpSpPr>
          <a:xfrm>
            <a:off x="0" y="1181799"/>
            <a:ext cx="4843575" cy="2976700"/>
            <a:chOff x="0" y="1181799"/>
            <a:chExt cx="4843575" cy="2976700"/>
          </a:xfrm>
        </p:grpSpPr>
        <p:pic>
          <p:nvPicPr>
            <p:cNvPr id="104" name="Google Shape;104;p18"/>
            <p:cNvPicPr preferRelativeResize="0"/>
            <p:nvPr/>
          </p:nvPicPr>
          <p:blipFill>
            <a:blip r:embed="rId3">
              <a:alphaModFix/>
            </a:blip>
            <a:stretch>
              <a:fillRect/>
            </a:stretch>
          </p:blipFill>
          <p:spPr>
            <a:xfrm>
              <a:off x="0" y="1181799"/>
              <a:ext cx="4833800" cy="2976700"/>
            </a:xfrm>
            <a:prstGeom prst="rect">
              <a:avLst/>
            </a:prstGeom>
            <a:noFill/>
            <a:ln>
              <a:noFill/>
            </a:ln>
          </p:spPr>
        </p:pic>
        <p:sp>
          <p:nvSpPr>
            <p:cNvPr id="105" name="Google Shape;105;p18"/>
            <p:cNvSpPr/>
            <p:nvPr/>
          </p:nvSpPr>
          <p:spPr>
            <a:xfrm>
              <a:off x="3871275" y="1245500"/>
              <a:ext cx="972300" cy="394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8"/>
          <p:cNvSpPr/>
          <p:nvPr/>
        </p:nvSpPr>
        <p:spPr>
          <a:xfrm>
            <a:off x="1118450" y="2227300"/>
            <a:ext cx="105900" cy="115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p:nvPr/>
        </p:nvSpPr>
        <p:spPr>
          <a:xfrm>
            <a:off x="1423250" y="2455900"/>
            <a:ext cx="105900" cy="11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 name="Google Shape;108;p18"/>
          <p:cNvCxnSpPr/>
          <p:nvPr/>
        </p:nvCxnSpPr>
        <p:spPr>
          <a:xfrm>
            <a:off x="1481000" y="2513650"/>
            <a:ext cx="291900" cy="1179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8"/>
          <p:cNvCxnSpPr/>
          <p:nvPr/>
        </p:nvCxnSpPr>
        <p:spPr>
          <a:xfrm>
            <a:off x="1202000" y="2321050"/>
            <a:ext cx="279000" cy="192600"/>
          </a:xfrm>
          <a:prstGeom prst="straightConnector1">
            <a:avLst/>
          </a:prstGeom>
          <a:noFill/>
          <a:ln cap="flat" cmpd="sng" w="9525">
            <a:solidFill>
              <a:schemeClr val="dk2"/>
            </a:solidFill>
            <a:prstDash val="solid"/>
            <a:round/>
            <a:headEnd len="med" w="med" type="none"/>
            <a:tailEnd len="med" w="med" type="triangle"/>
          </a:ln>
        </p:spPr>
      </p:cxnSp>
      <p:sp>
        <p:nvSpPr>
          <p:cNvPr id="110" name="Google Shape;110;p18"/>
          <p:cNvSpPr txBox="1"/>
          <p:nvPr/>
        </p:nvSpPr>
        <p:spPr>
          <a:xfrm>
            <a:off x="5026300" y="1181800"/>
            <a:ext cx="3973200" cy="3586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AutoNum type="arabicPeriod"/>
            </a:pPr>
            <a:r>
              <a:rPr lang="en" sz="1300"/>
              <a:t>Initialize (b, w) with some random value and calculate the cost function J (  ) </a:t>
            </a:r>
            <a:endParaRPr sz="1300"/>
          </a:p>
          <a:p>
            <a:pPr indent="-311150" lvl="0" marL="457200" rtl="0" algn="l">
              <a:spcBef>
                <a:spcPts val="0"/>
              </a:spcBef>
              <a:spcAft>
                <a:spcPts val="0"/>
              </a:spcAft>
              <a:buSzPts val="1300"/>
              <a:buAutoNum type="arabicPeriod"/>
            </a:pPr>
            <a:r>
              <a:rPr lang="en" sz="1300"/>
              <a:t>Calculate the value of the slope in each direction, i.e., b and w</a:t>
            </a:r>
            <a:endParaRPr sz="1300"/>
          </a:p>
          <a:p>
            <a:pPr indent="-311150" lvl="0" marL="457200" rtl="0" algn="l">
              <a:spcBef>
                <a:spcPts val="0"/>
              </a:spcBef>
              <a:spcAft>
                <a:spcPts val="0"/>
              </a:spcAft>
              <a:buSzPts val="1300"/>
              <a:buAutoNum type="arabicPeriod"/>
            </a:pPr>
            <a:r>
              <a:rPr lang="en" sz="1300"/>
              <a:t>Based on the slope, adjust the value of b and w to take a step down the slope (  )</a:t>
            </a:r>
            <a:endParaRPr sz="1300"/>
          </a:p>
          <a:p>
            <a:pPr indent="-311150" lvl="1" marL="914400" rtl="0" algn="l">
              <a:spcBef>
                <a:spcPts val="0"/>
              </a:spcBef>
              <a:spcAft>
                <a:spcPts val="0"/>
              </a:spcAft>
              <a:buSzPts val="1300"/>
              <a:buAutoNum type="alphaLcPeriod"/>
            </a:pPr>
            <a:r>
              <a:rPr lang="en" sz="1300"/>
              <a:t>Changing ‘b’ &amp; ‘w’ results in a new line, hence new cost value</a:t>
            </a:r>
            <a:endParaRPr sz="1300"/>
          </a:p>
          <a:p>
            <a:pPr indent="-311150" lvl="0" marL="457200" rtl="0" algn="l">
              <a:spcBef>
                <a:spcPts val="0"/>
              </a:spcBef>
              <a:spcAft>
                <a:spcPts val="0"/>
              </a:spcAft>
              <a:buSzPts val="1300"/>
              <a:buAutoNum type="arabicPeriod"/>
            </a:pPr>
            <a:r>
              <a:rPr lang="en" sz="1300"/>
              <a:t>Repeat steps 2 and 3 as long as the cost is decreasing</a:t>
            </a:r>
            <a:endParaRPr sz="1300"/>
          </a:p>
          <a:p>
            <a:pPr indent="-311150" lvl="0" marL="457200" rtl="0" algn="l">
              <a:spcBef>
                <a:spcPts val="0"/>
              </a:spcBef>
              <a:spcAft>
                <a:spcPts val="0"/>
              </a:spcAft>
              <a:buSzPts val="1300"/>
              <a:buAutoNum type="arabicPeriod"/>
            </a:pPr>
            <a:r>
              <a:rPr lang="en" sz="1300"/>
              <a:t>Beyond a point </a:t>
            </a:r>
            <a:r>
              <a:rPr lang="en" sz="1300">
                <a:solidFill>
                  <a:schemeClr val="dk1"/>
                </a:solidFill>
              </a:rPr>
              <a:t>(  )</a:t>
            </a:r>
            <a:r>
              <a:rPr lang="en" sz="1300"/>
              <a:t> </a:t>
            </a:r>
            <a:r>
              <a:rPr lang="en" sz="1300"/>
              <a:t>either the cost function will stop decreasing or </a:t>
            </a:r>
            <a:r>
              <a:rPr lang="en" sz="1300"/>
              <a:t>the amount of decrease will be </a:t>
            </a:r>
            <a:r>
              <a:rPr lang="en" sz="1300"/>
              <a:t>negligible</a:t>
            </a:r>
            <a:r>
              <a:rPr lang="en" sz="1300"/>
              <a:t>. We can stop the training process at this point</a:t>
            </a:r>
            <a:endParaRPr sz="1300"/>
          </a:p>
          <a:p>
            <a:pPr indent="-311150" lvl="0" marL="457200" rtl="0" algn="l">
              <a:spcBef>
                <a:spcPts val="0"/>
              </a:spcBef>
              <a:spcAft>
                <a:spcPts val="0"/>
              </a:spcAft>
              <a:buSzPts val="1300"/>
              <a:buAutoNum type="arabicPeriod"/>
            </a:pPr>
            <a:r>
              <a:rPr lang="en" sz="1300"/>
              <a:t>The resulting (b, w) represent the weights of the “learnt” model and will be used to make predictions using “wx+b” equation (x = input).</a:t>
            </a:r>
            <a:endParaRPr sz="1300"/>
          </a:p>
        </p:txBody>
      </p:sp>
      <p:sp>
        <p:nvSpPr>
          <p:cNvPr id="111" name="Google Shape;111;p18"/>
          <p:cNvSpPr/>
          <p:nvPr/>
        </p:nvSpPr>
        <p:spPr>
          <a:xfrm>
            <a:off x="7701150" y="1522475"/>
            <a:ext cx="105900" cy="115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8"/>
          <p:cNvSpPr/>
          <p:nvPr/>
        </p:nvSpPr>
        <p:spPr>
          <a:xfrm>
            <a:off x="7986925" y="2321050"/>
            <a:ext cx="105900" cy="1155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1772900" y="2571400"/>
            <a:ext cx="105900" cy="1155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2026425" y="2686900"/>
            <a:ext cx="105900" cy="1155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p:nvPr/>
        </p:nvSpPr>
        <p:spPr>
          <a:xfrm>
            <a:off x="2713125" y="2917300"/>
            <a:ext cx="105900" cy="115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18"/>
          <p:cNvCxnSpPr/>
          <p:nvPr/>
        </p:nvCxnSpPr>
        <p:spPr>
          <a:xfrm>
            <a:off x="1878850" y="2660425"/>
            <a:ext cx="153600" cy="62700"/>
          </a:xfrm>
          <a:prstGeom prst="straightConnector1">
            <a:avLst/>
          </a:prstGeom>
          <a:noFill/>
          <a:ln cap="flat" cmpd="sng" w="9525">
            <a:solidFill>
              <a:schemeClr val="dk2"/>
            </a:solidFill>
            <a:prstDash val="solid"/>
            <a:round/>
            <a:headEnd len="med" w="med" type="none"/>
            <a:tailEnd len="med" w="med" type="triangle"/>
          </a:ln>
        </p:spPr>
      </p:cxnSp>
      <p:cxnSp>
        <p:nvCxnSpPr>
          <p:cNvPr id="117" name="Google Shape;117;p18"/>
          <p:cNvCxnSpPr/>
          <p:nvPr/>
        </p:nvCxnSpPr>
        <p:spPr>
          <a:xfrm>
            <a:off x="2437125" y="2901050"/>
            <a:ext cx="276000" cy="642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8"/>
          <p:cNvSpPr/>
          <p:nvPr/>
        </p:nvSpPr>
        <p:spPr>
          <a:xfrm>
            <a:off x="6772525" y="3320475"/>
            <a:ext cx="105900" cy="1155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Underfitting / Overfitting</a:t>
            </a:r>
            <a:endParaRPr/>
          </a:p>
        </p:txBody>
      </p:sp>
      <p:pic>
        <p:nvPicPr>
          <p:cNvPr descr="Underfitting and overfitting are some of the most common problems you encounter while constructing a statistical/machine learning model. It is therefore important to be able to recognize when either is occurring and what can be done to fix it. This is an extremely brief overview covering those topics, and, as always in machine learning, there is more to learn.&#10;&#10;Resources for Further Study:&#10;&#10;More in-depth look at fixing underfitting and overfitting &#10;- https://towardsdatascience.com/overfitting-and-underfitting-principles-ea8964d9c45c#:~:text=Underfitting%20means%20that%20your%20model,val%2Ftest%20error%20is%20large.&#10;(Note: this author states that more data will not help with underfitting, however this is mainly true when you already have a bad model. If you are working with significantly less data (100s or 1000s of data points) then getting more data will make a bigger impact on underfitting.)&#10;&#10;A full example of underfitting and overfitting&#10;-https://towardsdatascience.com/overfitting-vs-underfitting-a-complete-example-d05dd7e19765&#10;&#10;Music:&#10;- Äitienpäivä '22 by Brylie Christopher Oxley, https://brylie.bandcamp.com/track/itienp-iv-22,&#10;licensed under CC BY 4.0&#10;- Goldberg Variations, BWV 988 - 26 - Variatio 25 a 2 Clav., used from Public Domain" id="124" name="Google Shape;124;p19" title="Underfitting &amp; Overfitting - Explained">
            <a:hlinkClick r:id="rId3"/>
          </p:cNvPr>
          <p:cNvPicPr preferRelativeResize="0"/>
          <p:nvPr/>
        </p:nvPicPr>
        <p:blipFill>
          <a:blip r:embed="rId4">
            <a:alphaModFix/>
          </a:blip>
          <a:stretch>
            <a:fillRect/>
          </a:stretch>
        </p:blipFill>
        <p:spPr>
          <a:xfrm>
            <a:off x="212900" y="1287125"/>
            <a:ext cx="6173447" cy="3472563"/>
          </a:xfrm>
          <a:prstGeom prst="rect">
            <a:avLst/>
          </a:prstGeom>
          <a:noFill/>
          <a:ln>
            <a:noFill/>
          </a:ln>
        </p:spPr>
      </p:pic>
      <p:sp>
        <p:nvSpPr>
          <p:cNvPr id="125" name="Google Shape;125;p19"/>
          <p:cNvSpPr txBox="1"/>
          <p:nvPr/>
        </p:nvSpPr>
        <p:spPr>
          <a:xfrm>
            <a:off x="996438" y="481235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a:solidFill>
                  <a:schemeClr val="dk1"/>
                </a:solidFill>
              </a:rPr>
              <a:t>NStatum</a:t>
            </a:r>
            <a:r>
              <a:rPr lang="en" sz="800">
                <a:solidFill>
                  <a:schemeClr val="dk1"/>
                </a:solidFill>
              </a:rPr>
              <a:t> on Youtube [</a:t>
            </a:r>
            <a:r>
              <a:rPr lang="en" sz="800" u="sng">
                <a:solidFill>
                  <a:schemeClr val="hlink"/>
                </a:solidFill>
                <a:hlinkClick r:id="rId5"/>
              </a:rPr>
              <a:t>link</a:t>
            </a:r>
            <a:r>
              <a:rPr lang="en" sz="800">
                <a:solidFill>
                  <a:schemeClr val="dk1"/>
                </a:solidFill>
              </a:rPr>
              <a:t>]</a:t>
            </a:r>
            <a:endParaRPr sz="800"/>
          </a:p>
        </p:txBody>
      </p:sp>
      <p:pic>
        <p:nvPicPr>
          <p:cNvPr id="126" name="Google Shape;126;p19"/>
          <p:cNvPicPr preferRelativeResize="0"/>
          <p:nvPr/>
        </p:nvPicPr>
        <p:blipFill>
          <a:blip r:embed="rId6">
            <a:alphaModFix/>
          </a:blip>
          <a:stretch>
            <a:fillRect/>
          </a:stretch>
        </p:blipFill>
        <p:spPr>
          <a:xfrm>
            <a:off x="6716462" y="1290725"/>
            <a:ext cx="2108925" cy="1573325"/>
          </a:xfrm>
          <a:prstGeom prst="rect">
            <a:avLst/>
          </a:prstGeom>
          <a:noFill/>
          <a:ln>
            <a:noFill/>
          </a:ln>
        </p:spPr>
      </p:pic>
      <p:sp>
        <p:nvSpPr>
          <p:cNvPr id="127" name="Google Shape;127;p19"/>
          <p:cNvSpPr txBox="1"/>
          <p:nvPr/>
        </p:nvSpPr>
        <p:spPr>
          <a:xfrm>
            <a:off x="6670825" y="2768752"/>
            <a:ext cx="22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Underfitting</a:t>
            </a:r>
            <a:endParaRPr sz="1200"/>
          </a:p>
        </p:txBody>
      </p:sp>
      <p:pic>
        <p:nvPicPr>
          <p:cNvPr id="128" name="Google Shape;128;p19"/>
          <p:cNvPicPr preferRelativeResize="0"/>
          <p:nvPr/>
        </p:nvPicPr>
        <p:blipFill>
          <a:blip r:embed="rId7">
            <a:alphaModFix/>
          </a:blip>
          <a:stretch>
            <a:fillRect/>
          </a:stretch>
        </p:blipFill>
        <p:spPr>
          <a:xfrm>
            <a:off x="6519685" y="3137050"/>
            <a:ext cx="2502481" cy="1675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39300"/>
            <a:ext cx="8520600" cy="9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 Handling non-numerical data</a:t>
            </a:r>
            <a:endParaRPr/>
          </a:p>
          <a:p>
            <a:pPr indent="0" lvl="0" marL="0" rtl="0" algn="l">
              <a:spcBef>
                <a:spcPts val="0"/>
              </a:spcBef>
              <a:spcAft>
                <a:spcPts val="0"/>
              </a:spcAft>
              <a:buNone/>
            </a:pPr>
            <a:r>
              <a:rPr lang="en" sz="2244">
                <a:solidFill>
                  <a:srgbClr val="0000FF"/>
                </a:solidFill>
              </a:rPr>
              <a:t>y</a:t>
            </a:r>
            <a:r>
              <a:rPr lang="en" sz="2244">
                <a:solidFill>
                  <a:srgbClr val="0000FF"/>
                </a:solidFill>
              </a:rPr>
              <a:t> = wx + b; how will this math equation work for “school name” feature?</a:t>
            </a:r>
            <a:endParaRPr sz="2244">
              <a:solidFill>
                <a:srgbClr val="0000FF"/>
              </a:solidFill>
            </a:endParaRPr>
          </a:p>
        </p:txBody>
      </p:sp>
      <p:pic>
        <p:nvPicPr>
          <p:cNvPr descr="In theory, discrete variables, or features, are easy to use with machine learning algorithms. However, in practice, it's not always so easy and we often have to transform discrete values, like favorite colors, into numbers. There are lots of ways to do this, and this video walks you through 3 of the most popular methods.&#10;&#10;English&#10;This video has been dubbed using an artificial voice via https://aloud.area120.google.com to increase accessibility. You can change the audio track language in the Settings menu.&#10;&#10;Spanish&#10;Este video ha sido doblado al español con voz artificial con https://aloud.area120.google.com para aumentar la accesibilidad. Puede cambiar el idioma de la pista de audio en el menú Configuración.&#10;&#10;Portuguese&#10;Este vídeo foi dublado para o português usando uma voz artificial via https://aloud.area120.google.com para melhorar sua acessibilidade. Você pode alterar o idioma do áudio no menu Configurações.&#10;&#10;&#10;If you'd like to support StatQuest, please consider...&#10;Patreon: https://www.patreon.com/statquest&#10;...or...&#10;YouTube Membership: https://www.youtube.com/channel/UCtYLUTtgS3k1Fg4y5tAhLbw/join&#10;&#10;...buying my book, a study guide, a t-shirt or hoodie, or a song from the StatQuest store...&#10;https://statquest.org/statquest-store/&#10;&#10;...or just donating to StatQuest!&#10;https://www.paypal.me/statquest&#10;&#10;Lastly, if you want to keep up with me as I research and create new StatQuests, follow me on twitter:&#10;https://twitter.com/joshuastarmer&#10;&#10;0:00 Awesome song and introduction&#10;1:24 One-Hot Encoding&#10;3:25 Label Encoding&#10;4:39 Target Encoding&#10;6:27 Target Encoding with a Weighted Mean, or Bayesian Target Encoding&#10;9:56 K-Fold Target Encoding&#10;&#10;#StatQuest #DubbedWithAloud" id="134" name="Google Shape;134;p20" title="One-Hot, Label, Target and K-Fold Target Encoding, Clearly Explained!!!">
            <a:hlinkClick r:id="rId3"/>
          </p:cNvPr>
          <p:cNvPicPr preferRelativeResize="0"/>
          <p:nvPr/>
        </p:nvPicPr>
        <p:blipFill>
          <a:blip r:embed="rId4">
            <a:alphaModFix/>
          </a:blip>
          <a:stretch>
            <a:fillRect/>
          </a:stretch>
        </p:blipFill>
        <p:spPr>
          <a:xfrm>
            <a:off x="311700" y="1280700"/>
            <a:ext cx="6122750" cy="3444050"/>
          </a:xfrm>
          <a:prstGeom prst="rect">
            <a:avLst/>
          </a:prstGeom>
          <a:noFill/>
          <a:ln>
            <a:noFill/>
          </a:ln>
        </p:spPr>
      </p:pic>
      <p:sp>
        <p:nvSpPr>
          <p:cNvPr id="135" name="Google Shape;135;p20"/>
          <p:cNvSpPr txBox="1"/>
          <p:nvPr/>
        </p:nvSpPr>
        <p:spPr>
          <a:xfrm>
            <a:off x="996438" y="481235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5"/>
              </a:rPr>
              <a:t>StatQuest with Josh Starmer</a:t>
            </a:r>
            <a:endParaRPr sz="800"/>
          </a:p>
        </p:txBody>
      </p:sp>
      <p:sp>
        <p:nvSpPr>
          <p:cNvPr id="136" name="Google Shape;136;p20"/>
          <p:cNvSpPr txBox="1"/>
          <p:nvPr/>
        </p:nvSpPr>
        <p:spPr>
          <a:xfrm>
            <a:off x="6586100" y="1280700"/>
            <a:ext cx="2454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Categorical variables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One-Hot Encoding creates one new boolean feature for every unique value of the categorical variable.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ML algorithms, like Decision Trees, can handle categorical data without the need to apply One-Hot Encoding.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Exercises</a:t>
            </a:r>
            <a:endParaRPr/>
          </a:p>
        </p:txBody>
      </p:sp>
      <p:pic>
        <p:nvPicPr>
          <p:cNvPr id="142" name="Google Shape;142;p21"/>
          <p:cNvPicPr preferRelativeResize="0"/>
          <p:nvPr/>
        </p:nvPicPr>
        <p:blipFill>
          <a:blip r:embed="rId3">
            <a:alphaModFix/>
          </a:blip>
          <a:stretch>
            <a:fillRect/>
          </a:stretch>
        </p:blipFill>
        <p:spPr>
          <a:xfrm>
            <a:off x="152400" y="1090725"/>
            <a:ext cx="3820975" cy="3820975"/>
          </a:xfrm>
          <a:prstGeom prst="rect">
            <a:avLst/>
          </a:prstGeom>
          <a:noFill/>
          <a:ln>
            <a:noFill/>
          </a:ln>
        </p:spPr>
      </p:pic>
      <p:sp>
        <p:nvSpPr>
          <p:cNvPr id="143" name="Google Shape;143;p21"/>
          <p:cNvSpPr txBox="1"/>
          <p:nvPr/>
        </p:nvSpPr>
        <p:spPr>
          <a:xfrm>
            <a:off x="3749550" y="1146925"/>
            <a:ext cx="4975800" cy="92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Lesson 3 / NonNum.ipynb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4"/>
              </a:rPr>
              <a:t>https://github.com/techno-nerd/ML_101_Course/blob/main/03%20Core%20Concepts/NonNum.ipynb</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