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11059-D56A-469A-BBD1-4382B09A5A11}">
  <a:tblStyle styleId="{5E011059-D56A-469A-BBD1-4382B09A5A1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rgbClr val="78909C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D89BF5-A35E-4286-A56E-FD83B10C375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285F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285F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285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285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189BE3-43B1-494C-8077-534EE1519E5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00e2dd230_0_14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66" name="Google Shape;166;g2700e2dd23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00e2dd230_0_2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700e2dd2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0e2dd230_0_2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700e2dd2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00e2dd230_0_27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700e2dd23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00e2dd230_0_3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700e2dd2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00e2dd230_0_3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700e2dd2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00e2dd230_0_3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700e2dd2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00e2dd230_0_39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700e2dd2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00e2dd230_0_4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700e2dd23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00e2dd230_0_45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700e2dd23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00e2dd230_0_48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700e2dd2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00e2dd230_0_5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700e2dd2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00e2dd230_0_5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700e2dd23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00e2dd230_0_57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700e2dd23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00e2dd230_0_6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700e2dd2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00e2dd230_0_6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700e2dd23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00e2dd230_0_12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700e2dd23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00e2dd230_0_13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700e2dd23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0145ffe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0145ffeb6_0_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70145ffeb6_0_0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00e2dd230_0_6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700e2dd23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00e2dd230_0_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700e2dd2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00e2dd230_0_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700e2dd23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00e2dd230_0_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700e2dd2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0e2dd230_0_9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00e2dd23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0e2dd230_0_1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700e2dd2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00e2dd230_0_15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700e2dd2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00e2dd230_0_18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700e2dd2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 b="28589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6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48200" y="4787725"/>
            <a:ext cx="6324900" cy="1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/>
              <a:t>Under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1100" b="1">
                <a:solidFill>
                  <a:srgbClr val="FFFF00"/>
                </a:solidFill>
              </a:rPr>
              <a:t>Dr. Pankaj Arora</a:t>
            </a:r>
            <a:endParaRPr sz="1100"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1100" b="1">
                <a:solidFill>
                  <a:srgbClr val="FFFF00"/>
                </a:solidFill>
              </a:rPr>
              <a:t>Assistant Professor</a:t>
            </a:r>
            <a:endParaRPr sz="1100"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1100" b="1">
                <a:solidFill>
                  <a:srgbClr val="FFFF00"/>
                </a:solidFill>
              </a:rPr>
              <a:t>EEE Dept., BITS-Pilani</a:t>
            </a:r>
            <a:endParaRPr sz="1100"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3848198" y="3881867"/>
            <a:ext cx="64767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5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733799" y="3352801"/>
            <a:ext cx="67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</a:rPr>
              <a:t>Enhancing SPR sensor Sensitivity</a:t>
            </a:r>
            <a:endParaRPr sz="28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3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300" b="1" dirty="0">
                <a:solidFill>
                  <a:schemeClr val="lt1"/>
                </a:solidFill>
              </a:rPr>
              <a:t>By:</a:t>
            </a:r>
            <a:endParaRPr sz="13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300" b="1" dirty="0">
                <a:solidFill>
                  <a:schemeClr val="lt1"/>
                </a:solidFill>
              </a:rPr>
              <a:t>Arush Shetty (2021A3PS2661P)</a:t>
            </a:r>
            <a:endParaRPr sz="13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3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1216375" y="291150"/>
            <a:ext cx="7905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Sensitivity &amp; FOM v/s no. of layers – MXene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438" y="1645050"/>
            <a:ext cx="8538075" cy="39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2558200" y="2493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Characteristics of </a:t>
            </a:r>
            <a:r>
              <a:rPr lang="en-IN" sz="2800" b="1"/>
              <a:t>Antimony(Sb)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43" name="Google Shape;243;p40"/>
          <p:cNvGraphicFramePr/>
          <p:nvPr/>
        </p:nvGraphicFramePr>
        <p:xfrm>
          <a:off x="1860775" y="1781088"/>
          <a:ext cx="7886625" cy="394744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5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No of layers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Sensitivity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FOM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Rmin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FWHM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804.6512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0.00091206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173.5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806.9767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0.00087257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809.3023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0.00085887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809.3023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0.00087497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174.5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811.6279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0.0009277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816.2791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0.00090791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797.7273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0.0007207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0.0005348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176.5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820.9302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0.00036988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176.5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820.9302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0.00025084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823.255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0.00020822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177.5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825.5814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0.00027868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177.5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825.5814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0.00050536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41"/>
          <p:cNvGraphicFramePr/>
          <p:nvPr/>
        </p:nvGraphicFramePr>
        <p:xfrm>
          <a:off x="2724525" y="1892374"/>
          <a:ext cx="6096000" cy="197372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No of layers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Sensitivity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FOM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Rmin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FWHM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178.5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850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0.00059186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178.5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830.2326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0.00022611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832.5581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9.3294e-05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832.5581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0.00026652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857.1429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0.00057034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857.1429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0.0001026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41"/>
          <p:cNvSpPr txBox="1"/>
          <p:nvPr/>
        </p:nvSpPr>
        <p:spPr>
          <a:xfrm>
            <a:off x="3791300" y="5434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Sb </a:t>
            </a: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(Continued)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1759700" y="273825"/>
            <a:ext cx="738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Sensitivity &amp; FOM v/s no. of layers – Sb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25" y="1578375"/>
            <a:ext cx="7947526" cy="45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3"/>
          <p:cNvGraphicFramePr/>
          <p:nvPr/>
        </p:nvGraphicFramePr>
        <p:xfrm>
          <a:off x="2368373" y="1940187"/>
          <a:ext cx="6523000" cy="313007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3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720.8333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0.017364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173.5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680.3922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0.031512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644.44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0.048132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0.285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612.28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0.066437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581.667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0.085641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553.968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0.10539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530.303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0.12555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175.5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0.345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508.6957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0.14584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495.774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0.16608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1" name="Google Shape;261;p43"/>
          <p:cNvSpPr txBox="1"/>
          <p:nvPr/>
        </p:nvSpPr>
        <p:spPr>
          <a:xfrm>
            <a:off x="3430425" y="499750"/>
            <a:ext cx="4800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Characteristics of </a:t>
            </a: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Graphene</a:t>
            </a:r>
            <a:endParaRPr sz="1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44"/>
          <p:cNvGraphicFramePr/>
          <p:nvPr/>
        </p:nvGraphicFramePr>
        <p:xfrm>
          <a:off x="3198059" y="1317603"/>
          <a:ext cx="5318875" cy="523516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0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477.027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0.18612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0.385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458.4416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0.20586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0.405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435.8025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0.22521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421.4286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0.24404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403.4091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0.2642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390.1099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0.28033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374.7368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0.29775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178.5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364.2857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0.31467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0.505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354.4554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0.33109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0.525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340.9524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0.347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7" name="Google Shape;267;p44"/>
          <p:cNvSpPr txBox="1"/>
          <p:nvPr/>
        </p:nvSpPr>
        <p:spPr>
          <a:xfrm>
            <a:off x="4257675" y="447976"/>
            <a:ext cx="3510672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Graphene(Continued)</a:t>
            </a:r>
            <a:endParaRPr sz="1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25" y="1668251"/>
            <a:ext cx="8172551" cy="43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5"/>
          <p:cNvSpPr txBox="1"/>
          <p:nvPr/>
        </p:nvSpPr>
        <p:spPr>
          <a:xfrm>
            <a:off x="972425" y="344500"/>
            <a:ext cx="865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Sensitivity &amp; FOM v/s no. of layers – Graphene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46"/>
          <p:cNvGraphicFramePr/>
          <p:nvPr/>
        </p:nvGraphicFramePr>
        <p:xfrm>
          <a:off x="2834501" y="1604379"/>
          <a:ext cx="6523000" cy="473984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3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173.5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694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0.024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0.265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656.6038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0.043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0.285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612.2807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0.064963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0.305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573.7706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0.0883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175.5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548.4375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0.11256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517.6471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0.13701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176.5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490.2778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0.16135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465.7891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0.18534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177.5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443.75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0.2088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9" name="Google Shape;279;p46"/>
          <p:cNvSpPr txBox="1"/>
          <p:nvPr/>
        </p:nvSpPr>
        <p:spPr>
          <a:xfrm>
            <a:off x="2770525" y="466125"/>
            <a:ext cx="610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Characteristics of </a:t>
            </a: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 Phosphorus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47"/>
          <p:cNvGraphicFramePr/>
          <p:nvPr/>
        </p:nvGraphicFramePr>
        <p:xfrm>
          <a:off x="2576573" y="1605456"/>
          <a:ext cx="6605250" cy="459508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32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0.42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423.8095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0.23162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178.5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405.6818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0.25375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0.465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384.9462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0.27513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180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0.485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371.134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0.29575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180.5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353.9216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0.31555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181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0.525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344.7619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0.3341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181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329.0909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0.35295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181.5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315.6522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0.37058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303.333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0.38753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295.1613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0.40382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5" name="Google Shape;285;p47"/>
          <p:cNvSpPr txBox="1"/>
          <p:nvPr/>
        </p:nvSpPr>
        <p:spPr>
          <a:xfrm>
            <a:off x="3539725" y="504650"/>
            <a:ext cx="493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Phosphorus (Continued)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662350"/>
            <a:ext cx="8839202" cy="4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364775" y="4256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Sensitivity &amp; FOM v/s no. of layers – Black Phosphorus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1130900" y="561050"/>
            <a:ext cx="38424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5700">
              <a:solidFill>
                <a:srgbClr val="000000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1130900" y="1728975"/>
            <a:ext cx="71028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1.Finding the most optimum STO thickness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2.Effect of various 2-D nanomaterials on SPR attributes and selection of best 2d nanomaterial out of all.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3.Simulating for different metals (Ag,Au,Al).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4.The final proposed device.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49"/>
          <p:cNvGraphicFramePr/>
          <p:nvPr/>
        </p:nvGraphicFramePr>
        <p:xfrm>
          <a:off x="2446024" y="1863982"/>
          <a:ext cx="6523000" cy="313007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3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804.65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0.000603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173.5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788.63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0.000802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173.5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806.97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809.30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809.3023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0.00048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793.181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0.00064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174.5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793.1818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0.00099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813.9535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0.00056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813.9535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7" name="Google Shape;297;p49"/>
          <p:cNvSpPr txBox="1"/>
          <p:nvPr/>
        </p:nvSpPr>
        <p:spPr>
          <a:xfrm>
            <a:off x="2268350" y="552750"/>
            <a:ext cx="652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Characteristics of </a:t>
            </a: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Fluorinated Graphene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50"/>
          <p:cNvGraphicFramePr/>
          <p:nvPr/>
        </p:nvGraphicFramePr>
        <p:xfrm>
          <a:off x="2586006" y="1739539"/>
          <a:ext cx="6605250" cy="3531320"/>
        </p:xfrm>
        <a:graphic>
          <a:graphicData uri="http://schemas.openxmlformats.org/drawingml/2006/table">
            <a:tbl>
              <a:tblPr firstRow="1" bandRow="1">
                <a:noFill/>
                <a:tableStyleId>{CCD89BF5-A35E-4286-A56E-FD83B10C3754}</a:tableStyleId>
              </a:tblPr>
              <a:tblGrid>
                <a:gridCol w="132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No of layers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Sensitivity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FWHM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FOM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>
                          <a:solidFill>
                            <a:srgbClr val="000000"/>
                          </a:solidFill>
                        </a:rPr>
                        <a:t>Rmin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175.5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797.72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/>
                        <a:t>0.00048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0.00084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818.6047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0.000567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818.6047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0.00035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176.5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802.2727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0.00033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804.54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0.000576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823.2558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0.000673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823.2558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0.000331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177.5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0.215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825.58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0.000214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178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0.22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809.0909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0.00031764</a:t>
                      </a:r>
                      <a:endParaRPr/>
                    </a:p>
                  </a:txBody>
                  <a:tcPr marL="68600" marR="68600" marT="34300" marB="343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03" name="Google Shape;303;p50"/>
          <p:cNvSpPr txBox="1"/>
          <p:nvPr/>
        </p:nvSpPr>
        <p:spPr>
          <a:xfrm>
            <a:off x="2861100" y="336450"/>
            <a:ext cx="56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Fluorinated Graphene (Continued)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75" y="1458400"/>
            <a:ext cx="9442876" cy="4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871425" y="162125"/>
            <a:ext cx="8658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Sensitivity &amp; FOM v/s no. of layers – Fluorinated Graphene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/>
        </p:nvSpPr>
        <p:spPr>
          <a:xfrm>
            <a:off x="628650" y="898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0000"/>
                </a:solidFill>
              </a:rPr>
              <a:t>Finalizing the 2-D Nanomaterial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342900" y="1617825"/>
            <a:ext cx="9681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400">
                <a:solidFill>
                  <a:schemeClr val="dk1"/>
                </a:solidFill>
              </a:rPr>
              <a:t>After running the simulations we observe almost constant values of sensitivity and FOM with varying number of layers for Sb.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400">
                <a:solidFill>
                  <a:schemeClr val="dk1"/>
                </a:solidFill>
              </a:rPr>
              <a:t>Therefore, we conclude that Antimony (Sb) is the most suitable nanomaterial for our purpose.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16" name="Google Shape;316;p52"/>
          <p:cNvSpPr txBox="1"/>
          <p:nvPr/>
        </p:nvSpPr>
        <p:spPr>
          <a:xfrm>
            <a:off x="2632575" y="3817200"/>
            <a:ext cx="6524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 b="1">
                <a:solidFill>
                  <a:srgbClr val="000000"/>
                </a:solidFill>
              </a:rPr>
              <a:t>Gold/Silver/Aluminium as the metal layer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628650" y="1652950"/>
            <a:ext cx="10495500" cy="3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2300">
                <a:solidFill>
                  <a:schemeClr val="dk1"/>
                </a:solidFill>
              </a:rPr>
              <a:t>In this section we attempt to find the optimum thickness of each metal (Au and Ag) and compare it with Al.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2300">
                <a:solidFill>
                  <a:schemeClr val="dk1"/>
                </a:solidFill>
              </a:rPr>
              <a:t>The optimum thickness of aluminum is considered as 30nm.</a:t>
            </a:r>
            <a:endParaRPr sz="2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/>
        </p:nvSpPr>
        <p:spPr>
          <a:xfrm>
            <a:off x="628650" y="117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Plot of FWHM and Rmin against Thickness for Gold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50" y="2017444"/>
            <a:ext cx="7523157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/>
        </p:nvSpPr>
        <p:spPr>
          <a:xfrm>
            <a:off x="3299775" y="5766575"/>
            <a:ext cx="5839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Optimum Thickness comes out to be </a:t>
            </a:r>
            <a:r>
              <a:rPr lang="en-IN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50.8nm 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/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Plot of FWHM and Rmin against Thickness for Silver </a:t>
            </a:r>
            <a:endParaRPr sz="2800" b="1">
              <a:solidFill>
                <a:srgbClr val="000000"/>
              </a:solidFill>
            </a:endParaRPr>
          </a:p>
        </p:txBody>
      </p:sp>
      <p:pic>
        <p:nvPicPr>
          <p:cNvPr id="335" name="Google Shape;3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75" y="1799001"/>
            <a:ext cx="7988901" cy="38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5"/>
          <p:cNvSpPr txBox="1"/>
          <p:nvPr/>
        </p:nvSpPr>
        <p:spPr>
          <a:xfrm>
            <a:off x="3176100" y="6009750"/>
            <a:ext cx="5839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Optimum Thickness comes out to be </a:t>
            </a:r>
            <a:r>
              <a:rPr lang="en-IN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48.8nm 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Parameters for optimum length</a:t>
            </a:r>
            <a:endParaRPr/>
          </a:p>
        </p:txBody>
      </p:sp>
      <p:graphicFrame>
        <p:nvGraphicFramePr>
          <p:cNvPr id="343" name="Google Shape;343;p56"/>
          <p:cNvGraphicFramePr/>
          <p:nvPr/>
        </p:nvGraphicFramePr>
        <p:xfrm>
          <a:off x="636425" y="1700125"/>
          <a:ext cx="10712100" cy="2803750"/>
        </p:xfrm>
        <a:graphic>
          <a:graphicData uri="http://schemas.openxmlformats.org/drawingml/2006/table">
            <a:tbl>
              <a:tblPr>
                <a:noFill/>
                <a:tableStyleId>{CD189BE3-43B1-494C-8077-534EE1519E59}</a:tableStyleId>
              </a:tblPr>
              <a:tblGrid>
                <a:gridCol w="26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Gold (50.8 nm)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Silver (48.8 nm)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Aluminum (30 nm)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Sensitivity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181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178.5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172.5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Rmin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0.12672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0.17248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0.00097571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FOM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425.8824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615.5172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802.3256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FWHM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0.425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0.29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0.215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4" name="Google Shape;344;p56"/>
          <p:cNvSpPr txBox="1"/>
          <p:nvPr/>
        </p:nvSpPr>
        <p:spPr>
          <a:xfrm>
            <a:off x="406400" y="4661125"/>
            <a:ext cx="109422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Optimum thickness for these metals are found out by seeing the intersection point of FWHM and Rmin plotted against Thickness. In case of gold comes out to be </a:t>
            </a:r>
            <a:r>
              <a:rPr lang="en-IN" sz="2400" b="1">
                <a:solidFill>
                  <a:schemeClr val="dk1"/>
                </a:solidFill>
              </a:rPr>
              <a:t>50.8nm</a:t>
            </a:r>
            <a:r>
              <a:rPr lang="en-IN" sz="2400">
                <a:solidFill>
                  <a:schemeClr val="dk1"/>
                </a:solidFill>
              </a:rPr>
              <a:t>, for Silver it is </a:t>
            </a:r>
            <a:r>
              <a:rPr lang="en-IN" sz="2400" b="1">
                <a:solidFill>
                  <a:schemeClr val="dk1"/>
                </a:solidFill>
              </a:rPr>
              <a:t>48.8nm</a:t>
            </a:r>
            <a:r>
              <a:rPr lang="en-IN" sz="2400">
                <a:solidFill>
                  <a:schemeClr val="dk1"/>
                </a:solidFill>
              </a:rPr>
              <a:t> and for aluminum it is </a:t>
            </a:r>
            <a:r>
              <a:rPr lang="en-IN" sz="2400" b="1">
                <a:solidFill>
                  <a:schemeClr val="dk1"/>
                </a:solidFill>
              </a:rPr>
              <a:t>30nm</a:t>
            </a:r>
            <a:r>
              <a:rPr lang="en-IN" sz="2400">
                <a:solidFill>
                  <a:schemeClr val="dk1"/>
                </a:solidFill>
              </a:rPr>
              <a:t>.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/>
        </p:nvSpPr>
        <p:spPr>
          <a:xfrm>
            <a:off x="137700" y="267950"/>
            <a:ext cx="83040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/>
              <a:t>Conclusion - Final proposed device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350" name="Google Shape;350;p57"/>
          <p:cNvSpPr txBox="1"/>
          <p:nvPr/>
        </p:nvSpPr>
        <p:spPr>
          <a:xfrm>
            <a:off x="230200" y="1558625"/>
            <a:ext cx="8410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</a:rPr>
              <a:t>The most optimal configuration to achieve maximum sensitivity and desirable outcomes comes out to be 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</a:rPr>
              <a:t>Aluminium as the metal layer : </a:t>
            </a:r>
            <a:r>
              <a:rPr lang="en-IN" sz="2300" b="1">
                <a:solidFill>
                  <a:schemeClr val="dk1"/>
                </a:solidFill>
              </a:rPr>
              <a:t>30 nm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</a:rPr>
              <a:t>STO (SrTiO3) as interlayer : </a:t>
            </a:r>
            <a:r>
              <a:rPr lang="en-IN" sz="2300" b="1">
                <a:solidFill>
                  <a:schemeClr val="dk1"/>
                </a:solidFill>
              </a:rPr>
              <a:t>7nm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</a:rPr>
              <a:t>Antimony(Sb) as 2d nanomaterial : 1layer(</a:t>
            </a:r>
            <a:r>
              <a:rPr lang="en-IN" sz="2300" b="1">
                <a:solidFill>
                  <a:schemeClr val="dk1"/>
                </a:solidFill>
              </a:rPr>
              <a:t>1nm</a:t>
            </a:r>
            <a:r>
              <a:rPr lang="en-IN" sz="2300">
                <a:solidFill>
                  <a:schemeClr val="dk1"/>
                </a:solidFill>
              </a:rPr>
              <a:t>)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351" name="Google Shape;351;p57"/>
          <p:cNvSpPr/>
          <p:nvPr/>
        </p:nvSpPr>
        <p:spPr>
          <a:xfrm rot="10800000">
            <a:off x="9324334" y="3705025"/>
            <a:ext cx="1417200" cy="1274100"/>
          </a:xfrm>
          <a:prstGeom prst="triangle">
            <a:avLst>
              <a:gd name="adj" fmla="val 5043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7"/>
          <p:cNvSpPr/>
          <p:nvPr/>
        </p:nvSpPr>
        <p:spPr>
          <a:xfrm>
            <a:off x="9325612" y="3501350"/>
            <a:ext cx="1417200" cy="194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7"/>
          <p:cNvSpPr/>
          <p:nvPr/>
        </p:nvSpPr>
        <p:spPr>
          <a:xfrm>
            <a:off x="9324745" y="3297675"/>
            <a:ext cx="1417200" cy="194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7"/>
          <p:cNvSpPr/>
          <p:nvPr/>
        </p:nvSpPr>
        <p:spPr>
          <a:xfrm>
            <a:off x="9324745" y="3094000"/>
            <a:ext cx="1417200" cy="194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7"/>
          <p:cNvSpPr txBox="1"/>
          <p:nvPr/>
        </p:nvSpPr>
        <p:spPr>
          <a:xfrm>
            <a:off x="10764263" y="2996800"/>
            <a:ext cx="893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Sb(1nm)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56" name="Google Shape;356;p57"/>
          <p:cNvSpPr txBox="1"/>
          <p:nvPr/>
        </p:nvSpPr>
        <p:spPr>
          <a:xfrm>
            <a:off x="10764263" y="3210050"/>
            <a:ext cx="893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STO(7nm)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57" name="Google Shape;357;p57"/>
          <p:cNvSpPr txBox="1"/>
          <p:nvPr/>
        </p:nvSpPr>
        <p:spPr>
          <a:xfrm>
            <a:off x="10764263" y="3695450"/>
            <a:ext cx="893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Prism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10752089" y="3404150"/>
            <a:ext cx="9183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Al(30 nm)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59" name="Google Shape;359;p57"/>
          <p:cNvSpPr txBox="1"/>
          <p:nvPr/>
        </p:nvSpPr>
        <p:spPr>
          <a:xfrm>
            <a:off x="10764388" y="2802700"/>
            <a:ext cx="893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Analyte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360" name="Google Shape;360;p57"/>
          <p:cNvSpPr/>
          <p:nvPr/>
        </p:nvSpPr>
        <p:spPr>
          <a:xfrm>
            <a:off x="9324745" y="2890325"/>
            <a:ext cx="1417200" cy="194100"/>
          </a:xfrm>
          <a:prstGeom prst="rect">
            <a:avLst/>
          </a:prstGeom>
          <a:solidFill>
            <a:srgbClr val="76C2E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6C2E5"/>
              </a:solidFill>
              <a:highlight>
                <a:srgbClr val="76C2E5"/>
              </a:highlight>
            </a:endParaRPr>
          </a:p>
        </p:txBody>
      </p:sp>
      <p:cxnSp>
        <p:nvCxnSpPr>
          <p:cNvPr id="361" name="Google Shape;361;p57"/>
          <p:cNvCxnSpPr>
            <a:endCxn id="352" idx="2"/>
          </p:cNvCxnSpPr>
          <p:nvPr/>
        </p:nvCxnSpPr>
        <p:spPr>
          <a:xfrm rot="10800000" flipH="1">
            <a:off x="8840212" y="3695450"/>
            <a:ext cx="1194000" cy="124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57"/>
          <p:cNvCxnSpPr>
            <a:stCxn id="352" idx="2"/>
          </p:cNvCxnSpPr>
          <p:nvPr/>
        </p:nvCxnSpPr>
        <p:spPr>
          <a:xfrm>
            <a:off x="10034212" y="3695450"/>
            <a:ext cx="1137000" cy="1254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7"/>
          <p:cNvSpPr/>
          <p:nvPr/>
        </p:nvSpPr>
        <p:spPr>
          <a:xfrm>
            <a:off x="8441823" y="2567850"/>
            <a:ext cx="3431700" cy="2717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757175" y="342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Optimizing STO thickness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83925" y="1627300"/>
            <a:ext cx="88671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626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3014">
                <a:solidFill>
                  <a:schemeClr val="dk1"/>
                </a:solidFill>
              </a:rPr>
              <a:t>To optimize Strontium Titanate(STO) layer thickness we ran tests in which we varied the thickness of STO from 2nm to 20nm which was then stacked with a single layer of graphene. </a:t>
            </a:r>
            <a:endParaRPr sz="3014">
              <a:solidFill>
                <a:schemeClr val="dk1"/>
              </a:solidFill>
            </a:endParaRPr>
          </a:p>
          <a:p>
            <a:pPr marL="457200" lvl="0" indent="-3626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3014">
                <a:solidFill>
                  <a:schemeClr val="dk1"/>
                </a:solidFill>
              </a:rPr>
              <a:t>We finally concluded 7nm to be the most optimum thickness</a:t>
            </a:r>
            <a:endParaRPr sz="3314">
              <a:solidFill>
                <a:srgbClr val="595959"/>
              </a:solidFill>
            </a:endParaRPr>
          </a:p>
          <a:p>
            <a:pPr marL="292100" marR="292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595959"/>
              </a:solidFill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4072500" y="3428925"/>
            <a:ext cx="3763200" cy="2717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>
            <a:off x="5244234" y="4461825"/>
            <a:ext cx="1417200" cy="1274100"/>
          </a:xfrm>
          <a:prstGeom prst="triangle">
            <a:avLst>
              <a:gd name="adj" fmla="val 5043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5245512" y="4258150"/>
            <a:ext cx="1417200" cy="194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5244645" y="4054475"/>
            <a:ext cx="1417200" cy="194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5244645" y="3850800"/>
            <a:ext cx="1417200" cy="194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5244645" y="3647125"/>
            <a:ext cx="1417200" cy="194100"/>
          </a:xfrm>
          <a:prstGeom prst="rect">
            <a:avLst/>
          </a:prstGeom>
          <a:solidFill>
            <a:srgbClr val="76C2E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6C2E5"/>
              </a:solidFill>
              <a:highlight>
                <a:srgbClr val="76C2E5"/>
              </a:highlight>
            </a:endParaRPr>
          </a:p>
        </p:txBody>
      </p:sp>
      <p:cxnSp>
        <p:nvCxnSpPr>
          <p:cNvPr id="189" name="Google Shape;189;p32"/>
          <p:cNvCxnSpPr>
            <a:endCxn id="185" idx="2"/>
          </p:cNvCxnSpPr>
          <p:nvPr/>
        </p:nvCxnSpPr>
        <p:spPr>
          <a:xfrm rot="10800000" flipH="1">
            <a:off x="4760112" y="4452250"/>
            <a:ext cx="1194000" cy="124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2"/>
          <p:cNvSpPr txBox="1"/>
          <p:nvPr/>
        </p:nvSpPr>
        <p:spPr>
          <a:xfrm>
            <a:off x="6687850" y="3669000"/>
            <a:ext cx="980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graphene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6687850" y="3882250"/>
            <a:ext cx="980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STO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6687850" y="4367650"/>
            <a:ext cx="980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prism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6674500" y="4076350"/>
            <a:ext cx="1006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metal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6687850" y="3518300"/>
            <a:ext cx="980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95959"/>
                </a:solidFill>
              </a:rPr>
              <a:t>Analyte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195" name="Google Shape;195;p32"/>
          <p:cNvCxnSpPr>
            <a:stCxn id="185" idx="2"/>
          </p:cNvCxnSpPr>
          <p:nvPr/>
        </p:nvCxnSpPr>
        <p:spPr>
          <a:xfrm>
            <a:off x="5954112" y="4452250"/>
            <a:ext cx="1157700" cy="118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371725" y="-281500"/>
            <a:ext cx="87762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 b="1">
                <a:solidFill>
                  <a:srgbClr val="000000"/>
                </a:solidFill>
              </a:rPr>
              <a:t>Effect of various 2-D nanomaterials on SPR attributes</a:t>
            </a:r>
            <a:endParaRPr sz="5500">
              <a:solidFill>
                <a:srgbClr val="000000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743150" y="1746550"/>
            <a:ext cx="92745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section the given 2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nanomaterials were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stacked on top of the STO layer (7 nm)</a:t>
            </a: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1.MoS2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2.MXene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3.Antimony(Sb)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4.Graphene(Gr)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5.Black Phosphorus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6.Fluorinated Graphene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1311575" y="310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Characteristics of MoS2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07" name="Google Shape;207;p34"/>
          <p:cNvGraphicFramePr/>
          <p:nvPr/>
        </p:nvGraphicFramePr>
        <p:xfrm>
          <a:off x="2737450" y="17425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No of layers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Sensitivity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FOM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Rmin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FWHM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174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790.9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0.00058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174.5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793.18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0.000463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795.4545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0.00047194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797.7273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0.00056688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800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0.00071234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804.5455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0.00079955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177.5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806.8182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0.00058137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178.5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811.3636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0.00042321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813.6364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0.00030841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179.5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815.9091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0.00022464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818.1818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0.00016298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181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822.7273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0.00011717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181.5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806.6667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8.2887e-05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0.225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35"/>
          <p:cNvGraphicFramePr/>
          <p:nvPr/>
        </p:nvGraphicFramePr>
        <p:xfrm>
          <a:off x="3048000" y="1973249"/>
          <a:ext cx="6096000" cy="197372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No of layers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Sensitivity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FOM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Rmin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FWHM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791.3043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5.7256e-05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795.6522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3.8349e-05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183.5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797.8261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2.4876e-05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1.5956e-05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804.3478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1.1015e-05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806.5217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9.7932e-06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" name="Google Shape;213;p35"/>
          <p:cNvSpPr txBox="1"/>
          <p:nvPr/>
        </p:nvSpPr>
        <p:spPr>
          <a:xfrm>
            <a:off x="3985425" y="478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MoS2 </a:t>
            </a: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(Continued)</a:t>
            </a:r>
            <a:r>
              <a:rPr lang="en-IN" sz="2800" b="1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1268975" y="192825"/>
            <a:ext cx="771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Sensitivity &amp; FOM v/s no. of layers – MoS2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13" y="1806241"/>
            <a:ext cx="7840070" cy="357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2152650" y="3814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</a:rPr>
              <a:t>Characteristics of MXene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25" name="Google Shape;225;p37"/>
          <p:cNvGraphicFramePr/>
          <p:nvPr/>
        </p:nvGraphicFramePr>
        <p:xfrm>
          <a:off x="3048000" y="1821768"/>
          <a:ext cx="6096000" cy="401868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No of layers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Sensitivity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FOM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Rmin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FWHM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570.4918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0.092896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0.305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500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0.15326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444.3038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0.21038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0.395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176.5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401.1364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0.26224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0.44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177.5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362.2449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0.30885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0.49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178.5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333.6449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0.35054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0.535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308.6207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0.38781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0.58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285.7143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0.42122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0.63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180.5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265.4412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0.45126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0.68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251.034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0.47835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0.725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182.5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235.4839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0.50288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0.775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183.5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222.4242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0.52522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0.825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184.5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212.069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0.54557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0.87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8"/>
          <p:cNvGraphicFramePr/>
          <p:nvPr/>
        </p:nvGraphicFramePr>
        <p:xfrm>
          <a:off x="2841300" y="1632875"/>
          <a:ext cx="6096000" cy="1973720"/>
        </p:xfrm>
        <a:graphic>
          <a:graphicData uri="http://schemas.openxmlformats.org/drawingml/2006/table">
            <a:tbl>
              <a:tblPr firstRow="1" bandRow="1">
                <a:noFill/>
                <a:tableStyleId>{5E011059-D56A-469A-BBD1-4382B09A5A11}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400"/>
                        <a:t>No of layers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Sensitivity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FOM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Rmin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FWHM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185.5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201.6304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0.56424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0.92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191.7526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0.58137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0.97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182.439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0.59717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1.025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187.5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175.2336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0.61177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1.07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188.5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168.3036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0.62532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1.12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20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189.5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161.9658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0.63791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1.17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Google Shape;231;p38"/>
          <p:cNvSpPr txBox="1"/>
          <p:nvPr/>
        </p:nvSpPr>
        <p:spPr>
          <a:xfrm>
            <a:off x="3661900" y="414075"/>
            <a:ext cx="415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MXene </a:t>
            </a: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(Continued)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728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arush shetty</cp:lastModifiedBy>
  <cp:revision>2</cp:revision>
  <dcterms:modified xsi:type="dcterms:W3CDTF">2024-05-03T08:29:57Z</dcterms:modified>
</cp:coreProperties>
</file>