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90" r:id="rId7"/>
    <p:sldId id="286" r:id="rId8"/>
    <p:sldId id="291" r:id="rId9"/>
    <p:sldId id="295" r:id="rId10"/>
    <p:sldId id="296" r:id="rId11"/>
    <p:sldId id="297" r:id="rId12"/>
    <p:sldId id="298" r:id="rId13"/>
    <p:sldId id="293" r:id="rId14"/>
    <p:sldId id="264" r:id="rId15"/>
    <p:sldId id="292" r:id="rId16"/>
    <p:sldId id="262" r:id="rId17"/>
    <p:sldId id="258" r:id="rId18"/>
    <p:sldId id="278" r:id="rId19"/>
    <p:sldId id="287" r:id="rId20"/>
    <p:sldId id="279" r:id="rId21"/>
    <p:sldId id="276"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5D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42" autoAdjust="0"/>
  </p:normalViewPr>
  <p:slideViewPr>
    <p:cSldViewPr snapToGrid="0">
      <p:cViewPr varScale="1">
        <p:scale>
          <a:sx n="73" d="100"/>
          <a:sy n="73" d="100"/>
        </p:scale>
        <p:origin x="1070" y="6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4268771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analysis showcases the diversity of Zomato's user base and the popularity of its services in different countries. </a:t>
            </a:r>
          </a:p>
          <a:p>
            <a:r>
              <a:rPr lang="en-US" b="0" i="0" dirty="0">
                <a:solidFill>
                  <a:srgbClr val="D1D5DB"/>
                </a:solidFill>
                <a:effectLst/>
                <a:latin typeface="Söhne"/>
              </a:rPr>
              <a:t>At the forefront, we have India, contributing a staggering 94.39% of all transactions. This dominance is a testament to Zomato's deep-rooted influence in the Indian dining landscape.</a:t>
            </a:r>
          </a:p>
          <a:p>
            <a:r>
              <a:rPr lang="en-US" b="0" i="0" dirty="0">
                <a:solidFill>
                  <a:srgbClr val="D1D5DB"/>
                </a:solidFill>
                <a:effectLst/>
                <a:latin typeface="Söhne"/>
              </a:rPr>
              <a:t>reveals notable user engagement in other countries. The USA (4.73%) and the UK (0.87%) emerge as significant contributors</a:t>
            </a:r>
            <a:endParaRPr lang="en-IN"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63773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D9F35-04B4-FAFF-00AE-D534A4D88B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0BAE32-2011-24FE-7391-D8969C73D3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72A184-9690-3B33-9FCB-1452F0FFC816}"/>
              </a:ext>
            </a:extLst>
          </p:cNvPr>
          <p:cNvSpPr>
            <a:spLocks noGrp="1"/>
          </p:cNvSpPr>
          <p:nvPr>
            <p:ph type="body" idx="1"/>
          </p:nvPr>
        </p:nvSpPr>
        <p:spPr/>
        <p:txBody>
          <a:bodyPr/>
          <a:lstStyle/>
          <a:p>
            <a:r>
              <a:rPr lang="en-US" b="0" i="0" dirty="0">
                <a:solidFill>
                  <a:srgbClr val="D1D5DB"/>
                </a:solidFill>
                <a:effectLst/>
                <a:latin typeface="Söhne"/>
              </a:rPr>
              <a:t>Our analysis showcases the diversity of Zomato's user base and the popularity of its services in different countries. </a:t>
            </a:r>
          </a:p>
          <a:p>
            <a:r>
              <a:rPr lang="en-US" b="0" i="0" dirty="0">
                <a:solidFill>
                  <a:srgbClr val="D1D5DB"/>
                </a:solidFill>
                <a:effectLst/>
                <a:latin typeface="Söhne"/>
              </a:rPr>
              <a:t>At the forefront, we have India, contributing a staggering 94.39% of all transactions. This dominance is a testament to Zomato's deep-rooted influence in the Indian dining landscape.</a:t>
            </a:r>
          </a:p>
          <a:p>
            <a:r>
              <a:rPr lang="en-US" b="0" i="0" dirty="0">
                <a:solidFill>
                  <a:srgbClr val="D1D5DB"/>
                </a:solidFill>
                <a:effectLst/>
                <a:latin typeface="Söhne"/>
              </a:rPr>
              <a:t>reveals notable user engagement in other countries. The USA (4.73%) and the UK (0.87%) emerge as significant contributors</a:t>
            </a:r>
            <a:endParaRPr lang="en-IN" dirty="0"/>
          </a:p>
        </p:txBody>
      </p:sp>
      <p:sp>
        <p:nvSpPr>
          <p:cNvPr id="4" name="Slide Number Placeholder 3">
            <a:extLst>
              <a:ext uri="{FF2B5EF4-FFF2-40B4-BE49-F238E27FC236}">
                <a16:creationId xmlns:a16="http://schemas.microsoft.com/office/drawing/2014/main" id="{62D7459F-72B3-6C94-7AB4-53230B54292D}"/>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86493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DE3CB-963B-F946-0659-BD77956A4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201CA-9A21-F527-9E3F-2BC1F2086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294B4-08C3-BCAF-7E23-2E64287D2E8F}"/>
              </a:ext>
            </a:extLst>
          </p:cNvPr>
          <p:cNvSpPr>
            <a:spLocks noGrp="1"/>
          </p:cNvSpPr>
          <p:nvPr>
            <p:ph type="body" idx="1"/>
          </p:nvPr>
        </p:nvSpPr>
        <p:spPr/>
        <p:txBody>
          <a:bodyPr/>
          <a:lstStyle/>
          <a:p>
            <a:r>
              <a:rPr lang="en-US" b="0" i="0" dirty="0">
                <a:solidFill>
                  <a:srgbClr val="D1D5DB"/>
                </a:solidFill>
                <a:effectLst/>
                <a:latin typeface="Söhne"/>
              </a:rPr>
              <a:t>Our analysis showcases the diversity of Zomato's user base and the popularity of its services in different countries. </a:t>
            </a:r>
          </a:p>
          <a:p>
            <a:r>
              <a:rPr lang="en-US" b="0" i="0" dirty="0">
                <a:solidFill>
                  <a:srgbClr val="D1D5DB"/>
                </a:solidFill>
                <a:effectLst/>
                <a:latin typeface="Söhne"/>
              </a:rPr>
              <a:t>At the forefront, we have India, contributing a staggering 94.39% of all transactions. This dominance is a testament to Zomato's deep-rooted influence in the Indian dining landscape.</a:t>
            </a:r>
          </a:p>
          <a:p>
            <a:r>
              <a:rPr lang="en-US" b="0" i="0" dirty="0">
                <a:solidFill>
                  <a:srgbClr val="D1D5DB"/>
                </a:solidFill>
                <a:effectLst/>
                <a:latin typeface="Söhne"/>
              </a:rPr>
              <a:t>reveals notable user engagement in other countries. The USA (4.73%) and the UK (0.87%) emerge as significant contributors</a:t>
            </a:r>
            <a:endParaRPr lang="en-IN" dirty="0"/>
          </a:p>
        </p:txBody>
      </p:sp>
      <p:sp>
        <p:nvSpPr>
          <p:cNvPr id="4" name="Slide Number Placeholder 3">
            <a:extLst>
              <a:ext uri="{FF2B5EF4-FFF2-40B4-BE49-F238E27FC236}">
                <a16:creationId xmlns:a16="http://schemas.microsoft.com/office/drawing/2014/main" id="{59F7A825-508A-36BC-5683-23DD3C4791A0}"/>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4103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ED46B-72BE-8E01-F40C-4B5C53F231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BF66E-23F3-FC05-B72D-776E0A7CE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B68CB6-DCC5-8224-3834-15DD67F4C5B7}"/>
              </a:ext>
            </a:extLst>
          </p:cNvPr>
          <p:cNvSpPr>
            <a:spLocks noGrp="1"/>
          </p:cNvSpPr>
          <p:nvPr>
            <p:ph type="body" idx="1"/>
          </p:nvPr>
        </p:nvSpPr>
        <p:spPr/>
        <p:txBody>
          <a:bodyPr/>
          <a:lstStyle/>
          <a:p>
            <a:r>
              <a:rPr lang="en-US" b="0" i="0" dirty="0">
                <a:solidFill>
                  <a:srgbClr val="D1D5DB"/>
                </a:solidFill>
                <a:effectLst/>
                <a:latin typeface="Söhne"/>
              </a:rPr>
              <a:t>Our analysis showcases the diversity of Zomato's user base and the popularity of its services in different countries. </a:t>
            </a:r>
          </a:p>
          <a:p>
            <a:r>
              <a:rPr lang="en-US" b="0" i="0" dirty="0">
                <a:solidFill>
                  <a:srgbClr val="D1D5DB"/>
                </a:solidFill>
                <a:effectLst/>
                <a:latin typeface="Söhne"/>
              </a:rPr>
              <a:t>At the forefront, we have India, contributing a staggering 94.39% of all transactions. This dominance is a testament to Zomato's deep-rooted influence in the Indian dining landscape.</a:t>
            </a:r>
          </a:p>
          <a:p>
            <a:r>
              <a:rPr lang="en-US" b="0" i="0" dirty="0">
                <a:solidFill>
                  <a:srgbClr val="D1D5DB"/>
                </a:solidFill>
                <a:effectLst/>
                <a:latin typeface="Söhne"/>
              </a:rPr>
              <a:t>reveals notable user engagement in other countries. The USA (4.73%) and the UK (0.87%) emerge as significant contributors</a:t>
            </a:r>
            <a:endParaRPr lang="en-IN" dirty="0"/>
          </a:p>
        </p:txBody>
      </p:sp>
      <p:sp>
        <p:nvSpPr>
          <p:cNvPr id="4" name="Slide Number Placeholder 3">
            <a:extLst>
              <a:ext uri="{FF2B5EF4-FFF2-40B4-BE49-F238E27FC236}">
                <a16:creationId xmlns:a16="http://schemas.microsoft.com/office/drawing/2014/main" id="{C43B1077-9518-830A-DE80-ACF5BCC8E893}"/>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68413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3C8E6-5C3E-CB42-7347-BA31275CB0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CCDE4-8185-4F65-A9C3-283C69983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53345-FF5F-9D0D-F25F-211D552E77C4}"/>
              </a:ext>
            </a:extLst>
          </p:cNvPr>
          <p:cNvSpPr>
            <a:spLocks noGrp="1"/>
          </p:cNvSpPr>
          <p:nvPr>
            <p:ph type="body" idx="1"/>
          </p:nvPr>
        </p:nvSpPr>
        <p:spPr/>
        <p:txBody>
          <a:bodyPr/>
          <a:lstStyle/>
          <a:p>
            <a:r>
              <a:rPr lang="en-US" b="0" i="0" dirty="0">
                <a:solidFill>
                  <a:srgbClr val="D1D5DB"/>
                </a:solidFill>
                <a:effectLst/>
                <a:latin typeface="Söhne"/>
              </a:rPr>
              <a:t>Our analysis showcases the diversity of Zomato's user base and the popularity of its services in different countries. </a:t>
            </a:r>
          </a:p>
          <a:p>
            <a:r>
              <a:rPr lang="en-US" b="0" i="0" dirty="0">
                <a:solidFill>
                  <a:srgbClr val="D1D5DB"/>
                </a:solidFill>
                <a:effectLst/>
                <a:latin typeface="Söhne"/>
              </a:rPr>
              <a:t>At the forefront, we have India, contributing a staggering 94.39% of all transactions. This dominance is a testament to Zomato's deep-rooted influence in the Indian dining landscape.</a:t>
            </a:r>
          </a:p>
          <a:p>
            <a:r>
              <a:rPr lang="en-US" b="0" i="0" dirty="0">
                <a:solidFill>
                  <a:srgbClr val="D1D5DB"/>
                </a:solidFill>
                <a:effectLst/>
                <a:latin typeface="Söhne"/>
              </a:rPr>
              <a:t>reveals notable user engagement in other countries. The USA (4.73%) and the UK (0.87%) emerge as significant contributors</a:t>
            </a:r>
            <a:endParaRPr lang="en-IN" dirty="0"/>
          </a:p>
        </p:txBody>
      </p:sp>
      <p:sp>
        <p:nvSpPr>
          <p:cNvPr id="4" name="Slide Number Placeholder 3">
            <a:extLst>
              <a:ext uri="{FF2B5EF4-FFF2-40B4-BE49-F238E27FC236}">
                <a16:creationId xmlns:a16="http://schemas.microsoft.com/office/drawing/2014/main" id="{391C7119-D9A4-A2E3-F965-38FA4F380B21}"/>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65334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428536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analysis reveals that the majority of restaurant ratings cluster between 2.5 and 3.5 stars. This spectrum represents a fascinating blend of moderate to above-average ratings, indicating that diners' preferences are not only varied but also moderately positive on the whole.</a:t>
            </a:r>
            <a:endParaRPr lang="en-IN"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152445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Upon closer examination, we found that a substantial number of zero ratings originate from Indian customers. This finding sparks questions about the underlying factors that contribute to such a trend.</a:t>
            </a:r>
          </a:p>
          <a:p>
            <a:r>
              <a:rPr lang="en-US" b="0" i="0" dirty="0">
                <a:solidFill>
                  <a:srgbClr val="D1D5DB"/>
                </a:solidFill>
                <a:effectLst/>
                <a:latin typeface="Söhne"/>
              </a:rPr>
              <a:t>Why do Indian customers contribute significantly to zero ratings? Is there a cultural context, or are there specific experiences that lead to this pattern? These questions drive our exploration and encourage us to uncover insights</a:t>
            </a:r>
            <a:endParaRPr lang="en-IN" dirty="0"/>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858995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linkedin.com/in/arush-raj-agarwal/"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yourstory.com/2020/02/restaurants-cloud-kitchen-model-swiggy-access"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IN" i="0" dirty="0">
                <a:solidFill>
                  <a:schemeClr val="bg1"/>
                </a:solidFill>
                <a:effectLst/>
              </a:rPr>
              <a:t>Unveiling Culinary Insights:</a:t>
            </a:r>
            <a:endParaRPr lang="en-US" dirty="0">
              <a:solidFill>
                <a:schemeClr val="bg1"/>
              </a:solidFill>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normAutofit/>
          </a:bodyPr>
          <a:lstStyle/>
          <a:p>
            <a:r>
              <a:rPr lang="en-US" sz="4000" b="1" dirty="0">
                <a:solidFill>
                  <a:schemeClr val="bg1"/>
                </a:solidFill>
              </a:rPr>
              <a:t>Exploring the</a:t>
            </a:r>
          </a:p>
          <a:p>
            <a:pPr>
              <a:lnSpc>
                <a:spcPct val="100000"/>
              </a:lnSpc>
            </a:pPr>
            <a:r>
              <a:rPr lang="en-US" sz="4800" b="1" i="1" dirty="0">
                <a:solidFill>
                  <a:srgbClr val="FF0000"/>
                </a:solidFill>
              </a:rPr>
              <a:t>Zomato</a:t>
            </a:r>
            <a:r>
              <a:rPr lang="en-US" sz="4000" b="1" dirty="0">
                <a:solidFill>
                  <a:srgbClr val="D1D5DB"/>
                </a:solidFill>
              </a:rPr>
              <a:t> </a:t>
            </a:r>
            <a:r>
              <a:rPr lang="en-US" sz="4000" b="1" dirty="0">
                <a:solidFill>
                  <a:schemeClr val="bg1"/>
                </a:solidFill>
              </a:rPr>
              <a:t>Dataset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Indian business market:</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pic>
        <p:nvPicPr>
          <p:cNvPr id="8" name="Picture 7">
            <a:extLst>
              <a:ext uri="{FF2B5EF4-FFF2-40B4-BE49-F238E27FC236}">
                <a16:creationId xmlns:a16="http://schemas.microsoft.com/office/drawing/2014/main" id="{C2413B29-3CD7-0B88-240D-58689EEB62AF}"/>
              </a:ext>
            </a:extLst>
          </p:cNvPr>
          <p:cNvPicPr>
            <a:picLocks noChangeAspect="1"/>
          </p:cNvPicPr>
          <p:nvPr/>
        </p:nvPicPr>
        <p:blipFill>
          <a:blip r:embed="rId3"/>
          <a:stretch>
            <a:fillRect/>
          </a:stretch>
        </p:blipFill>
        <p:spPr>
          <a:xfrm>
            <a:off x="3429000" y="1758950"/>
            <a:ext cx="5029200" cy="4591050"/>
          </a:xfrm>
          <a:prstGeom prst="rect">
            <a:avLst/>
          </a:prstGeom>
        </p:spPr>
      </p:pic>
    </p:spTree>
    <p:extLst>
      <p:ext uri="{BB962C8B-B14F-4D97-AF65-F5344CB8AC3E}">
        <p14:creationId xmlns:p14="http://schemas.microsoft.com/office/powerpoint/2010/main" val="162203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Ratings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pic>
        <p:nvPicPr>
          <p:cNvPr id="8" name="Picture 7">
            <a:extLst>
              <a:ext uri="{FF2B5EF4-FFF2-40B4-BE49-F238E27FC236}">
                <a16:creationId xmlns:a16="http://schemas.microsoft.com/office/drawing/2014/main" id="{45083A84-2616-8C30-68CA-51619DDE25B6}"/>
              </a:ext>
            </a:extLst>
          </p:cNvPr>
          <p:cNvPicPr>
            <a:picLocks noChangeAspect="1"/>
          </p:cNvPicPr>
          <p:nvPr/>
        </p:nvPicPr>
        <p:blipFill>
          <a:blip r:embed="rId3"/>
          <a:stretch>
            <a:fillRect/>
          </a:stretch>
        </p:blipFill>
        <p:spPr>
          <a:xfrm>
            <a:off x="254080" y="2062284"/>
            <a:ext cx="7531806" cy="3899604"/>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14400" y="683673"/>
            <a:ext cx="10515600" cy="1325563"/>
          </a:xfrm>
        </p:spPr>
        <p:txBody>
          <a:bodyPr anchor="t">
            <a:normAutofit/>
          </a:bodyPr>
          <a:lstStyle/>
          <a:p>
            <a:r>
              <a:rPr lang="en-ZA" dirty="0"/>
              <a:t>Zero rating enigma:</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021080" y="1613186"/>
            <a:ext cx="10515600" cy="2312266"/>
          </a:xfrm>
        </p:spPr>
        <p:txBody>
          <a:bodyPr>
            <a:normAutofit/>
          </a:bodyPr>
          <a:lstStyle/>
          <a:p>
            <a:pPr marL="285750" indent="-285750">
              <a:buFont typeface="Arial" panose="020B0604020202020204" pitchFamily="34" charset="0"/>
              <a:buChar char="•"/>
            </a:pPr>
            <a:r>
              <a:rPr lang="en-US" sz="1800" b="1" dirty="0">
                <a:solidFill>
                  <a:schemeClr val="accent1">
                    <a:lumMod val="75000"/>
                  </a:schemeClr>
                </a:solidFill>
              </a:rPr>
              <a:t>Zero Rating by Country</a:t>
            </a:r>
            <a:r>
              <a:rPr lang="en-US" sz="1800" b="1" i="0" dirty="0">
                <a:solidFill>
                  <a:schemeClr val="accent1">
                    <a:lumMod val="75000"/>
                  </a:schemeClr>
                </a:solidFill>
                <a:effectLst/>
              </a:rPr>
              <a:t>? </a:t>
            </a:r>
            <a:r>
              <a:rPr lang="en-US" sz="1800" b="0" i="0" dirty="0">
                <a:solidFill>
                  <a:schemeClr val="accent2">
                    <a:lumMod val="75000"/>
                  </a:schemeClr>
                </a:solidFill>
                <a:effectLst/>
              </a:rPr>
              <a:t>Upon closer examination, we found that a substantial number of zero ratings originate from Indian customers. This finding sparks questions about the underlying factors that contribute to such a trend</a:t>
            </a:r>
            <a:r>
              <a:rPr lang="en-US" sz="1800" b="0" i="0" dirty="0">
                <a:solidFill>
                  <a:schemeClr val="accent1">
                    <a:lumMod val="50000"/>
                  </a:schemeClr>
                </a:solidFill>
                <a:effectLst/>
              </a:rPr>
              <a:t>.</a:t>
            </a:r>
          </a:p>
          <a:p>
            <a:endParaRPr lang="en-US" sz="1800" b="0" i="0" dirty="0">
              <a:solidFill>
                <a:schemeClr val="accent1">
                  <a:lumMod val="50000"/>
                </a:schemeClr>
              </a:solidFill>
              <a:effectLst/>
            </a:endParaRPr>
          </a:p>
          <a:p>
            <a:pPr marL="285750" indent="-285750">
              <a:buFont typeface="Arial" panose="020B0604020202020204" pitchFamily="34" charset="0"/>
              <a:buChar char="•"/>
            </a:pPr>
            <a:r>
              <a:rPr lang="en-US" sz="1800" b="1" i="0" dirty="0">
                <a:solidFill>
                  <a:schemeClr val="accent1">
                    <a:lumMod val="75000"/>
                  </a:schemeClr>
                </a:solidFill>
                <a:effectLst/>
              </a:rPr>
              <a:t>The Intriguing Puzzle </a:t>
            </a:r>
            <a:r>
              <a:rPr lang="en-US" sz="1800" b="0" i="0" dirty="0">
                <a:solidFill>
                  <a:schemeClr val="accent1">
                    <a:lumMod val="75000"/>
                  </a:schemeClr>
                </a:solidFill>
                <a:effectLst/>
              </a:rPr>
              <a:t>Why do Indian customers contribute significantly to zero ratings? Is there a cultural context, or are there specific experiences that lead to this pattern? These questions drive our exploration and encourage us to uncover insights that hold the key to this puzzle</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dirty="0"/>
              <a:t>20XX</a:t>
            </a:r>
            <a:endParaRPr lang="en-US"/>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Pitch deck title</a:t>
            </a:r>
            <a:endParaRPr lang="en-US"/>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spTree>
    <p:extLst>
      <p:ext uri="{BB962C8B-B14F-4D97-AF65-F5344CB8AC3E}">
        <p14:creationId xmlns:p14="http://schemas.microsoft.com/office/powerpoint/2010/main" val="426116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894445" y="1087240"/>
            <a:ext cx="6800850" cy="1325880"/>
          </a:xfrm>
        </p:spPr>
        <p:txBody>
          <a:bodyPr/>
          <a:lstStyle/>
          <a:p>
            <a:r>
              <a:rPr lang="en-US" dirty="0"/>
              <a:t>Online delivery:</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37760" y="3681838"/>
            <a:ext cx="5813367" cy="1188720"/>
          </a:xfrm>
        </p:spPr>
        <p:txBody>
          <a:bodyPr vert="horz" lIns="91440" tIns="45720" rIns="91440" bIns="45720" rtlCol="0" anchor="t">
            <a:noAutofit/>
          </a:bodyPr>
          <a:lstStyle/>
          <a:p>
            <a:pPr marL="285750" indent="-285750">
              <a:buFont typeface="Arial" panose="020B0604020202020204" pitchFamily="34" charset="0"/>
              <a:buChar char="•"/>
            </a:pPr>
            <a:r>
              <a:rPr lang="en-US" sz="1800" dirty="0"/>
              <a:t>Interestingly, our analysis unveils that out of all the countries in the dataset, only </a:t>
            </a:r>
            <a:r>
              <a:rPr lang="en-US" sz="1800" b="1" dirty="0"/>
              <a:t>India</a:t>
            </a:r>
            <a:r>
              <a:rPr lang="en-US" sz="1800" dirty="0"/>
              <a:t> and </a:t>
            </a:r>
            <a:r>
              <a:rPr lang="en-US" sz="1800" b="1" dirty="0"/>
              <a:t>UAE </a:t>
            </a:r>
            <a:r>
              <a:rPr lang="en-US" sz="1800" dirty="0"/>
              <a:t>offer the option for online delivery. This insight showcases the platform's adaptability to local preferences and the evolving dining habits in these regions.</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
        <p:nvSpPr>
          <p:cNvPr id="17" name="Content Placeholder 2">
            <a:extLst>
              <a:ext uri="{FF2B5EF4-FFF2-40B4-BE49-F238E27FC236}">
                <a16:creationId xmlns:a16="http://schemas.microsoft.com/office/drawing/2014/main" id="{58324977-F497-D75F-E1FC-67F1CD8ABB41}"/>
              </a:ext>
            </a:extLst>
          </p:cNvPr>
          <p:cNvSpPr txBox="1">
            <a:spLocks/>
          </p:cNvSpPr>
          <p:nvPr/>
        </p:nvSpPr>
        <p:spPr>
          <a:xfrm>
            <a:off x="4894445" y="1818760"/>
            <a:ext cx="6395258" cy="1188720"/>
          </a:xfrm>
          <a:prstGeom prst="rect">
            <a:avLst/>
          </a:prstGeom>
        </p:spPr>
        <p:txBody>
          <a:bodyPr vert="horz" lIns="91440" tIns="45720" rIns="91440" bIns="45720" rtlCol="0" anchor="t">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our exploration continues, we turn our attention to a crucial aspect of the Zomato dataset - the availability of online delivery options across different countries.</a:t>
            </a:r>
          </a:p>
        </p:txBody>
      </p:sp>
    </p:spTree>
    <p:extLst>
      <p:ext uri="{BB962C8B-B14F-4D97-AF65-F5344CB8AC3E}">
        <p14:creationId xmlns:p14="http://schemas.microsoft.com/office/powerpoint/2010/main" val="159392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fontScale="90000"/>
          </a:bodyPr>
          <a:lstStyle/>
          <a:p>
            <a:pPr algn="r"/>
            <a:r>
              <a:rPr lang="en-US" dirty="0"/>
              <a:t>INSIGHTS</a:t>
            </a:r>
            <a:br>
              <a:rPr lang="en-US" dirty="0"/>
            </a:br>
            <a:r>
              <a:rPr lang="en-US" dirty="0"/>
              <a:t>AND SUGESSTIONS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POINTS TO FOCUS:</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3256904" cy="457200"/>
          </a:xfrm>
        </p:spPr>
        <p:txBody>
          <a:bodyPr/>
          <a:lstStyle/>
          <a:p>
            <a:r>
              <a:rPr lang="en-US" dirty="0"/>
              <a:t>Zero Ratings enigma</a:t>
            </a:r>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286674" y="5445824"/>
            <a:ext cx="3478515" cy="457200"/>
          </a:xfrm>
        </p:spPr>
        <p:txBody>
          <a:bodyPr/>
          <a:lstStyle/>
          <a:p>
            <a:r>
              <a:rPr lang="en-US" dirty="0"/>
              <a:t>International market</a:t>
            </a:r>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940681" y="3364836"/>
            <a:ext cx="2743200" cy="457200"/>
          </a:xfrm>
        </p:spPr>
        <p:txBody>
          <a:bodyPr/>
          <a:lstStyle/>
          <a:p>
            <a:r>
              <a:rPr lang="en-US" dirty="0"/>
              <a:t>Online delivery</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pic>
        <p:nvPicPr>
          <p:cNvPr id="10" name="Graphic 9" descr="World with solid fill">
            <a:extLst>
              <a:ext uri="{FF2B5EF4-FFF2-40B4-BE49-F238E27FC236}">
                <a16:creationId xmlns:a16="http://schemas.microsoft.com/office/drawing/2014/main" id="{F5CE2752-1EB7-0FE0-BF0E-9DDAA24E27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36145" y="4275362"/>
            <a:ext cx="914400" cy="914400"/>
          </a:xfrm>
          <a:prstGeom prst="rect">
            <a:avLst/>
          </a:prstGeom>
        </p:spPr>
      </p:pic>
      <p:pic>
        <p:nvPicPr>
          <p:cNvPr id="14" name="Graphic 13" descr="Food Delivery outline">
            <a:extLst>
              <a:ext uri="{FF2B5EF4-FFF2-40B4-BE49-F238E27FC236}">
                <a16:creationId xmlns:a16="http://schemas.microsoft.com/office/drawing/2014/main" id="{FAAFAE6B-713C-F3FF-5B29-2934CD4CB7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55081" y="2184400"/>
            <a:ext cx="914400" cy="914400"/>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International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8000" y="2328354"/>
            <a:ext cx="2468880" cy="457200"/>
          </a:xfrm>
        </p:spPr>
        <p:txBody>
          <a:bodyPr/>
          <a:lstStyle/>
          <a:p>
            <a:r>
              <a:rPr lang="en-ZA" dirty="0"/>
              <a:t>Research &amp;</a:t>
            </a:r>
          </a:p>
          <a:p>
            <a:r>
              <a:rPr lang="en-ZA" dirty="0"/>
              <a:t>marketing</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5832" cy="2743200"/>
          </a:xfrm>
        </p:spPr>
        <p:txBody>
          <a:bodyPr vert="horz" lIns="91440" tIns="45720" rIns="91440" bIns="45720" rtlCol="0" anchor="t">
            <a:normAutofit/>
          </a:bodyPr>
          <a:lstStyle/>
          <a:p>
            <a:r>
              <a:rPr lang="en-ZA" dirty="0"/>
              <a:t>Thorough research and analysis of market, competitors.</a:t>
            </a:r>
          </a:p>
          <a:p>
            <a:r>
              <a:rPr lang="en-ZA" dirty="0"/>
              <a:t>Leverage social media and influence with regional creators.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194560"/>
            <a:ext cx="2468880" cy="457200"/>
          </a:xfrm>
        </p:spPr>
        <p:txBody>
          <a:bodyPr vert="horz" lIns="91440" tIns="45720" rIns="91440" bIns="45720" rtlCol="0" anchor="t">
            <a:noAutofit/>
          </a:bodyPr>
          <a:lstStyle/>
          <a:p>
            <a:r>
              <a:rPr lang="en-ZA" noProof="1"/>
              <a:t>Localization</a:t>
            </a:r>
          </a:p>
          <a:p>
            <a:r>
              <a:rPr lang="en-ZA" noProof="1"/>
              <a:t>ACCORDINGLY</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Adapt your offerings.</a:t>
            </a:r>
            <a:endParaRPr lang="en-US" dirty="0"/>
          </a:p>
          <a:p>
            <a:r>
              <a:rPr lang="en-ZA" noProof="1"/>
              <a:t>According totaste, diet, health options</a:t>
            </a:r>
          </a:p>
          <a:p>
            <a:r>
              <a:rPr lang="en-ZA" noProof="1"/>
              <a:t>Serviceable available market</a:t>
            </a:r>
          </a:p>
          <a:p>
            <a:r>
              <a:rPr lang="en-ZA" noProof="1"/>
              <a:t>Personalized recommendations.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370096"/>
            <a:ext cx="2468880" cy="457200"/>
          </a:xfrm>
        </p:spPr>
        <p:txBody>
          <a:bodyPr/>
          <a:lstStyle/>
          <a:p>
            <a:r>
              <a:rPr lang="en-ZA" dirty="0"/>
              <a:t>Home </a:t>
            </a:r>
          </a:p>
          <a:p>
            <a:r>
              <a:rPr lang="en-ZA" dirty="0"/>
              <a:t>delivery</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It can be great leverage over any other competitor.</a:t>
            </a:r>
          </a:p>
          <a:p>
            <a:r>
              <a:rPr lang="en-ZA" noProof="1"/>
              <a:t>Expand the serviceable market for locations nearby with most orders.</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Reasons for Zero ratings</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479063" y="2029145"/>
            <a:ext cx="2651763" cy="785812"/>
          </a:xfrm>
        </p:spPr>
        <p:txBody>
          <a:bodyPr vert="horz" lIns="91440" tIns="45720" rIns="91440" bIns="45720" rtlCol="0" anchor="ctr" anchorCtr="0">
            <a:normAutofit/>
          </a:bodyPr>
          <a:lstStyle/>
          <a:p>
            <a:r>
              <a:rPr lang="en-ZA" sz="2000" dirty="0"/>
              <a:t>CULTURAL VARIATIONS</a:t>
            </a:r>
            <a:endParaRPr lang="en-US" sz="2000"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704025" y="3337612"/>
            <a:ext cx="2393775" cy="785812"/>
          </a:xfrm>
        </p:spPr>
        <p:txBody>
          <a:bodyPr vert="horz" lIns="91440" tIns="45720" rIns="91440" bIns="45720" rtlCol="0" anchor="ctr" anchorCtr="0">
            <a:normAutofit fontScale="70000" lnSpcReduction="20000"/>
          </a:bodyPr>
          <a:lstStyle/>
          <a:p>
            <a:r>
              <a:rPr lang="en-ZA" noProof="1"/>
              <a:t>HIGH EXPECTATIONS</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3246120" cy="785812"/>
          </a:xfrm>
        </p:spPr>
        <p:txBody>
          <a:bodyPr/>
          <a:lstStyle/>
          <a:p>
            <a:r>
              <a:rPr lang="en-ZA" sz="2000" dirty="0"/>
              <a:t>SUBJECTIVITY</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19121"/>
            <a:ext cx="7702296" cy="941832"/>
          </a:xfrm>
        </p:spPr>
        <p:txBody>
          <a:bodyPr anchor="t" anchorCtr="0"/>
          <a:lstStyle/>
          <a:p>
            <a:r>
              <a:rPr lang="en-US" b="0" i="0" dirty="0">
                <a:solidFill>
                  <a:srgbClr val="D1D5DB"/>
                </a:solidFill>
                <a:effectLst/>
                <a:latin typeface="Söhne"/>
              </a:rPr>
              <a:t>dining experience in one culture might differ significantly from another.</a:t>
            </a:r>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3" y="3904488"/>
            <a:ext cx="7471387" cy="941832"/>
          </a:xfrm>
        </p:spPr>
        <p:txBody>
          <a:bodyPr anchor="t" anchorCtr="0"/>
          <a:lstStyle/>
          <a:p>
            <a:r>
              <a:rPr lang="en-US" b="0" i="0" dirty="0">
                <a:solidFill>
                  <a:srgbClr val="D1D5DB"/>
                </a:solidFill>
                <a:effectLst/>
                <a:latin typeface="Söhne"/>
              </a:rPr>
              <a:t>Indian diners might hold local cuisine to exceptionally high standards.</a:t>
            </a:r>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US" b="0" i="0" dirty="0">
                <a:solidFill>
                  <a:srgbClr val="D1D5DB"/>
                </a:solidFill>
                <a:effectLst/>
                <a:latin typeface="Söhne"/>
              </a:rPr>
              <a:t>individual preferences, moods, and experiences.</a:t>
            </a:r>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sz="2200" b="1" dirty="0"/>
              <a:t>ARUSH RAJ AGARWAL</a:t>
            </a:r>
          </a:p>
          <a:p>
            <a:r>
              <a:rPr lang="en-US" dirty="0"/>
              <a:t>arushraj2002@gmail.com</a:t>
            </a:r>
          </a:p>
          <a:p>
            <a:r>
              <a:rPr lang="en-US" dirty="0">
                <a:hlinkClick r:id="rId2">
                  <a:extLst>
                    <a:ext uri="{A12FA001-AC4F-418D-AE19-62706E023703}">
                      <ahyp:hlinkClr xmlns:ahyp="http://schemas.microsoft.com/office/drawing/2018/hyperlinkcolor" val="tx"/>
                    </a:ext>
                  </a:extLst>
                </a:hlinkClick>
              </a:rPr>
              <a:t>www.linkedin.com/in/arush-raj-agarwal/</a:t>
            </a:r>
            <a:endParaRPr lang="en-US" dirty="0"/>
          </a:p>
        </p:txBody>
      </p:sp>
    </p:spTree>
    <p:extLst>
      <p:ext uri="{BB962C8B-B14F-4D97-AF65-F5344CB8AC3E}">
        <p14:creationId xmlns:p14="http://schemas.microsoft.com/office/powerpoint/2010/main" val="243649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14400" y="683673"/>
            <a:ext cx="10515600" cy="1325563"/>
          </a:xfrm>
        </p:spPr>
        <p:txBody>
          <a:bodyPr anchor="t">
            <a:normAutofit/>
          </a:bodyPr>
          <a:lstStyle/>
          <a:p>
            <a:r>
              <a:rPr lang="en-ZA" dirty="0"/>
              <a:t>Study material:</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021080" y="1613186"/>
            <a:ext cx="10515600" cy="2312266"/>
          </a:xfrm>
        </p:spPr>
        <p:txBody>
          <a:bodyPr>
            <a:normAutofit/>
          </a:bodyPr>
          <a:lstStyle/>
          <a:p>
            <a:pPr marL="285750" indent="-285750">
              <a:buFont typeface="Arial" panose="020B0604020202020204" pitchFamily="34" charset="0"/>
              <a:buChar char="•"/>
            </a:pPr>
            <a:r>
              <a:rPr lang="en-US" sz="1800" b="1" dirty="0">
                <a:solidFill>
                  <a:schemeClr val="accent1">
                    <a:lumMod val="75000"/>
                  </a:schemeClr>
                </a:solidFill>
              </a:rPr>
              <a:t>Think school – </a:t>
            </a:r>
            <a:r>
              <a:rPr lang="en-US" sz="1800" dirty="0">
                <a:solidFill>
                  <a:schemeClr val="accent1">
                    <a:lumMod val="75000"/>
                  </a:schemeClr>
                </a:solidFill>
              </a:rPr>
              <a:t>YouTube channel : check for the Zomato case study , they had explained everything beautifully and simplifies everything and term.</a:t>
            </a:r>
          </a:p>
          <a:p>
            <a:pPr marL="285750" indent="-285750">
              <a:buFont typeface="Arial" panose="020B0604020202020204" pitchFamily="34" charset="0"/>
              <a:buChar char="•"/>
            </a:pPr>
            <a:r>
              <a:rPr lang="en-US" sz="2000" dirty="0">
                <a:hlinkClick r:id="rId2"/>
              </a:rPr>
              <a:t>Why restaurants are increasingly going for a cloud-kitchen model like </a:t>
            </a:r>
            <a:r>
              <a:rPr lang="en-US" sz="2000" dirty="0" err="1">
                <a:hlinkClick r:id="rId2"/>
              </a:rPr>
              <a:t>Swiggy</a:t>
            </a:r>
            <a:r>
              <a:rPr lang="en-US" sz="2000" dirty="0">
                <a:hlinkClick r:id="rId2"/>
              </a:rPr>
              <a:t> Access (yourstory.com)</a:t>
            </a:r>
            <a:endParaRPr lang="en-US" sz="2000" dirty="0"/>
          </a:p>
          <a:p>
            <a:pPr marL="285750" indent="-285750">
              <a:buFont typeface="Arial" panose="020B0604020202020204" pitchFamily="34" charset="0"/>
              <a:buChar char="•"/>
            </a:pPr>
            <a:endParaRPr lang="en-US" sz="1800" dirty="0">
              <a:solidFill>
                <a:schemeClr val="accent1">
                  <a:lumMod val="75000"/>
                </a:schemeClr>
              </a:solidFill>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dirty="0"/>
              <a:t>20XX</a:t>
            </a:r>
            <a:endParaRPr lang="en-US"/>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Pitch deck title</a:t>
            </a:r>
            <a:endParaRPr lang="en-US"/>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19</a:t>
            </a:fld>
            <a:endParaRPr lang="en-US"/>
          </a:p>
        </p:txBody>
      </p:sp>
    </p:spTree>
    <p:extLst>
      <p:ext uri="{BB962C8B-B14F-4D97-AF65-F5344CB8AC3E}">
        <p14:creationId xmlns:p14="http://schemas.microsoft.com/office/powerpoint/2010/main" val="3594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14400" y="896112"/>
            <a:ext cx="6800850" cy="1325880"/>
          </a:xfrm>
        </p:spPr>
        <p:txBody>
          <a:bodyPr anchor="t">
            <a:normAutofit/>
          </a:bodyPr>
          <a:lstStyle/>
          <a:p>
            <a:r>
              <a:rPr lang="en-ZA" dirty="0"/>
              <a:t>Introduction: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914400" y="2206377"/>
            <a:ext cx="6800850" cy="3840480"/>
          </a:xfrm>
        </p:spPr>
        <p:txBody>
          <a:bodyPr>
            <a:normAutofit/>
          </a:bodyPr>
          <a:lstStyle/>
          <a:p>
            <a:r>
              <a:rPr lang="en-US" b="0" i="0" dirty="0">
                <a:effectLst/>
              </a:rPr>
              <a:t>Today, we embark on a data-driven journey that takes us deep into the heart of one of the world's most beloved food ordering platforms – Zomato.</a:t>
            </a:r>
          </a:p>
          <a:p>
            <a:r>
              <a:rPr lang="en-US" b="0" i="0" dirty="0">
                <a:effectLst/>
              </a:rPr>
              <a:t>I am delighted to be your guide on this exploration. As a passionate food enthusiast and data analyst, I have been captivated by the rich tapestry of information that the Zomato dataset holds. Together, we will uncover intriguing trends and gain valuable insights into the global dining and food ordering landscape.</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dirty="0"/>
              <a:t>20XX</a:t>
            </a:r>
            <a:endParaRPr lang="en-US"/>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US" dirty="0"/>
              <a:t>Pitch deck title</a:t>
            </a:r>
            <a:endParaRPr lang="en-US"/>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14400" y="896112"/>
            <a:ext cx="10515600" cy="1325563"/>
          </a:xfrm>
        </p:spPr>
        <p:txBody>
          <a:bodyPr anchor="t">
            <a:normAutofit/>
          </a:bodyPr>
          <a:lstStyle/>
          <a:p>
            <a:r>
              <a:rPr lang="en-ZA" dirty="0"/>
              <a:t>About:</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021080" y="1825625"/>
            <a:ext cx="10515600" cy="4351338"/>
          </a:xfrm>
        </p:spPr>
        <p:txBody>
          <a:bodyPr>
            <a:normAutofit lnSpcReduction="10000"/>
          </a:bodyPr>
          <a:lstStyle/>
          <a:p>
            <a:pPr marL="285750" indent="-285750">
              <a:buFont typeface="Arial" panose="020B0604020202020204" pitchFamily="34" charset="0"/>
              <a:buChar char="•"/>
            </a:pPr>
            <a:r>
              <a:rPr lang="en-US" sz="1800" b="1" i="0" dirty="0">
                <a:solidFill>
                  <a:schemeClr val="accent1">
                    <a:lumMod val="75000"/>
                  </a:schemeClr>
                </a:solidFill>
                <a:effectLst/>
              </a:rPr>
              <a:t>What is Zomato? </a:t>
            </a:r>
            <a:r>
              <a:rPr lang="en-US" sz="1800" b="0" i="0" dirty="0">
                <a:solidFill>
                  <a:schemeClr val="accent1">
                    <a:lumMod val="75000"/>
                  </a:schemeClr>
                </a:solidFill>
                <a:effectLst/>
              </a:rPr>
              <a:t>Zomato, founded in 2008, has evolved into a global restaurant discovery, food delivery, and dining platform. With a vision to provide the best dining experience to food lovers worldwide, Zomato has become a trusted companion for millions seeking gastronomic delights founded by </a:t>
            </a:r>
            <a:r>
              <a:rPr lang="en-US" sz="1800" b="0" i="0" dirty="0" err="1">
                <a:solidFill>
                  <a:schemeClr val="accent1">
                    <a:lumMod val="75000"/>
                  </a:schemeClr>
                </a:solidFill>
                <a:effectLst/>
              </a:rPr>
              <a:t>Deepinder</a:t>
            </a:r>
            <a:r>
              <a:rPr lang="en-US" sz="1800" b="0" i="0" dirty="0">
                <a:solidFill>
                  <a:schemeClr val="accent1">
                    <a:lumMod val="75000"/>
                  </a:schemeClr>
                </a:solidFill>
                <a:effectLst/>
              </a:rPr>
              <a:t> Goyal and Pankaj </a:t>
            </a:r>
            <a:r>
              <a:rPr lang="en-US" sz="1800" b="0" i="0" dirty="0" err="1">
                <a:solidFill>
                  <a:schemeClr val="accent1">
                    <a:lumMod val="75000"/>
                  </a:schemeClr>
                </a:solidFill>
                <a:effectLst/>
              </a:rPr>
              <a:t>Chaddha</a:t>
            </a:r>
            <a:r>
              <a:rPr lang="en-US" sz="1800" b="0" i="0" dirty="0">
                <a:solidFill>
                  <a:schemeClr val="accent1">
                    <a:lumMod val="75000"/>
                  </a:schemeClr>
                </a:solidFill>
                <a:effectLst/>
              </a:rPr>
              <a:t>.</a:t>
            </a:r>
          </a:p>
          <a:p>
            <a:pPr marL="285750" indent="-285750">
              <a:buFont typeface="Arial" panose="020B0604020202020204" pitchFamily="34" charset="0"/>
              <a:buChar char="•"/>
            </a:pPr>
            <a:r>
              <a:rPr lang="en-US" sz="1800" b="1" i="0" dirty="0">
                <a:solidFill>
                  <a:schemeClr val="accent1">
                    <a:lumMod val="75000"/>
                  </a:schemeClr>
                </a:solidFill>
                <a:effectLst/>
              </a:rPr>
              <a:t>Global Presence </a:t>
            </a:r>
            <a:r>
              <a:rPr lang="en-US" sz="1800" b="0" i="0" dirty="0">
                <a:solidFill>
                  <a:schemeClr val="accent1">
                    <a:lumMod val="75000"/>
                  </a:schemeClr>
                </a:solidFill>
                <a:effectLst/>
              </a:rPr>
              <a:t>Operating in multiple countries and cities, Zomato has established itself as a go-to resource for discovering restaurants, reading reviews, and placing food orders right at your fingertips.</a:t>
            </a:r>
          </a:p>
          <a:p>
            <a:pPr marL="285750" indent="-285750">
              <a:buFont typeface="Arial" panose="020B0604020202020204" pitchFamily="34" charset="0"/>
              <a:buChar char="•"/>
            </a:pPr>
            <a:r>
              <a:rPr lang="en-US" sz="1800" b="1" i="0" dirty="0">
                <a:solidFill>
                  <a:schemeClr val="accent1">
                    <a:lumMod val="75000"/>
                  </a:schemeClr>
                </a:solidFill>
                <a:effectLst/>
              </a:rPr>
              <a:t>The Zomato App </a:t>
            </a:r>
            <a:r>
              <a:rPr lang="en-US" sz="1800" b="0" i="0" dirty="0">
                <a:solidFill>
                  <a:schemeClr val="accent1">
                    <a:lumMod val="75000"/>
                  </a:schemeClr>
                </a:solidFill>
                <a:effectLst/>
              </a:rPr>
              <a:t>At the core of Zomato's success lies its user-friendly app, designed to empower users with seamless navigation and a comprehensive database of eateries, menus, and culinary experiences.</a:t>
            </a:r>
          </a:p>
          <a:p>
            <a:pPr marL="285750" indent="-285750">
              <a:buFont typeface="Arial" panose="020B0604020202020204" pitchFamily="34" charset="0"/>
              <a:buChar char="•"/>
            </a:pPr>
            <a:r>
              <a:rPr lang="en-US" sz="1800" b="1" i="0" dirty="0">
                <a:solidFill>
                  <a:schemeClr val="accent1">
                    <a:lumMod val="75000"/>
                  </a:schemeClr>
                </a:solidFill>
                <a:effectLst/>
              </a:rPr>
              <a:t>User-Generated Content </a:t>
            </a:r>
            <a:r>
              <a:rPr lang="en-US" sz="1800" b="0" i="0" dirty="0">
                <a:solidFill>
                  <a:schemeClr val="accent1">
                    <a:lumMod val="75000"/>
                  </a:schemeClr>
                </a:solidFill>
                <a:effectLst/>
              </a:rPr>
              <a:t>One of Zomato's strengths is its reliance on user-generated content, where food enthusiasts and diners share their honest experiences, ratings, and reviews, shaping the choices of millions of others.</a:t>
            </a:r>
          </a:p>
          <a:p>
            <a:pPr marL="285750" indent="-285750">
              <a:buFont typeface="Arial" panose="020B0604020202020204" pitchFamily="34" charset="0"/>
              <a:buChar char="•"/>
            </a:pPr>
            <a:r>
              <a:rPr lang="en-US" sz="1800" b="1" i="0" dirty="0">
                <a:solidFill>
                  <a:schemeClr val="accent1">
                    <a:lumMod val="75000"/>
                  </a:schemeClr>
                </a:solidFill>
                <a:effectLst/>
              </a:rPr>
              <a:t>Food Delivery Services </a:t>
            </a:r>
            <a:r>
              <a:rPr lang="en-US" sz="1800" b="0" i="0" dirty="0">
                <a:solidFill>
                  <a:schemeClr val="accent1">
                    <a:lumMod val="75000"/>
                  </a:schemeClr>
                </a:solidFill>
                <a:effectLst/>
              </a:rPr>
              <a:t>Beyond restaurant discovery, Zomato offers online food delivery services in select countries, making it a one-stop platform for both dine-in and at-home culinary experiences.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dirty="0"/>
              <a:t>20XX</a:t>
            </a:r>
            <a:endParaRPr lang="en-US"/>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Pitch deck title</a:t>
            </a:r>
            <a:endParaRPr lang="en-US"/>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101340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Preprocessing:</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Understanding:</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Relatively straightforward, user-friendly and easy to understand.</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Missing values: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Remarkable quality of dataset is scarcity of missing of null values</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Format:</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Transformed the merged dataset into a CSV to streamline our analysis.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representation:</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Transformation:</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Amalgamated data from 5 JSON files, combining into single dataset</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Market comparison:</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7" name="Picture 6">
            <a:extLst>
              <a:ext uri="{FF2B5EF4-FFF2-40B4-BE49-F238E27FC236}">
                <a16:creationId xmlns:a16="http://schemas.microsoft.com/office/drawing/2014/main" id="{A11DBBC9-C7AE-AF65-2E09-B9962ED0BAAD}"/>
              </a:ext>
            </a:extLst>
          </p:cNvPr>
          <p:cNvPicPr>
            <a:picLocks noChangeAspect="1"/>
          </p:cNvPicPr>
          <p:nvPr/>
        </p:nvPicPr>
        <p:blipFill>
          <a:blip r:embed="rId3"/>
          <a:stretch>
            <a:fillRect/>
          </a:stretch>
        </p:blipFill>
        <p:spPr>
          <a:xfrm>
            <a:off x="2825259" y="1643102"/>
            <a:ext cx="5838536" cy="4654079"/>
          </a:xfrm>
          <a:prstGeom prst="rect">
            <a:avLst/>
          </a:prstGeom>
        </p:spPr>
      </p:pic>
    </p:spTree>
    <p:extLst>
      <p:ext uri="{BB962C8B-B14F-4D97-AF65-F5344CB8AC3E}">
        <p14:creationId xmlns:p14="http://schemas.microsoft.com/office/powerpoint/2010/main" val="399353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FEBE5-A81A-47ED-DF86-6F014D9E12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1A999-9691-6FFC-F8A7-6E5EF7A5C499}"/>
              </a:ext>
            </a:extLst>
          </p:cNvPr>
          <p:cNvSpPr>
            <a:spLocks noGrp="1"/>
          </p:cNvSpPr>
          <p:nvPr>
            <p:ph type="title"/>
          </p:nvPr>
        </p:nvSpPr>
        <p:spPr>
          <a:xfrm>
            <a:off x="914400" y="896112"/>
            <a:ext cx="10058400" cy="694171"/>
          </a:xfrm>
        </p:spPr>
        <p:txBody>
          <a:bodyPr>
            <a:normAutofit fontScale="90000"/>
          </a:bodyPr>
          <a:lstStyle/>
          <a:p>
            <a:r>
              <a:rPr lang="en-US" dirty="0"/>
              <a:t>ONLINE DELIVERY:</a:t>
            </a:r>
          </a:p>
        </p:txBody>
      </p:sp>
      <p:sp>
        <p:nvSpPr>
          <p:cNvPr id="3" name="Date Placeholder 2">
            <a:extLst>
              <a:ext uri="{FF2B5EF4-FFF2-40B4-BE49-F238E27FC236}">
                <a16:creationId xmlns:a16="http://schemas.microsoft.com/office/drawing/2014/main" id="{57487529-6B25-8241-1F4A-A23D11547834}"/>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EB4037F3-7485-0BF6-14B5-9618606C4462}"/>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CCC36477-D3AF-CEB4-75C7-4FDDF2F8A58E}"/>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72E19CAA-89B0-2D0B-2A8D-C4488071C624}"/>
              </a:ext>
            </a:extLst>
          </p:cNvPr>
          <p:cNvPicPr>
            <a:picLocks noChangeAspect="1"/>
          </p:cNvPicPr>
          <p:nvPr/>
        </p:nvPicPr>
        <p:blipFill>
          <a:blip r:embed="rId3"/>
          <a:stretch>
            <a:fillRect/>
          </a:stretch>
        </p:blipFill>
        <p:spPr>
          <a:xfrm>
            <a:off x="3038048" y="1622399"/>
            <a:ext cx="5254614" cy="4321551"/>
          </a:xfrm>
          <a:prstGeom prst="rect">
            <a:avLst/>
          </a:prstGeom>
        </p:spPr>
      </p:pic>
    </p:spTree>
    <p:extLst>
      <p:ext uri="{BB962C8B-B14F-4D97-AF65-F5344CB8AC3E}">
        <p14:creationId xmlns:p14="http://schemas.microsoft.com/office/powerpoint/2010/main" val="177904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ACAF1-6EAB-E7B5-26AB-6085C16B5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203B0-B4D4-028E-13E5-60935AB0E7FC}"/>
              </a:ext>
            </a:extLst>
          </p:cNvPr>
          <p:cNvSpPr>
            <a:spLocks noGrp="1"/>
          </p:cNvSpPr>
          <p:nvPr>
            <p:ph type="title"/>
          </p:nvPr>
        </p:nvSpPr>
        <p:spPr>
          <a:xfrm>
            <a:off x="914400" y="896112"/>
            <a:ext cx="10058400" cy="694171"/>
          </a:xfrm>
        </p:spPr>
        <p:txBody>
          <a:bodyPr>
            <a:normAutofit fontScale="90000"/>
          </a:bodyPr>
          <a:lstStyle/>
          <a:p>
            <a:r>
              <a:rPr lang="en-US" dirty="0"/>
              <a:t>Table booking:</a:t>
            </a:r>
          </a:p>
        </p:txBody>
      </p:sp>
      <p:sp>
        <p:nvSpPr>
          <p:cNvPr id="3" name="Date Placeholder 2">
            <a:extLst>
              <a:ext uri="{FF2B5EF4-FFF2-40B4-BE49-F238E27FC236}">
                <a16:creationId xmlns:a16="http://schemas.microsoft.com/office/drawing/2014/main" id="{2FD5C24B-7F13-6AD1-1529-FA257F929A9F}"/>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384450E-082E-4C34-D920-5D5DA157F56D}"/>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08BF837B-DF57-580C-5A04-3176E20A5F1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7" name="Picture 6">
            <a:extLst>
              <a:ext uri="{FF2B5EF4-FFF2-40B4-BE49-F238E27FC236}">
                <a16:creationId xmlns:a16="http://schemas.microsoft.com/office/drawing/2014/main" id="{22A8DE4D-A95C-E107-2A57-3D1DF3C7340E}"/>
              </a:ext>
            </a:extLst>
          </p:cNvPr>
          <p:cNvPicPr>
            <a:picLocks noChangeAspect="1"/>
          </p:cNvPicPr>
          <p:nvPr/>
        </p:nvPicPr>
        <p:blipFill>
          <a:blip r:embed="rId3"/>
          <a:stretch>
            <a:fillRect/>
          </a:stretch>
        </p:blipFill>
        <p:spPr>
          <a:xfrm>
            <a:off x="3047574" y="1829653"/>
            <a:ext cx="5087433" cy="3990455"/>
          </a:xfrm>
          <a:prstGeom prst="rect">
            <a:avLst/>
          </a:prstGeom>
        </p:spPr>
      </p:pic>
    </p:spTree>
    <p:extLst>
      <p:ext uri="{BB962C8B-B14F-4D97-AF65-F5344CB8AC3E}">
        <p14:creationId xmlns:p14="http://schemas.microsoft.com/office/powerpoint/2010/main" val="319456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8CA90-0A36-A1A3-7B8A-B54642418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27E37-5D85-4E2F-5B81-9CC02EAFE704}"/>
              </a:ext>
            </a:extLst>
          </p:cNvPr>
          <p:cNvSpPr>
            <a:spLocks noGrp="1"/>
          </p:cNvSpPr>
          <p:nvPr>
            <p:ph type="title"/>
          </p:nvPr>
        </p:nvSpPr>
        <p:spPr>
          <a:xfrm>
            <a:off x="914400" y="896112"/>
            <a:ext cx="10058400" cy="694171"/>
          </a:xfrm>
        </p:spPr>
        <p:txBody>
          <a:bodyPr>
            <a:normAutofit fontScale="90000"/>
          </a:bodyPr>
          <a:lstStyle/>
          <a:p>
            <a:r>
              <a:rPr lang="en-US" dirty="0"/>
              <a:t>Type of restaurant :</a:t>
            </a:r>
          </a:p>
        </p:txBody>
      </p:sp>
      <p:sp>
        <p:nvSpPr>
          <p:cNvPr id="3" name="Date Placeholder 2">
            <a:extLst>
              <a:ext uri="{FF2B5EF4-FFF2-40B4-BE49-F238E27FC236}">
                <a16:creationId xmlns:a16="http://schemas.microsoft.com/office/drawing/2014/main" id="{536219E9-DF58-9715-1045-FE6613D88AAC}"/>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D80ACEAE-4117-2CF6-3E74-2BFA72BAE3C9}"/>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14E6FA0B-D174-311E-0850-95D2513A3890}"/>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8" name="Picture 7">
            <a:extLst>
              <a:ext uri="{FF2B5EF4-FFF2-40B4-BE49-F238E27FC236}">
                <a16:creationId xmlns:a16="http://schemas.microsoft.com/office/drawing/2014/main" id="{4107123F-84CA-BBA4-F4E9-AAD1020CD483}"/>
              </a:ext>
            </a:extLst>
          </p:cNvPr>
          <p:cNvPicPr>
            <a:picLocks noChangeAspect="1"/>
          </p:cNvPicPr>
          <p:nvPr/>
        </p:nvPicPr>
        <p:blipFill>
          <a:blip r:embed="rId3"/>
          <a:stretch>
            <a:fillRect/>
          </a:stretch>
        </p:blipFill>
        <p:spPr>
          <a:xfrm>
            <a:off x="2641632" y="1590283"/>
            <a:ext cx="5388895" cy="4654349"/>
          </a:xfrm>
          <a:prstGeom prst="rect">
            <a:avLst/>
          </a:prstGeom>
        </p:spPr>
      </p:pic>
    </p:spTree>
    <p:extLst>
      <p:ext uri="{BB962C8B-B14F-4D97-AF65-F5344CB8AC3E}">
        <p14:creationId xmlns:p14="http://schemas.microsoft.com/office/powerpoint/2010/main" val="381079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14D22-E8B5-24A6-C484-52967B49D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713B3-982B-9C36-47A0-50035DDDAAF2}"/>
              </a:ext>
            </a:extLst>
          </p:cNvPr>
          <p:cNvSpPr>
            <a:spLocks noGrp="1"/>
          </p:cNvSpPr>
          <p:nvPr>
            <p:ph type="title"/>
          </p:nvPr>
        </p:nvSpPr>
        <p:spPr>
          <a:xfrm>
            <a:off x="914400" y="896112"/>
            <a:ext cx="10058400" cy="694171"/>
          </a:xfrm>
        </p:spPr>
        <p:txBody>
          <a:bodyPr>
            <a:normAutofit fontScale="90000"/>
          </a:bodyPr>
          <a:lstStyle/>
          <a:p>
            <a:r>
              <a:rPr lang="en-US" dirty="0"/>
              <a:t>Restaurant services:</a:t>
            </a:r>
          </a:p>
        </p:txBody>
      </p:sp>
      <p:sp>
        <p:nvSpPr>
          <p:cNvPr id="3" name="Date Placeholder 2">
            <a:extLst>
              <a:ext uri="{FF2B5EF4-FFF2-40B4-BE49-F238E27FC236}">
                <a16:creationId xmlns:a16="http://schemas.microsoft.com/office/drawing/2014/main" id="{4AB16DDE-A208-38D0-0BCE-497803007048}"/>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9889F1DF-E34C-92BB-EC2F-27217EA9EAD2}"/>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76873E0E-F671-6DF6-1228-8C229F373D6E}"/>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7" name="Picture 6">
            <a:extLst>
              <a:ext uri="{FF2B5EF4-FFF2-40B4-BE49-F238E27FC236}">
                <a16:creationId xmlns:a16="http://schemas.microsoft.com/office/drawing/2014/main" id="{C9040301-D760-DC8D-CF84-3DC2378ABA54}"/>
              </a:ext>
            </a:extLst>
          </p:cNvPr>
          <p:cNvPicPr>
            <a:picLocks noChangeAspect="1"/>
          </p:cNvPicPr>
          <p:nvPr/>
        </p:nvPicPr>
        <p:blipFill>
          <a:blip r:embed="rId3"/>
          <a:stretch>
            <a:fillRect/>
          </a:stretch>
        </p:blipFill>
        <p:spPr>
          <a:xfrm>
            <a:off x="2556968" y="1927873"/>
            <a:ext cx="5578039" cy="4106578"/>
          </a:xfrm>
          <a:prstGeom prst="rect">
            <a:avLst/>
          </a:prstGeom>
        </p:spPr>
      </p:pic>
    </p:spTree>
    <p:extLst>
      <p:ext uri="{BB962C8B-B14F-4D97-AF65-F5344CB8AC3E}">
        <p14:creationId xmlns:p14="http://schemas.microsoft.com/office/powerpoint/2010/main" val="3448590129"/>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212BFE24-30E6-4C3E-9B53-F29A9181BD21}"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F3B805-9182-4EE7-B68A-02EE558FC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4F7209-A407-4CFB-9C3E-C69AB93152F3}">
  <ds:schemaRefs>
    <ds:schemaRef ds:uri="http://schemas.microsoft.com/sharepoint/v3"/>
    <ds:schemaRef ds:uri="16c05727-aa75-4e4a-9b5f-8a80a1165891"/>
    <ds:schemaRef ds:uri="http://schemas.microsoft.com/office/2006/metadata/properties"/>
    <ds:schemaRef ds:uri="71af3243-3dd4-4a8d-8c0d-dd76da1f02a5"/>
    <ds:schemaRef ds:uri="http://schemas.microsoft.com/office/2006/documentManagement/types"/>
    <ds:schemaRef ds:uri="http://purl.org/dc/term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230e9df3-be65-4c73-a93b-d1236ebd677e"/>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329</TotalTime>
  <Words>1301</Words>
  <Application>Microsoft Office PowerPoint</Application>
  <PresentationFormat>Widescreen</PresentationFormat>
  <Paragraphs>150</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Söhne</vt:lpstr>
      <vt:lpstr>Custom</vt:lpstr>
      <vt:lpstr>Unveiling Culinary Insights:</vt:lpstr>
      <vt:lpstr>Introduction:</vt:lpstr>
      <vt:lpstr>About:</vt:lpstr>
      <vt:lpstr>Preprocessing:</vt:lpstr>
      <vt:lpstr>Market comparison:</vt:lpstr>
      <vt:lpstr>ONLINE DELIVERY:</vt:lpstr>
      <vt:lpstr>Table booking:</vt:lpstr>
      <vt:lpstr>Type of restaurant :</vt:lpstr>
      <vt:lpstr>Restaurant services:</vt:lpstr>
      <vt:lpstr>Indian business market:</vt:lpstr>
      <vt:lpstr>Ratings</vt:lpstr>
      <vt:lpstr>Zero rating enigma:</vt:lpstr>
      <vt:lpstr>Online delivery:</vt:lpstr>
      <vt:lpstr>INSIGHTS AND SUGESSTIONS</vt:lpstr>
      <vt:lpstr>POINTS TO FOCUS:</vt:lpstr>
      <vt:lpstr>International OVERVIEW</vt:lpstr>
      <vt:lpstr>Reasons for Zero ratings</vt:lpstr>
      <vt:lpstr>THANK YOU</vt:lpstr>
      <vt:lpstr>Study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Culinary Insights:</dc:title>
  <dc:creator>Arush Raj Agarwal [CSE - 2020]</dc:creator>
  <cp:lastModifiedBy>Arush Raj Agarwal [CSE - 2020]</cp:lastModifiedBy>
  <cp:revision>8</cp:revision>
  <dcterms:created xsi:type="dcterms:W3CDTF">2023-08-07T10:20:36Z</dcterms:created>
  <dcterms:modified xsi:type="dcterms:W3CDTF">2024-02-08T10:44:48Z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