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6"/>
    <p:sldId id="270" r:id="rId17"/>
    <p:sldId id="269" r:id="rId18"/>
    <p:sldId id="271" r:id="rId19"/>
    <p:sldId id="272" r:id="rId20"/>
    <p:sldId id="274" r:id="rId21"/>
    <p:sldId id="275" r:id="rId22"/>
    <p:sldId id="277" r:id="rId23"/>
    <p:sldId id="276" r:id="rId24"/>
    <p:sldId id="278" r:id="rId25"/>
    <p:sldId id="279" r:id="rId26"/>
    <p:sldId id="280"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5" d="100"/>
          <a:sy n="35" d="100"/>
        </p:scale>
        <p:origin x="354"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223B67-102A-49AC-9B19-F227D6B899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5D12B-B3DF-41FE-90E5-E4B8DFBDDF7A}"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0223B67-102A-49AC-9B19-F227D6B899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5D12B-B3DF-41FE-90E5-E4B8DFBDDF7A}"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0223B67-102A-49AC-9B19-F227D6B899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5D12B-B3DF-41FE-90E5-E4B8DFBDDF7A}"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0223B67-102A-49AC-9B19-F227D6B899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5D12B-B3DF-41FE-90E5-E4B8DFBDDF7A}"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0223B67-102A-49AC-9B19-F227D6B899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5D12B-B3DF-41FE-90E5-E4B8DFBDDF7A}"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0223B67-102A-49AC-9B19-F227D6B899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5D12B-B3DF-41FE-90E5-E4B8DFBDDF7A}"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0223B67-102A-49AC-9B19-F227D6B8997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D5D12B-B3DF-41FE-90E5-E4B8DFBDDF7A}"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223B67-102A-49AC-9B19-F227D6B8997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D5D12B-B3DF-41FE-90E5-E4B8DFBDDF7A}"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223B67-102A-49AC-9B19-F227D6B8997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D5D12B-B3DF-41FE-90E5-E4B8DFBDDF7A}"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0223B67-102A-49AC-9B19-F227D6B899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5D12B-B3DF-41FE-90E5-E4B8DFBDDF7A}"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0223B67-102A-49AC-9B19-F227D6B899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5D12B-B3DF-41FE-90E5-E4B8DFBDDF7A}"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30223B67-102A-49AC-9B19-F227D6B8997E}"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CD5D12B-B3DF-41FE-90E5-E4B8DFBDDF7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7418" y="587299"/>
            <a:ext cx="8825658" cy="3329581"/>
          </a:xfrm>
        </p:spPr>
        <p:txBody>
          <a:bodyPr/>
          <a:lstStyle/>
          <a:p>
            <a:r>
              <a:rPr lang="en-US" i="1" dirty="0" smtClean="0">
                <a:latin typeface="Times New Roman" panose="02020603050405020304" charset="0"/>
              </a:rPr>
              <a:t>Arusha </a:t>
            </a:r>
            <a:r>
              <a:rPr lang="en-US" i="1" dirty="0" err="1" smtClean="0">
                <a:latin typeface="Times New Roman" panose="02020603050405020304" charset="0"/>
              </a:rPr>
              <a:t>Herath’s</a:t>
            </a:r>
            <a:r>
              <a:rPr lang="en-US" i="1" dirty="0" smtClean="0">
                <a:latin typeface="Times New Roman" panose="02020603050405020304" charset="0"/>
              </a:rPr>
              <a:t> Encryption Decryption Program</a:t>
            </a:r>
            <a:endParaRPr lang="en-US" i="1" dirty="0">
              <a:latin typeface="Times New Roman" panose="020206030504050203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584835" y="1093470"/>
            <a:ext cx="6127115" cy="4242435"/>
          </a:xfrm>
        </p:spPr>
        <p:txBody>
          <a:bodyPr/>
          <a:p>
            <a:r>
              <a:rPr lang="en-US" sz="1600">
                <a:latin typeface="Times New Roman" panose="02020603050405020304" charset="0"/>
              </a:rPr>
              <a:t>if I run it, we can see:</a:t>
            </a:r>
            <a:endParaRPr lang="en-US" sz="1600">
              <a:latin typeface="Times New Roman" panose="02020603050405020304" charset="0"/>
            </a:endParaRPr>
          </a:p>
          <a:p>
            <a:r>
              <a:rPr lang="en-US" sz="1600">
                <a:latin typeface="Times New Roman" panose="02020603050405020304" charset="0"/>
              </a:rPr>
              <a:t>as you can see when I entered a something other than an option it gave me an error and asked for it again, after selecting option 3 , it asked for the encrypted string and i entered what i got from the last one, it shows the original text(plane text). this is using the default key.</a:t>
            </a:r>
            <a:endParaRPr lang="en-US" sz="1600">
              <a:latin typeface="Times New Roman" panose="02020603050405020304" charset="0"/>
            </a:endParaRPr>
          </a:p>
          <a:p>
            <a:pPr marL="0" indent="0">
              <a:buNone/>
            </a:pPr>
            <a:endParaRPr lang="en-US" sz="1600">
              <a:latin typeface="Times New Roman" panose="02020603050405020304" charset="0"/>
            </a:endParaRPr>
          </a:p>
        </p:txBody>
      </p:sp>
      <p:pic>
        <p:nvPicPr>
          <p:cNvPr id="4" name="Picture 3" descr="Screenshot (30)"/>
          <p:cNvPicPr>
            <a:picLocks noChangeAspect="1"/>
          </p:cNvPicPr>
          <p:nvPr/>
        </p:nvPicPr>
        <p:blipFill>
          <a:blip r:embed="rId1"/>
          <a:srcRect l="10271" t="6411" r="40941" b="6636"/>
          <a:stretch>
            <a:fillRect/>
          </a:stretch>
        </p:blipFill>
        <p:spPr>
          <a:xfrm>
            <a:off x="6711950" y="1093470"/>
            <a:ext cx="4907280" cy="4917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674370" y="916940"/>
            <a:ext cx="5772150" cy="3423920"/>
          </a:xfrm>
        </p:spPr>
        <p:txBody>
          <a:bodyPr/>
          <a:p>
            <a:r>
              <a:rPr lang="en-US" sz="1600">
                <a:latin typeface="Times New Roman" panose="02020603050405020304" charset="0"/>
              </a:rPr>
              <a:t>now using user's key:(same as default key)</a:t>
            </a:r>
            <a:endParaRPr lang="en-US" sz="1600">
              <a:latin typeface="Times New Roman" panose="02020603050405020304" charset="0"/>
            </a:endParaRPr>
          </a:p>
          <a:p>
            <a:r>
              <a:rPr lang="en-US" sz="1600">
                <a:latin typeface="Times New Roman" panose="02020603050405020304" charset="0"/>
              </a:rPr>
              <a:t>selected option 4 which is decrypt using user's key, it asked for the file contaning the key and when i entered the same encrypted string, it shows the plane text that i entered earlier.</a:t>
            </a:r>
            <a:endParaRPr lang="en-US" sz="1600">
              <a:latin typeface="Times New Roman" panose="02020603050405020304" charset="0"/>
            </a:endParaRPr>
          </a:p>
          <a:p>
            <a:endParaRPr lang="en-US" sz="1600">
              <a:latin typeface="Times New Roman" panose="02020603050405020304" charset="0"/>
            </a:endParaRPr>
          </a:p>
        </p:txBody>
      </p:sp>
      <p:pic>
        <p:nvPicPr>
          <p:cNvPr id="4" name="Picture 3" descr="Screenshot (31)"/>
          <p:cNvPicPr>
            <a:picLocks noChangeAspect="1"/>
          </p:cNvPicPr>
          <p:nvPr/>
        </p:nvPicPr>
        <p:blipFill>
          <a:blip r:embed="rId1"/>
          <a:srcRect l="4539" t="4738" r="46547" b="6411"/>
          <a:stretch>
            <a:fillRect/>
          </a:stretch>
        </p:blipFill>
        <p:spPr>
          <a:xfrm>
            <a:off x="6446520" y="916940"/>
            <a:ext cx="5718810" cy="5840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913774" y="1154242"/>
            <a:ext cx="10363826" cy="3424107"/>
          </a:xfrm>
        </p:spPr>
        <p:txBody>
          <a:bodyPr/>
          <a:p>
            <a:pPr marL="285750" indent="-285750"/>
            <a:r>
              <a:rPr lang="en-US" sz="1600">
                <a:latin typeface="Times New Roman" panose="02020603050405020304" charset="0"/>
              </a:rPr>
              <a:t>4th Function: encryptFileOwnKey(inputfile, ownkey, outputfile)</a:t>
            </a:r>
            <a:endParaRPr lang="en-US" sz="1600">
              <a:latin typeface="Times New Roman" panose="02020603050405020304" charset="0"/>
            </a:endParaRPr>
          </a:p>
          <a:p>
            <a:pPr marL="285750" indent="-285750"/>
            <a:r>
              <a:rPr lang="en-US" sz="1600">
                <a:latin typeface="Times New Roman" panose="02020603050405020304" charset="0"/>
              </a:rPr>
              <a:t>functionality of this function is to take a input file and using user's key encrypt it and save it into another file(output file).</a:t>
            </a:r>
            <a:endParaRPr lang="en-US" sz="1600">
              <a:latin typeface="Times New Roman" panose="02020603050405020304" charset="0"/>
            </a:endParaRPr>
          </a:p>
          <a:p>
            <a:pPr marL="285750" indent="-285750"/>
            <a:r>
              <a:rPr lang="en-US" sz="1600">
                <a:latin typeface="Times New Roman" panose="02020603050405020304" charset="0"/>
              </a:rPr>
              <a:t>as you can see i used a for loop, inside that for loop, i called the strencrypt function for every line(string) and wrtie it to the output file line by line.</a:t>
            </a:r>
            <a:endParaRPr lang="en-US" sz="1600">
              <a:latin typeface="Times New Roman" panose="02020603050405020304" charset="0"/>
            </a:endParaRPr>
          </a:p>
          <a:p>
            <a:pPr marL="285750" indent="-285750"/>
            <a:r>
              <a:rPr lang="en-US" sz="1600">
                <a:latin typeface="Times New Roman" panose="02020603050405020304" charset="0"/>
              </a:rPr>
              <a:t>there are no return value.</a:t>
            </a:r>
            <a:endParaRPr lang="en-US" sz="1600">
              <a:latin typeface="Times New Roman" panose="02020603050405020304" charset="0"/>
            </a:endParaRPr>
          </a:p>
        </p:txBody>
      </p:sp>
      <p:pic>
        <p:nvPicPr>
          <p:cNvPr id="4" name="Picture 3" descr="Screenshot (21)"/>
          <p:cNvPicPr>
            <a:picLocks noChangeAspect="1"/>
          </p:cNvPicPr>
          <p:nvPr/>
        </p:nvPicPr>
        <p:blipFill>
          <a:blip r:embed="rId1"/>
          <a:srcRect l="-19" t="8508" r="50013" b="64696"/>
          <a:stretch>
            <a:fillRect/>
          </a:stretch>
        </p:blipFill>
        <p:spPr>
          <a:xfrm>
            <a:off x="1720215" y="4126230"/>
            <a:ext cx="8379460" cy="22491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889000" y="855980"/>
            <a:ext cx="9714865" cy="3423920"/>
          </a:xfrm>
        </p:spPr>
        <p:txBody>
          <a:bodyPr/>
          <a:p>
            <a:r>
              <a:rPr lang="en-US" sz="1600">
                <a:latin typeface="Times New Roman" panose="02020603050405020304" charset="0"/>
              </a:rPr>
              <a:t>if i run it ,we can see:</a:t>
            </a:r>
            <a:endParaRPr lang="en-US" sz="1600">
              <a:latin typeface="Times New Roman" panose="02020603050405020304" charset="0"/>
            </a:endParaRPr>
          </a:p>
          <a:p>
            <a:r>
              <a:rPr lang="en-US" sz="1600">
                <a:latin typeface="Times New Roman" panose="02020603050405020304" charset="0"/>
              </a:rPr>
              <a:t>it's saved the output file in the same directory as the python code.</a:t>
            </a:r>
            <a:endParaRPr lang="en-US" sz="1600">
              <a:latin typeface="Times New Roman" panose="02020603050405020304" charset="0"/>
            </a:endParaRPr>
          </a:p>
          <a:p>
            <a:endParaRPr lang="en-US" sz="1600">
              <a:latin typeface="Times New Roman" panose="02020603050405020304" charset="0"/>
            </a:endParaRPr>
          </a:p>
        </p:txBody>
      </p:sp>
      <p:pic>
        <p:nvPicPr>
          <p:cNvPr id="7" name="Content Placeholder 6" descr="Screenshot (38)"/>
          <p:cNvPicPr>
            <a:picLocks noChangeAspect="1"/>
          </p:cNvPicPr>
          <p:nvPr>
            <p:ph sz="quarter" idx="14"/>
          </p:nvPr>
        </p:nvPicPr>
        <p:blipFill>
          <a:blip r:embed="rId1"/>
          <a:srcRect l="2734" t="2863" r="48188" b="32248"/>
          <a:stretch>
            <a:fillRect/>
          </a:stretch>
        </p:blipFill>
        <p:spPr>
          <a:xfrm>
            <a:off x="201930" y="2756535"/>
            <a:ext cx="5971540" cy="4120515"/>
          </a:xfrm>
          <a:prstGeom prst="rect">
            <a:avLst/>
          </a:prstGeom>
        </p:spPr>
      </p:pic>
      <p:pic>
        <p:nvPicPr>
          <p:cNvPr id="8" name="Picture 7" descr="Screenshot (39)"/>
          <p:cNvPicPr>
            <a:picLocks noChangeAspect="1"/>
          </p:cNvPicPr>
          <p:nvPr/>
        </p:nvPicPr>
        <p:blipFill>
          <a:blip r:embed="rId2"/>
          <a:srcRect l="61970" r="133" b="50281"/>
          <a:stretch>
            <a:fillRect/>
          </a:stretch>
        </p:blipFill>
        <p:spPr>
          <a:xfrm>
            <a:off x="6207760" y="2757170"/>
            <a:ext cx="5747385" cy="41198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779789" y="985332"/>
            <a:ext cx="10363826" cy="3424107"/>
          </a:xfrm>
        </p:spPr>
        <p:txBody>
          <a:bodyPr/>
          <a:p>
            <a:r>
              <a:rPr lang="en-US" sz="1600">
                <a:latin typeface="Times New Roman" panose="02020603050405020304" charset="0"/>
              </a:rPr>
              <a:t>if i open encrypt.txt you can see:</a:t>
            </a:r>
            <a:endParaRPr lang="en-US" sz="1600">
              <a:latin typeface="Times New Roman" panose="02020603050405020304" charset="0"/>
            </a:endParaRPr>
          </a:p>
          <a:p>
            <a:r>
              <a:rPr lang="en-US" sz="1600">
                <a:latin typeface="Times New Roman" panose="02020603050405020304" charset="0"/>
              </a:rPr>
              <a:t>it's encrypted</a:t>
            </a:r>
            <a:endParaRPr lang="en-US" sz="1600">
              <a:latin typeface="Times New Roman" panose="02020603050405020304" charset="0"/>
            </a:endParaRPr>
          </a:p>
        </p:txBody>
      </p:sp>
      <p:pic>
        <p:nvPicPr>
          <p:cNvPr id="6" name="Picture 5" descr="Screenshot (44)"/>
          <p:cNvPicPr>
            <a:picLocks noChangeAspect="1"/>
          </p:cNvPicPr>
          <p:nvPr/>
        </p:nvPicPr>
        <p:blipFill>
          <a:blip r:embed="rId1"/>
          <a:srcRect r="49747" b="7635"/>
          <a:stretch>
            <a:fillRect/>
          </a:stretch>
        </p:blipFill>
        <p:spPr>
          <a:xfrm>
            <a:off x="5758180" y="791845"/>
            <a:ext cx="5866765" cy="60629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967114" y="1105982"/>
            <a:ext cx="10363826" cy="3424107"/>
          </a:xfrm>
        </p:spPr>
        <p:txBody>
          <a:bodyPr/>
          <a:p>
            <a:r>
              <a:rPr lang="en-US" sz="1600">
                <a:latin typeface="Times New Roman" panose="02020603050405020304" charset="0"/>
              </a:rPr>
              <a:t>5th function: decryptfileownKey( inputfile, key , outputfile)</a:t>
            </a:r>
            <a:endParaRPr lang="en-US" sz="1600">
              <a:latin typeface="Times New Roman" panose="02020603050405020304" charset="0"/>
            </a:endParaRPr>
          </a:p>
          <a:p>
            <a:r>
              <a:rPr lang="en-US" sz="1600">
                <a:latin typeface="Times New Roman" panose="02020603050405020304" charset="0"/>
              </a:rPr>
              <a:t>functionality of this function is to take a encrypted file and a key. using a for loop go through each line and each time call the strdecrypt function (line, ownkey) then write it to the output file.</a:t>
            </a:r>
            <a:endParaRPr lang="en-US" sz="1600">
              <a:latin typeface="Times New Roman" panose="02020603050405020304" charset="0"/>
            </a:endParaRPr>
          </a:p>
          <a:p>
            <a:r>
              <a:rPr lang="en-US" sz="1600">
                <a:latin typeface="Times New Roman" panose="02020603050405020304" charset="0"/>
              </a:rPr>
              <a:t>there are no return value</a:t>
            </a:r>
            <a:endParaRPr lang="en-US" sz="1600">
              <a:latin typeface="Times New Roman" panose="02020603050405020304" charset="0"/>
            </a:endParaRPr>
          </a:p>
          <a:p>
            <a:endParaRPr lang="en-US" sz="1600">
              <a:latin typeface="Times New Roman" panose="02020603050405020304" charset="0"/>
            </a:endParaRPr>
          </a:p>
        </p:txBody>
      </p:sp>
      <p:pic>
        <p:nvPicPr>
          <p:cNvPr id="4" name="Picture 3" descr="Screenshot (21)"/>
          <p:cNvPicPr>
            <a:picLocks noChangeAspect="1"/>
          </p:cNvPicPr>
          <p:nvPr/>
        </p:nvPicPr>
        <p:blipFill>
          <a:blip r:embed="rId1"/>
          <a:srcRect t="33135" r="49287" b="45823"/>
          <a:stretch>
            <a:fillRect/>
          </a:stretch>
        </p:blipFill>
        <p:spPr>
          <a:xfrm>
            <a:off x="1591310" y="3909695"/>
            <a:ext cx="9488170" cy="22136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581669" y="771972"/>
            <a:ext cx="10363826" cy="3424107"/>
          </a:xfrm>
        </p:spPr>
        <p:txBody>
          <a:bodyPr/>
          <a:p>
            <a:r>
              <a:rPr lang="en-US" sz="1600">
                <a:latin typeface="Times New Roman" panose="02020603050405020304" charset="0"/>
              </a:rPr>
              <a:t>if we run, we can see:</a:t>
            </a:r>
            <a:endParaRPr lang="en-US" sz="1600">
              <a:latin typeface="Times New Roman" panose="02020603050405020304" charset="0"/>
            </a:endParaRPr>
          </a:p>
          <a:p>
            <a:r>
              <a:rPr lang="en-US" sz="1600">
                <a:latin typeface="Times New Roman" panose="02020603050405020304" charset="0"/>
              </a:rPr>
              <a:t>it's in the same directory as the python code. </a:t>
            </a:r>
            <a:endParaRPr lang="en-US" sz="1600">
              <a:latin typeface="Times New Roman" panose="02020603050405020304" charset="0"/>
            </a:endParaRPr>
          </a:p>
          <a:p>
            <a:endParaRPr lang="en-US" sz="1600">
              <a:latin typeface="Times New Roman" panose="02020603050405020304" charset="0"/>
            </a:endParaRPr>
          </a:p>
        </p:txBody>
      </p:sp>
      <p:pic>
        <p:nvPicPr>
          <p:cNvPr id="8" name="Picture 7" descr="Screenshot (40)"/>
          <p:cNvPicPr>
            <a:picLocks noChangeAspect="1"/>
          </p:cNvPicPr>
          <p:nvPr/>
        </p:nvPicPr>
        <p:blipFill>
          <a:blip r:embed="rId1"/>
          <a:srcRect l="8074" t="6187" r="42847" b="22973"/>
          <a:stretch>
            <a:fillRect/>
          </a:stretch>
        </p:blipFill>
        <p:spPr>
          <a:xfrm>
            <a:off x="694055" y="2599690"/>
            <a:ext cx="4936490" cy="4006215"/>
          </a:xfrm>
          <a:prstGeom prst="rect">
            <a:avLst/>
          </a:prstGeom>
        </p:spPr>
      </p:pic>
      <p:pic>
        <p:nvPicPr>
          <p:cNvPr id="9" name="Picture 8" descr="Screenshot (41)"/>
          <p:cNvPicPr>
            <a:picLocks noChangeAspect="1"/>
          </p:cNvPicPr>
          <p:nvPr/>
        </p:nvPicPr>
        <p:blipFill>
          <a:blip r:embed="rId2"/>
          <a:srcRect l="61231" t="-236" b="55221"/>
          <a:stretch>
            <a:fillRect/>
          </a:stretch>
        </p:blipFill>
        <p:spPr>
          <a:xfrm>
            <a:off x="5630545" y="2508250"/>
            <a:ext cx="6275705" cy="4097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914409" y="1078677"/>
            <a:ext cx="10363826" cy="3424107"/>
          </a:xfrm>
        </p:spPr>
        <p:txBody>
          <a:bodyPr/>
          <a:p>
            <a:r>
              <a:rPr lang="en-US" sz="1600">
                <a:latin typeface="Times New Roman" panose="02020603050405020304" charset="0"/>
              </a:rPr>
              <a:t>if i opened it you can see:</a:t>
            </a:r>
            <a:endParaRPr lang="en-US" sz="1600">
              <a:latin typeface="Times New Roman" panose="02020603050405020304" charset="0"/>
            </a:endParaRPr>
          </a:p>
          <a:p>
            <a:r>
              <a:rPr lang="en-US" sz="1600">
                <a:latin typeface="Times New Roman" panose="02020603050405020304" charset="0"/>
              </a:rPr>
              <a:t>it decrypted line by line according to the </a:t>
            </a:r>
            <a:endParaRPr lang="en-US" sz="1600">
              <a:latin typeface="Times New Roman" panose="02020603050405020304" charset="0"/>
            </a:endParaRPr>
          </a:p>
          <a:p>
            <a:pPr marL="0" indent="0">
              <a:buNone/>
            </a:pPr>
            <a:r>
              <a:rPr lang="en-US" sz="1600">
                <a:latin typeface="Times New Roman" panose="02020603050405020304" charset="0"/>
              </a:rPr>
              <a:t>function.</a:t>
            </a:r>
            <a:endParaRPr lang="en-US" sz="1600">
              <a:latin typeface="Times New Roman" panose="02020603050405020304" charset="0"/>
            </a:endParaRPr>
          </a:p>
        </p:txBody>
      </p:sp>
      <p:pic>
        <p:nvPicPr>
          <p:cNvPr id="4" name="Picture 3" descr="Screenshot (42)"/>
          <p:cNvPicPr>
            <a:picLocks noChangeAspect="1"/>
          </p:cNvPicPr>
          <p:nvPr/>
        </p:nvPicPr>
        <p:blipFill>
          <a:blip r:embed="rId1"/>
          <a:srcRect r="49924" b="6625"/>
          <a:stretch>
            <a:fillRect/>
          </a:stretch>
        </p:blipFill>
        <p:spPr>
          <a:xfrm>
            <a:off x="6521450" y="1078865"/>
            <a:ext cx="5036820" cy="52806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876309" y="1043117"/>
            <a:ext cx="10363826" cy="3424107"/>
          </a:xfrm>
        </p:spPr>
        <p:txBody>
          <a:bodyPr/>
          <a:p>
            <a:r>
              <a:rPr lang="en-US" sz="1600">
                <a:latin typeface="Times New Roman" panose="02020603050405020304" charset="0"/>
              </a:rPr>
              <a:t>6th function: encryptFileDefaultKey(inputfile, outputfile)</a:t>
            </a:r>
            <a:endParaRPr lang="en-US" sz="1600">
              <a:latin typeface="Times New Roman" panose="02020603050405020304" charset="0"/>
            </a:endParaRPr>
          </a:p>
          <a:p>
            <a:r>
              <a:rPr lang="en-US" sz="1600">
                <a:latin typeface="Times New Roman" panose="02020603050405020304" charset="0"/>
              </a:rPr>
              <a:t>functionality of this function is to take a input file and encrypt it using the default key. using a for loop iterate through each line at a time and each time call the strencrypt function with line and defaultkey as the arguments. then write it to the output file.</a:t>
            </a:r>
            <a:endParaRPr lang="en-US" sz="1600">
              <a:latin typeface="Times New Roman" panose="02020603050405020304" charset="0"/>
            </a:endParaRPr>
          </a:p>
          <a:p>
            <a:r>
              <a:rPr lang="en-US" sz="1600">
                <a:latin typeface="Times New Roman" panose="02020603050405020304" charset="0"/>
              </a:rPr>
              <a:t>there are no return value</a:t>
            </a:r>
            <a:endParaRPr lang="en-US" sz="1600">
              <a:latin typeface="Times New Roman" panose="02020603050405020304" charset="0"/>
            </a:endParaRPr>
          </a:p>
          <a:p>
            <a:endParaRPr lang="en-US" sz="1600">
              <a:latin typeface="Times New Roman" panose="02020603050405020304" charset="0"/>
            </a:endParaRPr>
          </a:p>
        </p:txBody>
      </p:sp>
      <p:pic>
        <p:nvPicPr>
          <p:cNvPr id="5" name="Picture 4" descr="Screenshot (21)"/>
          <p:cNvPicPr>
            <a:picLocks noChangeAspect="1"/>
          </p:cNvPicPr>
          <p:nvPr/>
        </p:nvPicPr>
        <p:blipFill>
          <a:blip r:embed="rId1"/>
          <a:srcRect l="-126" t="72985" r="50631" b="8084"/>
          <a:stretch>
            <a:fillRect/>
          </a:stretch>
        </p:blipFill>
        <p:spPr>
          <a:xfrm>
            <a:off x="1543685" y="4235450"/>
            <a:ext cx="9696450" cy="20853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862974" y="881192"/>
            <a:ext cx="10363826" cy="3424107"/>
          </a:xfrm>
        </p:spPr>
        <p:txBody>
          <a:bodyPr/>
          <a:p>
            <a:r>
              <a:rPr lang="en-US">
                <a:latin typeface="Times New Roman" panose="02020603050405020304" charset="0"/>
              </a:rPr>
              <a:t>if i run it, we can see:</a:t>
            </a:r>
            <a:endParaRPr lang="en-US">
              <a:latin typeface="Times New Roman" panose="02020603050405020304" charset="0"/>
            </a:endParaRPr>
          </a:p>
          <a:p>
            <a:endParaRPr lang="en-US">
              <a:latin typeface="Times New Roman" panose="02020603050405020304" charset="0"/>
            </a:endParaRPr>
          </a:p>
        </p:txBody>
      </p:sp>
      <p:pic>
        <p:nvPicPr>
          <p:cNvPr id="4" name="Picture 3" descr="Screenshot (45)"/>
          <p:cNvPicPr>
            <a:picLocks noChangeAspect="1"/>
          </p:cNvPicPr>
          <p:nvPr/>
        </p:nvPicPr>
        <p:blipFill>
          <a:blip r:embed="rId1"/>
          <a:srcRect b="5614"/>
          <a:stretch>
            <a:fillRect/>
          </a:stretch>
        </p:blipFill>
        <p:spPr>
          <a:xfrm>
            <a:off x="1371600" y="1397000"/>
            <a:ext cx="10058400" cy="53378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the program</a:t>
            </a:r>
            <a:endParaRPr lang="en-US" dirty="0"/>
          </a:p>
        </p:txBody>
      </p:sp>
      <p:sp>
        <p:nvSpPr>
          <p:cNvPr id="3" name="Content Placeholder 2"/>
          <p:cNvSpPr>
            <a:spLocks noGrp="1"/>
          </p:cNvSpPr>
          <p:nvPr>
            <p:ph sz="quarter" idx="13"/>
          </p:nvPr>
        </p:nvSpPr>
        <p:spPr/>
        <p:txBody>
          <a:bodyPr/>
          <a:lstStyle/>
          <a:p>
            <a:r>
              <a:rPr lang="en-US" i="1" dirty="0" smtClean="0">
                <a:latin typeface="Times New Roman" panose="02020603050405020304" charset="0"/>
              </a:rPr>
              <a:t>Functionality of this program is to take input such as a string or file containing series of characters and to encrypt it either using a default key or using user’s key. Also, get an encrypted string or a file then decrypt it using default or user’s key. </a:t>
            </a:r>
            <a:endParaRPr lang="en-US" i="1" dirty="0" smtClean="0">
              <a:latin typeface="Times New Roman" panose="02020603050405020304" charset="0"/>
            </a:endParaRPr>
          </a:p>
          <a:p>
            <a:endParaRPr lang="en-US" i="1" dirty="0" smtClean="0">
              <a:latin typeface="Times New Roman" panose="0202060305040502030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1396374" y="690692"/>
            <a:ext cx="10363826" cy="3424107"/>
          </a:xfrm>
        </p:spPr>
        <p:txBody>
          <a:bodyPr/>
          <a:p>
            <a:r>
              <a:rPr lang="en-US" sz="2200">
                <a:latin typeface="Times New Roman" panose="02020603050405020304" charset="0"/>
              </a:rPr>
              <a:t>if i open defaultencrypt.txt, we can see:</a:t>
            </a:r>
            <a:endParaRPr lang="en-US" sz="2200">
              <a:latin typeface="Times New Roman" panose="02020603050405020304" charset="0"/>
            </a:endParaRPr>
          </a:p>
          <a:p>
            <a:r>
              <a:rPr lang="en-US" sz="2200">
                <a:latin typeface="Times New Roman" panose="02020603050405020304" charset="0"/>
              </a:rPr>
              <a:t>it encrypted </a:t>
            </a:r>
            <a:endParaRPr lang="en-US" sz="2200">
              <a:latin typeface="Times New Roman" panose="02020603050405020304" charset="0"/>
            </a:endParaRPr>
          </a:p>
          <a:p>
            <a:endParaRPr lang="en-US" sz="2200">
              <a:latin typeface="Times New Roman" panose="02020603050405020304" charset="0"/>
            </a:endParaRPr>
          </a:p>
        </p:txBody>
      </p:sp>
      <p:pic>
        <p:nvPicPr>
          <p:cNvPr id="4" name="Picture 3" descr="Screenshot (46)"/>
          <p:cNvPicPr>
            <a:picLocks noChangeAspect="1"/>
          </p:cNvPicPr>
          <p:nvPr/>
        </p:nvPicPr>
        <p:blipFill>
          <a:blip r:embed="rId1"/>
          <a:srcRect r="48611" b="7186"/>
          <a:stretch>
            <a:fillRect/>
          </a:stretch>
        </p:blipFill>
        <p:spPr>
          <a:xfrm>
            <a:off x="6497320" y="676910"/>
            <a:ext cx="5549900" cy="56356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1180474" y="957392"/>
            <a:ext cx="10363826" cy="3424107"/>
          </a:xfrm>
        </p:spPr>
        <p:txBody>
          <a:bodyPr/>
          <a:p>
            <a:r>
              <a:rPr lang="en-US" sz="1600">
                <a:latin typeface="Times New Roman" panose="02020603050405020304" charset="0"/>
              </a:rPr>
              <a:t>7th function: decryptfiledefaultkey( inputfile, outputfile)</a:t>
            </a:r>
            <a:endParaRPr lang="en-US" sz="1600">
              <a:latin typeface="Times New Roman" panose="02020603050405020304" charset="0"/>
            </a:endParaRPr>
          </a:p>
          <a:p>
            <a:r>
              <a:rPr lang="en-US" sz="1600">
                <a:latin typeface="Times New Roman" panose="02020603050405020304" charset="0"/>
              </a:rPr>
              <a:t>functionality of this function is to take an input file then using a for loop iterate through each line(string) and each time call the strdecrypt(line, defaultkey) as arugments. then write it to the output file.</a:t>
            </a:r>
            <a:endParaRPr lang="en-US" sz="1600">
              <a:latin typeface="Times New Roman" panose="02020603050405020304" charset="0"/>
            </a:endParaRPr>
          </a:p>
          <a:p>
            <a:r>
              <a:rPr lang="en-US" sz="1600">
                <a:latin typeface="Times New Roman" panose="02020603050405020304" charset="0"/>
              </a:rPr>
              <a:t>there are no return value</a:t>
            </a:r>
            <a:endParaRPr lang="en-US" sz="1600">
              <a:latin typeface="Times New Roman" panose="02020603050405020304" charset="0"/>
            </a:endParaRPr>
          </a:p>
        </p:txBody>
      </p:sp>
      <p:pic>
        <p:nvPicPr>
          <p:cNvPr id="4" name="Picture 3" descr="Screenshot (21)"/>
          <p:cNvPicPr>
            <a:picLocks noChangeAspect="1"/>
          </p:cNvPicPr>
          <p:nvPr/>
        </p:nvPicPr>
        <p:blipFill>
          <a:blip r:embed="rId1"/>
          <a:srcRect t="51426" r="50253" b="26050"/>
          <a:stretch>
            <a:fillRect/>
          </a:stretch>
        </p:blipFill>
        <p:spPr>
          <a:xfrm>
            <a:off x="1799590" y="3624580"/>
            <a:ext cx="8592820" cy="21875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913774" y="1236792"/>
            <a:ext cx="10363826" cy="3424107"/>
          </a:xfrm>
        </p:spPr>
        <p:txBody>
          <a:bodyPr/>
          <a:p>
            <a:r>
              <a:rPr lang="en-US" sz="1600">
                <a:latin typeface="Times New Roman" panose="02020603050405020304" charset="0"/>
              </a:rPr>
              <a:t>if we run it, we see:</a:t>
            </a:r>
            <a:endParaRPr lang="en-US" sz="1600">
              <a:latin typeface="Times New Roman" panose="02020603050405020304" charset="0"/>
            </a:endParaRPr>
          </a:p>
          <a:p>
            <a:r>
              <a:rPr lang="en-US" sz="1600">
                <a:latin typeface="Times New Roman" panose="02020603050405020304" charset="0"/>
              </a:rPr>
              <a:t>it's in the same directory as the python code</a:t>
            </a:r>
            <a:endParaRPr lang="en-US" sz="1600">
              <a:latin typeface="Times New Roman" panose="02020603050405020304" charset="0"/>
            </a:endParaRPr>
          </a:p>
          <a:p>
            <a:endParaRPr lang="en-US" sz="1600">
              <a:latin typeface="Times New Roman" panose="02020603050405020304" charset="0"/>
            </a:endParaRPr>
          </a:p>
          <a:p>
            <a:endParaRPr lang="en-US" sz="1600">
              <a:latin typeface="Times New Roman" panose="02020603050405020304" charset="0"/>
            </a:endParaRPr>
          </a:p>
        </p:txBody>
      </p:sp>
      <p:pic>
        <p:nvPicPr>
          <p:cNvPr id="4" name="Picture 3" descr="Screenshot (47)"/>
          <p:cNvPicPr>
            <a:picLocks noChangeAspect="1"/>
          </p:cNvPicPr>
          <p:nvPr/>
        </p:nvPicPr>
        <p:blipFill>
          <a:blip r:embed="rId1"/>
          <a:srcRect l="10227" t="6288" r="42298" b="17292"/>
          <a:stretch>
            <a:fillRect/>
          </a:stretch>
        </p:blipFill>
        <p:spPr>
          <a:xfrm>
            <a:off x="913765" y="2433320"/>
            <a:ext cx="5055235" cy="4239895"/>
          </a:xfrm>
          <a:prstGeom prst="rect">
            <a:avLst/>
          </a:prstGeom>
        </p:spPr>
      </p:pic>
      <p:pic>
        <p:nvPicPr>
          <p:cNvPr id="5" name="Picture 4" descr="Screenshot (48)"/>
          <p:cNvPicPr>
            <a:picLocks noChangeAspect="1"/>
          </p:cNvPicPr>
          <p:nvPr/>
        </p:nvPicPr>
        <p:blipFill>
          <a:blip r:embed="rId2"/>
          <a:srcRect l="61111" t="11004" b="52100"/>
          <a:stretch>
            <a:fillRect/>
          </a:stretch>
        </p:blipFill>
        <p:spPr>
          <a:xfrm>
            <a:off x="6083300" y="2433320"/>
            <a:ext cx="5862320" cy="32924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939174" y="995492"/>
            <a:ext cx="10363826" cy="3424107"/>
          </a:xfrm>
        </p:spPr>
        <p:txBody>
          <a:bodyPr/>
          <a:p>
            <a:r>
              <a:rPr lang="en-US" sz="1600">
                <a:latin typeface="Times New Roman" panose="02020603050405020304" charset="0"/>
              </a:rPr>
              <a:t>now if open defaultdecrypt.txt, you can see:</a:t>
            </a:r>
            <a:endParaRPr lang="en-US" sz="1600">
              <a:latin typeface="Times New Roman" panose="02020603050405020304" charset="0"/>
            </a:endParaRPr>
          </a:p>
          <a:p>
            <a:r>
              <a:rPr lang="en-US" sz="1600">
                <a:latin typeface="Times New Roman" panose="02020603050405020304" charset="0"/>
              </a:rPr>
              <a:t>it's in plane text, meaning it decrypted </a:t>
            </a:r>
            <a:endParaRPr lang="en-US" sz="1600">
              <a:latin typeface="Times New Roman" panose="02020603050405020304" charset="0"/>
            </a:endParaRPr>
          </a:p>
          <a:p>
            <a:pPr marL="0" indent="0">
              <a:buNone/>
            </a:pPr>
            <a:r>
              <a:rPr lang="en-US" sz="1600">
                <a:latin typeface="Times New Roman" panose="02020603050405020304" charset="0"/>
              </a:rPr>
              <a:t>   successfully.</a:t>
            </a:r>
            <a:endParaRPr lang="en-US" sz="1600">
              <a:latin typeface="Times New Roman" panose="02020603050405020304" charset="0"/>
            </a:endParaRPr>
          </a:p>
        </p:txBody>
      </p:sp>
      <p:pic>
        <p:nvPicPr>
          <p:cNvPr id="4" name="Picture 3" descr="Screenshot (49)"/>
          <p:cNvPicPr>
            <a:picLocks noChangeAspect="1"/>
          </p:cNvPicPr>
          <p:nvPr/>
        </p:nvPicPr>
        <p:blipFill>
          <a:blip r:embed="rId1"/>
          <a:srcRect r="48359" b="7860"/>
          <a:stretch>
            <a:fillRect/>
          </a:stretch>
        </p:blipFill>
        <p:spPr>
          <a:xfrm>
            <a:off x="5824220" y="995680"/>
            <a:ext cx="5194300" cy="52108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964565" y="1135380"/>
            <a:ext cx="4953000" cy="5563870"/>
          </a:xfrm>
        </p:spPr>
        <p:txBody>
          <a:bodyPr>
            <a:normAutofit/>
          </a:bodyPr>
          <a:p>
            <a:r>
              <a:rPr lang="en-US" sz="1600">
                <a:latin typeface="Times New Roman" panose="02020603050405020304" charset="0"/>
              </a:rPr>
              <a:t>lastly the main function where i execute all the functions based on user's input</a:t>
            </a:r>
            <a:endParaRPr lang="en-US" sz="1600">
              <a:latin typeface="Times New Roman" panose="02020603050405020304" charset="0"/>
            </a:endParaRPr>
          </a:p>
          <a:p>
            <a:r>
              <a:rPr lang="en-US" sz="1600">
                <a:latin typeface="Times New Roman" panose="02020603050405020304" charset="0"/>
              </a:rPr>
              <a:t>first show the menu</a:t>
            </a:r>
            <a:endParaRPr lang="en-US" sz="1600">
              <a:latin typeface="Times New Roman" panose="02020603050405020304" charset="0"/>
            </a:endParaRPr>
          </a:p>
          <a:p>
            <a:r>
              <a:rPr lang="en-US" sz="1600">
                <a:latin typeface="Times New Roman" panose="02020603050405020304" charset="0"/>
              </a:rPr>
              <a:t>then ask for the input in a while loop with under try and exception, and as you can see, user's input has to be a number between 1 and 8. then if user enter 5 or 7 , goes to into the next if statement, then ask for a input file name. then using try and exception, check if the file exists or not if the user's input is either 6 or 8 goes to next if statement, and in  there ask for an input file, then inside try and exception, try opening the file.</a:t>
            </a:r>
            <a:endParaRPr lang="en-US" sz="1600">
              <a:latin typeface="Times New Roman" panose="02020603050405020304" charset="0"/>
            </a:endParaRPr>
          </a:p>
          <a:p>
            <a:pPr marL="0" indent="0">
              <a:buNone/>
            </a:pPr>
            <a:endParaRPr lang="en-US" sz="1600">
              <a:latin typeface="Times New Roman" panose="02020603050405020304" charset="0"/>
            </a:endParaRPr>
          </a:p>
          <a:p>
            <a:pPr marL="0" indent="0">
              <a:buNone/>
            </a:pPr>
            <a:endParaRPr lang="en-US" sz="1600">
              <a:latin typeface="Times New Roman" panose="02020603050405020304" charset="0"/>
            </a:endParaRPr>
          </a:p>
        </p:txBody>
      </p:sp>
      <p:pic>
        <p:nvPicPr>
          <p:cNvPr id="4" name="Picture 3" descr="Screenshot (22)"/>
          <p:cNvPicPr>
            <a:picLocks noChangeAspect="1"/>
          </p:cNvPicPr>
          <p:nvPr/>
        </p:nvPicPr>
        <p:blipFill>
          <a:blip r:embed="rId1"/>
          <a:srcRect r="38005" b="7411"/>
          <a:stretch>
            <a:fillRect/>
          </a:stretch>
        </p:blipFill>
        <p:spPr>
          <a:xfrm>
            <a:off x="5917565" y="1135380"/>
            <a:ext cx="6235700" cy="52362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880754" y="765622"/>
            <a:ext cx="5106026" cy="3424107"/>
          </a:xfrm>
        </p:spPr>
        <p:txBody>
          <a:bodyPr>
            <a:normAutofit/>
          </a:bodyPr>
          <a:p>
            <a:r>
              <a:rPr lang="en-US" sz="1600">
                <a:latin typeface="Times New Roman" panose="02020603050405020304" charset="0"/>
              </a:rPr>
              <a:t>if user enter 2, 4 , 5 or 6, it goes into this statement, then  it ask the user to enter the key file name, then using the try/ exception, it tries to open the file and the read the first line of it, if it doesn't exists, then it ask for the key file again.</a:t>
            </a:r>
            <a:endParaRPr lang="en-US" sz="1600">
              <a:latin typeface="Times New Roman" panose="02020603050405020304" charset="0"/>
            </a:endParaRPr>
          </a:p>
          <a:p>
            <a:r>
              <a:rPr lang="en-US" sz="1600">
                <a:latin typeface="Times New Roman" panose="02020603050405020304" charset="0"/>
              </a:rPr>
              <a:t>if user enter 5 or 7 , it goes into the if statement. it will ask for an output file name, then using try/exception, it will try to see if it exists, if it does, then see if the output name equals the input name or the key name. if does then ask for another name, if there is a file already exists then, it will ask the user's permission to append it.</a:t>
            </a:r>
            <a:endParaRPr lang="en-US" sz="1600">
              <a:latin typeface="Times New Roman" panose="02020603050405020304" charset="0"/>
            </a:endParaRPr>
          </a:p>
        </p:txBody>
      </p:sp>
      <p:pic>
        <p:nvPicPr>
          <p:cNvPr id="4" name="Content Placeholder 3" descr="Screenshot (52)"/>
          <p:cNvPicPr>
            <a:picLocks noChangeAspect="1"/>
          </p:cNvPicPr>
          <p:nvPr>
            <p:ph sz="quarter" idx="14"/>
          </p:nvPr>
        </p:nvPicPr>
        <p:blipFill>
          <a:blip r:embed="rId1"/>
          <a:srcRect r="50006" b="5614"/>
          <a:stretch>
            <a:fillRect/>
          </a:stretch>
        </p:blipFill>
        <p:spPr>
          <a:xfrm>
            <a:off x="6321425" y="765810"/>
            <a:ext cx="5630545" cy="5800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880110" y="645795"/>
            <a:ext cx="5585460" cy="5847080"/>
          </a:xfrm>
        </p:spPr>
        <p:txBody>
          <a:bodyPr>
            <a:normAutofit/>
          </a:bodyPr>
          <a:p>
            <a:r>
              <a:rPr lang="en-US" sz="1600">
                <a:latin typeface="Times New Roman" panose="02020603050405020304" charset="0"/>
                <a:sym typeface="+mn-ea"/>
              </a:rPr>
              <a:t>if user enter 6 or 8 , it goes into the if statement. it will ask for an output file name, then using try/exception, it will try to see if it exists, if it does, then see if the output name equals the input name or the key name. if does then ask for another name, if there is a file already exists then, it will ask the user's permission to append it.</a:t>
            </a:r>
            <a:endParaRPr lang="en-US" sz="1600">
              <a:latin typeface="Times New Roman" panose="02020603050405020304" charset="0"/>
            </a:endParaRPr>
          </a:p>
          <a:p>
            <a:r>
              <a:rPr lang="en-US" sz="1600">
                <a:latin typeface="Times New Roman" panose="02020603050405020304" charset="0"/>
              </a:rPr>
              <a:t>if user enter 1, 3, 7 or 8 it will show the user a message saying that it will be using default key to either encrypt/decrypt the code.</a:t>
            </a:r>
            <a:endParaRPr lang="en-US" sz="1600">
              <a:latin typeface="Times New Roman" panose="02020603050405020304" charset="0"/>
            </a:endParaRPr>
          </a:p>
        </p:txBody>
      </p:sp>
      <p:pic>
        <p:nvPicPr>
          <p:cNvPr id="5" name="Picture 4" descr="Screenshot (55)"/>
          <p:cNvPicPr>
            <a:picLocks noChangeAspect="1"/>
          </p:cNvPicPr>
          <p:nvPr/>
        </p:nvPicPr>
        <p:blipFill>
          <a:blip r:embed="rId1"/>
          <a:srcRect r="50669" b="5322"/>
          <a:stretch>
            <a:fillRect/>
          </a:stretch>
        </p:blipFill>
        <p:spPr>
          <a:xfrm>
            <a:off x="6465570" y="645795"/>
            <a:ext cx="5681345" cy="61315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1197610" y="729615"/>
            <a:ext cx="6019165" cy="5936615"/>
          </a:xfrm>
        </p:spPr>
        <p:txBody>
          <a:bodyPr/>
          <a:p>
            <a:r>
              <a:rPr lang="en-US" sz="1600">
                <a:latin typeface="Times New Roman" panose="02020603050405020304" charset="0"/>
              </a:rPr>
              <a:t>If user entered 1, then it goes into the first if statement, then aks user to enter a string, then call the strEncrpyt function with user_str and default key as the arguments and let it equal to defaultencryption.Then it will print it. </a:t>
            </a:r>
            <a:endParaRPr lang="en-US" sz="1600">
              <a:latin typeface="Times New Roman" panose="02020603050405020304" charset="0"/>
            </a:endParaRPr>
          </a:p>
          <a:p>
            <a:r>
              <a:rPr lang="en-US" sz="1600">
                <a:latin typeface="Times New Roman" panose="02020603050405020304" charset="0"/>
              </a:rPr>
              <a:t>If user entered 2, then it goes into the second if statement, where it asks for user to enter a string, then call the strEncrypt function with user_str and ownKey as the arguments and let it equal to strEncryption.Then it will print it.</a:t>
            </a:r>
            <a:endParaRPr lang="en-US" sz="1600">
              <a:latin typeface="Times New Roman" panose="02020603050405020304" charset="0"/>
            </a:endParaRPr>
          </a:p>
          <a:p>
            <a:r>
              <a:rPr lang="en-US" sz="1600">
                <a:latin typeface="Times New Roman" panose="02020603050405020304" charset="0"/>
              </a:rPr>
              <a:t>If user entered 3, then it goes to the third if the statement, where it ask for user to enter an encrypted string, then call the strDecrypt function with user_str and defaultkey as the arguments and let it equal to DefaultStrDecryption. Then it will print it.</a:t>
            </a:r>
            <a:endParaRPr lang="en-US" sz="1600">
              <a:latin typeface="Times New Roman" panose="02020603050405020304" charset="0"/>
            </a:endParaRPr>
          </a:p>
          <a:p>
            <a:r>
              <a:rPr lang="en-US" sz="1600">
                <a:latin typeface="Times New Roman" panose="02020603050405020304" charset="0"/>
              </a:rPr>
              <a:t>If user entered 4, then it goes to the fourth </a:t>
            </a:r>
            <a:r>
              <a:rPr lang="en-US" sz="1600">
                <a:latin typeface="Times New Roman" panose="02020603050405020304" charset="0"/>
                <a:sym typeface="+mn-ea"/>
              </a:rPr>
              <a:t>if the statement, where it ask for user to enter an encrypted string, then call the strDecrypt function with user_str and ownKey as the arguments and let it equal to StrDecryption. Then it will print it.</a:t>
            </a:r>
            <a:endParaRPr lang="en-US" sz="1600">
              <a:latin typeface="Times New Roman" panose="02020603050405020304" charset="0"/>
            </a:endParaRPr>
          </a:p>
          <a:p>
            <a:endParaRPr lang="en-US" sz="1600">
              <a:latin typeface="Times New Roman" panose="02020603050405020304" charset="0"/>
            </a:endParaRPr>
          </a:p>
          <a:p>
            <a:endParaRPr lang="en-US" sz="1600">
              <a:latin typeface="Times New Roman" panose="02020603050405020304" charset="0"/>
            </a:endParaRPr>
          </a:p>
        </p:txBody>
      </p:sp>
      <p:pic>
        <p:nvPicPr>
          <p:cNvPr id="4" name="Picture 3" descr="Screenshot (53)"/>
          <p:cNvPicPr>
            <a:picLocks noChangeAspect="1"/>
          </p:cNvPicPr>
          <p:nvPr/>
        </p:nvPicPr>
        <p:blipFill>
          <a:blip r:embed="rId1"/>
          <a:srcRect r="50884" b="32551"/>
          <a:stretch>
            <a:fillRect/>
          </a:stretch>
        </p:blipFill>
        <p:spPr>
          <a:xfrm>
            <a:off x="7216775" y="729615"/>
            <a:ext cx="4940300" cy="38144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16255" y="191135"/>
            <a:ext cx="6096000" cy="6599555"/>
          </a:xfrm>
        </p:spPr>
        <p:txBody>
          <a:bodyPr/>
          <a:p>
            <a:r>
              <a:rPr lang="en-US" sz="1600">
                <a:latin typeface="Times New Roman" panose="02020603050405020304" charset="0"/>
              </a:rPr>
              <a:t>If user entered 5, then it will goes in to fifth if statement, where it will call the encryptfileownkey with input file, ownkey and output file as the arguements.</a:t>
            </a:r>
            <a:endParaRPr lang="en-US" sz="1600">
              <a:latin typeface="Times New Roman" panose="02020603050405020304" charset="0"/>
            </a:endParaRPr>
          </a:p>
          <a:p>
            <a:r>
              <a:rPr lang="en-US" sz="1600">
                <a:latin typeface="Times New Roman" panose="02020603050405020304" charset="0"/>
              </a:rPr>
              <a:t>If user entered 6, then it will goes into the sixth if statement, where it will call the decryptfileownkey with input file, ownkey and output file as the arguments.</a:t>
            </a:r>
            <a:endParaRPr lang="en-US" sz="1600">
              <a:latin typeface="Times New Roman" panose="02020603050405020304" charset="0"/>
            </a:endParaRPr>
          </a:p>
          <a:p>
            <a:r>
              <a:rPr lang="en-US" sz="1600">
                <a:latin typeface="Times New Roman" panose="02020603050405020304" charset="0"/>
              </a:rPr>
              <a:t> If user entered 7, then it will goes into the next if statemnt, where it will call the encryptfiledefaultkey with input file and output file as the arguments.</a:t>
            </a:r>
            <a:endParaRPr lang="en-US" sz="1600">
              <a:latin typeface="Times New Roman" panose="02020603050405020304" charset="0"/>
            </a:endParaRPr>
          </a:p>
          <a:p>
            <a:r>
              <a:rPr lang="en-US" sz="1600">
                <a:latin typeface="Times New Roman" panose="02020603050405020304" charset="0"/>
              </a:rPr>
              <a:t>if user enterd 8 then it will goes in to the last if statement where it will call the decryprtedfiledefaultkey with input file and output file as the arguments.</a:t>
            </a:r>
            <a:endParaRPr lang="en-US" sz="1600">
              <a:latin typeface="Times New Roman" panose="02020603050405020304" charset="0"/>
            </a:endParaRPr>
          </a:p>
          <a:p>
            <a:r>
              <a:rPr lang="en-US" sz="1600">
                <a:latin typeface="Times New Roman" panose="02020603050405020304" charset="0"/>
              </a:rPr>
              <a:t>Then, after it will goes into the for loop where it will iterate through the files list, and it will close the files then we opened.</a:t>
            </a:r>
            <a:endParaRPr lang="en-US" sz="1600">
              <a:latin typeface="Times New Roman" panose="02020603050405020304" charset="0"/>
            </a:endParaRPr>
          </a:p>
          <a:p>
            <a:r>
              <a:rPr lang="en-US" sz="1600">
                <a:latin typeface="Times New Roman" panose="02020603050405020304" charset="0"/>
              </a:rPr>
              <a:t>At the end, close the main function.</a:t>
            </a:r>
            <a:endParaRPr lang="en-US" sz="1600">
              <a:latin typeface="Times New Roman" panose="02020603050405020304" charset="0"/>
            </a:endParaRPr>
          </a:p>
        </p:txBody>
      </p:sp>
      <p:pic>
        <p:nvPicPr>
          <p:cNvPr id="4" name="Picture 3" descr="Screenshot (56)"/>
          <p:cNvPicPr>
            <a:picLocks noChangeAspect="1"/>
          </p:cNvPicPr>
          <p:nvPr/>
        </p:nvPicPr>
        <p:blipFill>
          <a:blip r:embed="rId1"/>
          <a:srcRect l="8056" t="48641" r="43403" b="4940"/>
          <a:stretch>
            <a:fillRect/>
          </a:stretch>
        </p:blipFill>
        <p:spPr>
          <a:xfrm>
            <a:off x="6612255" y="270510"/>
            <a:ext cx="5499735" cy="29571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ctr">
              <a:buNone/>
            </a:pPr>
            <a:r>
              <a:rPr lang="en-US" sz="6600" i="1">
                <a:latin typeface="Times New Roman" panose="02020603050405020304" charset="0"/>
              </a:rPr>
              <a:t>The End</a:t>
            </a:r>
            <a:endParaRPr lang="en-US" sz="6600" i="1">
              <a:latin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it?</a:t>
            </a:r>
            <a:endParaRPr lang="en-US" dirty="0"/>
          </a:p>
        </p:txBody>
      </p:sp>
      <p:sp>
        <p:nvSpPr>
          <p:cNvPr id="3" name="Content Placeholder 2"/>
          <p:cNvSpPr>
            <a:spLocks noGrp="1"/>
          </p:cNvSpPr>
          <p:nvPr>
            <p:ph sz="quarter" idx="13"/>
          </p:nvPr>
        </p:nvSpPr>
        <p:spPr/>
        <p:txBody>
          <a:bodyPr/>
          <a:lstStyle/>
          <a:p>
            <a:r>
              <a:rPr lang="en-US" i="1" dirty="0" smtClean="0">
                <a:latin typeface="Times New Roman" panose="02020603050405020304" charset="0"/>
              </a:rPr>
              <a:t>The main reason why you should do this is to hide your privacy from other people. And to keep your privacy to yourself and make it impossible for people access it without your consent</a:t>
            </a:r>
            <a:endParaRPr lang="en-US" i="1" dirty="0" smtClean="0">
              <a:latin typeface="Times New Roman" panose="02020603050405020304" charset="0"/>
            </a:endParaRPr>
          </a:p>
          <a:p>
            <a:r>
              <a:rPr lang="en-US" i="1" dirty="0" smtClean="0">
                <a:latin typeface="Times New Roman" panose="02020603050405020304" charset="0"/>
              </a:rPr>
              <a:t>Security </a:t>
            </a:r>
            <a:endParaRPr lang="en-US" i="1" dirty="0">
              <a:latin typeface="Times New Roman" panose="020206030504050203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Defined functions in the code</a:t>
            </a:r>
            <a:endParaRPr lang="en-US" dirty="0"/>
          </a:p>
        </p:txBody>
      </p:sp>
      <p:sp>
        <p:nvSpPr>
          <p:cNvPr id="3" name="Content Placeholder 2"/>
          <p:cNvSpPr>
            <a:spLocks noGrp="1"/>
          </p:cNvSpPr>
          <p:nvPr>
            <p:ph sz="quarter" idx="13"/>
          </p:nvPr>
        </p:nvSpPr>
        <p:spPr/>
        <p:txBody>
          <a:bodyPr/>
          <a:lstStyle/>
          <a:p>
            <a:r>
              <a:rPr lang="en-US" sz="2400" dirty="0" smtClean="0">
                <a:latin typeface="Times New Roman" panose="02020603050405020304" charset="0"/>
              </a:rPr>
              <a:t>1</a:t>
            </a:r>
            <a:r>
              <a:rPr lang="en-US" sz="2400" baseline="30000" dirty="0" smtClean="0">
                <a:latin typeface="Times New Roman" panose="02020603050405020304" charset="0"/>
              </a:rPr>
              <a:t>st</a:t>
            </a:r>
            <a:r>
              <a:rPr lang="en-US" sz="2400" dirty="0" smtClean="0">
                <a:latin typeface="Times New Roman" panose="02020603050405020304" charset="0"/>
              </a:rPr>
              <a:t> function: def menu()</a:t>
            </a:r>
            <a:endParaRPr lang="en-US" sz="2400" dirty="0" smtClean="0">
              <a:latin typeface="Times New Roman" panose="02020603050405020304" charset="0"/>
            </a:endParaRPr>
          </a:p>
          <a:p>
            <a:r>
              <a:rPr lang="en-US" sz="2400" dirty="0">
                <a:latin typeface="Times New Roman" panose="02020603050405020304" charset="0"/>
              </a:rPr>
              <a:t>As you can see the functionality of the </a:t>
            </a:r>
            <a:r>
              <a:rPr lang="en-US" sz="2400" dirty="0" smtClean="0">
                <a:latin typeface="Times New Roman" panose="02020603050405020304" charset="0"/>
              </a:rPr>
              <a:t>first </a:t>
            </a:r>
            <a:r>
              <a:rPr lang="en-US" sz="2400" dirty="0">
                <a:latin typeface="Times New Roman" panose="02020603050405020304" charset="0"/>
              </a:rPr>
              <a:t>function is to show the user the menu with list of options.</a:t>
            </a:r>
            <a:endParaRPr lang="en-US" sz="2400" dirty="0">
              <a:latin typeface="Times New Roman" panose="02020603050405020304" charset="0"/>
            </a:endParaRPr>
          </a:p>
          <a:p>
            <a:r>
              <a:rPr lang="en-US" sz="2400" dirty="0" smtClean="0">
                <a:latin typeface="Times New Roman" panose="02020603050405020304" charset="0"/>
              </a:rPr>
              <a:t> it doesn’t have a any parameters.</a:t>
            </a:r>
            <a:endParaRPr lang="en-US" sz="2400" dirty="0" smtClean="0">
              <a:latin typeface="Times New Roman" panose="02020603050405020304" charset="0"/>
            </a:endParaRPr>
          </a:p>
          <a:p>
            <a:r>
              <a:rPr lang="en-US" sz="2400" dirty="0" smtClean="0">
                <a:latin typeface="Times New Roman" panose="02020603050405020304" charset="0"/>
              </a:rPr>
              <a:t>Also, no return value</a:t>
            </a:r>
            <a:endParaRPr lang="en-US" sz="2400" dirty="0">
              <a:latin typeface="Times New Roman" panose="02020603050405020304"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rcRect t="9434" r="47877" b="42031"/>
          <a:stretch>
            <a:fillRect/>
          </a:stretch>
        </p:blipFill>
        <p:spPr>
          <a:xfrm>
            <a:off x="5161915" y="3195955"/>
            <a:ext cx="6678295" cy="34963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39800" y="333375"/>
            <a:ext cx="4383405" cy="3423920"/>
          </a:xfrm>
        </p:spPr>
        <p:txBody>
          <a:bodyPr/>
          <a:lstStyle/>
          <a:p>
            <a:r>
              <a:rPr lang="en-US" sz="2500" dirty="0" smtClean="0">
                <a:latin typeface="Times New Roman" panose="02020603050405020304" charset="0"/>
              </a:rPr>
              <a:t>And when we run it, we see:</a:t>
            </a:r>
            <a:endParaRPr lang="en-US" sz="2500" dirty="0" smtClean="0">
              <a:latin typeface="Times New Roman" panose="0202060305040502030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r="48255" b="3290"/>
          <a:stretch>
            <a:fillRect/>
          </a:stretch>
        </p:blipFill>
        <p:spPr>
          <a:xfrm>
            <a:off x="5469890" y="94615"/>
            <a:ext cx="6346190" cy="66687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982345" y="662940"/>
            <a:ext cx="5709285" cy="6025515"/>
          </a:xfrm>
        </p:spPr>
        <p:txBody>
          <a:bodyPr>
            <a:normAutofit/>
          </a:bodyPr>
          <a:p>
            <a:r>
              <a:rPr lang="en-US" sz="1800">
                <a:latin typeface="Times New Roman" panose="02020603050405020304" charset="0"/>
              </a:rPr>
              <a:t> 2nd Function: def strEncrypt(string,key):</a:t>
            </a:r>
            <a:endParaRPr lang="en-US" sz="1800">
              <a:latin typeface="Times New Roman" panose="02020603050405020304" charset="0"/>
            </a:endParaRPr>
          </a:p>
          <a:p>
            <a:r>
              <a:rPr lang="en-US" sz="1800">
                <a:latin typeface="Times New Roman" panose="02020603050405020304" charset="0"/>
              </a:rPr>
              <a:t> as you can see that, it has two parameters,one is called string and the other one is the key.</a:t>
            </a:r>
            <a:endParaRPr lang="en-US" sz="1800">
              <a:latin typeface="Times New Roman" panose="02020603050405020304" charset="0"/>
            </a:endParaRPr>
          </a:p>
          <a:p>
            <a:pPr marL="342900" indent="-342900"/>
            <a:r>
              <a:rPr lang="en-US" sz="1800">
                <a:latin typeface="Times New Roman" panose="02020603050405020304" charset="0"/>
              </a:rPr>
              <a:t>the functionality of this function is, to take a </a:t>
            </a:r>
            <a:endParaRPr lang="en-US" sz="1800">
              <a:latin typeface="Times New Roman" panose="02020603050405020304" charset="0"/>
            </a:endParaRPr>
          </a:p>
          <a:p>
            <a:pPr marL="0" indent="0">
              <a:buNone/>
            </a:pPr>
            <a:r>
              <a:rPr lang="en-US" sz="1800">
                <a:latin typeface="Times New Roman" panose="02020603050405020304" charset="0"/>
              </a:rPr>
              <a:t>     string and the key. then using a for  loop iterate through each character and encrypt it based on the key. and at the end return the encrypted string</a:t>
            </a:r>
            <a:endParaRPr lang="en-US" sz="1800">
              <a:latin typeface="Times New Roman" panose="02020603050405020304" charset="0"/>
            </a:endParaRPr>
          </a:p>
        </p:txBody>
      </p:sp>
      <p:pic>
        <p:nvPicPr>
          <p:cNvPr id="2" name="Content Placeholder 1" descr="Screenshot (50)"/>
          <p:cNvPicPr>
            <a:picLocks noChangeAspect="1"/>
          </p:cNvPicPr>
          <p:nvPr>
            <p:ph sz="quarter" idx="14"/>
          </p:nvPr>
        </p:nvPicPr>
        <p:blipFill>
          <a:blip r:embed="rId1"/>
          <a:srcRect l="7922" t="12217" r="61824" b="27002"/>
          <a:stretch>
            <a:fillRect/>
          </a:stretch>
        </p:blipFill>
        <p:spPr>
          <a:xfrm>
            <a:off x="6690995" y="532130"/>
            <a:ext cx="5450205" cy="6156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260350" y="356235"/>
            <a:ext cx="6164580" cy="3423920"/>
          </a:xfrm>
        </p:spPr>
        <p:txBody>
          <a:bodyPr/>
          <a:p>
            <a:r>
              <a:rPr lang="en-US" sz="1800">
                <a:latin typeface="Times New Roman" panose="02020603050405020304" charset="0"/>
              </a:rPr>
              <a:t>so if we run it, we can see:</a:t>
            </a:r>
            <a:endParaRPr lang="en-US" sz="1800">
              <a:latin typeface="Times New Roman" panose="02020603050405020304" charset="0"/>
            </a:endParaRPr>
          </a:p>
          <a:p>
            <a:r>
              <a:rPr lang="en-US" sz="1800">
                <a:latin typeface="Times New Roman" panose="02020603050405020304" charset="0"/>
              </a:rPr>
              <a:t>you can see i select 1 which is, encrypt using a default key and when I entered a string, it showed the encryped string </a:t>
            </a:r>
            <a:endParaRPr lang="en-US" sz="1800">
              <a:latin typeface="Times New Roman" panose="02020603050405020304" charset="0"/>
            </a:endParaRPr>
          </a:p>
          <a:p>
            <a:endParaRPr lang="en-US" sz="1800">
              <a:latin typeface="Times New Roman" panose="02020603050405020304" charset="0"/>
            </a:endParaRPr>
          </a:p>
          <a:p>
            <a:endParaRPr lang="en-US" sz="1800">
              <a:latin typeface="Times New Roman" panose="02020603050405020304" charset="0"/>
            </a:endParaRPr>
          </a:p>
        </p:txBody>
      </p:sp>
      <p:pic>
        <p:nvPicPr>
          <p:cNvPr id="4" name="Picture 3" descr="Screenshot (28)"/>
          <p:cNvPicPr>
            <a:picLocks noChangeAspect="1"/>
          </p:cNvPicPr>
          <p:nvPr/>
        </p:nvPicPr>
        <p:blipFill>
          <a:blip r:embed="rId1"/>
          <a:srcRect l="4337" t="6322" r="46433" b="6322"/>
          <a:stretch>
            <a:fillRect/>
          </a:stretch>
        </p:blipFill>
        <p:spPr>
          <a:xfrm>
            <a:off x="6424930" y="356235"/>
            <a:ext cx="5773420" cy="5760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506095" y="561340"/>
            <a:ext cx="6337300" cy="3821430"/>
          </a:xfrm>
        </p:spPr>
        <p:txBody>
          <a:bodyPr/>
          <a:p>
            <a:r>
              <a:rPr lang="en-US" sz="1600">
                <a:latin typeface="Times New Roman" panose="02020603050405020304" charset="0"/>
              </a:rPr>
              <a:t>if I ecnrypt using the user's key:</a:t>
            </a:r>
            <a:endParaRPr lang="en-US" sz="1600">
              <a:latin typeface="Times New Roman" panose="02020603050405020304" charset="0"/>
            </a:endParaRPr>
          </a:p>
          <a:p>
            <a:r>
              <a:rPr lang="en-US" sz="1600">
                <a:latin typeface="Times New Roman" panose="02020603050405020304" charset="0"/>
              </a:rPr>
              <a:t>as you can see, I select 2, then it asked for the file that contains the key. Then you can type the string, and it will show the encrtped string.(same as the default key)</a:t>
            </a:r>
            <a:endParaRPr lang="en-US" sz="1600">
              <a:latin typeface="Times New Roman" panose="02020603050405020304" charset="0"/>
            </a:endParaRPr>
          </a:p>
        </p:txBody>
      </p:sp>
      <p:pic>
        <p:nvPicPr>
          <p:cNvPr id="4" name="Picture 3" descr="Screenshot (29)"/>
          <p:cNvPicPr>
            <a:picLocks noChangeAspect="1"/>
          </p:cNvPicPr>
          <p:nvPr/>
        </p:nvPicPr>
        <p:blipFill>
          <a:blip r:embed="rId1"/>
          <a:srcRect l="10000" t="6310" r="40638" b="5143"/>
          <a:stretch>
            <a:fillRect/>
          </a:stretch>
        </p:blipFill>
        <p:spPr>
          <a:xfrm>
            <a:off x="6843395" y="561340"/>
            <a:ext cx="5322570" cy="53682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3"/>
          </p:nvPr>
        </p:nvSpPr>
        <p:spPr>
          <a:xfrm>
            <a:off x="760095" y="735965"/>
            <a:ext cx="5287010" cy="5386070"/>
          </a:xfrm>
        </p:spPr>
        <p:txBody>
          <a:bodyPr/>
          <a:p>
            <a:r>
              <a:rPr lang="en-US" sz="1600">
                <a:latin typeface="Times New Roman" panose="02020603050405020304" charset="0"/>
                <a:ea typeface="time" charset="0"/>
              </a:rPr>
              <a:t>3rd Function : strDecrypt(string,key)</a:t>
            </a:r>
            <a:endParaRPr lang="en-US" sz="1600">
              <a:latin typeface="Times New Roman" panose="02020603050405020304" charset="0"/>
              <a:ea typeface="time" charset="0"/>
            </a:endParaRPr>
          </a:p>
          <a:p>
            <a:r>
              <a:rPr lang="en-US" sz="1600">
                <a:latin typeface="Times New Roman" panose="02020603050405020304" charset="0"/>
                <a:ea typeface="time" charset="0"/>
              </a:rPr>
              <a:t>This function takes the encrypted string and using either default or user's key, it will decrypt it. then return the decrypted string.</a:t>
            </a:r>
            <a:endParaRPr lang="en-US" sz="1600">
              <a:latin typeface="Times New Roman" panose="02020603050405020304" charset="0"/>
              <a:ea typeface="time" charset="0"/>
            </a:endParaRPr>
          </a:p>
          <a:p>
            <a:pPr marL="342900" indent="-342900"/>
            <a:r>
              <a:rPr lang="en-US" sz="1600">
                <a:latin typeface="Times New Roman" panose="02020603050405020304" charset="0"/>
                <a:ea typeface="time" charset="0"/>
              </a:rPr>
              <a:t>as you can i used a for loop to iterate through each character and using the alphabet and the key, decrypt it back to it's orginal text. </a:t>
            </a:r>
            <a:endParaRPr lang="en-US" sz="1600">
              <a:latin typeface="Times New Roman" panose="02020603050405020304" charset="0"/>
              <a:ea typeface="time" charset="0"/>
            </a:endParaRPr>
          </a:p>
        </p:txBody>
      </p:sp>
      <p:pic>
        <p:nvPicPr>
          <p:cNvPr id="2" name="Picture 1" descr="Screenshot (51)"/>
          <p:cNvPicPr>
            <a:picLocks noChangeAspect="1"/>
          </p:cNvPicPr>
          <p:nvPr/>
        </p:nvPicPr>
        <p:blipFill>
          <a:blip r:embed="rId1"/>
          <a:srcRect l="8062" t="24893" r="53643" b="21154"/>
          <a:stretch>
            <a:fillRect/>
          </a:stretch>
        </p:blipFill>
        <p:spPr>
          <a:xfrm>
            <a:off x="6160135" y="735965"/>
            <a:ext cx="5507990" cy="436372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7576</Words>
  <Application>WPS Presentation</Application>
  <PresentationFormat>Widescreen</PresentationFormat>
  <Paragraphs>124</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SimSun</vt:lpstr>
      <vt:lpstr>Wingdings</vt:lpstr>
      <vt:lpstr>Times New Roman</vt:lpstr>
      <vt:lpstr>time</vt:lpstr>
      <vt:lpstr>Tw Cen MT</vt:lpstr>
      <vt:lpstr>Microsoft YaHei</vt:lpstr>
      <vt:lpstr>Calibri</vt:lpstr>
      <vt:lpstr>Segoe Print</vt:lpstr>
      <vt:lpstr>Arial</vt:lpstr>
      <vt:lpstr>Default Design</vt:lpstr>
      <vt:lpstr>Arusha Herath’s Encryption Decryption Program</vt:lpstr>
      <vt:lpstr>Function of the program</vt:lpstr>
      <vt:lpstr>Why do it?</vt:lpstr>
      <vt:lpstr>Defined functions in the code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Arusha Herath’s Encryption Decryption Program</dc:title>
  <dc:creator>arusha herath</dc:creator>
  <cp:lastModifiedBy>arush</cp:lastModifiedBy>
  <cp:revision>11</cp:revision>
  <dcterms:created xsi:type="dcterms:W3CDTF">2017-04-25T18:09:00Z</dcterms:created>
  <dcterms:modified xsi:type="dcterms:W3CDTF">2017-05-04T19:06:51Z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