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Slab"/>
      <p:regular r:id="rId24"/>
      <p:bold r:id="rId25"/>
    </p:embeddedFont>
    <p:embeddedFont>
      <p:font typeface="Raleway"/>
      <p:regular r:id="rId26"/>
      <p:bold r:id="rId27"/>
      <p:italic r:id="rId28"/>
      <p:boldItalic r:id="rId29"/>
    </p:embeddedFont>
    <p:embeddedFont>
      <p:font typeface="Roboto"/>
      <p:regular r:id="rId30"/>
      <p:bold r:id="rId31"/>
      <p:italic r:id="rId32"/>
      <p:boldItalic r:id="rId33"/>
    </p:embeddedFont>
    <p:embeddedFont>
      <p:font typeface="Abril Fatfac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font" Target="fonts/RobotoSlab-bold.fntdata"/><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AbrilFatface-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66b0db16d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66b0db16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66b0db16d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66b0db16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66b0db16d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66b0db16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216ea3d4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216ea3d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6216ea3d4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6216ea3d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562ff323f_7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0562ff323f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562ff323f_3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562ff323f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0562ff323f_7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0562ff323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4C4C4C"/>
              </a:buClr>
              <a:buSzPts val="1200"/>
              <a:buChar char="●"/>
            </a:pPr>
            <a:r>
              <a:rPr lang="en" sz="1200">
                <a:solidFill>
                  <a:srgbClr val="4C4C4C"/>
                </a:solidFill>
                <a:highlight>
                  <a:srgbClr val="FFFFFF"/>
                </a:highlight>
              </a:rPr>
              <a:t>Advances health equity by improving health care access and quality</a:t>
            </a:r>
            <a:endParaRPr sz="1200">
              <a:solidFill>
                <a:srgbClr val="4C4C4C"/>
              </a:solidFill>
              <a:highlight>
                <a:srgbClr val="FFFFFF"/>
              </a:highlight>
            </a:endParaRPr>
          </a:p>
          <a:p>
            <a:pPr indent="-304800" lvl="0" marL="457200" rtl="0" algn="l">
              <a:lnSpc>
                <a:spcPct val="150000"/>
              </a:lnSpc>
              <a:spcBef>
                <a:spcPts val="0"/>
              </a:spcBef>
              <a:spcAft>
                <a:spcPts val="0"/>
              </a:spcAft>
              <a:buClr>
                <a:srgbClr val="4C4C4C"/>
              </a:buClr>
              <a:buSzPts val="1200"/>
              <a:buChar char="●"/>
            </a:pPr>
            <a:r>
              <a:rPr lang="en" sz="1200">
                <a:solidFill>
                  <a:srgbClr val="3C4245"/>
                </a:solidFill>
              </a:rPr>
              <a:t>The first set of messages to be included relates to breast cancer, in time for Breast Cancer Awareness Month, observed in October every year.</a:t>
            </a:r>
            <a:endParaRPr sz="1200">
              <a:solidFill>
                <a:srgbClr val="3C4245"/>
              </a:solidFill>
            </a:endParaRPr>
          </a:p>
          <a:p>
            <a:pPr indent="-304800" lvl="0" marL="457200" rtl="0" algn="l">
              <a:lnSpc>
                <a:spcPct val="150000"/>
              </a:lnSpc>
              <a:spcBef>
                <a:spcPts val="0"/>
              </a:spcBef>
              <a:spcAft>
                <a:spcPts val="0"/>
              </a:spcAft>
              <a:buClr>
                <a:srgbClr val="4C4C4C"/>
              </a:buClr>
              <a:buSzPts val="1200"/>
              <a:buChar char="●"/>
            </a:pPr>
            <a:r>
              <a:rPr lang="en" sz="1200">
                <a:solidFill>
                  <a:srgbClr val="3C4245"/>
                </a:solidFill>
              </a:rPr>
              <a:t>The new chatbot, which uses the Viber platform to deliver health information directly to subscribers’ mobile phones, is the latest in a series. Previous chatbots disseminated information on COVID-19, mental health and smoking cessation.</a:t>
            </a:r>
            <a:endParaRPr sz="1200">
              <a:solidFill>
                <a:srgbClr val="3C4245"/>
              </a:solidFill>
            </a:endParaRPr>
          </a:p>
          <a:p>
            <a:pPr indent="-304800" lvl="0" marL="457200" rtl="0" algn="l">
              <a:lnSpc>
                <a:spcPct val="150000"/>
              </a:lnSpc>
              <a:spcBef>
                <a:spcPts val="0"/>
              </a:spcBef>
              <a:spcAft>
                <a:spcPts val="0"/>
              </a:spcAft>
              <a:buClr>
                <a:srgbClr val="4C4C4C"/>
              </a:buClr>
              <a:buSzPts val="1200"/>
              <a:buChar char="●"/>
            </a:pPr>
            <a:r>
              <a:t/>
            </a:r>
            <a:endParaRPr sz="1200">
              <a:solidFill>
                <a:srgbClr val="4C4C4C"/>
              </a:solidFill>
              <a:highlight>
                <a:srgbClr val="FFFFFF"/>
              </a:highlight>
            </a:endParaRPr>
          </a:p>
          <a:p>
            <a:pPr indent="0" lvl="0" marL="0" rtl="0" algn="l">
              <a:spcBef>
                <a:spcPts val="36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562ff323f_3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562ff323f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562ff323f_5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562ff323f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562ff323f_1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562ff323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latin typeface="Raleway"/>
                <a:ea typeface="Raleway"/>
                <a:cs typeface="Raleway"/>
                <a:sym typeface="Raleway"/>
              </a:rPr>
              <a:t>WHO are we empathizing with? </a:t>
            </a:r>
            <a:endParaRPr b="1" sz="1400">
              <a:solidFill>
                <a:schemeClr val="dk1"/>
              </a:solidFill>
              <a:latin typeface="Raleway"/>
              <a:ea typeface="Raleway"/>
              <a:cs typeface="Raleway"/>
              <a:sym typeface="Raleway"/>
            </a:endParaRPr>
          </a:p>
          <a:p>
            <a:pPr indent="0" lvl="0" marL="0" rtl="0" algn="l">
              <a:spcBef>
                <a:spcPts val="0"/>
              </a:spcBef>
              <a:spcAft>
                <a:spcPts val="0"/>
              </a:spcAft>
              <a:buNone/>
            </a:pPr>
            <a:r>
              <a:rPr b="1" lang="en" sz="1400">
                <a:solidFill>
                  <a:schemeClr val="dk1"/>
                </a:solidFill>
                <a:latin typeface="Raleway"/>
                <a:ea typeface="Raleway"/>
                <a:cs typeface="Raleway"/>
                <a:sym typeface="Raleway"/>
              </a:rPr>
              <a:t>What do they do?</a:t>
            </a:r>
            <a:endParaRPr b="1" sz="1400">
              <a:solidFill>
                <a:schemeClr val="dk1"/>
              </a:solidFill>
              <a:latin typeface="Raleway"/>
              <a:ea typeface="Raleway"/>
              <a:cs typeface="Raleway"/>
              <a:sym typeface="Raleway"/>
            </a:endParaRPr>
          </a:p>
          <a:p>
            <a:pPr indent="0" lvl="0" marL="0" rtl="0" algn="l">
              <a:spcBef>
                <a:spcPts val="0"/>
              </a:spcBef>
              <a:spcAft>
                <a:spcPts val="0"/>
              </a:spcAft>
              <a:buNone/>
            </a:pPr>
            <a:r>
              <a:rPr b="1" lang="en" sz="1400">
                <a:solidFill>
                  <a:schemeClr val="dk1"/>
                </a:solidFill>
                <a:latin typeface="Raleway"/>
                <a:ea typeface="Raleway"/>
                <a:cs typeface="Raleway"/>
                <a:sym typeface="Raleway"/>
              </a:rPr>
              <a:t>What do they need/want to do?</a:t>
            </a:r>
            <a:endParaRPr b="1" sz="1400">
              <a:solidFill>
                <a:schemeClr val="dk1"/>
              </a:solidFill>
              <a:latin typeface="Raleway"/>
              <a:ea typeface="Raleway"/>
              <a:cs typeface="Raleway"/>
              <a:sym typeface="Raleway"/>
            </a:endParaRPr>
          </a:p>
          <a:p>
            <a:pPr indent="0" lvl="0" marL="0" rtl="0" algn="l">
              <a:spcBef>
                <a:spcPts val="0"/>
              </a:spcBef>
              <a:spcAft>
                <a:spcPts val="0"/>
              </a:spcAft>
              <a:buNone/>
            </a:pPr>
            <a:r>
              <a:rPr b="1" lang="en" sz="1400">
                <a:solidFill>
                  <a:schemeClr val="dk1"/>
                </a:solidFill>
                <a:latin typeface="Raleway"/>
                <a:ea typeface="Raleway"/>
                <a:cs typeface="Raleway"/>
                <a:sym typeface="Raleway"/>
              </a:rPr>
              <a:t>What do they SEE?</a:t>
            </a:r>
            <a:endParaRPr b="1" sz="1400">
              <a:solidFill>
                <a:schemeClr val="dk1"/>
              </a:solidFill>
              <a:latin typeface="Raleway"/>
              <a:ea typeface="Raleway"/>
              <a:cs typeface="Raleway"/>
              <a:sym typeface="Raleway"/>
            </a:endParaRPr>
          </a:p>
          <a:p>
            <a:pPr indent="0" lvl="0" marL="0" rtl="0" algn="l">
              <a:spcBef>
                <a:spcPts val="0"/>
              </a:spcBef>
              <a:spcAft>
                <a:spcPts val="0"/>
              </a:spcAft>
              <a:buNone/>
            </a:pPr>
            <a:r>
              <a:rPr b="1" lang="en" sz="1400">
                <a:solidFill>
                  <a:schemeClr val="dk1"/>
                </a:solidFill>
                <a:latin typeface="Raleway"/>
                <a:ea typeface="Raleway"/>
                <a:cs typeface="Raleway"/>
                <a:sym typeface="Raleway"/>
              </a:rPr>
              <a:t>What do they HEAR?</a:t>
            </a:r>
            <a:endParaRPr b="1" sz="1400">
              <a:solidFill>
                <a:schemeClr val="dk1"/>
              </a:solidFill>
              <a:latin typeface="Raleway"/>
              <a:ea typeface="Raleway"/>
              <a:cs typeface="Raleway"/>
              <a:sym typeface="Raleway"/>
            </a:endParaRPr>
          </a:p>
          <a:p>
            <a:pPr indent="0" lvl="0" marL="0" rtl="0" algn="l">
              <a:spcBef>
                <a:spcPts val="0"/>
              </a:spcBef>
              <a:spcAft>
                <a:spcPts val="0"/>
              </a:spcAft>
              <a:buNone/>
            </a:pPr>
            <a:r>
              <a:rPr b="1" lang="en" sz="1400">
                <a:solidFill>
                  <a:schemeClr val="dk1"/>
                </a:solidFill>
                <a:latin typeface="Raleway"/>
                <a:ea typeface="Raleway"/>
                <a:cs typeface="Raleway"/>
                <a:sym typeface="Raleway"/>
              </a:rPr>
              <a:t>What do they SAY?</a:t>
            </a:r>
            <a:endParaRPr b="1" sz="1400">
              <a:solidFill>
                <a:schemeClr val="dk1"/>
              </a:solidFill>
              <a:latin typeface="Raleway"/>
              <a:ea typeface="Raleway"/>
              <a:cs typeface="Raleway"/>
              <a:sym typeface="Raleway"/>
            </a:endParaRPr>
          </a:p>
          <a:p>
            <a:pPr indent="0" lvl="0" marL="0" rtl="0" algn="l">
              <a:spcBef>
                <a:spcPts val="0"/>
              </a:spcBef>
              <a:spcAft>
                <a:spcPts val="0"/>
              </a:spcAft>
              <a:buNone/>
            </a:pPr>
            <a:r>
              <a:t/>
            </a:r>
            <a:endParaRPr sz="1400">
              <a:solidFill>
                <a:srgbClr val="1C4587"/>
              </a:solidFill>
              <a:latin typeface="Raleway"/>
              <a:ea typeface="Raleway"/>
              <a:cs typeface="Raleway"/>
              <a:sym typeface="Raleway"/>
            </a:endParaRPr>
          </a:p>
          <a:p>
            <a:pPr indent="0" lvl="0" marL="0" rtl="0" algn="l">
              <a:spcBef>
                <a:spcPts val="0"/>
              </a:spcBef>
              <a:spcAft>
                <a:spcPts val="0"/>
              </a:spcAft>
              <a:buNone/>
            </a:pPr>
            <a:r>
              <a:t/>
            </a:r>
            <a:endParaRPr sz="1400">
              <a:solidFill>
                <a:schemeClr val="dk1"/>
              </a:solidFill>
              <a:latin typeface="Raleway"/>
              <a:ea typeface="Raleway"/>
              <a:cs typeface="Raleway"/>
              <a:sym typeface="Raleway"/>
            </a:endParaRPr>
          </a:p>
          <a:p>
            <a:pPr indent="0" lvl="0" marL="0" rtl="0" algn="l">
              <a:spcBef>
                <a:spcPts val="0"/>
              </a:spcBef>
              <a:spcAft>
                <a:spcPts val="0"/>
              </a:spcAft>
              <a:buNone/>
            </a:pPr>
            <a:r>
              <a:t/>
            </a:r>
            <a:endParaRPr sz="14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400">
              <a:solidFill>
                <a:schemeClr val="dk1"/>
              </a:solidFill>
              <a:latin typeface="Raleway"/>
              <a:ea typeface="Raleway"/>
              <a:cs typeface="Raleway"/>
              <a:sym typeface="Raleway"/>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66b0db16d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66b0db1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66b0db16d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66b0db16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9" name="Shape 59"/>
        <p:cNvGrpSpPr/>
        <p:nvPr/>
      </p:nvGrpSpPr>
      <p:grpSpPr>
        <a:xfrm>
          <a:off x="0" y="0"/>
          <a:ext cx="0" cy="0"/>
          <a:chOff x="0" y="0"/>
          <a:chExt cx="0" cy="0"/>
        </a:xfrm>
      </p:grpSpPr>
      <p:sp>
        <p:nvSpPr>
          <p:cNvPr id="60" name="Google Shape;60;p13"/>
          <p:cNvSpPr/>
          <p:nvPr/>
        </p:nvSpPr>
        <p:spPr>
          <a:xfrm>
            <a:off x="0" y="0"/>
            <a:ext cx="7680000" cy="5143500"/>
          </a:xfrm>
          <a:prstGeom prst="rect">
            <a:avLst/>
          </a:prstGeom>
          <a:gradFill>
            <a:gsLst>
              <a:gs pos="0">
                <a:schemeClr val="accent1"/>
              </a:gs>
              <a:gs pos="50000">
                <a:schemeClr val="accent3"/>
              </a:gs>
              <a:gs pos="100000">
                <a:schemeClr val="accent5"/>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367900" y="505425"/>
            <a:ext cx="8049125" cy="4132625"/>
          </a:xfrm>
          <a:custGeom>
            <a:rect b="b" l="l" r="r" t="t"/>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000000"/>
            </a:solidFill>
            <a:prstDash val="solid"/>
            <a:miter lim="8000"/>
            <a:headEnd len="med" w="med" type="none"/>
            <a:tailEnd len="med" w="med" type="none"/>
          </a:ln>
        </p:spPr>
      </p:sp>
      <p:sp>
        <p:nvSpPr>
          <p:cNvPr id="62" name="Google Shape;62;p13"/>
          <p:cNvSpPr txBox="1"/>
          <p:nvPr>
            <p:ph type="ctrTitle"/>
          </p:nvPr>
        </p:nvSpPr>
        <p:spPr>
          <a:xfrm>
            <a:off x="1339025" y="848825"/>
            <a:ext cx="5838600" cy="1159800"/>
          </a:xfrm>
          <a:prstGeom prst="rect">
            <a:avLst/>
          </a:prstGeom>
        </p:spPr>
        <p:txBody>
          <a:bodyPr anchorCtr="0" anchor="t"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3" name="Shape 63"/>
        <p:cNvGrpSpPr/>
        <p:nvPr/>
      </p:nvGrpSpPr>
      <p:grpSpPr>
        <a:xfrm>
          <a:off x="0" y="0"/>
          <a:ext cx="0" cy="0"/>
          <a:chOff x="0" y="0"/>
          <a:chExt cx="0" cy="0"/>
        </a:xfrm>
      </p:grpSpPr>
      <p:sp>
        <p:nvSpPr>
          <p:cNvPr id="64" name="Google Shape;64;p14"/>
          <p:cNvSpPr/>
          <p:nvPr/>
        </p:nvSpPr>
        <p:spPr>
          <a:xfrm>
            <a:off x="0" y="0"/>
            <a:ext cx="7680000" cy="5143500"/>
          </a:xfrm>
          <a:prstGeom prst="rect">
            <a:avLst/>
          </a:prstGeom>
          <a:gradFill>
            <a:gsLst>
              <a:gs pos="0">
                <a:schemeClr val="accent1"/>
              </a:gs>
              <a:gs pos="50000">
                <a:schemeClr val="accent3"/>
              </a:gs>
              <a:gs pos="100000">
                <a:schemeClr val="accent5"/>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367900" y="505425"/>
            <a:ext cx="8049125" cy="4132625"/>
          </a:xfrm>
          <a:custGeom>
            <a:rect b="b" l="l" r="r" t="t"/>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000000"/>
            </a:solidFill>
            <a:prstDash val="solid"/>
            <a:miter lim="8000"/>
            <a:headEnd len="med" w="med" type="none"/>
            <a:tailEnd len="med" w="med" type="none"/>
          </a:ln>
        </p:spPr>
      </p:sp>
      <p:sp>
        <p:nvSpPr>
          <p:cNvPr id="66" name="Google Shape;66;p14"/>
          <p:cNvSpPr txBox="1"/>
          <p:nvPr>
            <p:ph idx="1" type="body"/>
          </p:nvPr>
        </p:nvSpPr>
        <p:spPr>
          <a:xfrm>
            <a:off x="1910425" y="1051950"/>
            <a:ext cx="5321400" cy="819900"/>
          </a:xfrm>
          <a:prstGeom prst="rect">
            <a:avLst/>
          </a:prstGeom>
        </p:spPr>
        <p:txBody>
          <a:bodyPr anchorCtr="0" anchor="t" bIns="91425" lIns="91425" spcFirstLastPara="1" rIns="91425" wrap="square" tIns="91425">
            <a:normAutofit/>
          </a:bodyPr>
          <a:lstStyle>
            <a:lvl1pPr indent="-444500" lvl="0" marL="457200" rtl="0">
              <a:spcBef>
                <a:spcPts val="0"/>
              </a:spcBef>
              <a:spcAft>
                <a:spcPts val="0"/>
              </a:spcAft>
              <a:buSzPts val="3400"/>
              <a:buFont typeface="Abril Fatface"/>
              <a:buChar char="●"/>
              <a:defRPr sz="3400">
                <a:latin typeface="Abril Fatface"/>
                <a:ea typeface="Abril Fatface"/>
                <a:cs typeface="Abril Fatface"/>
                <a:sym typeface="Abril Fatface"/>
              </a:defRPr>
            </a:lvl1pPr>
            <a:lvl2pPr indent="-444500" lvl="1" marL="914400" rtl="0">
              <a:spcBef>
                <a:spcPts val="0"/>
              </a:spcBef>
              <a:spcAft>
                <a:spcPts val="0"/>
              </a:spcAft>
              <a:buSzPts val="3400"/>
              <a:buFont typeface="Abril Fatface"/>
              <a:buChar char="○"/>
              <a:defRPr sz="3400">
                <a:latin typeface="Abril Fatface"/>
                <a:ea typeface="Abril Fatface"/>
                <a:cs typeface="Abril Fatface"/>
                <a:sym typeface="Abril Fatface"/>
              </a:defRPr>
            </a:lvl2pPr>
            <a:lvl3pPr indent="-444500" lvl="2" marL="1371600" rtl="0">
              <a:spcBef>
                <a:spcPts val="0"/>
              </a:spcBef>
              <a:spcAft>
                <a:spcPts val="0"/>
              </a:spcAft>
              <a:buSzPts val="3400"/>
              <a:buFont typeface="Abril Fatface"/>
              <a:buChar char="■"/>
              <a:defRPr sz="3400">
                <a:latin typeface="Abril Fatface"/>
                <a:ea typeface="Abril Fatface"/>
                <a:cs typeface="Abril Fatface"/>
                <a:sym typeface="Abril Fatface"/>
              </a:defRPr>
            </a:lvl3pPr>
            <a:lvl4pPr indent="-444500" lvl="3" marL="1828800" rtl="0">
              <a:spcBef>
                <a:spcPts val="0"/>
              </a:spcBef>
              <a:spcAft>
                <a:spcPts val="0"/>
              </a:spcAft>
              <a:buSzPts val="3400"/>
              <a:buFont typeface="Abril Fatface"/>
              <a:buChar char="●"/>
              <a:defRPr sz="3400">
                <a:latin typeface="Abril Fatface"/>
                <a:ea typeface="Abril Fatface"/>
                <a:cs typeface="Abril Fatface"/>
                <a:sym typeface="Abril Fatface"/>
              </a:defRPr>
            </a:lvl4pPr>
            <a:lvl5pPr indent="-444500" lvl="4" marL="2286000" rtl="0">
              <a:spcBef>
                <a:spcPts val="0"/>
              </a:spcBef>
              <a:spcAft>
                <a:spcPts val="0"/>
              </a:spcAft>
              <a:buSzPts val="3400"/>
              <a:buFont typeface="Abril Fatface"/>
              <a:buChar char="○"/>
              <a:defRPr sz="3400">
                <a:latin typeface="Abril Fatface"/>
                <a:ea typeface="Abril Fatface"/>
                <a:cs typeface="Abril Fatface"/>
                <a:sym typeface="Abril Fatface"/>
              </a:defRPr>
            </a:lvl5pPr>
            <a:lvl6pPr indent="-444500" lvl="5" marL="2743200" rtl="0">
              <a:spcBef>
                <a:spcPts val="0"/>
              </a:spcBef>
              <a:spcAft>
                <a:spcPts val="0"/>
              </a:spcAft>
              <a:buSzPts val="3400"/>
              <a:buFont typeface="Abril Fatface"/>
              <a:buChar char="■"/>
              <a:defRPr sz="3400">
                <a:latin typeface="Abril Fatface"/>
                <a:ea typeface="Abril Fatface"/>
                <a:cs typeface="Abril Fatface"/>
                <a:sym typeface="Abril Fatface"/>
              </a:defRPr>
            </a:lvl6pPr>
            <a:lvl7pPr indent="-444500" lvl="6" marL="3200400" rtl="0">
              <a:spcBef>
                <a:spcPts val="0"/>
              </a:spcBef>
              <a:spcAft>
                <a:spcPts val="0"/>
              </a:spcAft>
              <a:buSzPts val="3400"/>
              <a:buFont typeface="Abril Fatface"/>
              <a:buChar char="●"/>
              <a:defRPr sz="3400">
                <a:latin typeface="Abril Fatface"/>
                <a:ea typeface="Abril Fatface"/>
                <a:cs typeface="Abril Fatface"/>
                <a:sym typeface="Abril Fatface"/>
              </a:defRPr>
            </a:lvl7pPr>
            <a:lvl8pPr indent="-444500" lvl="7" marL="3657600" rtl="0">
              <a:spcBef>
                <a:spcPts val="0"/>
              </a:spcBef>
              <a:spcAft>
                <a:spcPts val="0"/>
              </a:spcAft>
              <a:buSzPts val="3400"/>
              <a:buFont typeface="Abril Fatface"/>
              <a:buChar char="○"/>
              <a:defRPr sz="3400">
                <a:latin typeface="Abril Fatface"/>
                <a:ea typeface="Abril Fatface"/>
                <a:cs typeface="Abril Fatface"/>
                <a:sym typeface="Abril Fatface"/>
              </a:defRPr>
            </a:lvl8pPr>
            <a:lvl9pPr indent="-444500" lvl="8" marL="4114800" rtl="0">
              <a:spcBef>
                <a:spcPts val="0"/>
              </a:spcBef>
              <a:spcAft>
                <a:spcPts val="0"/>
              </a:spcAft>
              <a:buSzPts val="3400"/>
              <a:buFont typeface="Abril Fatface"/>
              <a:buChar char="■"/>
              <a:defRPr sz="3400">
                <a:latin typeface="Abril Fatface"/>
                <a:ea typeface="Abril Fatface"/>
                <a:cs typeface="Abril Fatface"/>
                <a:sym typeface="Abril Fatface"/>
              </a:defRPr>
            </a:lvl9pPr>
          </a:lstStyle>
          <a:p/>
        </p:txBody>
      </p:sp>
      <p:sp>
        <p:nvSpPr>
          <p:cNvPr id="67" name="Google Shape;67;p14"/>
          <p:cNvSpPr txBox="1"/>
          <p:nvPr/>
        </p:nvSpPr>
        <p:spPr>
          <a:xfrm>
            <a:off x="814275" y="892575"/>
            <a:ext cx="17088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latin typeface="Raleway"/>
                <a:ea typeface="Raleway"/>
                <a:cs typeface="Raleway"/>
                <a:sym typeface="Raleway"/>
              </a:rPr>
              <a:t>“</a:t>
            </a:r>
            <a:endParaRPr b="1" sz="7200">
              <a:latin typeface="Raleway"/>
              <a:ea typeface="Raleway"/>
              <a:cs typeface="Raleway"/>
              <a:sym typeface="Raleway"/>
            </a:endParaRPr>
          </a:p>
        </p:txBody>
      </p:sp>
      <p:sp>
        <p:nvSpPr>
          <p:cNvPr id="68" name="Google Shape;68;p14"/>
          <p:cNvSpPr txBox="1"/>
          <p:nvPr>
            <p:ph idx="12" type="sldNum"/>
          </p:nvPr>
        </p:nvSpPr>
        <p:spPr>
          <a:xfrm>
            <a:off x="8536449" y="4749851"/>
            <a:ext cx="548700" cy="393600"/>
          </a:xfrm>
          <a:prstGeom prst="rect">
            <a:avLst/>
          </a:prstGeom>
        </p:spPr>
        <p:txBody>
          <a:bodyPr anchorCtr="0" anchor="t" bIns="91425" lIns="91425" spcFirstLastPara="1" rIns="91425" wrap="square" tIns="91425">
            <a:normAutofit/>
          </a:bodyPr>
          <a:lstStyle>
            <a:lvl1pPr lvl="0" rtl="0">
              <a:buNone/>
              <a:defRPr>
                <a:latin typeface="Abril Fatface"/>
                <a:ea typeface="Abril Fatface"/>
                <a:cs typeface="Abril Fatface"/>
                <a:sym typeface="Abril Fatface"/>
              </a:defRPr>
            </a:lvl1pPr>
            <a:lvl2pPr lvl="1" rtl="0">
              <a:buNone/>
              <a:defRPr>
                <a:latin typeface="Abril Fatface"/>
                <a:ea typeface="Abril Fatface"/>
                <a:cs typeface="Abril Fatface"/>
                <a:sym typeface="Abril Fatface"/>
              </a:defRPr>
            </a:lvl2pPr>
            <a:lvl3pPr lvl="2" rtl="0">
              <a:buNone/>
              <a:defRPr>
                <a:latin typeface="Abril Fatface"/>
                <a:ea typeface="Abril Fatface"/>
                <a:cs typeface="Abril Fatface"/>
                <a:sym typeface="Abril Fatface"/>
              </a:defRPr>
            </a:lvl3pPr>
            <a:lvl4pPr lvl="3" rtl="0">
              <a:buNone/>
              <a:defRPr>
                <a:latin typeface="Abril Fatface"/>
                <a:ea typeface="Abril Fatface"/>
                <a:cs typeface="Abril Fatface"/>
                <a:sym typeface="Abril Fatface"/>
              </a:defRPr>
            </a:lvl4pPr>
            <a:lvl5pPr lvl="4" rtl="0">
              <a:buNone/>
              <a:defRPr>
                <a:latin typeface="Abril Fatface"/>
                <a:ea typeface="Abril Fatface"/>
                <a:cs typeface="Abril Fatface"/>
                <a:sym typeface="Abril Fatface"/>
              </a:defRPr>
            </a:lvl5pPr>
            <a:lvl6pPr lvl="5" rtl="0">
              <a:buNone/>
              <a:defRPr>
                <a:latin typeface="Abril Fatface"/>
                <a:ea typeface="Abril Fatface"/>
                <a:cs typeface="Abril Fatface"/>
                <a:sym typeface="Abril Fatface"/>
              </a:defRPr>
            </a:lvl6pPr>
            <a:lvl7pPr lvl="6" rtl="0">
              <a:buNone/>
              <a:defRPr>
                <a:latin typeface="Abril Fatface"/>
                <a:ea typeface="Abril Fatface"/>
                <a:cs typeface="Abril Fatface"/>
                <a:sym typeface="Abril Fatface"/>
              </a:defRPr>
            </a:lvl7pPr>
            <a:lvl8pPr lvl="7" rtl="0">
              <a:buNone/>
              <a:defRPr>
                <a:latin typeface="Abril Fatface"/>
                <a:ea typeface="Abril Fatface"/>
                <a:cs typeface="Abril Fatface"/>
                <a:sym typeface="Abril Fatface"/>
              </a:defRPr>
            </a:lvl8pPr>
            <a:lvl9pPr lvl="8" rtl="0">
              <a:buNone/>
              <a:defRPr>
                <a:latin typeface="Abril Fatface"/>
                <a:ea typeface="Abril Fatface"/>
                <a:cs typeface="Abril Fatface"/>
                <a:sym typeface="Abril Fatfac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de">
  <p:cSld name="TITLE_ONLY_1">
    <p:spTree>
      <p:nvGrpSpPr>
        <p:cNvPr id="69" name="Shape 69"/>
        <p:cNvGrpSpPr/>
        <p:nvPr/>
      </p:nvGrpSpPr>
      <p:grpSpPr>
        <a:xfrm>
          <a:off x="0" y="0"/>
          <a:ext cx="0" cy="0"/>
          <a:chOff x="0" y="0"/>
          <a:chExt cx="0" cy="0"/>
        </a:xfrm>
      </p:grpSpPr>
      <p:sp>
        <p:nvSpPr>
          <p:cNvPr id="70" name="Google Shape;70;p15"/>
          <p:cNvSpPr/>
          <p:nvPr/>
        </p:nvSpPr>
        <p:spPr>
          <a:xfrm>
            <a:off x="0" y="0"/>
            <a:ext cx="1667100" cy="5143500"/>
          </a:xfrm>
          <a:prstGeom prst="rect">
            <a:avLst/>
          </a:prstGeom>
          <a:gradFill>
            <a:gsLst>
              <a:gs pos="0">
                <a:schemeClr val="accent1"/>
              </a:gs>
              <a:gs pos="50000">
                <a:schemeClr val="accent3"/>
              </a:gs>
              <a:gs pos="100000">
                <a:schemeClr val="accent5"/>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515675" y="552375"/>
            <a:ext cx="8089575" cy="951725"/>
          </a:xfrm>
          <a:custGeom>
            <a:rect b="b" l="l" r="r" t="t"/>
            <a:pathLst>
              <a:path extrusionOk="0" h="38069" w="323583">
                <a:moveTo>
                  <a:pt x="13884" y="0"/>
                </a:moveTo>
                <a:lnTo>
                  <a:pt x="323583" y="212"/>
                </a:lnTo>
                <a:lnTo>
                  <a:pt x="323583" y="38069"/>
                </a:lnTo>
                <a:lnTo>
                  <a:pt x="13736" y="38069"/>
                </a:lnTo>
                <a:lnTo>
                  <a:pt x="13884" y="26275"/>
                </a:lnTo>
                <a:lnTo>
                  <a:pt x="0" y="12391"/>
                </a:lnTo>
                <a:lnTo>
                  <a:pt x="13884" y="12391"/>
                </a:lnTo>
                <a:close/>
              </a:path>
            </a:pathLst>
          </a:custGeom>
          <a:noFill/>
          <a:ln cap="flat" cmpd="sng" w="76200">
            <a:solidFill>
              <a:srgbClr val="000000"/>
            </a:solidFill>
            <a:prstDash val="solid"/>
            <a:miter lim="8000"/>
            <a:headEnd len="med" w="med" type="none"/>
            <a:tailEnd len="med" w="med" type="none"/>
          </a:ln>
        </p:spPr>
      </p:sp>
      <p:sp>
        <p:nvSpPr>
          <p:cNvPr id="72" name="Google Shape;72;p15"/>
          <p:cNvSpPr txBox="1"/>
          <p:nvPr>
            <p:ph type="title"/>
          </p:nvPr>
        </p:nvSpPr>
        <p:spPr>
          <a:xfrm>
            <a:off x="910025" y="594075"/>
            <a:ext cx="7695300" cy="8664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5"/>
          <p:cNvSpPr txBox="1"/>
          <p:nvPr>
            <p:ph idx="12" type="sldNum"/>
          </p:nvPr>
        </p:nvSpPr>
        <p:spPr>
          <a:xfrm>
            <a:off x="8536449"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1463725" y="1827300"/>
            <a:ext cx="6326700" cy="101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9729"/>
              <a:buFont typeface="Arial"/>
              <a:buNone/>
            </a:pPr>
            <a:r>
              <a:rPr b="1" lang="en" sz="3700"/>
              <a:t>ProMentorHub</a:t>
            </a:r>
            <a:endParaRPr b="1" sz="3700">
              <a:solidFill>
                <a:schemeClr val="dk1"/>
              </a:solidFill>
            </a:endParaRPr>
          </a:p>
          <a:p>
            <a:pPr indent="0" lvl="0" marL="0" rtl="0" algn="l">
              <a:spcBef>
                <a:spcPts val="0"/>
              </a:spcBef>
              <a:spcAft>
                <a:spcPts val="0"/>
              </a:spcAft>
              <a:buClr>
                <a:schemeClr val="dk1"/>
              </a:buClr>
              <a:buSzPct val="44000"/>
              <a:buFont typeface="Arial"/>
              <a:buNone/>
            </a:pPr>
            <a:r>
              <a:t/>
            </a:r>
            <a:endParaRPr b="1" sz="2500">
              <a:solidFill>
                <a:schemeClr val="dk1"/>
              </a:solidFill>
            </a:endParaRPr>
          </a:p>
          <a:p>
            <a:pPr indent="0" lvl="0" marL="0" rtl="0" algn="l">
              <a:spcBef>
                <a:spcPts val="0"/>
              </a:spcBef>
              <a:spcAft>
                <a:spcPts val="0"/>
              </a:spcAft>
              <a:buClr>
                <a:schemeClr val="dk1"/>
              </a:buClr>
              <a:buSzPct val="45833"/>
              <a:buFont typeface="Arial"/>
              <a:buNone/>
            </a:pPr>
            <a:r>
              <a:t/>
            </a:r>
            <a:endParaRPr sz="2400">
              <a:solidFill>
                <a:schemeClr val="dk1"/>
              </a:solidFill>
            </a:endParaRPr>
          </a:p>
          <a:p>
            <a:pPr indent="0" lvl="0" marL="0" rtl="0" algn="l">
              <a:spcBef>
                <a:spcPts val="0"/>
              </a:spcBef>
              <a:spcAft>
                <a:spcPts val="0"/>
              </a:spcAft>
              <a:buClr>
                <a:schemeClr val="dk1"/>
              </a:buClr>
              <a:buSzPct val="45833"/>
              <a:buFont typeface="Arial"/>
              <a:buNone/>
            </a:pPr>
            <a:r>
              <a:rPr lang="en" sz="2400">
                <a:solidFill>
                  <a:schemeClr val="dk1"/>
                </a:solidFill>
              </a:rPr>
              <a:t>Arushi, Lokesh</a:t>
            </a:r>
            <a:endParaRPr sz="2400">
              <a:solidFill>
                <a:schemeClr val="dk1"/>
              </a:solidFill>
            </a:endParaRPr>
          </a:p>
          <a:p>
            <a:pPr indent="0" lvl="0" marL="0" rtl="0" algn="l">
              <a:spcBef>
                <a:spcPts val="0"/>
              </a:spcBef>
              <a:spcAft>
                <a:spcPts val="0"/>
              </a:spcAft>
              <a:buNone/>
            </a:pPr>
            <a:r>
              <a:t/>
            </a:r>
            <a:endParaRPr sz="2700">
              <a:solidFill>
                <a:schemeClr val="dk1"/>
              </a:solidFill>
              <a:latin typeface="Raleway"/>
              <a:ea typeface="Raleway"/>
              <a:cs typeface="Raleway"/>
              <a:sym typeface="Raleway"/>
            </a:endParaRPr>
          </a:p>
        </p:txBody>
      </p:sp>
      <p:sp>
        <p:nvSpPr>
          <p:cNvPr id="79" name="Google Shape;79;p16"/>
          <p:cNvSpPr txBox="1"/>
          <p:nvPr/>
        </p:nvSpPr>
        <p:spPr>
          <a:xfrm>
            <a:off x="6206800" y="3593875"/>
            <a:ext cx="47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184" name="Google Shape;184;p25"/>
          <p:cNvSpPr txBox="1"/>
          <p:nvPr/>
        </p:nvSpPr>
        <p:spPr>
          <a:xfrm>
            <a:off x="1278025" y="1031775"/>
            <a:ext cx="24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aleway"/>
                <a:ea typeface="Raleway"/>
                <a:cs typeface="Raleway"/>
                <a:sym typeface="Raleway"/>
              </a:rPr>
              <a:t>My Learnings</a:t>
            </a:r>
            <a:endParaRPr sz="2000">
              <a:solidFill>
                <a:schemeClr val="dk1"/>
              </a:solidFill>
              <a:latin typeface="Raleway"/>
              <a:ea typeface="Raleway"/>
              <a:cs typeface="Raleway"/>
              <a:sym typeface="Raleway"/>
            </a:endParaRPr>
          </a:p>
        </p:txBody>
      </p:sp>
      <p:sp>
        <p:nvSpPr>
          <p:cNvPr id="185" name="Google Shape;185;p25"/>
          <p:cNvSpPr txBox="1"/>
          <p:nvPr/>
        </p:nvSpPr>
        <p:spPr>
          <a:xfrm>
            <a:off x="1278025" y="1962125"/>
            <a:ext cx="263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What can you do next?</a:t>
            </a:r>
            <a:endParaRPr b="1" sz="2000">
              <a:solidFill>
                <a:schemeClr val="dk1"/>
              </a:solidFill>
              <a:latin typeface="Raleway"/>
              <a:ea typeface="Raleway"/>
              <a:cs typeface="Raleway"/>
              <a:sym typeface="Raleway"/>
            </a:endParaRPr>
          </a:p>
        </p:txBody>
      </p:sp>
      <p:cxnSp>
        <p:nvCxnSpPr>
          <p:cNvPr id="186" name="Google Shape;186;p25"/>
          <p:cNvCxnSpPr/>
          <p:nvPr/>
        </p:nvCxnSpPr>
        <p:spPr>
          <a:xfrm>
            <a:off x="3650000" y="883475"/>
            <a:ext cx="12000" cy="361860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25"/>
          <p:cNvSpPr txBox="1"/>
          <p:nvPr/>
        </p:nvSpPr>
        <p:spPr>
          <a:xfrm>
            <a:off x="4187425" y="883475"/>
            <a:ext cx="3000000" cy="190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dk1"/>
                </a:solidFill>
                <a:latin typeface="Raleway"/>
                <a:ea typeface="Raleway"/>
                <a:cs typeface="Raleway"/>
                <a:sym typeface="Raleway"/>
              </a:rPr>
              <a:t>Training Videos</a:t>
            </a:r>
            <a:endParaRPr sz="20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t/>
            </a:r>
            <a:endParaRPr sz="20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lang="en" sz="2000">
                <a:solidFill>
                  <a:schemeClr val="dk1"/>
                </a:solidFill>
                <a:latin typeface="Raleway"/>
                <a:ea typeface="Raleway"/>
                <a:cs typeface="Raleway"/>
                <a:sym typeface="Raleway"/>
              </a:rPr>
              <a:t>Search through videos using meta tags</a:t>
            </a:r>
            <a:endParaRPr sz="2000">
              <a:solidFill>
                <a:schemeClr val="dk1"/>
              </a:solidFill>
              <a:latin typeface="Raleway"/>
              <a:ea typeface="Raleway"/>
              <a:cs typeface="Raleway"/>
              <a:sym typeface="Raleway"/>
            </a:endParaRPr>
          </a:p>
          <a:p>
            <a:pPr indent="0" lvl="0" marL="0" rtl="0" algn="l">
              <a:spcBef>
                <a:spcPts val="0"/>
              </a:spcBef>
              <a:spcAft>
                <a:spcPts val="0"/>
              </a:spcAft>
              <a:buNone/>
            </a:pPr>
            <a:r>
              <a:t/>
            </a:r>
            <a:endParaRPr sz="2000">
              <a:solidFill>
                <a:schemeClr val="dk1"/>
              </a:solidFill>
              <a:latin typeface="Raleway"/>
              <a:ea typeface="Raleway"/>
              <a:cs typeface="Raleway"/>
              <a:sym typeface="Raleway"/>
            </a:endParaRPr>
          </a:p>
        </p:txBody>
      </p:sp>
      <p:sp>
        <p:nvSpPr>
          <p:cNvPr id="188" name="Google Shape;188;p25"/>
          <p:cNvSpPr txBox="1"/>
          <p:nvPr/>
        </p:nvSpPr>
        <p:spPr>
          <a:xfrm>
            <a:off x="1349425" y="3200275"/>
            <a:ext cx="24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aleway"/>
                <a:ea typeface="Raleway"/>
                <a:cs typeface="Raleway"/>
                <a:sym typeface="Raleway"/>
              </a:rPr>
              <a:t>Track Progress</a:t>
            </a:r>
            <a:endParaRPr sz="2000">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194" name="Google Shape;194;p26"/>
          <p:cNvSpPr txBox="1"/>
          <p:nvPr/>
        </p:nvSpPr>
        <p:spPr>
          <a:xfrm>
            <a:off x="1278025" y="1031775"/>
            <a:ext cx="24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aleway"/>
                <a:ea typeface="Raleway"/>
                <a:cs typeface="Raleway"/>
                <a:sym typeface="Raleway"/>
              </a:rPr>
              <a:t>My Learnings</a:t>
            </a:r>
            <a:endParaRPr sz="2000">
              <a:solidFill>
                <a:schemeClr val="dk1"/>
              </a:solidFill>
              <a:latin typeface="Raleway"/>
              <a:ea typeface="Raleway"/>
              <a:cs typeface="Raleway"/>
              <a:sym typeface="Raleway"/>
            </a:endParaRPr>
          </a:p>
        </p:txBody>
      </p:sp>
      <p:sp>
        <p:nvSpPr>
          <p:cNvPr id="195" name="Google Shape;195;p26"/>
          <p:cNvSpPr txBox="1"/>
          <p:nvPr/>
        </p:nvSpPr>
        <p:spPr>
          <a:xfrm>
            <a:off x="1278025" y="1962125"/>
            <a:ext cx="263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aleway"/>
                <a:ea typeface="Raleway"/>
                <a:cs typeface="Raleway"/>
                <a:sym typeface="Raleway"/>
              </a:rPr>
              <a:t>What can you do next?</a:t>
            </a:r>
            <a:endParaRPr sz="2000">
              <a:solidFill>
                <a:schemeClr val="dk1"/>
              </a:solidFill>
              <a:latin typeface="Raleway"/>
              <a:ea typeface="Raleway"/>
              <a:cs typeface="Raleway"/>
              <a:sym typeface="Raleway"/>
            </a:endParaRPr>
          </a:p>
        </p:txBody>
      </p:sp>
      <p:cxnSp>
        <p:nvCxnSpPr>
          <p:cNvPr id="196" name="Google Shape;196;p26"/>
          <p:cNvCxnSpPr/>
          <p:nvPr/>
        </p:nvCxnSpPr>
        <p:spPr>
          <a:xfrm>
            <a:off x="3650000" y="883475"/>
            <a:ext cx="12000" cy="3618600"/>
          </a:xfrm>
          <a:prstGeom prst="straightConnector1">
            <a:avLst/>
          </a:prstGeom>
          <a:noFill/>
          <a:ln cap="flat" cmpd="sng" w="9525">
            <a:solidFill>
              <a:schemeClr val="dk2"/>
            </a:solidFill>
            <a:prstDash val="solid"/>
            <a:round/>
            <a:headEnd len="med" w="med" type="none"/>
            <a:tailEnd len="med" w="med" type="none"/>
          </a:ln>
        </p:spPr>
      </p:cxnSp>
      <p:sp>
        <p:nvSpPr>
          <p:cNvPr id="197" name="Google Shape;197;p26"/>
          <p:cNvSpPr txBox="1"/>
          <p:nvPr/>
        </p:nvSpPr>
        <p:spPr>
          <a:xfrm>
            <a:off x="4187425" y="883475"/>
            <a:ext cx="3000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aleway"/>
                <a:ea typeface="Raleway"/>
                <a:cs typeface="Raleway"/>
                <a:sym typeface="Raleway"/>
              </a:rPr>
              <a:t>Developed Skills</a:t>
            </a:r>
            <a:endParaRPr sz="1800">
              <a:solidFill>
                <a:schemeClr val="dk1"/>
              </a:solidFill>
              <a:latin typeface="Raleway"/>
              <a:ea typeface="Raleway"/>
              <a:cs typeface="Raleway"/>
              <a:sym typeface="Raleway"/>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spcBef>
                <a:spcPts val="0"/>
              </a:spcBef>
              <a:spcAft>
                <a:spcPts val="0"/>
              </a:spcAft>
              <a:buNone/>
            </a:pPr>
            <a:r>
              <a:rPr lang="en" sz="1800">
                <a:solidFill>
                  <a:schemeClr val="dk1"/>
                </a:solidFill>
                <a:latin typeface="Raleway"/>
                <a:ea typeface="Raleway"/>
                <a:cs typeface="Raleway"/>
                <a:sym typeface="Raleway"/>
              </a:rPr>
              <a:t>The time of day that user is most productive in</a:t>
            </a:r>
            <a:endParaRPr sz="1800">
              <a:solidFill>
                <a:schemeClr val="dk1"/>
              </a:solidFill>
              <a:latin typeface="Raleway"/>
              <a:ea typeface="Raleway"/>
              <a:cs typeface="Raleway"/>
              <a:sym typeface="Raleway"/>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spcBef>
                <a:spcPts val="0"/>
              </a:spcBef>
              <a:spcAft>
                <a:spcPts val="0"/>
              </a:spcAft>
              <a:buNone/>
            </a:pPr>
            <a:r>
              <a:rPr lang="en" sz="1800">
                <a:solidFill>
                  <a:schemeClr val="dk1"/>
                </a:solidFill>
                <a:latin typeface="Raleway"/>
                <a:ea typeface="Raleway"/>
                <a:cs typeface="Raleway"/>
                <a:sym typeface="Raleway"/>
              </a:rPr>
              <a:t>View Notes</a:t>
            </a:r>
            <a:endParaRPr sz="1800">
              <a:solidFill>
                <a:schemeClr val="dk1"/>
              </a:solidFill>
              <a:latin typeface="Raleway"/>
              <a:ea typeface="Raleway"/>
              <a:cs typeface="Raleway"/>
              <a:sym typeface="Raleway"/>
            </a:endParaRPr>
          </a:p>
          <a:p>
            <a:pPr indent="0" lvl="0" marL="0" rtl="0" algn="l">
              <a:spcBef>
                <a:spcPts val="0"/>
              </a:spcBef>
              <a:spcAft>
                <a:spcPts val="0"/>
              </a:spcAft>
              <a:buNone/>
            </a:pPr>
            <a:r>
              <a:t/>
            </a:r>
            <a:endParaRPr sz="2000">
              <a:solidFill>
                <a:schemeClr val="dk1"/>
              </a:solidFill>
              <a:latin typeface="Raleway"/>
              <a:ea typeface="Raleway"/>
              <a:cs typeface="Raleway"/>
              <a:sym typeface="Raleway"/>
            </a:endParaRPr>
          </a:p>
        </p:txBody>
      </p:sp>
      <p:sp>
        <p:nvSpPr>
          <p:cNvPr id="198" name="Google Shape;198;p26"/>
          <p:cNvSpPr txBox="1"/>
          <p:nvPr/>
        </p:nvSpPr>
        <p:spPr>
          <a:xfrm>
            <a:off x="1349425" y="3200275"/>
            <a:ext cx="24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Track Progress</a:t>
            </a:r>
            <a:endParaRPr b="1" sz="2000">
              <a:solidFill>
                <a:schemeClr val="dk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204" name="Google Shape;204;p27"/>
          <p:cNvSpPr txBox="1"/>
          <p:nvPr/>
        </p:nvSpPr>
        <p:spPr>
          <a:xfrm>
            <a:off x="1441050" y="1319150"/>
            <a:ext cx="62619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latin typeface="Raleway"/>
              <a:ea typeface="Raleway"/>
              <a:cs typeface="Raleway"/>
              <a:sym typeface="Raleway"/>
            </a:endParaRPr>
          </a:p>
          <a:p>
            <a:pPr indent="0" lvl="0" marL="0" rtl="0" algn="l">
              <a:spcBef>
                <a:spcPts val="0"/>
              </a:spcBef>
              <a:spcAft>
                <a:spcPts val="0"/>
              </a:spcAft>
              <a:buNone/>
            </a:pPr>
            <a:r>
              <a:rPr lang="en" sz="2000">
                <a:solidFill>
                  <a:schemeClr val="dk1"/>
                </a:solidFill>
                <a:latin typeface="Raleway"/>
                <a:ea typeface="Raleway"/>
                <a:cs typeface="Raleway"/>
                <a:sym typeface="Raleway"/>
              </a:rPr>
              <a:t>For Connecting with Professionals with s</a:t>
            </a:r>
            <a:r>
              <a:rPr lang="en" sz="2000">
                <a:solidFill>
                  <a:schemeClr val="dk1"/>
                </a:solidFill>
                <a:latin typeface="Raleway"/>
                <a:ea typeface="Raleway"/>
                <a:cs typeface="Raleway"/>
                <a:sym typeface="Raleway"/>
              </a:rPr>
              <a:t>hared goals </a:t>
            </a:r>
            <a:r>
              <a:rPr lang="en" sz="2000">
                <a:solidFill>
                  <a:schemeClr val="dk1"/>
                </a:solidFill>
                <a:latin typeface="Raleway"/>
                <a:ea typeface="Raleway"/>
                <a:cs typeface="Raleway"/>
                <a:sym typeface="Raleway"/>
              </a:rPr>
              <a:t> </a:t>
            </a:r>
            <a:endParaRPr sz="2000">
              <a:solidFill>
                <a:schemeClr val="dk1"/>
              </a:solidFill>
              <a:latin typeface="Raleway"/>
              <a:ea typeface="Raleway"/>
              <a:cs typeface="Raleway"/>
              <a:sym typeface="Raleway"/>
            </a:endParaRPr>
          </a:p>
          <a:p>
            <a:pPr indent="0" lvl="0" marL="0" rtl="0" algn="l">
              <a:spcBef>
                <a:spcPts val="0"/>
              </a:spcBef>
              <a:spcAft>
                <a:spcPts val="0"/>
              </a:spcAft>
              <a:buNone/>
            </a:pPr>
            <a:r>
              <a:t/>
            </a:r>
            <a:endParaRPr sz="2000">
              <a:solidFill>
                <a:schemeClr val="dk1"/>
              </a:solidFill>
              <a:latin typeface="Raleway"/>
              <a:ea typeface="Raleway"/>
              <a:cs typeface="Raleway"/>
              <a:sym typeface="Raleway"/>
            </a:endParaRPr>
          </a:p>
          <a:p>
            <a:pPr indent="0" lvl="0" marL="0" rtl="0" algn="l">
              <a:spcBef>
                <a:spcPts val="0"/>
              </a:spcBef>
              <a:spcAft>
                <a:spcPts val="0"/>
              </a:spcAft>
              <a:buNone/>
            </a:pPr>
            <a:r>
              <a:rPr lang="en" sz="2000">
                <a:solidFill>
                  <a:schemeClr val="dk1"/>
                </a:solidFill>
                <a:latin typeface="Raleway"/>
                <a:ea typeface="Raleway"/>
                <a:cs typeface="Raleway"/>
                <a:sym typeface="Raleway"/>
              </a:rPr>
              <a:t>Similar interest-Peer Groups</a:t>
            </a:r>
            <a:endParaRPr sz="2000">
              <a:solidFill>
                <a:schemeClr val="dk1"/>
              </a:solidFill>
              <a:latin typeface="Raleway"/>
              <a:ea typeface="Raleway"/>
              <a:cs typeface="Raleway"/>
              <a:sym typeface="Raleway"/>
            </a:endParaRPr>
          </a:p>
          <a:p>
            <a:pPr indent="0" lvl="0" marL="0" rtl="0" algn="l">
              <a:spcBef>
                <a:spcPts val="0"/>
              </a:spcBef>
              <a:spcAft>
                <a:spcPts val="0"/>
              </a:spcAft>
              <a:buNone/>
            </a:pPr>
            <a:r>
              <a:t/>
            </a:r>
            <a:endParaRPr sz="2000">
              <a:solidFill>
                <a:schemeClr val="dk1"/>
              </a:solidFill>
              <a:latin typeface="Raleway"/>
              <a:ea typeface="Raleway"/>
              <a:cs typeface="Raleway"/>
              <a:sym typeface="Raleway"/>
            </a:endParaRPr>
          </a:p>
          <a:p>
            <a:pPr indent="0" lvl="0" marL="0" rtl="0" algn="l">
              <a:spcBef>
                <a:spcPts val="0"/>
              </a:spcBef>
              <a:spcAft>
                <a:spcPts val="0"/>
              </a:spcAft>
              <a:buNone/>
            </a:pPr>
            <a:r>
              <a:rPr lang="en" sz="2000">
                <a:solidFill>
                  <a:schemeClr val="dk1"/>
                </a:solidFill>
                <a:latin typeface="Raleway"/>
                <a:ea typeface="Raleway"/>
                <a:cs typeface="Raleway"/>
                <a:sym typeface="Raleway"/>
              </a:rPr>
              <a:t>Training Videos.</a:t>
            </a:r>
            <a:endParaRPr sz="2000">
              <a:solidFill>
                <a:schemeClr val="dk1"/>
              </a:solidFill>
              <a:latin typeface="Raleway"/>
              <a:ea typeface="Raleway"/>
              <a:cs typeface="Raleway"/>
              <a:sym typeface="Raleway"/>
            </a:endParaRPr>
          </a:p>
          <a:p>
            <a:pPr indent="0" lvl="0" marL="0" rtl="0" algn="l">
              <a:spcBef>
                <a:spcPts val="0"/>
              </a:spcBef>
              <a:spcAft>
                <a:spcPts val="0"/>
              </a:spcAft>
              <a:buNone/>
            </a:pPr>
            <a:r>
              <a:t/>
            </a:r>
            <a:endParaRPr sz="2000">
              <a:solidFill>
                <a:schemeClr val="dk1"/>
              </a:solidFill>
              <a:latin typeface="Raleway"/>
              <a:ea typeface="Raleway"/>
              <a:cs typeface="Raleway"/>
              <a:sym typeface="Raleway"/>
            </a:endParaRPr>
          </a:p>
        </p:txBody>
      </p:sp>
      <p:sp>
        <p:nvSpPr>
          <p:cNvPr id="205" name="Google Shape;205;p27"/>
          <p:cNvSpPr txBox="1"/>
          <p:nvPr/>
        </p:nvSpPr>
        <p:spPr>
          <a:xfrm>
            <a:off x="1411150" y="726150"/>
            <a:ext cx="6535200" cy="53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500">
                <a:solidFill>
                  <a:schemeClr val="dk1"/>
                </a:solidFill>
                <a:latin typeface="Abril Fatface"/>
                <a:ea typeface="Abril Fatface"/>
                <a:cs typeface="Abril Fatface"/>
                <a:sym typeface="Abril Fatface"/>
              </a:rPr>
              <a:t>Recommendation Engine </a:t>
            </a:r>
            <a:endParaRPr sz="2500">
              <a:solidFill>
                <a:schemeClr val="dk1"/>
              </a:solidFill>
              <a:latin typeface="Abril Fatface"/>
              <a:ea typeface="Abril Fatface"/>
              <a:cs typeface="Abril Fatface"/>
              <a:sym typeface="Abril Fatfac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1101500" y="1048150"/>
            <a:ext cx="1836300" cy="1806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SWOT Analysis</a:t>
            </a:r>
            <a:endParaRPr/>
          </a:p>
        </p:txBody>
      </p:sp>
      <p:sp>
        <p:nvSpPr>
          <p:cNvPr id="211" name="Google Shape;21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212" name="Google Shape;212;p28"/>
          <p:cNvSpPr/>
          <p:nvPr/>
        </p:nvSpPr>
        <p:spPr>
          <a:xfrm>
            <a:off x="3440374" y="734900"/>
            <a:ext cx="2636400" cy="1695600"/>
          </a:xfrm>
          <a:prstGeom prst="rect">
            <a:avLst/>
          </a:prstGeom>
          <a:solidFill>
            <a:schemeClr val="lt2"/>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sz="1100">
                <a:solidFill>
                  <a:srgbClr val="141F2F"/>
                </a:solidFill>
                <a:latin typeface="Raleway"/>
                <a:ea typeface="Raleway"/>
                <a:cs typeface="Raleway"/>
                <a:sym typeface="Raleway"/>
              </a:rPr>
              <a:t>STRENGTHS</a:t>
            </a:r>
            <a:endParaRPr b="1" sz="1100">
              <a:solidFill>
                <a:srgbClr val="141F2F"/>
              </a:solidFill>
              <a:latin typeface="Raleway"/>
              <a:ea typeface="Raleway"/>
              <a:cs typeface="Raleway"/>
              <a:sym typeface="Raleway"/>
            </a:endParaRPr>
          </a:p>
          <a:p>
            <a:pPr indent="0" lvl="0" marL="0" rtl="0" algn="l">
              <a:spcBef>
                <a:spcPts val="600"/>
              </a:spcBef>
              <a:spcAft>
                <a:spcPts val="0"/>
              </a:spcAft>
              <a:buNone/>
            </a:pPr>
            <a:r>
              <a:rPr lang="en" sz="1100">
                <a:solidFill>
                  <a:srgbClr val="141F2F"/>
                </a:solidFill>
                <a:latin typeface="Raleway"/>
                <a:ea typeface="Raleway"/>
                <a:cs typeface="Raleway"/>
                <a:sym typeface="Raleway"/>
              </a:rPr>
              <a:t>Easy access (24/7) to disadvantaged communities </a:t>
            </a:r>
            <a:endParaRPr sz="1100">
              <a:solidFill>
                <a:srgbClr val="141F2F"/>
              </a:solidFill>
              <a:latin typeface="Raleway"/>
              <a:ea typeface="Raleway"/>
              <a:cs typeface="Raleway"/>
              <a:sym typeface="Raleway"/>
            </a:endParaRPr>
          </a:p>
          <a:p>
            <a:pPr indent="0" lvl="0" marL="0" rtl="0" algn="l">
              <a:spcBef>
                <a:spcPts val="600"/>
              </a:spcBef>
              <a:spcAft>
                <a:spcPts val="0"/>
              </a:spcAft>
              <a:buNone/>
            </a:pPr>
            <a:r>
              <a:rPr lang="en" sz="1100">
                <a:solidFill>
                  <a:srgbClr val="141F2F"/>
                </a:solidFill>
                <a:latin typeface="Raleway"/>
                <a:ea typeface="Raleway"/>
                <a:cs typeface="Raleway"/>
                <a:sym typeface="Raleway"/>
              </a:rPr>
              <a:t>Innovative</a:t>
            </a:r>
            <a:endParaRPr sz="1100">
              <a:solidFill>
                <a:srgbClr val="141F2F"/>
              </a:solidFill>
              <a:latin typeface="Raleway"/>
              <a:ea typeface="Raleway"/>
              <a:cs typeface="Raleway"/>
              <a:sym typeface="Raleway"/>
            </a:endParaRPr>
          </a:p>
          <a:p>
            <a:pPr indent="0" lvl="0" marL="0" rtl="0" algn="l">
              <a:spcBef>
                <a:spcPts val="600"/>
              </a:spcBef>
              <a:spcAft>
                <a:spcPts val="0"/>
              </a:spcAft>
              <a:buNone/>
            </a:pPr>
            <a:r>
              <a:rPr lang="en" sz="1100">
                <a:solidFill>
                  <a:srgbClr val="141F2F"/>
                </a:solidFill>
                <a:latin typeface="Raleway"/>
                <a:ea typeface="Raleway"/>
                <a:cs typeface="Raleway"/>
                <a:sym typeface="Raleway"/>
              </a:rPr>
              <a:t>Minimize bias</a:t>
            </a:r>
            <a:endParaRPr sz="1100">
              <a:solidFill>
                <a:srgbClr val="141F2F"/>
              </a:solidFill>
              <a:latin typeface="Raleway"/>
              <a:ea typeface="Raleway"/>
              <a:cs typeface="Raleway"/>
              <a:sym typeface="Raleway"/>
            </a:endParaRPr>
          </a:p>
          <a:p>
            <a:pPr indent="0" lvl="0" marL="0" rtl="0" algn="l">
              <a:spcBef>
                <a:spcPts val="600"/>
              </a:spcBef>
              <a:spcAft>
                <a:spcPts val="0"/>
              </a:spcAft>
              <a:buNone/>
            </a:pPr>
            <a:r>
              <a:t/>
            </a:r>
            <a:endParaRPr sz="1100">
              <a:solidFill>
                <a:srgbClr val="141F2F"/>
              </a:solidFill>
              <a:latin typeface="Raleway"/>
              <a:ea typeface="Raleway"/>
              <a:cs typeface="Raleway"/>
              <a:sym typeface="Raleway"/>
            </a:endParaRPr>
          </a:p>
          <a:p>
            <a:pPr indent="0" lvl="0" marL="0" rtl="0" algn="l">
              <a:spcBef>
                <a:spcPts val="600"/>
              </a:spcBef>
              <a:spcAft>
                <a:spcPts val="0"/>
              </a:spcAft>
              <a:buNone/>
            </a:pPr>
            <a:r>
              <a:t/>
            </a:r>
            <a:endParaRPr sz="1100">
              <a:solidFill>
                <a:srgbClr val="141F2F"/>
              </a:solidFill>
              <a:latin typeface="Raleway"/>
              <a:ea typeface="Raleway"/>
              <a:cs typeface="Raleway"/>
              <a:sym typeface="Raleway"/>
            </a:endParaRPr>
          </a:p>
          <a:p>
            <a:pPr indent="0" lvl="0" marL="0" rtl="0" algn="l">
              <a:spcBef>
                <a:spcPts val="600"/>
              </a:spcBef>
              <a:spcAft>
                <a:spcPts val="600"/>
              </a:spcAft>
              <a:buNone/>
            </a:pPr>
            <a:r>
              <a:rPr lang="en" sz="1100">
                <a:solidFill>
                  <a:srgbClr val="141F2F"/>
                </a:solidFill>
                <a:latin typeface="Raleway"/>
                <a:ea typeface="Raleway"/>
                <a:cs typeface="Raleway"/>
                <a:sym typeface="Raleway"/>
              </a:rPr>
              <a:t> </a:t>
            </a:r>
            <a:endParaRPr sz="1100">
              <a:solidFill>
                <a:srgbClr val="141F2F"/>
              </a:solidFill>
              <a:latin typeface="Raleway"/>
              <a:ea typeface="Raleway"/>
              <a:cs typeface="Raleway"/>
              <a:sym typeface="Raleway"/>
            </a:endParaRPr>
          </a:p>
        </p:txBody>
      </p:sp>
      <p:sp>
        <p:nvSpPr>
          <p:cNvPr id="213" name="Google Shape;213;p28"/>
          <p:cNvSpPr/>
          <p:nvPr/>
        </p:nvSpPr>
        <p:spPr>
          <a:xfrm>
            <a:off x="6185716" y="734900"/>
            <a:ext cx="2636400" cy="1695600"/>
          </a:xfrm>
          <a:prstGeom prst="rect">
            <a:avLst/>
          </a:prstGeom>
          <a:solidFill>
            <a:schemeClr val="lt2"/>
          </a:solidFill>
          <a:ln>
            <a:noFill/>
          </a:ln>
        </p:spPr>
        <p:txBody>
          <a:bodyPr anchorCtr="0" anchor="t"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100">
                <a:solidFill>
                  <a:srgbClr val="141F2F"/>
                </a:solidFill>
                <a:latin typeface="Raleway"/>
                <a:ea typeface="Raleway"/>
                <a:cs typeface="Raleway"/>
                <a:sym typeface="Raleway"/>
              </a:rPr>
              <a:t>WEAKNESSES</a:t>
            </a:r>
            <a:endParaRPr b="1" sz="1100">
              <a:solidFill>
                <a:srgbClr val="141F2F"/>
              </a:solidFill>
              <a:latin typeface="Raleway"/>
              <a:ea typeface="Raleway"/>
              <a:cs typeface="Raleway"/>
              <a:sym typeface="Raleway"/>
            </a:endParaRPr>
          </a:p>
          <a:p>
            <a:pPr indent="0" lvl="0" marL="0" rtl="0" algn="r">
              <a:spcBef>
                <a:spcPts val="600"/>
              </a:spcBef>
              <a:spcAft>
                <a:spcPts val="0"/>
              </a:spcAft>
              <a:buNone/>
            </a:pPr>
            <a:r>
              <a:rPr lang="en" sz="1000">
                <a:solidFill>
                  <a:srgbClr val="141F2F"/>
                </a:solidFill>
                <a:latin typeface="Raleway"/>
                <a:ea typeface="Raleway"/>
                <a:cs typeface="Raleway"/>
                <a:sym typeface="Raleway"/>
              </a:rPr>
              <a:t>People prefer human interaction</a:t>
            </a:r>
            <a:endParaRPr sz="1000">
              <a:solidFill>
                <a:srgbClr val="141F2F"/>
              </a:solidFill>
              <a:latin typeface="Raleway"/>
              <a:ea typeface="Raleway"/>
              <a:cs typeface="Raleway"/>
              <a:sym typeface="Raleway"/>
            </a:endParaRPr>
          </a:p>
          <a:p>
            <a:pPr indent="0" lvl="0" marL="0" rtl="0" algn="r">
              <a:spcBef>
                <a:spcPts val="600"/>
              </a:spcBef>
              <a:spcAft>
                <a:spcPts val="0"/>
              </a:spcAft>
              <a:buNone/>
            </a:pPr>
            <a:r>
              <a:t/>
            </a:r>
            <a:endParaRPr sz="400">
              <a:solidFill>
                <a:srgbClr val="141F2F"/>
              </a:solidFill>
              <a:latin typeface="Raleway"/>
              <a:ea typeface="Raleway"/>
              <a:cs typeface="Raleway"/>
              <a:sym typeface="Raleway"/>
            </a:endParaRPr>
          </a:p>
          <a:p>
            <a:pPr indent="0" lvl="0" marL="0" rtl="0" algn="r">
              <a:spcBef>
                <a:spcPts val="600"/>
              </a:spcBef>
              <a:spcAft>
                <a:spcPts val="600"/>
              </a:spcAft>
              <a:buNone/>
            </a:pPr>
            <a:r>
              <a:rPr lang="en" sz="1000">
                <a:solidFill>
                  <a:srgbClr val="141F2F"/>
                </a:solidFill>
                <a:latin typeface="Raleway"/>
                <a:ea typeface="Raleway"/>
                <a:cs typeface="Raleway"/>
                <a:sym typeface="Raleway"/>
              </a:rPr>
              <a:t>Wireframe was difficult to translate</a:t>
            </a:r>
            <a:endParaRPr sz="1000">
              <a:solidFill>
                <a:srgbClr val="141F2F"/>
              </a:solidFill>
              <a:latin typeface="Raleway"/>
              <a:ea typeface="Raleway"/>
              <a:cs typeface="Raleway"/>
              <a:sym typeface="Raleway"/>
            </a:endParaRPr>
          </a:p>
        </p:txBody>
      </p:sp>
      <p:sp>
        <p:nvSpPr>
          <p:cNvPr id="214" name="Google Shape;214;p28"/>
          <p:cNvSpPr/>
          <p:nvPr/>
        </p:nvSpPr>
        <p:spPr>
          <a:xfrm>
            <a:off x="3440374" y="2559705"/>
            <a:ext cx="2636400" cy="1695600"/>
          </a:xfrm>
          <a:prstGeom prst="rect">
            <a:avLst/>
          </a:prstGeom>
          <a:solidFill>
            <a:schemeClr val="lt2"/>
          </a:solidFill>
          <a:ln>
            <a:noFill/>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t/>
            </a:r>
            <a:endParaRPr b="1" sz="1100">
              <a:solidFill>
                <a:srgbClr val="141F2F"/>
              </a:solidFill>
              <a:latin typeface="Raleway"/>
              <a:ea typeface="Raleway"/>
              <a:cs typeface="Raleway"/>
              <a:sym typeface="Raleway"/>
            </a:endParaRPr>
          </a:p>
          <a:p>
            <a:pPr indent="0" lvl="0" marL="0" rtl="0" algn="l">
              <a:spcBef>
                <a:spcPts val="600"/>
              </a:spcBef>
              <a:spcAft>
                <a:spcPts val="0"/>
              </a:spcAft>
              <a:buClr>
                <a:schemeClr val="dk1"/>
              </a:buClr>
              <a:buSzPts val="1100"/>
              <a:buFont typeface="Arial"/>
              <a:buNone/>
            </a:pPr>
            <a:r>
              <a:rPr lang="en" sz="1100">
                <a:solidFill>
                  <a:srgbClr val="141F2F"/>
                </a:solidFill>
                <a:latin typeface="Raleway"/>
                <a:ea typeface="Raleway"/>
                <a:cs typeface="Raleway"/>
                <a:sym typeface="Raleway"/>
              </a:rPr>
              <a:t>Mobile app</a:t>
            </a:r>
            <a:endParaRPr sz="1100">
              <a:solidFill>
                <a:srgbClr val="141F2F"/>
              </a:solidFill>
              <a:latin typeface="Raleway"/>
              <a:ea typeface="Raleway"/>
              <a:cs typeface="Raleway"/>
              <a:sym typeface="Raleway"/>
            </a:endParaRPr>
          </a:p>
          <a:p>
            <a:pPr indent="0" lvl="0" marL="0" rtl="0" algn="l">
              <a:spcBef>
                <a:spcPts val="600"/>
              </a:spcBef>
              <a:spcAft>
                <a:spcPts val="0"/>
              </a:spcAft>
              <a:buClr>
                <a:schemeClr val="dk1"/>
              </a:buClr>
              <a:buSzPts val="1100"/>
              <a:buFont typeface="Arial"/>
              <a:buNone/>
            </a:pPr>
            <a:r>
              <a:rPr lang="en" sz="1100">
                <a:solidFill>
                  <a:srgbClr val="141F2F"/>
                </a:solidFill>
                <a:latin typeface="Raleway"/>
                <a:ea typeface="Raleway"/>
                <a:cs typeface="Raleway"/>
                <a:sym typeface="Raleway"/>
              </a:rPr>
              <a:t>Train recommendation engine more</a:t>
            </a:r>
            <a:endParaRPr sz="1100">
              <a:solidFill>
                <a:srgbClr val="141F2F"/>
              </a:solidFill>
              <a:latin typeface="Raleway"/>
              <a:ea typeface="Raleway"/>
              <a:cs typeface="Raleway"/>
              <a:sym typeface="Raleway"/>
            </a:endParaRPr>
          </a:p>
          <a:p>
            <a:pPr indent="0" lvl="0" marL="0" rtl="0" algn="l">
              <a:spcBef>
                <a:spcPts val="600"/>
              </a:spcBef>
              <a:spcAft>
                <a:spcPts val="0"/>
              </a:spcAft>
              <a:buClr>
                <a:schemeClr val="dk1"/>
              </a:buClr>
              <a:buSzPts val="1100"/>
              <a:buFont typeface="Arial"/>
              <a:buNone/>
            </a:pPr>
            <a:r>
              <a:rPr lang="en" sz="1100">
                <a:solidFill>
                  <a:srgbClr val="141F2F"/>
                </a:solidFill>
                <a:latin typeface="Raleway"/>
                <a:ea typeface="Raleway"/>
                <a:cs typeface="Raleway"/>
                <a:sym typeface="Raleway"/>
              </a:rPr>
              <a:t>Expand career page</a:t>
            </a:r>
            <a:endParaRPr sz="1100">
              <a:solidFill>
                <a:srgbClr val="141F2F"/>
              </a:solidFill>
              <a:latin typeface="Raleway"/>
              <a:ea typeface="Raleway"/>
              <a:cs typeface="Raleway"/>
              <a:sym typeface="Raleway"/>
            </a:endParaRPr>
          </a:p>
          <a:p>
            <a:pPr indent="0" lvl="0" marL="0" rtl="0" algn="l">
              <a:spcBef>
                <a:spcPts val="600"/>
              </a:spcBef>
              <a:spcAft>
                <a:spcPts val="600"/>
              </a:spcAft>
              <a:buClr>
                <a:schemeClr val="dk1"/>
              </a:buClr>
              <a:buSzPts val="1100"/>
              <a:buFont typeface="Arial"/>
              <a:buNone/>
            </a:pPr>
            <a:r>
              <a:rPr b="1" lang="en" sz="1100">
                <a:solidFill>
                  <a:srgbClr val="141F2F"/>
                </a:solidFill>
                <a:latin typeface="Raleway"/>
                <a:ea typeface="Raleway"/>
                <a:cs typeface="Raleway"/>
                <a:sym typeface="Raleway"/>
              </a:rPr>
              <a:t>OPPORTUNITIES</a:t>
            </a:r>
            <a:endParaRPr sz="1100">
              <a:solidFill>
                <a:srgbClr val="141F2F"/>
              </a:solidFill>
              <a:latin typeface="Raleway"/>
              <a:ea typeface="Raleway"/>
              <a:cs typeface="Raleway"/>
              <a:sym typeface="Raleway"/>
            </a:endParaRPr>
          </a:p>
        </p:txBody>
      </p:sp>
      <p:sp>
        <p:nvSpPr>
          <p:cNvPr id="215" name="Google Shape;215;p28"/>
          <p:cNvSpPr/>
          <p:nvPr/>
        </p:nvSpPr>
        <p:spPr>
          <a:xfrm>
            <a:off x="6185716" y="2559705"/>
            <a:ext cx="2636400" cy="1695600"/>
          </a:xfrm>
          <a:prstGeom prst="rect">
            <a:avLst/>
          </a:prstGeom>
          <a:solidFill>
            <a:schemeClr val="lt2"/>
          </a:solidFill>
          <a:ln>
            <a:noFill/>
          </a:ln>
        </p:spPr>
        <p:txBody>
          <a:bodyPr anchorCtr="0" anchor="b"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lang="en" sz="1100">
                <a:solidFill>
                  <a:srgbClr val="141F2F"/>
                </a:solidFill>
                <a:latin typeface="Raleway"/>
                <a:ea typeface="Raleway"/>
                <a:cs typeface="Raleway"/>
                <a:sym typeface="Raleway"/>
              </a:rPr>
              <a:t>Security </a:t>
            </a:r>
            <a:endParaRPr sz="1100">
              <a:solidFill>
                <a:srgbClr val="141F2F"/>
              </a:solidFill>
              <a:latin typeface="Raleway"/>
              <a:ea typeface="Raleway"/>
              <a:cs typeface="Raleway"/>
              <a:sym typeface="Raleway"/>
            </a:endParaRPr>
          </a:p>
          <a:p>
            <a:pPr indent="0" lvl="0" marL="0" rtl="0" algn="r">
              <a:spcBef>
                <a:spcPts val="600"/>
              </a:spcBef>
              <a:spcAft>
                <a:spcPts val="600"/>
              </a:spcAft>
              <a:buNone/>
            </a:pPr>
            <a:r>
              <a:rPr b="1" lang="en" sz="1100">
                <a:solidFill>
                  <a:srgbClr val="141F2F"/>
                </a:solidFill>
                <a:latin typeface="Raleway"/>
                <a:ea typeface="Raleway"/>
                <a:cs typeface="Raleway"/>
                <a:sym typeface="Raleway"/>
              </a:rPr>
              <a:t>THREATS</a:t>
            </a:r>
            <a:endParaRPr sz="1100">
              <a:solidFill>
                <a:srgbClr val="141F2F"/>
              </a:solidFill>
              <a:latin typeface="Raleway"/>
              <a:ea typeface="Raleway"/>
              <a:cs typeface="Raleway"/>
              <a:sym typeface="Raleway"/>
            </a:endParaRPr>
          </a:p>
        </p:txBody>
      </p:sp>
      <p:sp>
        <p:nvSpPr>
          <p:cNvPr id="216" name="Google Shape;216;p28"/>
          <p:cNvSpPr/>
          <p:nvPr/>
        </p:nvSpPr>
        <p:spPr>
          <a:xfrm>
            <a:off x="4965321" y="1320020"/>
            <a:ext cx="2216100" cy="22161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rot="5400000">
            <a:off x="5086029" y="1320020"/>
            <a:ext cx="2216100" cy="22161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p:nvPr/>
        </p:nvSpPr>
        <p:spPr>
          <a:xfrm rot="10800000">
            <a:off x="5086029" y="1454983"/>
            <a:ext cx="2216100" cy="22161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p:nvPr/>
        </p:nvSpPr>
        <p:spPr>
          <a:xfrm rot="-5400000">
            <a:off x="4965321" y="1454983"/>
            <a:ext cx="2216100" cy="2216100"/>
          </a:xfrm>
          <a:prstGeom prst="pie">
            <a:avLst>
              <a:gd fmla="val 10788866" name="adj1"/>
              <a:gd fmla="val 1620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5475513" y="1782275"/>
            <a:ext cx="287652" cy="408254"/>
          </a:xfrm>
          <a:prstGeom prst="rect">
            <a:avLst/>
          </a:prstGeom>
        </p:spPr>
        <p:txBody>
          <a:bodyPr>
            <a:prstTxWarp prst="textPlain"/>
          </a:bodyPr>
          <a:lstStyle/>
          <a:p>
            <a:pPr lvl="0" algn="ctr"/>
            <a:r>
              <a:rPr b="0" i="0">
                <a:ln>
                  <a:noFill/>
                </a:ln>
                <a:solidFill>
                  <a:schemeClr val="lt1"/>
                </a:solidFill>
                <a:latin typeface="Abril Fatface"/>
              </a:rPr>
              <a:t>S</a:t>
            </a:r>
          </a:p>
        </p:txBody>
      </p:sp>
      <p:sp>
        <p:nvSpPr>
          <p:cNvPr id="221" name="Google Shape;221;p28"/>
          <p:cNvSpPr/>
          <p:nvPr/>
        </p:nvSpPr>
        <p:spPr>
          <a:xfrm>
            <a:off x="6367643" y="1789352"/>
            <a:ext cx="567944" cy="402025"/>
          </a:xfrm>
          <a:prstGeom prst="rect">
            <a:avLst/>
          </a:prstGeom>
        </p:spPr>
        <p:txBody>
          <a:bodyPr>
            <a:prstTxWarp prst="textPlain"/>
          </a:bodyPr>
          <a:lstStyle/>
          <a:p>
            <a:pPr lvl="0" algn="ctr"/>
            <a:r>
              <a:rPr b="0" i="0">
                <a:ln>
                  <a:noFill/>
                </a:ln>
                <a:solidFill>
                  <a:schemeClr val="lt1"/>
                </a:solidFill>
                <a:latin typeface="Abril Fatface"/>
              </a:rPr>
              <a:t>W</a:t>
            </a:r>
          </a:p>
        </p:txBody>
      </p:sp>
      <p:sp>
        <p:nvSpPr>
          <p:cNvPr id="222" name="Google Shape;222;p28"/>
          <p:cNvSpPr/>
          <p:nvPr/>
        </p:nvSpPr>
        <p:spPr>
          <a:xfrm>
            <a:off x="5443803" y="2770617"/>
            <a:ext cx="377119" cy="408254"/>
          </a:xfrm>
          <a:prstGeom prst="rect">
            <a:avLst/>
          </a:prstGeom>
        </p:spPr>
        <p:txBody>
          <a:bodyPr>
            <a:prstTxWarp prst="textPlain"/>
          </a:bodyPr>
          <a:lstStyle/>
          <a:p>
            <a:pPr lvl="0" algn="ctr"/>
            <a:r>
              <a:rPr b="0" i="0">
                <a:ln>
                  <a:noFill/>
                </a:ln>
                <a:solidFill>
                  <a:schemeClr val="lt1"/>
                </a:solidFill>
                <a:latin typeface="Abril Fatface"/>
              </a:rPr>
              <a:t>O</a:t>
            </a:r>
          </a:p>
        </p:txBody>
      </p:sp>
      <p:sp>
        <p:nvSpPr>
          <p:cNvPr id="223" name="Google Shape;223;p28"/>
          <p:cNvSpPr/>
          <p:nvPr/>
        </p:nvSpPr>
        <p:spPr>
          <a:xfrm>
            <a:off x="6472398" y="2777694"/>
            <a:ext cx="345409" cy="396363"/>
          </a:xfrm>
          <a:prstGeom prst="rect">
            <a:avLst/>
          </a:prstGeom>
        </p:spPr>
        <p:txBody>
          <a:bodyPr>
            <a:prstTxWarp prst="textPlain"/>
          </a:bodyPr>
          <a:lstStyle/>
          <a:p>
            <a:pPr lvl="0" algn="ctr"/>
            <a:r>
              <a:rPr b="0" i="0">
                <a:ln>
                  <a:noFill/>
                </a:ln>
                <a:solidFill>
                  <a:schemeClr val="lt1"/>
                </a:solidFill>
                <a:latin typeface="Abril Fatface"/>
              </a:rPr>
              <a:t>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1676400" y="594075"/>
            <a:ext cx="6929100" cy="86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300"/>
              <a:t>How We Approached Our Project</a:t>
            </a:r>
            <a:endParaRPr sz="3300"/>
          </a:p>
        </p:txBody>
      </p:sp>
      <p:sp>
        <p:nvSpPr>
          <p:cNvPr id="229" name="Google Shape;229;p29"/>
          <p:cNvSpPr txBox="1"/>
          <p:nvPr>
            <p:ph idx="12" type="sldNum"/>
          </p:nvPr>
        </p:nvSpPr>
        <p:spPr>
          <a:xfrm>
            <a:off x="8536449"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29"/>
          <p:cNvSpPr/>
          <p:nvPr/>
        </p:nvSpPr>
        <p:spPr>
          <a:xfrm>
            <a:off x="0" y="2752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29"/>
          <p:cNvSpPr/>
          <p:nvPr/>
        </p:nvSpPr>
        <p:spPr>
          <a:xfrm>
            <a:off x="0" y="2752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2" name="Google Shape;232;p29"/>
          <p:cNvGrpSpPr/>
          <p:nvPr/>
        </p:nvGrpSpPr>
        <p:grpSpPr>
          <a:xfrm>
            <a:off x="1786339" y="2084401"/>
            <a:ext cx="473400" cy="473400"/>
            <a:chOff x="1786339" y="1703401"/>
            <a:chExt cx="473400" cy="473400"/>
          </a:xfrm>
        </p:grpSpPr>
        <p:sp>
          <p:nvSpPr>
            <p:cNvPr id="233" name="Google Shape;233;p29"/>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34" name="Google Shape;234;p29"/>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Raleway"/>
                  <a:ea typeface="Raleway"/>
                  <a:cs typeface="Raleway"/>
                  <a:sym typeface="Raleway"/>
                </a:rPr>
                <a:t>1</a:t>
              </a:r>
              <a:endParaRPr sz="600">
                <a:solidFill>
                  <a:schemeClr val="dk2"/>
                </a:solidFill>
                <a:latin typeface="Raleway"/>
                <a:ea typeface="Raleway"/>
                <a:cs typeface="Raleway"/>
                <a:sym typeface="Raleway"/>
              </a:endParaRPr>
            </a:p>
          </p:txBody>
        </p:sp>
      </p:grpSp>
      <p:grpSp>
        <p:nvGrpSpPr>
          <p:cNvPr id="235" name="Google Shape;235;p29"/>
          <p:cNvGrpSpPr/>
          <p:nvPr/>
        </p:nvGrpSpPr>
        <p:grpSpPr>
          <a:xfrm>
            <a:off x="3814414" y="2084401"/>
            <a:ext cx="473400" cy="473400"/>
            <a:chOff x="3814414" y="1703401"/>
            <a:chExt cx="473400" cy="473400"/>
          </a:xfrm>
        </p:grpSpPr>
        <p:sp>
          <p:nvSpPr>
            <p:cNvPr id="236" name="Google Shape;236;p29"/>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37" name="Google Shape;237;p29"/>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Raleway"/>
                  <a:ea typeface="Raleway"/>
                  <a:cs typeface="Raleway"/>
                  <a:sym typeface="Raleway"/>
                </a:rPr>
                <a:t>3</a:t>
              </a:r>
              <a:endParaRPr sz="600">
                <a:solidFill>
                  <a:schemeClr val="dk2"/>
                </a:solidFill>
                <a:latin typeface="Raleway"/>
                <a:ea typeface="Raleway"/>
                <a:cs typeface="Raleway"/>
                <a:sym typeface="Raleway"/>
              </a:endParaRPr>
            </a:p>
          </p:txBody>
        </p:sp>
      </p:grpSp>
      <p:grpSp>
        <p:nvGrpSpPr>
          <p:cNvPr id="238" name="Google Shape;238;p29"/>
          <p:cNvGrpSpPr/>
          <p:nvPr/>
        </p:nvGrpSpPr>
        <p:grpSpPr>
          <a:xfrm>
            <a:off x="5842489" y="2084401"/>
            <a:ext cx="473400" cy="473400"/>
            <a:chOff x="5842489" y="1703401"/>
            <a:chExt cx="473400" cy="473400"/>
          </a:xfrm>
        </p:grpSpPr>
        <p:sp>
          <p:nvSpPr>
            <p:cNvPr id="239" name="Google Shape;239;p29"/>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40" name="Google Shape;240;p29"/>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Raleway"/>
                  <a:ea typeface="Raleway"/>
                  <a:cs typeface="Raleway"/>
                  <a:sym typeface="Raleway"/>
                </a:rPr>
                <a:t>5</a:t>
              </a:r>
              <a:endParaRPr sz="600">
                <a:solidFill>
                  <a:schemeClr val="dk2"/>
                </a:solidFill>
                <a:latin typeface="Raleway"/>
                <a:ea typeface="Raleway"/>
                <a:cs typeface="Raleway"/>
                <a:sym typeface="Raleway"/>
              </a:endParaRPr>
            </a:p>
          </p:txBody>
        </p:sp>
      </p:grpSp>
      <p:grpSp>
        <p:nvGrpSpPr>
          <p:cNvPr id="241" name="Google Shape;241;p29"/>
          <p:cNvGrpSpPr/>
          <p:nvPr/>
        </p:nvGrpSpPr>
        <p:grpSpPr>
          <a:xfrm>
            <a:off x="4852739" y="3957300"/>
            <a:ext cx="473400" cy="473400"/>
            <a:chOff x="4852739" y="3576300"/>
            <a:chExt cx="473400" cy="473400"/>
          </a:xfrm>
        </p:grpSpPr>
        <p:sp>
          <p:nvSpPr>
            <p:cNvPr id="242" name="Google Shape;242;p29"/>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43" name="Google Shape;243;p29"/>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Raleway"/>
                  <a:ea typeface="Raleway"/>
                  <a:cs typeface="Raleway"/>
                  <a:sym typeface="Raleway"/>
                </a:rPr>
                <a:t>4</a:t>
              </a:r>
              <a:endParaRPr sz="600">
                <a:solidFill>
                  <a:schemeClr val="dk2"/>
                </a:solidFill>
                <a:latin typeface="Raleway"/>
                <a:ea typeface="Raleway"/>
                <a:cs typeface="Raleway"/>
                <a:sym typeface="Raleway"/>
              </a:endParaRPr>
            </a:p>
          </p:txBody>
        </p:sp>
      </p:grpSp>
      <p:grpSp>
        <p:nvGrpSpPr>
          <p:cNvPr id="244" name="Google Shape;244;p29"/>
          <p:cNvGrpSpPr/>
          <p:nvPr/>
        </p:nvGrpSpPr>
        <p:grpSpPr>
          <a:xfrm>
            <a:off x="2824664" y="3957300"/>
            <a:ext cx="473400" cy="473400"/>
            <a:chOff x="2824664" y="3576300"/>
            <a:chExt cx="473400" cy="473400"/>
          </a:xfrm>
        </p:grpSpPr>
        <p:sp>
          <p:nvSpPr>
            <p:cNvPr id="245" name="Google Shape;245;p29"/>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46" name="Google Shape;246;p29"/>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Raleway"/>
                  <a:ea typeface="Raleway"/>
                  <a:cs typeface="Raleway"/>
                  <a:sym typeface="Raleway"/>
                </a:rPr>
                <a:t>2</a:t>
              </a:r>
              <a:endParaRPr sz="600">
                <a:solidFill>
                  <a:schemeClr val="dk2"/>
                </a:solidFill>
                <a:latin typeface="Raleway"/>
                <a:ea typeface="Raleway"/>
                <a:cs typeface="Raleway"/>
                <a:sym typeface="Raleway"/>
              </a:endParaRPr>
            </a:p>
          </p:txBody>
        </p:sp>
      </p:grpSp>
      <p:sp>
        <p:nvSpPr>
          <p:cNvPr id="247" name="Google Shape;247;p29"/>
          <p:cNvSpPr txBox="1"/>
          <p:nvPr/>
        </p:nvSpPr>
        <p:spPr>
          <a:xfrm>
            <a:off x="1631850" y="1505750"/>
            <a:ext cx="11928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1" lang="en" sz="1300">
                <a:solidFill>
                  <a:schemeClr val="dk1"/>
                </a:solidFill>
                <a:latin typeface="Raleway"/>
                <a:ea typeface="Raleway"/>
                <a:cs typeface="Raleway"/>
                <a:sym typeface="Raleway"/>
              </a:rPr>
              <a:t>Brainstorm ideas</a:t>
            </a:r>
            <a:endParaRPr b="1" sz="1300">
              <a:solidFill>
                <a:schemeClr val="dk1"/>
              </a:solidFill>
              <a:latin typeface="Raleway"/>
              <a:ea typeface="Raleway"/>
              <a:cs typeface="Raleway"/>
              <a:sym typeface="Raleway"/>
            </a:endParaRPr>
          </a:p>
        </p:txBody>
      </p:sp>
      <p:sp>
        <p:nvSpPr>
          <p:cNvPr id="248" name="Google Shape;248;p29"/>
          <p:cNvSpPr txBox="1"/>
          <p:nvPr/>
        </p:nvSpPr>
        <p:spPr>
          <a:xfrm>
            <a:off x="3344175" y="1460463"/>
            <a:ext cx="14139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1" lang="en" sz="1200">
                <a:solidFill>
                  <a:schemeClr val="dk1"/>
                </a:solidFill>
                <a:latin typeface="Raleway"/>
                <a:ea typeface="Raleway"/>
                <a:cs typeface="Raleway"/>
                <a:sym typeface="Raleway"/>
              </a:rPr>
              <a:t>Wireframe and tech stack</a:t>
            </a:r>
            <a:endParaRPr b="1" sz="1200">
              <a:solidFill>
                <a:schemeClr val="dk1"/>
              </a:solidFill>
              <a:latin typeface="Raleway"/>
              <a:ea typeface="Raleway"/>
              <a:cs typeface="Raleway"/>
              <a:sym typeface="Raleway"/>
            </a:endParaRPr>
          </a:p>
        </p:txBody>
      </p:sp>
      <p:sp>
        <p:nvSpPr>
          <p:cNvPr id="249" name="Google Shape;249;p29"/>
          <p:cNvSpPr txBox="1"/>
          <p:nvPr/>
        </p:nvSpPr>
        <p:spPr>
          <a:xfrm>
            <a:off x="5436010" y="1537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1" lang="en" sz="1200">
                <a:solidFill>
                  <a:schemeClr val="dk1"/>
                </a:solidFill>
                <a:latin typeface="Raleway"/>
                <a:ea typeface="Raleway"/>
                <a:cs typeface="Raleway"/>
                <a:sym typeface="Raleway"/>
              </a:rPr>
              <a:t>Pitch!</a:t>
            </a:r>
            <a:endParaRPr b="1" sz="1200">
              <a:solidFill>
                <a:schemeClr val="dk1"/>
              </a:solidFill>
              <a:latin typeface="Raleway"/>
              <a:ea typeface="Raleway"/>
              <a:cs typeface="Raleway"/>
              <a:sym typeface="Raleway"/>
            </a:endParaRPr>
          </a:p>
        </p:txBody>
      </p:sp>
      <p:sp>
        <p:nvSpPr>
          <p:cNvPr id="250" name="Google Shape;250;p29"/>
          <p:cNvSpPr txBox="1"/>
          <p:nvPr/>
        </p:nvSpPr>
        <p:spPr>
          <a:xfrm>
            <a:off x="2418175" y="4444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1300">
                <a:solidFill>
                  <a:schemeClr val="dk1"/>
                </a:solidFill>
                <a:latin typeface="Raleway"/>
                <a:ea typeface="Raleway"/>
                <a:cs typeface="Raleway"/>
                <a:sym typeface="Raleway"/>
              </a:rPr>
              <a:t>Delegate tasks and set timeline</a:t>
            </a:r>
            <a:endParaRPr b="1" sz="1300">
              <a:solidFill>
                <a:schemeClr val="dk1"/>
              </a:solidFill>
              <a:latin typeface="Raleway"/>
              <a:ea typeface="Raleway"/>
              <a:cs typeface="Raleway"/>
              <a:sym typeface="Raleway"/>
            </a:endParaRPr>
          </a:p>
        </p:txBody>
      </p:sp>
      <p:sp>
        <p:nvSpPr>
          <p:cNvPr id="251" name="Google Shape;251;p29"/>
          <p:cNvSpPr txBox="1"/>
          <p:nvPr/>
        </p:nvSpPr>
        <p:spPr>
          <a:xfrm>
            <a:off x="4169050" y="4444600"/>
            <a:ext cx="18408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1200">
                <a:solidFill>
                  <a:schemeClr val="dk1"/>
                </a:solidFill>
                <a:latin typeface="Raleway"/>
                <a:ea typeface="Raleway"/>
                <a:cs typeface="Raleway"/>
                <a:sym typeface="Raleway"/>
              </a:rPr>
              <a:t>Front &amp; back-end</a:t>
            </a:r>
            <a:endParaRPr b="1" sz="1200">
              <a:solidFill>
                <a:schemeClr val="dk1"/>
              </a:solidFill>
              <a:latin typeface="Raleway"/>
              <a:ea typeface="Raleway"/>
              <a:cs typeface="Raleway"/>
              <a:sym typeface="Raleway"/>
            </a:endParaRPr>
          </a:p>
          <a:p>
            <a:pPr indent="0" lvl="0" marL="0" marR="0" rtl="0" algn="ctr">
              <a:lnSpc>
                <a:spcPct val="100000"/>
              </a:lnSpc>
              <a:spcBef>
                <a:spcPts val="0"/>
              </a:spcBef>
              <a:spcAft>
                <a:spcPts val="0"/>
              </a:spcAft>
              <a:buNone/>
            </a:pPr>
            <a:r>
              <a:rPr b="1" lang="en" sz="1200">
                <a:solidFill>
                  <a:schemeClr val="dk1"/>
                </a:solidFill>
                <a:latin typeface="Raleway"/>
                <a:ea typeface="Raleway"/>
                <a:cs typeface="Raleway"/>
                <a:sym typeface="Raleway"/>
              </a:rPr>
              <a:t>Preparing presentation</a:t>
            </a:r>
            <a:endParaRPr b="1" sz="1200">
              <a:solidFill>
                <a:schemeClr val="dk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910025" y="594075"/>
            <a:ext cx="7695300" cy="86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Application Demo</a:t>
            </a:r>
            <a:endParaRPr/>
          </a:p>
        </p:txBody>
      </p:sp>
      <p:sp>
        <p:nvSpPr>
          <p:cNvPr id="257" name="Google Shape;257;p30"/>
          <p:cNvSpPr txBox="1"/>
          <p:nvPr>
            <p:ph idx="12" type="sldNum"/>
          </p:nvPr>
        </p:nvSpPr>
        <p:spPr>
          <a:xfrm>
            <a:off x="8536449"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ctrTitle"/>
          </p:nvPr>
        </p:nvSpPr>
        <p:spPr>
          <a:xfrm>
            <a:off x="1339025" y="612175"/>
            <a:ext cx="58386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a:t>
            </a:r>
            <a:endParaRPr>
              <a:latin typeface="Raleway"/>
              <a:ea typeface="Raleway"/>
              <a:cs typeface="Raleway"/>
              <a:sym typeface="Raleway"/>
            </a:endParaRPr>
          </a:p>
          <a:p>
            <a:pPr indent="0" lvl="0" marL="0" rtl="0" algn="l">
              <a:spcBef>
                <a:spcPts val="0"/>
              </a:spcBef>
              <a:spcAft>
                <a:spcPts val="0"/>
              </a:spcAft>
              <a:buNone/>
            </a:pPr>
            <a:r>
              <a:t/>
            </a:r>
            <a:endParaRPr/>
          </a:p>
        </p:txBody>
      </p:sp>
      <p:sp>
        <p:nvSpPr>
          <p:cNvPr id="263" name="Google Shape;263;p31"/>
          <p:cNvSpPr txBox="1"/>
          <p:nvPr>
            <p:ph type="ctrTitle"/>
          </p:nvPr>
        </p:nvSpPr>
        <p:spPr>
          <a:xfrm>
            <a:off x="1506225" y="1591150"/>
            <a:ext cx="5101800" cy="28215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Font typeface="Raleway"/>
              <a:buChar char="-"/>
            </a:pPr>
            <a:r>
              <a:rPr lang="en" sz="3600">
                <a:latin typeface="Raleway"/>
                <a:ea typeface="Raleway"/>
                <a:cs typeface="Raleway"/>
                <a:sym typeface="Raleway"/>
              </a:rPr>
              <a:t>HTML/CSS/JS</a:t>
            </a:r>
            <a:endParaRPr sz="3600">
              <a:latin typeface="Raleway"/>
              <a:ea typeface="Raleway"/>
              <a:cs typeface="Raleway"/>
              <a:sym typeface="Raleway"/>
            </a:endParaRPr>
          </a:p>
          <a:p>
            <a:pPr indent="-434340" lvl="0" marL="457200" rtl="0" algn="l">
              <a:spcBef>
                <a:spcPts val="0"/>
              </a:spcBef>
              <a:spcAft>
                <a:spcPts val="0"/>
              </a:spcAft>
              <a:buSzPct val="100000"/>
              <a:buFont typeface="Raleway"/>
              <a:buChar char="-"/>
            </a:pPr>
            <a:r>
              <a:rPr lang="en" sz="3600">
                <a:latin typeface="Raleway"/>
                <a:ea typeface="Raleway"/>
                <a:cs typeface="Raleway"/>
                <a:sym typeface="Raleway"/>
              </a:rPr>
              <a:t>Python Flask</a:t>
            </a:r>
            <a:endParaRPr sz="3600">
              <a:latin typeface="Raleway"/>
              <a:ea typeface="Raleway"/>
              <a:cs typeface="Raleway"/>
              <a:sym typeface="Raleway"/>
            </a:endParaRPr>
          </a:p>
          <a:p>
            <a:pPr indent="-434340" lvl="0" marL="457200" rtl="0" algn="l">
              <a:spcBef>
                <a:spcPts val="0"/>
              </a:spcBef>
              <a:spcAft>
                <a:spcPts val="0"/>
              </a:spcAft>
              <a:buSzPct val="100000"/>
              <a:buFont typeface="Raleway"/>
              <a:buChar char="-"/>
            </a:pPr>
            <a:r>
              <a:rPr lang="en" sz="3600">
                <a:latin typeface="Raleway"/>
                <a:ea typeface="Raleway"/>
                <a:cs typeface="Raleway"/>
                <a:sym typeface="Raleway"/>
              </a:rPr>
              <a:t>JWT Authentication</a:t>
            </a:r>
            <a:endParaRPr sz="3600">
              <a:latin typeface="Raleway"/>
              <a:ea typeface="Raleway"/>
              <a:cs typeface="Raleway"/>
              <a:sym typeface="Raleway"/>
            </a:endParaRPr>
          </a:p>
          <a:p>
            <a:pPr indent="-434340" lvl="0" marL="457200" rtl="0" algn="l">
              <a:spcBef>
                <a:spcPts val="0"/>
              </a:spcBef>
              <a:spcAft>
                <a:spcPts val="0"/>
              </a:spcAft>
              <a:buSzPct val="100000"/>
              <a:buFont typeface="Raleway"/>
              <a:buChar char="-"/>
            </a:pPr>
            <a:r>
              <a:rPr lang="en" sz="3600">
                <a:latin typeface="Raleway"/>
                <a:ea typeface="Raleway"/>
                <a:cs typeface="Raleway"/>
                <a:sym typeface="Raleway"/>
              </a:rPr>
              <a:t>MongoDB</a:t>
            </a:r>
            <a:endParaRPr sz="3600">
              <a:latin typeface="Raleway"/>
              <a:ea typeface="Raleway"/>
              <a:cs typeface="Raleway"/>
              <a:sym typeface="Raleway"/>
            </a:endParaRPr>
          </a:p>
          <a:p>
            <a:pPr indent="-434340" lvl="0" marL="457200" rtl="0" algn="l">
              <a:spcBef>
                <a:spcPts val="0"/>
              </a:spcBef>
              <a:spcAft>
                <a:spcPts val="0"/>
              </a:spcAft>
              <a:buSzPct val="100000"/>
              <a:buFont typeface="Raleway"/>
              <a:buChar char="-"/>
            </a:pPr>
            <a:r>
              <a:rPr lang="en" sz="3600">
                <a:latin typeface="Raleway"/>
                <a:ea typeface="Raleway"/>
                <a:cs typeface="Raleway"/>
                <a:sym typeface="Raleway"/>
              </a:rPr>
              <a:t>OpenAI API</a:t>
            </a:r>
            <a:endParaRPr sz="3600">
              <a:latin typeface="Raleway"/>
              <a:ea typeface="Raleway"/>
              <a:cs typeface="Raleway"/>
              <a:sym typeface="Raleway"/>
            </a:endParaRPr>
          </a:p>
          <a:p>
            <a:pPr indent="0" lvl="0" marL="0" rtl="0" algn="l">
              <a:spcBef>
                <a:spcPts val="0"/>
              </a:spcBef>
              <a:spcAft>
                <a:spcPts val="0"/>
              </a:spcAft>
              <a:buNone/>
            </a:pPr>
            <a:r>
              <a:t/>
            </a:r>
            <a:endParaRPr sz="36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2"/>
          <p:cNvPicPr preferRelativeResize="0"/>
          <p:nvPr/>
        </p:nvPicPr>
        <p:blipFill>
          <a:blip r:embed="rId3">
            <a:alphaModFix/>
          </a:blip>
          <a:stretch>
            <a:fillRect/>
          </a:stretch>
        </p:blipFill>
        <p:spPr>
          <a:xfrm>
            <a:off x="3124688" y="898938"/>
            <a:ext cx="1286500" cy="1139876"/>
          </a:xfrm>
          <a:prstGeom prst="rect">
            <a:avLst/>
          </a:prstGeom>
          <a:noFill/>
          <a:ln>
            <a:noFill/>
          </a:ln>
        </p:spPr>
      </p:pic>
      <p:pic>
        <p:nvPicPr>
          <p:cNvPr id="269" name="Google Shape;269;p32"/>
          <p:cNvPicPr preferRelativeResize="0"/>
          <p:nvPr/>
        </p:nvPicPr>
        <p:blipFill>
          <a:blip r:embed="rId4">
            <a:alphaModFix/>
          </a:blip>
          <a:stretch>
            <a:fillRect/>
          </a:stretch>
        </p:blipFill>
        <p:spPr>
          <a:xfrm>
            <a:off x="4758400" y="1974400"/>
            <a:ext cx="1592850" cy="796425"/>
          </a:xfrm>
          <a:prstGeom prst="rect">
            <a:avLst/>
          </a:prstGeom>
          <a:noFill/>
          <a:ln>
            <a:noFill/>
          </a:ln>
        </p:spPr>
      </p:pic>
      <p:pic>
        <p:nvPicPr>
          <p:cNvPr id="270" name="Google Shape;270;p32"/>
          <p:cNvPicPr preferRelativeResize="0"/>
          <p:nvPr/>
        </p:nvPicPr>
        <p:blipFill>
          <a:blip r:embed="rId5">
            <a:alphaModFix/>
          </a:blip>
          <a:stretch>
            <a:fillRect/>
          </a:stretch>
        </p:blipFill>
        <p:spPr>
          <a:xfrm>
            <a:off x="2451999" y="3393073"/>
            <a:ext cx="1429500" cy="654503"/>
          </a:xfrm>
          <a:prstGeom prst="rect">
            <a:avLst/>
          </a:prstGeom>
          <a:noFill/>
          <a:ln>
            <a:noFill/>
          </a:ln>
        </p:spPr>
      </p:pic>
      <p:pic>
        <p:nvPicPr>
          <p:cNvPr id="271" name="Google Shape;271;p32"/>
          <p:cNvPicPr preferRelativeResize="0"/>
          <p:nvPr/>
        </p:nvPicPr>
        <p:blipFill>
          <a:blip r:embed="rId6">
            <a:alphaModFix/>
          </a:blip>
          <a:stretch>
            <a:fillRect/>
          </a:stretch>
        </p:blipFill>
        <p:spPr>
          <a:xfrm>
            <a:off x="6760819" y="872050"/>
            <a:ext cx="887956" cy="1194300"/>
          </a:xfrm>
          <a:prstGeom prst="rect">
            <a:avLst/>
          </a:prstGeom>
          <a:noFill/>
          <a:ln>
            <a:noFill/>
          </a:ln>
        </p:spPr>
      </p:pic>
      <p:pic>
        <p:nvPicPr>
          <p:cNvPr id="272" name="Google Shape;272;p32"/>
          <p:cNvPicPr preferRelativeResize="0"/>
          <p:nvPr/>
        </p:nvPicPr>
        <p:blipFill>
          <a:blip r:embed="rId7">
            <a:alphaModFix/>
          </a:blip>
          <a:stretch>
            <a:fillRect/>
          </a:stretch>
        </p:blipFill>
        <p:spPr>
          <a:xfrm>
            <a:off x="5706649" y="3370425"/>
            <a:ext cx="1995750" cy="699800"/>
          </a:xfrm>
          <a:prstGeom prst="rect">
            <a:avLst/>
          </a:prstGeom>
          <a:noFill/>
          <a:ln>
            <a:noFill/>
          </a:ln>
        </p:spPr>
      </p:pic>
      <p:cxnSp>
        <p:nvCxnSpPr>
          <p:cNvPr id="273" name="Google Shape;273;p32"/>
          <p:cNvCxnSpPr>
            <a:stCxn id="269" idx="0"/>
            <a:endCxn id="268" idx="3"/>
          </p:cNvCxnSpPr>
          <p:nvPr/>
        </p:nvCxnSpPr>
        <p:spPr>
          <a:xfrm flipH="1" rot="5400000">
            <a:off x="4730275" y="1149850"/>
            <a:ext cx="505500" cy="1143600"/>
          </a:xfrm>
          <a:prstGeom prst="bentConnector2">
            <a:avLst/>
          </a:prstGeom>
          <a:noFill/>
          <a:ln cap="flat" cmpd="sng" w="9525">
            <a:solidFill>
              <a:schemeClr val="dk2"/>
            </a:solidFill>
            <a:prstDash val="solid"/>
            <a:round/>
            <a:headEnd len="med" w="med" type="none"/>
            <a:tailEnd len="med" w="med" type="triangle"/>
          </a:ln>
        </p:spPr>
      </p:cxnSp>
      <p:cxnSp>
        <p:nvCxnSpPr>
          <p:cNvPr id="274" name="Google Shape;274;p32"/>
          <p:cNvCxnSpPr>
            <a:stCxn id="268" idx="2"/>
            <a:endCxn id="269" idx="1"/>
          </p:cNvCxnSpPr>
          <p:nvPr/>
        </p:nvCxnSpPr>
        <p:spPr>
          <a:xfrm flipH="1" rot="-5400000">
            <a:off x="4096287" y="1710463"/>
            <a:ext cx="333900" cy="990600"/>
          </a:xfrm>
          <a:prstGeom prst="bentConnector2">
            <a:avLst/>
          </a:prstGeom>
          <a:noFill/>
          <a:ln cap="flat" cmpd="sng" w="9525">
            <a:solidFill>
              <a:schemeClr val="dk2"/>
            </a:solidFill>
            <a:prstDash val="solid"/>
            <a:round/>
            <a:headEnd len="med" w="med" type="none"/>
            <a:tailEnd len="med" w="med" type="triangle"/>
          </a:ln>
        </p:spPr>
      </p:cxnSp>
      <p:cxnSp>
        <p:nvCxnSpPr>
          <p:cNvPr id="275" name="Google Shape;275;p32"/>
          <p:cNvCxnSpPr>
            <a:stCxn id="269" idx="2"/>
            <a:endCxn id="271" idx="1"/>
          </p:cNvCxnSpPr>
          <p:nvPr/>
        </p:nvCxnSpPr>
        <p:spPr>
          <a:xfrm rot="-5400000">
            <a:off x="5506975" y="1516975"/>
            <a:ext cx="1301700" cy="1206000"/>
          </a:xfrm>
          <a:prstGeom prst="bentConnector4">
            <a:avLst>
              <a:gd fmla="val -18293" name="adj1"/>
              <a:gd fmla="val 83019" name="adj2"/>
            </a:avLst>
          </a:prstGeom>
          <a:noFill/>
          <a:ln cap="flat" cmpd="sng" w="9525">
            <a:solidFill>
              <a:schemeClr val="dk2"/>
            </a:solidFill>
            <a:prstDash val="solid"/>
            <a:round/>
            <a:headEnd len="med" w="med" type="none"/>
            <a:tailEnd len="med" w="med" type="triangle"/>
          </a:ln>
        </p:spPr>
      </p:cxnSp>
      <p:cxnSp>
        <p:nvCxnSpPr>
          <p:cNvPr id="276" name="Google Shape;276;p32"/>
          <p:cNvCxnSpPr>
            <a:stCxn id="269" idx="2"/>
            <a:endCxn id="270" idx="3"/>
          </p:cNvCxnSpPr>
          <p:nvPr/>
        </p:nvCxnSpPr>
        <p:spPr>
          <a:xfrm rot="5400000">
            <a:off x="4243375" y="2408875"/>
            <a:ext cx="949500" cy="1673400"/>
          </a:xfrm>
          <a:prstGeom prst="bentConnector2">
            <a:avLst/>
          </a:prstGeom>
          <a:noFill/>
          <a:ln cap="flat" cmpd="sng" w="9525">
            <a:solidFill>
              <a:schemeClr val="dk2"/>
            </a:solidFill>
            <a:prstDash val="solid"/>
            <a:round/>
            <a:headEnd len="med" w="med" type="none"/>
            <a:tailEnd len="med" w="med" type="triangle"/>
          </a:ln>
        </p:spPr>
      </p:cxnSp>
      <p:cxnSp>
        <p:nvCxnSpPr>
          <p:cNvPr id="277" name="Google Shape;277;p32"/>
          <p:cNvCxnSpPr>
            <a:stCxn id="269" idx="2"/>
            <a:endCxn id="272" idx="0"/>
          </p:cNvCxnSpPr>
          <p:nvPr/>
        </p:nvCxnSpPr>
        <p:spPr>
          <a:xfrm flipH="1" rot="-5400000">
            <a:off x="5829775" y="2495875"/>
            <a:ext cx="599700" cy="1149600"/>
          </a:xfrm>
          <a:prstGeom prst="bentConnector3">
            <a:avLst>
              <a:gd fmla="val 49992" name="adj1"/>
            </a:avLst>
          </a:prstGeom>
          <a:noFill/>
          <a:ln cap="flat" cmpd="sng" w="9525">
            <a:solidFill>
              <a:schemeClr val="dk2"/>
            </a:solidFill>
            <a:prstDash val="solid"/>
            <a:round/>
            <a:headEnd len="med" w="med" type="none"/>
            <a:tailEnd len="med" w="med" type="triangle"/>
          </a:ln>
        </p:spPr>
      </p:cxnSp>
      <p:pic>
        <p:nvPicPr>
          <p:cNvPr id="278" name="Google Shape;278;p32"/>
          <p:cNvPicPr preferRelativeResize="0"/>
          <p:nvPr/>
        </p:nvPicPr>
        <p:blipFill>
          <a:blip r:embed="rId8">
            <a:alphaModFix/>
          </a:blip>
          <a:stretch>
            <a:fillRect/>
          </a:stretch>
        </p:blipFill>
        <p:spPr>
          <a:xfrm>
            <a:off x="1041765" y="896188"/>
            <a:ext cx="1061835" cy="1145400"/>
          </a:xfrm>
          <a:prstGeom prst="rect">
            <a:avLst/>
          </a:prstGeom>
          <a:noFill/>
          <a:ln>
            <a:noFill/>
          </a:ln>
        </p:spPr>
      </p:pic>
      <p:cxnSp>
        <p:nvCxnSpPr>
          <p:cNvPr id="279" name="Google Shape;279;p32"/>
          <p:cNvCxnSpPr>
            <a:stCxn id="278" idx="3"/>
            <a:endCxn id="268" idx="1"/>
          </p:cNvCxnSpPr>
          <p:nvPr/>
        </p:nvCxnSpPr>
        <p:spPr>
          <a:xfrm>
            <a:off x="2103600" y="1468888"/>
            <a:ext cx="1021200" cy="600"/>
          </a:xfrm>
          <a:prstGeom prst="bentConnector3">
            <a:avLst>
              <a:gd fmla="val 49994" name="adj1"/>
            </a:avLst>
          </a:prstGeom>
          <a:noFill/>
          <a:ln cap="flat" cmpd="sng" w="9525">
            <a:solidFill>
              <a:schemeClr val="dk2"/>
            </a:solidFill>
            <a:prstDash val="solid"/>
            <a:round/>
            <a:headEnd len="med" w="med" type="none"/>
            <a:tailEnd len="med" w="med" type="triangle"/>
          </a:ln>
        </p:spPr>
      </p:cxnSp>
      <p:sp>
        <p:nvSpPr>
          <p:cNvPr id="280" name="Google Shape;280;p32"/>
          <p:cNvSpPr txBox="1"/>
          <p:nvPr/>
        </p:nvSpPr>
        <p:spPr>
          <a:xfrm>
            <a:off x="2169075" y="1181175"/>
            <a:ext cx="102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requests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home page</a:t>
            </a:r>
            <a:endParaRPr sz="1200">
              <a:solidFill>
                <a:schemeClr val="dk1"/>
              </a:solidFill>
              <a:latin typeface="Times New Roman"/>
              <a:ea typeface="Times New Roman"/>
              <a:cs typeface="Times New Roman"/>
              <a:sym typeface="Times New Roman"/>
            </a:endParaRPr>
          </a:p>
        </p:txBody>
      </p:sp>
      <p:sp>
        <p:nvSpPr>
          <p:cNvPr id="281" name="Google Shape;281;p32"/>
          <p:cNvSpPr txBox="1"/>
          <p:nvPr/>
        </p:nvSpPr>
        <p:spPr>
          <a:xfrm>
            <a:off x="3057150" y="2270050"/>
            <a:ext cx="142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calls API to check if user has access</a:t>
            </a:r>
            <a:endParaRPr sz="1200">
              <a:solidFill>
                <a:schemeClr val="dk1"/>
              </a:solidFill>
              <a:latin typeface="Times New Roman"/>
              <a:ea typeface="Times New Roman"/>
              <a:cs typeface="Times New Roman"/>
              <a:sym typeface="Times New Roman"/>
            </a:endParaRPr>
          </a:p>
        </p:txBody>
      </p:sp>
      <p:sp>
        <p:nvSpPr>
          <p:cNvPr id="282" name="Google Shape;282;p32"/>
          <p:cNvSpPr txBox="1"/>
          <p:nvPr/>
        </p:nvSpPr>
        <p:spPr>
          <a:xfrm>
            <a:off x="4033575" y="3402775"/>
            <a:ext cx="142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checks if user has access</a:t>
            </a:r>
            <a:endParaRPr sz="1200">
              <a:solidFill>
                <a:schemeClr val="dk1"/>
              </a:solidFill>
              <a:latin typeface="Times New Roman"/>
              <a:ea typeface="Times New Roman"/>
              <a:cs typeface="Times New Roman"/>
              <a:sym typeface="Times New Roman"/>
            </a:endParaRPr>
          </a:p>
        </p:txBody>
      </p:sp>
      <p:sp>
        <p:nvSpPr>
          <p:cNvPr id="283" name="Google Shape;283;p32"/>
          <p:cNvSpPr txBox="1"/>
          <p:nvPr/>
        </p:nvSpPr>
        <p:spPr>
          <a:xfrm>
            <a:off x="2136861" y="1009375"/>
            <a:ext cx="3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1.</a:t>
            </a:r>
            <a:endParaRPr>
              <a:latin typeface="Raleway"/>
              <a:ea typeface="Raleway"/>
              <a:cs typeface="Raleway"/>
              <a:sym typeface="Raleway"/>
            </a:endParaRPr>
          </a:p>
        </p:txBody>
      </p:sp>
      <p:sp>
        <p:nvSpPr>
          <p:cNvPr id="284" name="Google Shape;284;p32"/>
          <p:cNvSpPr txBox="1"/>
          <p:nvPr/>
        </p:nvSpPr>
        <p:spPr>
          <a:xfrm>
            <a:off x="2912076" y="2172500"/>
            <a:ext cx="3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2</a:t>
            </a:r>
            <a:r>
              <a:rPr lang="en">
                <a:latin typeface="Raleway"/>
                <a:ea typeface="Raleway"/>
                <a:cs typeface="Raleway"/>
                <a:sym typeface="Raleway"/>
              </a:rPr>
              <a:t>.</a:t>
            </a:r>
            <a:endParaRPr>
              <a:latin typeface="Raleway"/>
              <a:ea typeface="Raleway"/>
              <a:cs typeface="Raleway"/>
              <a:sym typeface="Raleway"/>
            </a:endParaRPr>
          </a:p>
        </p:txBody>
      </p:sp>
      <p:sp>
        <p:nvSpPr>
          <p:cNvPr id="285" name="Google Shape;285;p32"/>
          <p:cNvSpPr txBox="1"/>
          <p:nvPr/>
        </p:nvSpPr>
        <p:spPr>
          <a:xfrm>
            <a:off x="3957701" y="3249400"/>
            <a:ext cx="3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3</a:t>
            </a:r>
            <a:r>
              <a:rPr lang="en">
                <a:latin typeface="Raleway"/>
                <a:ea typeface="Raleway"/>
                <a:cs typeface="Raleway"/>
                <a:sym typeface="Raleway"/>
              </a:rPr>
              <a:t>.</a:t>
            </a:r>
            <a:endParaRPr>
              <a:latin typeface="Raleway"/>
              <a:ea typeface="Raleway"/>
              <a:cs typeface="Raleway"/>
              <a:sym typeface="Raleway"/>
            </a:endParaRPr>
          </a:p>
        </p:txBody>
      </p:sp>
      <p:sp>
        <p:nvSpPr>
          <p:cNvPr id="286" name="Google Shape;286;p32"/>
          <p:cNvSpPr txBox="1"/>
          <p:nvPr/>
        </p:nvSpPr>
        <p:spPr>
          <a:xfrm>
            <a:off x="4638010" y="1181175"/>
            <a:ext cx="142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access granted, home page is shown</a:t>
            </a:r>
            <a:endParaRPr sz="1200">
              <a:solidFill>
                <a:schemeClr val="dk1"/>
              </a:solidFill>
              <a:latin typeface="Times New Roman"/>
              <a:ea typeface="Times New Roman"/>
              <a:cs typeface="Times New Roman"/>
              <a:sym typeface="Times New Roman"/>
            </a:endParaRPr>
          </a:p>
        </p:txBody>
      </p:sp>
      <p:sp>
        <p:nvSpPr>
          <p:cNvPr id="287" name="Google Shape;287;p32"/>
          <p:cNvSpPr txBox="1"/>
          <p:nvPr/>
        </p:nvSpPr>
        <p:spPr>
          <a:xfrm>
            <a:off x="4549638" y="1009375"/>
            <a:ext cx="3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4</a:t>
            </a:r>
            <a:r>
              <a:rPr lang="en">
                <a:latin typeface="Raleway"/>
                <a:ea typeface="Raleway"/>
                <a:cs typeface="Raleway"/>
                <a:sym typeface="Raleway"/>
              </a:rPr>
              <a:t>.</a:t>
            </a:r>
            <a:endParaRPr>
              <a:latin typeface="Raleway"/>
              <a:ea typeface="Raleway"/>
              <a:cs typeface="Raleway"/>
              <a:sym typeface="Raleway"/>
            </a:endParaRPr>
          </a:p>
        </p:txBody>
      </p:sp>
      <p:sp>
        <p:nvSpPr>
          <p:cNvPr id="288" name="Google Shape;288;p32"/>
          <p:cNvSpPr txBox="1"/>
          <p:nvPr/>
        </p:nvSpPr>
        <p:spPr>
          <a:xfrm>
            <a:off x="6623010" y="2095550"/>
            <a:ext cx="142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data storage</a:t>
            </a:r>
            <a:endParaRPr sz="1200">
              <a:solidFill>
                <a:schemeClr val="dk1"/>
              </a:solidFill>
              <a:latin typeface="Times New Roman"/>
              <a:ea typeface="Times New Roman"/>
              <a:cs typeface="Times New Roman"/>
              <a:sym typeface="Times New Roman"/>
            </a:endParaRPr>
          </a:p>
        </p:txBody>
      </p:sp>
      <p:sp>
        <p:nvSpPr>
          <p:cNvPr id="289" name="Google Shape;289;p32"/>
          <p:cNvSpPr txBox="1"/>
          <p:nvPr/>
        </p:nvSpPr>
        <p:spPr>
          <a:xfrm>
            <a:off x="6527301" y="1908938"/>
            <a:ext cx="3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5</a:t>
            </a:r>
            <a:r>
              <a:rPr lang="en">
                <a:latin typeface="Raleway"/>
                <a:ea typeface="Raleway"/>
                <a:cs typeface="Raleway"/>
                <a:sym typeface="Raleway"/>
              </a:rPr>
              <a:t>.</a:t>
            </a:r>
            <a:endParaRPr>
              <a:latin typeface="Raleway"/>
              <a:ea typeface="Raleway"/>
              <a:cs typeface="Raleway"/>
              <a:sym typeface="Raleway"/>
            </a:endParaRPr>
          </a:p>
        </p:txBody>
      </p:sp>
      <p:sp>
        <p:nvSpPr>
          <p:cNvPr id="290" name="Google Shape;290;p32"/>
          <p:cNvSpPr txBox="1"/>
          <p:nvPr/>
        </p:nvSpPr>
        <p:spPr>
          <a:xfrm>
            <a:off x="6629269" y="2886025"/>
            <a:ext cx="142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taskbot API call</a:t>
            </a:r>
            <a:endParaRPr sz="1200">
              <a:solidFill>
                <a:schemeClr val="dk1"/>
              </a:solidFill>
              <a:latin typeface="Times New Roman"/>
              <a:ea typeface="Times New Roman"/>
              <a:cs typeface="Times New Roman"/>
              <a:sym typeface="Times New Roman"/>
            </a:endParaRPr>
          </a:p>
        </p:txBody>
      </p:sp>
      <p:sp>
        <p:nvSpPr>
          <p:cNvPr id="291" name="Google Shape;291;p32"/>
          <p:cNvSpPr txBox="1"/>
          <p:nvPr/>
        </p:nvSpPr>
        <p:spPr>
          <a:xfrm>
            <a:off x="6546801" y="2715875"/>
            <a:ext cx="3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6</a:t>
            </a:r>
            <a:r>
              <a:rPr lang="en">
                <a:solidFill>
                  <a:schemeClr val="dk1"/>
                </a:solidFill>
                <a:latin typeface="Raleway"/>
                <a:ea typeface="Raleway"/>
                <a:cs typeface="Raleway"/>
                <a:sym typeface="Raleway"/>
              </a:rPr>
              <a:t>.</a:t>
            </a:r>
            <a:endParaRPr>
              <a:solidFill>
                <a:schemeClr val="dk1"/>
              </a:solidFill>
              <a:latin typeface="Raleway"/>
              <a:ea typeface="Raleway"/>
              <a:cs typeface="Raleway"/>
              <a:sym typeface="Raleway"/>
            </a:endParaRPr>
          </a:p>
        </p:txBody>
      </p:sp>
      <p:sp>
        <p:nvSpPr>
          <p:cNvPr id="292" name="Google Shape;292;p32"/>
          <p:cNvSpPr txBox="1"/>
          <p:nvPr/>
        </p:nvSpPr>
        <p:spPr>
          <a:xfrm>
            <a:off x="738975" y="-21486"/>
            <a:ext cx="388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Abril Fatface"/>
                <a:ea typeface="Abril Fatface"/>
                <a:cs typeface="Abril Fatface"/>
                <a:sym typeface="Abril Fatface"/>
              </a:rPr>
              <a:t>Application Flowchart</a:t>
            </a:r>
            <a:endParaRPr sz="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type="title"/>
          </p:nvPr>
        </p:nvSpPr>
        <p:spPr>
          <a:xfrm>
            <a:off x="915300" y="1055100"/>
            <a:ext cx="2238300" cy="1920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800"/>
              <a:t>Conclusions</a:t>
            </a:r>
            <a:endParaRPr sz="2800"/>
          </a:p>
          <a:p>
            <a:pPr indent="0" lvl="0" marL="0" rtl="0" algn="l">
              <a:spcBef>
                <a:spcPts val="0"/>
              </a:spcBef>
              <a:spcAft>
                <a:spcPts val="0"/>
              </a:spcAft>
              <a:buNone/>
            </a:pPr>
            <a:r>
              <a:rPr lang="en" sz="2800"/>
              <a:t>&amp; Future Directions</a:t>
            </a:r>
            <a:endParaRPr sz="2800"/>
          </a:p>
        </p:txBody>
      </p:sp>
      <p:sp>
        <p:nvSpPr>
          <p:cNvPr id="298" name="Google Shape;298;p33"/>
          <p:cNvSpPr txBox="1"/>
          <p:nvPr>
            <p:ph idx="2" type="body"/>
          </p:nvPr>
        </p:nvSpPr>
        <p:spPr>
          <a:xfrm>
            <a:off x="3604800" y="3982125"/>
            <a:ext cx="5082000" cy="82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
        <p:nvSpPr>
          <p:cNvPr id="299" name="Google Shape;299;p33"/>
          <p:cNvSpPr txBox="1"/>
          <p:nvPr>
            <p:ph idx="1" type="body"/>
          </p:nvPr>
        </p:nvSpPr>
        <p:spPr>
          <a:xfrm>
            <a:off x="3604800" y="1139850"/>
            <a:ext cx="5230800" cy="2863800"/>
          </a:xfrm>
          <a:prstGeom prst="rect">
            <a:avLst/>
          </a:prstGeom>
        </p:spPr>
        <p:txBody>
          <a:bodyPr anchorCtr="0" anchor="t" bIns="91425" lIns="91425" spcFirstLastPara="1" rIns="91425" wrap="square" tIns="91425">
            <a:normAutofit/>
          </a:bodyPr>
          <a:lstStyle/>
          <a:p>
            <a:pPr indent="-355600" lvl="0" marL="457200" marR="0" rtl="0" algn="l">
              <a:lnSpc>
                <a:spcPct val="100000"/>
              </a:lnSpc>
              <a:spcBef>
                <a:spcPts val="0"/>
              </a:spcBef>
              <a:spcAft>
                <a:spcPts val="0"/>
              </a:spcAft>
              <a:buSzPts val="2000"/>
              <a:buFont typeface="Raleway"/>
              <a:buChar char="-"/>
            </a:pPr>
            <a:r>
              <a:rPr lang="en" sz="2000">
                <a:latin typeface="Raleway"/>
                <a:ea typeface="Raleway"/>
                <a:cs typeface="Raleway"/>
                <a:sym typeface="Raleway"/>
              </a:rPr>
              <a:t>ProMentorHub's priority is to offer mentorship programs tailored to the specific needs and challenges of disadvantaged communities, we can help ensure that everyone has the opportunity to pursue their career aspirations and reach their full potential.</a:t>
            </a:r>
            <a:endParaRPr sz="2000">
              <a:latin typeface="Raleway"/>
              <a:ea typeface="Raleway"/>
              <a:cs typeface="Raleway"/>
              <a:sym typeface="Raleway"/>
            </a:endParaRPr>
          </a:p>
        </p:txBody>
      </p:sp>
      <p:sp>
        <p:nvSpPr>
          <p:cNvPr id="300" name="Google Shape;30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idx="4294967295" type="subTitle"/>
          </p:nvPr>
        </p:nvSpPr>
        <p:spPr>
          <a:xfrm>
            <a:off x="1349275" y="1350525"/>
            <a:ext cx="6925800" cy="2476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6000">
                <a:solidFill>
                  <a:schemeClr val="dk1"/>
                </a:solidFill>
                <a:latin typeface="Abril Fatface"/>
                <a:ea typeface="Abril Fatface"/>
                <a:cs typeface="Abril Fatface"/>
                <a:sym typeface="Abril Fatface"/>
              </a:rPr>
              <a:t>Thank You!</a:t>
            </a:r>
            <a:endParaRPr sz="6000">
              <a:solidFill>
                <a:schemeClr val="dk1"/>
              </a:solidFill>
              <a:latin typeface="Abril Fatface"/>
              <a:ea typeface="Abril Fatface"/>
              <a:cs typeface="Abril Fatface"/>
              <a:sym typeface="Abril Fatface"/>
            </a:endParaRPr>
          </a:p>
          <a:p>
            <a:pPr indent="0" lvl="0" marL="0" rtl="0" algn="l">
              <a:spcBef>
                <a:spcPts val="1200"/>
              </a:spcBef>
              <a:spcAft>
                <a:spcPts val="0"/>
              </a:spcAft>
              <a:buNone/>
            </a:pPr>
            <a:r>
              <a:t/>
            </a:r>
            <a:endParaRPr sz="2400">
              <a:solidFill>
                <a:schemeClr val="dk1"/>
              </a:solidFill>
              <a:latin typeface="Abril Fatface"/>
              <a:ea typeface="Abril Fatface"/>
              <a:cs typeface="Abril Fatface"/>
              <a:sym typeface="Abril Fatface"/>
            </a:endParaRPr>
          </a:p>
          <a:p>
            <a:pPr indent="0" lvl="0" marL="0" rtl="0" algn="l">
              <a:spcBef>
                <a:spcPts val="1200"/>
              </a:spcBef>
              <a:spcAft>
                <a:spcPts val="1200"/>
              </a:spcAft>
              <a:buNone/>
            </a:pPr>
            <a:r>
              <a:rPr lang="en" sz="6000">
                <a:solidFill>
                  <a:schemeClr val="dk1"/>
                </a:solidFill>
                <a:latin typeface="Abril Fatface"/>
                <a:ea typeface="Abril Fatface"/>
                <a:cs typeface="Abril Fatface"/>
                <a:sym typeface="Abril Fatface"/>
              </a:rPr>
              <a:t>Any questions?</a:t>
            </a:r>
            <a:endParaRPr b="1" sz="6000"/>
          </a:p>
        </p:txBody>
      </p:sp>
      <p:sp>
        <p:nvSpPr>
          <p:cNvPr id="306" name="Google Shape;30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34825" y="1066800"/>
            <a:ext cx="1613100" cy="1907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400"/>
              <a:t>Unmet </a:t>
            </a:r>
            <a:endParaRPr sz="3400"/>
          </a:p>
          <a:p>
            <a:pPr indent="0" lvl="0" marL="0" rtl="0" algn="l">
              <a:spcBef>
                <a:spcPts val="0"/>
              </a:spcBef>
              <a:spcAft>
                <a:spcPts val="0"/>
              </a:spcAft>
              <a:buNone/>
            </a:pPr>
            <a:r>
              <a:rPr lang="en" sz="3400"/>
              <a:t>Needs</a:t>
            </a:r>
            <a:endParaRPr sz="3400"/>
          </a:p>
        </p:txBody>
      </p:sp>
      <p:cxnSp>
        <p:nvCxnSpPr>
          <p:cNvPr id="85" name="Google Shape;85;p17"/>
          <p:cNvCxnSpPr/>
          <p:nvPr/>
        </p:nvCxnSpPr>
        <p:spPr>
          <a:xfrm>
            <a:off x="5787975" y="12000"/>
            <a:ext cx="12900" cy="540600"/>
          </a:xfrm>
          <a:prstGeom prst="straightConnector1">
            <a:avLst/>
          </a:prstGeom>
          <a:noFill/>
          <a:ln cap="flat" cmpd="sng" w="38100">
            <a:solidFill>
              <a:srgbClr val="BDECE5"/>
            </a:solidFill>
            <a:prstDash val="solid"/>
            <a:round/>
            <a:headEnd len="med" w="med" type="none"/>
            <a:tailEnd len="med" w="med" type="diamond"/>
          </a:ln>
        </p:spPr>
      </p:cxnSp>
      <p:cxnSp>
        <p:nvCxnSpPr>
          <p:cNvPr id="86" name="Google Shape;86;p17"/>
          <p:cNvCxnSpPr/>
          <p:nvPr/>
        </p:nvCxnSpPr>
        <p:spPr>
          <a:xfrm flipH="1">
            <a:off x="5776525" y="1500425"/>
            <a:ext cx="6900" cy="593100"/>
          </a:xfrm>
          <a:prstGeom prst="straightConnector1">
            <a:avLst/>
          </a:prstGeom>
          <a:noFill/>
          <a:ln cap="flat" cmpd="sng" w="38100">
            <a:solidFill>
              <a:srgbClr val="BDECE5"/>
            </a:solidFill>
            <a:prstDash val="solid"/>
            <a:round/>
            <a:headEnd len="med" w="med" type="diamond"/>
            <a:tailEnd len="med" w="med" type="diamond"/>
          </a:ln>
        </p:spPr>
      </p:cxnSp>
      <p:cxnSp>
        <p:nvCxnSpPr>
          <p:cNvPr id="87" name="Google Shape;87;p17"/>
          <p:cNvCxnSpPr/>
          <p:nvPr/>
        </p:nvCxnSpPr>
        <p:spPr>
          <a:xfrm>
            <a:off x="5784925" y="4853050"/>
            <a:ext cx="8700" cy="486300"/>
          </a:xfrm>
          <a:prstGeom prst="straightConnector1">
            <a:avLst/>
          </a:prstGeom>
          <a:noFill/>
          <a:ln cap="flat" cmpd="sng" w="38100">
            <a:solidFill>
              <a:srgbClr val="BDECE5"/>
            </a:solidFill>
            <a:prstDash val="solid"/>
            <a:round/>
            <a:headEnd len="med" w="med" type="diamond"/>
            <a:tailEnd len="med" w="med" type="none"/>
          </a:ln>
        </p:spPr>
      </p:cxnSp>
      <p:cxnSp>
        <p:nvCxnSpPr>
          <p:cNvPr id="88" name="Google Shape;88;p17"/>
          <p:cNvCxnSpPr/>
          <p:nvPr/>
        </p:nvCxnSpPr>
        <p:spPr>
          <a:xfrm flipH="1">
            <a:off x="5772175" y="2963675"/>
            <a:ext cx="15600" cy="596100"/>
          </a:xfrm>
          <a:prstGeom prst="straightConnector1">
            <a:avLst/>
          </a:prstGeom>
          <a:noFill/>
          <a:ln cap="flat" cmpd="sng" w="38100">
            <a:solidFill>
              <a:srgbClr val="BDECE5"/>
            </a:solidFill>
            <a:prstDash val="solid"/>
            <a:round/>
            <a:headEnd len="med" w="med" type="diamond"/>
            <a:tailEnd len="med" w="med" type="diamond"/>
          </a:ln>
        </p:spPr>
      </p:cxnSp>
      <p:sp>
        <p:nvSpPr>
          <p:cNvPr id="89" name="Google Shape;89;p17"/>
          <p:cNvSpPr txBox="1"/>
          <p:nvPr/>
        </p:nvSpPr>
        <p:spPr>
          <a:xfrm>
            <a:off x="4211925" y="552600"/>
            <a:ext cx="3165000" cy="7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Raleway"/>
                <a:ea typeface="Raleway"/>
                <a:cs typeface="Raleway"/>
                <a:sym typeface="Raleway"/>
              </a:rPr>
              <a:t>Personalized goals:</a:t>
            </a:r>
            <a:endParaRPr sz="1800">
              <a:solidFill>
                <a:schemeClr val="dk1"/>
              </a:solidFill>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en" sz="1800">
                <a:solidFill>
                  <a:schemeClr val="dk1"/>
                </a:solidFill>
                <a:latin typeface="Raleway"/>
                <a:ea typeface="Raleway"/>
                <a:cs typeface="Raleway"/>
                <a:sym typeface="Raleway"/>
              </a:rPr>
              <a:t>career specific and distinct services </a:t>
            </a:r>
            <a:endParaRPr sz="1800">
              <a:solidFill>
                <a:schemeClr val="dk1"/>
              </a:solidFill>
              <a:latin typeface="Raleway"/>
              <a:ea typeface="Raleway"/>
              <a:cs typeface="Raleway"/>
              <a:sym typeface="Raleway"/>
            </a:endParaRPr>
          </a:p>
        </p:txBody>
      </p:sp>
      <p:sp>
        <p:nvSpPr>
          <p:cNvPr id="90" name="Google Shape;90;p17"/>
          <p:cNvSpPr txBox="1"/>
          <p:nvPr/>
        </p:nvSpPr>
        <p:spPr>
          <a:xfrm>
            <a:off x="4321975" y="2149199"/>
            <a:ext cx="29433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Raleway"/>
                <a:ea typeface="Raleway"/>
                <a:cs typeface="Raleway"/>
                <a:sym typeface="Raleway"/>
              </a:rPr>
              <a:t>Access to Expertise in the field of interest</a:t>
            </a:r>
            <a:endParaRPr sz="1800">
              <a:solidFill>
                <a:schemeClr val="dk1"/>
              </a:solidFill>
              <a:latin typeface="Raleway"/>
              <a:ea typeface="Raleway"/>
              <a:cs typeface="Raleway"/>
              <a:sym typeface="Raleway"/>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92" name="Google Shape;92;p17"/>
          <p:cNvSpPr txBox="1"/>
          <p:nvPr/>
        </p:nvSpPr>
        <p:spPr>
          <a:xfrm>
            <a:off x="4433625" y="3559774"/>
            <a:ext cx="29433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Raleway"/>
                <a:ea typeface="Raleway"/>
                <a:cs typeface="Raleway"/>
                <a:sym typeface="Raleway"/>
              </a:rPr>
              <a:t>Continuous Learning on latest trends, adapt to changing job requirements</a:t>
            </a:r>
            <a:endParaRPr sz="1800">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2" type="sldNum"/>
          </p:nvPr>
        </p:nvSpPr>
        <p:spPr>
          <a:xfrm>
            <a:off x="8536449"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8"/>
          <p:cNvSpPr txBox="1"/>
          <p:nvPr>
            <p:ph idx="1" type="body"/>
          </p:nvPr>
        </p:nvSpPr>
        <p:spPr>
          <a:xfrm>
            <a:off x="1890600" y="927825"/>
            <a:ext cx="5701800" cy="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Great mentors help others see the road ahead more clearly and navigate it with greater confidence. </a:t>
            </a:r>
            <a:endParaRPr sz="3000"/>
          </a:p>
          <a:p>
            <a:pPr indent="0" lvl="0" marL="0" rtl="0" algn="l">
              <a:spcBef>
                <a:spcPts val="1200"/>
              </a:spcBef>
              <a:spcAft>
                <a:spcPts val="1200"/>
              </a:spcAft>
              <a:buClr>
                <a:schemeClr val="dk1"/>
              </a:buClr>
              <a:buSzPts val="1100"/>
              <a:buFont typeface="Arial"/>
              <a:buNone/>
            </a:pPr>
            <a:r>
              <a:rPr lang="en" sz="3000">
                <a:latin typeface="Raleway"/>
                <a:ea typeface="Raleway"/>
                <a:cs typeface="Raleway"/>
                <a:sym typeface="Raleway"/>
              </a:rPr>
              <a:t>— </a:t>
            </a:r>
            <a:r>
              <a:rPr lang="en" sz="3000">
                <a:latin typeface="Raleway"/>
                <a:ea typeface="Raleway"/>
                <a:cs typeface="Raleway"/>
                <a:sym typeface="Raleway"/>
              </a:rPr>
              <a:t>Lois J. Zachary</a:t>
            </a:r>
            <a:r>
              <a:rPr lang="en" sz="3000">
                <a:solidFill>
                  <a:schemeClr val="dk1"/>
                </a:solidFill>
              </a:rPr>
              <a:t>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1002700" y="4089626"/>
            <a:ext cx="7595700" cy="573600"/>
          </a:xfrm>
          <a:prstGeom prst="rect">
            <a:avLst/>
          </a:prstGeom>
        </p:spPr>
        <p:txBody>
          <a:bodyPr anchorCtr="0" anchor="ctr" bIns="91425" lIns="91425" spcFirstLastPara="1" rIns="91425" wrap="square" tIns="91425">
            <a:normAutofit/>
          </a:bodyPr>
          <a:lstStyle/>
          <a:p>
            <a:pPr indent="0" lvl="0" marL="0" rtl="0" algn="l">
              <a:lnSpc>
                <a:spcPct val="80000"/>
              </a:lnSpc>
              <a:spcBef>
                <a:spcPts val="0"/>
              </a:spcBef>
              <a:spcAft>
                <a:spcPts val="0"/>
              </a:spcAft>
              <a:buClr>
                <a:schemeClr val="dk1"/>
              </a:buClr>
              <a:buSzPts val="935"/>
              <a:buFont typeface="Arial"/>
              <a:buNone/>
            </a:pPr>
            <a:r>
              <a:rPr b="1" lang="en" sz="1330">
                <a:solidFill>
                  <a:schemeClr val="dk1"/>
                </a:solidFill>
              </a:rPr>
              <a:t>International Journal of Environmental Research and Public Health, Vol. 18, No. 2, 2021</a:t>
            </a:r>
            <a:endParaRPr b="1" sz="1330">
              <a:solidFill>
                <a:schemeClr val="dk1"/>
              </a:solidFill>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cxnSp>
        <p:nvCxnSpPr>
          <p:cNvPr id="105" name="Google Shape;105;p19"/>
          <p:cNvCxnSpPr/>
          <p:nvPr/>
        </p:nvCxnSpPr>
        <p:spPr>
          <a:xfrm>
            <a:off x="1170650" y="1156457"/>
            <a:ext cx="6802800" cy="0"/>
          </a:xfrm>
          <a:prstGeom prst="straightConnector1">
            <a:avLst/>
          </a:prstGeom>
          <a:noFill/>
          <a:ln cap="flat" cmpd="sng" w="9525">
            <a:solidFill>
              <a:schemeClr val="lt2"/>
            </a:solidFill>
            <a:prstDash val="solid"/>
            <a:round/>
            <a:headEnd len="med" w="med" type="none"/>
            <a:tailEnd len="med" w="med" type="none"/>
          </a:ln>
        </p:spPr>
      </p:cxnSp>
      <p:cxnSp>
        <p:nvCxnSpPr>
          <p:cNvPr id="106" name="Google Shape;106;p19"/>
          <p:cNvCxnSpPr/>
          <p:nvPr/>
        </p:nvCxnSpPr>
        <p:spPr>
          <a:xfrm>
            <a:off x="1170650" y="1823175"/>
            <a:ext cx="6802800" cy="0"/>
          </a:xfrm>
          <a:prstGeom prst="straightConnector1">
            <a:avLst/>
          </a:prstGeom>
          <a:noFill/>
          <a:ln cap="flat" cmpd="sng" w="9525">
            <a:solidFill>
              <a:schemeClr val="lt2"/>
            </a:solidFill>
            <a:prstDash val="solid"/>
            <a:round/>
            <a:headEnd len="med" w="med" type="none"/>
            <a:tailEnd len="med" w="med" type="none"/>
          </a:ln>
        </p:spPr>
      </p:cxnSp>
      <p:cxnSp>
        <p:nvCxnSpPr>
          <p:cNvPr id="107" name="Google Shape;107;p19"/>
          <p:cNvCxnSpPr/>
          <p:nvPr/>
        </p:nvCxnSpPr>
        <p:spPr>
          <a:xfrm>
            <a:off x="1170650" y="2489893"/>
            <a:ext cx="6802800" cy="0"/>
          </a:xfrm>
          <a:prstGeom prst="straightConnector1">
            <a:avLst/>
          </a:prstGeom>
          <a:noFill/>
          <a:ln cap="flat" cmpd="sng" w="9525">
            <a:solidFill>
              <a:schemeClr val="lt2"/>
            </a:solidFill>
            <a:prstDash val="solid"/>
            <a:round/>
            <a:headEnd len="med" w="med" type="none"/>
            <a:tailEnd len="med" w="med" type="none"/>
          </a:ln>
        </p:spPr>
      </p:cxnSp>
      <p:sp>
        <p:nvSpPr>
          <p:cNvPr id="108" name="Google Shape;108;p19"/>
          <p:cNvSpPr txBox="1"/>
          <p:nvPr/>
        </p:nvSpPr>
        <p:spPr>
          <a:xfrm>
            <a:off x="1170650" y="1007275"/>
            <a:ext cx="290700" cy="28476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lang="en" sz="800">
                <a:solidFill>
                  <a:schemeClr val="dk2"/>
                </a:solidFill>
                <a:latin typeface="Raleway"/>
                <a:ea typeface="Raleway"/>
                <a:cs typeface="Raleway"/>
                <a:sym typeface="Raleway"/>
              </a:rPr>
              <a:t>200</a:t>
            </a:r>
            <a:endParaRPr sz="800">
              <a:solidFill>
                <a:schemeClr val="dk2"/>
              </a:solidFill>
              <a:latin typeface="Raleway"/>
              <a:ea typeface="Raleway"/>
              <a:cs typeface="Raleway"/>
              <a:sym typeface="Raleway"/>
            </a:endParaRPr>
          </a:p>
          <a:p>
            <a:pPr indent="0" lvl="0" marL="0" marR="0" rtl="0" algn="r">
              <a:lnSpc>
                <a:spcPct val="100000"/>
              </a:lnSpc>
              <a:spcBef>
                <a:spcPts val="4400"/>
              </a:spcBef>
              <a:spcAft>
                <a:spcPts val="0"/>
              </a:spcAft>
              <a:buNone/>
            </a:pPr>
            <a:r>
              <a:rPr lang="en" sz="800">
                <a:solidFill>
                  <a:schemeClr val="dk2"/>
                </a:solidFill>
                <a:latin typeface="Raleway"/>
                <a:ea typeface="Raleway"/>
                <a:cs typeface="Raleway"/>
                <a:sym typeface="Raleway"/>
              </a:rPr>
              <a:t>100</a:t>
            </a:r>
            <a:endParaRPr sz="800">
              <a:solidFill>
                <a:schemeClr val="dk2"/>
              </a:solidFill>
              <a:latin typeface="Raleway"/>
              <a:ea typeface="Raleway"/>
              <a:cs typeface="Raleway"/>
              <a:sym typeface="Raleway"/>
            </a:endParaRPr>
          </a:p>
          <a:p>
            <a:pPr indent="0" lvl="0" marL="0" marR="0" rtl="0" algn="r">
              <a:lnSpc>
                <a:spcPct val="100000"/>
              </a:lnSpc>
              <a:spcBef>
                <a:spcPts val="4400"/>
              </a:spcBef>
              <a:spcAft>
                <a:spcPts val="0"/>
              </a:spcAft>
              <a:buNone/>
            </a:pPr>
            <a:r>
              <a:rPr lang="en" sz="800">
                <a:solidFill>
                  <a:schemeClr val="dk2"/>
                </a:solidFill>
                <a:latin typeface="Raleway"/>
                <a:ea typeface="Raleway"/>
                <a:cs typeface="Raleway"/>
                <a:sym typeface="Raleway"/>
              </a:rPr>
              <a:t>0</a:t>
            </a:r>
            <a:endParaRPr sz="800">
              <a:solidFill>
                <a:schemeClr val="dk2"/>
              </a:solidFill>
              <a:latin typeface="Raleway"/>
              <a:ea typeface="Raleway"/>
              <a:cs typeface="Raleway"/>
              <a:sym typeface="Raleway"/>
            </a:endParaRPr>
          </a:p>
          <a:p>
            <a:pPr indent="0" lvl="0" marL="0" marR="0" rtl="0" algn="r">
              <a:lnSpc>
                <a:spcPct val="100000"/>
              </a:lnSpc>
              <a:spcBef>
                <a:spcPts val="4400"/>
              </a:spcBef>
              <a:spcAft>
                <a:spcPts val="0"/>
              </a:spcAft>
              <a:buNone/>
            </a:pPr>
            <a:r>
              <a:t/>
            </a:r>
            <a:endParaRPr sz="800">
              <a:solidFill>
                <a:schemeClr val="dk2"/>
              </a:solidFill>
              <a:latin typeface="Raleway"/>
              <a:ea typeface="Raleway"/>
              <a:cs typeface="Raleway"/>
              <a:sym typeface="Raleway"/>
            </a:endParaRPr>
          </a:p>
          <a:p>
            <a:pPr indent="0" lvl="0" marL="0" marR="0" rtl="0" algn="r">
              <a:lnSpc>
                <a:spcPct val="100000"/>
              </a:lnSpc>
              <a:spcBef>
                <a:spcPts val="4400"/>
              </a:spcBef>
              <a:spcAft>
                <a:spcPts val="4400"/>
              </a:spcAft>
              <a:buNone/>
            </a:pPr>
            <a:r>
              <a:t/>
            </a:r>
            <a:endParaRPr sz="800">
              <a:solidFill>
                <a:schemeClr val="dk2"/>
              </a:solidFill>
              <a:latin typeface="Raleway"/>
              <a:ea typeface="Raleway"/>
              <a:cs typeface="Raleway"/>
              <a:sym typeface="Raleway"/>
            </a:endParaRPr>
          </a:p>
        </p:txBody>
      </p:sp>
      <p:sp>
        <p:nvSpPr>
          <p:cNvPr id="109" name="Google Shape;109;p19"/>
          <p:cNvSpPr/>
          <p:nvPr/>
        </p:nvSpPr>
        <p:spPr>
          <a:xfrm>
            <a:off x="2228125" y="1823175"/>
            <a:ext cx="219600" cy="6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2566800" y="1629800"/>
            <a:ext cx="219600" cy="86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4219813" y="1156425"/>
            <a:ext cx="219600" cy="133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4616438" y="1522700"/>
            <a:ext cx="219600" cy="96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6666075" y="1823175"/>
            <a:ext cx="219600" cy="6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7004775" y="1156425"/>
            <a:ext cx="219600" cy="133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ph idx="1" type="body"/>
          </p:nvPr>
        </p:nvSpPr>
        <p:spPr>
          <a:xfrm>
            <a:off x="1170650" y="2910775"/>
            <a:ext cx="2445900" cy="51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C</a:t>
            </a:r>
            <a:r>
              <a:rPr lang="en" sz="1200">
                <a:latin typeface="Raleway"/>
                <a:ea typeface="Raleway"/>
                <a:cs typeface="Raleway"/>
                <a:sym typeface="Raleway"/>
              </a:rPr>
              <a:t>areer guidance assists disadvantaged individuals in skill identification, career exploration, and job search strategy development.</a:t>
            </a:r>
            <a:endParaRPr sz="1200">
              <a:latin typeface="Raleway"/>
              <a:ea typeface="Raleway"/>
              <a:cs typeface="Raleway"/>
              <a:sym typeface="Raleway"/>
            </a:endParaRPr>
          </a:p>
        </p:txBody>
      </p:sp>
      <p:sp>
        <p:nvSpPr>
          <p:cNvPr id="116" name="Google Shape;116;p19"/>
          <p:cNvSpPr txBox="1"/>
          <p:nvPr>
            <p:ph idx="1" type="body"/>
          </p:nvPr>
        </p:nvSpPr>
        <p:spPr>
          <a:xfrm>
            <a:off x="3488450" y="2910775"/>
            <a:ext cx="2167200" cy="51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More social capital equals higher likelihood of employment, including industry connections.</a:t>
            </a:r>
            <a:endParaRPr sz="1200">
              <a:solidFill>
                <a:schemeClr val="dk1"/>
              </a:solidFill>
            </a:endParaRPr>
          </a:p>
        </p:txBody>
      </p:sp>
      <p:sp>
        <p:nvSpPr>
          <p:cNvPr id="117" name="Google Shape;117;p19"/>
          <p:cNvSpPr txBox="1"/>
          <p:nvPr>
            <p:ph idx="1" type="body"/>
          </p:nvPr>
        </p:nvSpPr>
        <p:spPr>
          <a:xfrm>
            <a:off x="5722575" y="3017413"/>
            <a:ext cx="2362200" cy="51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Tailored career guidance address challenges faced, such as education/work gaps, discrimination, and social isolation.</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ctrTitle"/>
          </p:nvPr>
        </p:nvSpPr>
        <p:spPr>
          <a:xfrm>
            <a:off x="1339025" y="848825"/>
            <a:ext cx="6367800" cy="113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5700"/>
              <a:t>Existing Solutions</a:t>
            </a:r>
            <a:endParaRPr sz="4800">
              <a:latin typeface="Raleway"/>
              <a:ea typeface="Raleway"/>
              <a:cs typeface="Raleway"/>
              <a:sym typeface="Raleway"/>
            </a:endParaRPr>
          </a:p>
          <a:p>
            <a:pPr indent="-502919" lvl="0" marL="457200" rtl="0" algn="l">
              <a:spcBef>
                <a:spcPts val="0"/>
              </a:spcBef>
              <a:spcAft>
                <a:spcPts val="0"/>
              </a:spcAft>
              <a:buSzPct val="100000"/>
              <a:buFont typeface="Raleway"/>
              <a:buChar char="●"/>
            </a:pPr>
            <a:r>
              <a:rPr lang="en" sz="4800">
                <a:latin typeface="Raleway"/>
                <a:ea typeface="Raleway"/>
                <a:cs typeface="Raleway"/>
                <a:sym typeface="Raleway"/>
              </a:rPr>
              <a:t>MentorCliQ</a:t>
            </a:r>
            <a:endParaRPr sz="4800">
              <a:latin typeface="Raleway"/>
              <a:ea typeface="Raleway"/>
              <a:cs typeface="Raleway"/>
              <a:sym typeface="Raleway"/>
            </a:endParaRPr>
          </a:p>
          <a:p>
            <a:pPr indent="-502919" lvl="0" marL="457200" rtl="0" algn="l">
              <a:spcBef>
                <a:spcPts val="0"/>
              </a:spcBef>
              <a:spcAft>
                <a:spcPts val="0"/>
              </a:spcAft>
              <a:buSzPct val="100000"/>
              <a:buFont typeface="Raleway"/>
              <a:buChar char="●"/>
            </a:pPr>
            <a:r>
              <a:rPr lang="en" sz="4800">
                <a:latin typeface="Raleway"/>
                <a:ea typeface="Raleway"/>
                <a:cs typeface="Raleway"/>
                <a:sym typeface="Raleway"/>
              </a:rPr>
              <a:t>PushFar</a:t>
            </a:r>
            <a:endParaRPr sz="4800">
              <a:latin typeface="Raleway"/>
              <a:ea typeface="Raleway"/>
              <a:cs typeface="Raleway"/>
              <a:sym typeface="Raleway"/>
            </a:endParaRPr>
          </a:p>
          <a:p>
            <a:pPr indent="-502919" lvl="0" marL="457200" rtl="0" algn="l">
              <a:spcBef>
                <a:spcPts val="0"/>
              </a:spcBef>
              <a:spcAft>
                <a:spcPts val="0"/>
              </a:spcAft>
              <a:buSzPct val="100000"/>
              <a:buFont typeface="Raleway"/>
              <a:buChar char="●"/>
            </a:pPr>
            <a:r>
              <a:rPr lang="en" sz="4800">
                <a:latin typeface="Raleway"/>
                <a:ea typeface="Raleway"/>
                <a:cs typeface="Raleway"/>
                <a:sym typeface="Raleway"/>
              </a:rPr>
              <a:t>Discord</a:t>
            </a:r>
            <a:endParaRPr sz="48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ctrTitle"/>
          </p:nvPr>
        </p:nvSpPr>
        <p:spPr>
          <a:xfrm>
            <a:off x="1338975" y="525400"/>
            <a:ext cx="5838600" cy="11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Empathy Map</a:t>
            </a:r>
            <a:endParaRPr sz="4800"/>
          </a:p>
        </p:txBody>
      </p:sp>
      <p:sp>
        <p:nvSpPr>
          <p:cNvPr id="128" name="Google Shape;128;p21"/>
          <p:cNvSpPr/>
          <p:nvPr/>
        </p:nvSpPr>
        <p:spPr>
          <a:xfrm>
            <a:off x="1219200" y="1447800"/>
            <a:ext cx="6231900" cy="2898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3113825" y="2495550"/>
            <a:ext cx="2026800" cy="12525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21"/>
          <p:cNvCxnSpPr>
            <a:stCxn id="129" idx="1"/>
          </p:cNvCxnSpPr>
          <p:nvPr/>
        </p:nvCxnSpPr>
        <p:spPr>
          <a:xfrm rot="10800000">
            <a:off x="1200243" y="1438174"/>
            <a:ext cx="2210400" cy="1240800"/>
          </a:xfrm>
          <a:prstGeom prst="straightConnector1">
            <a:avLst/>
          </a:prstGeom>
          <a:noFill/>
          <a:ln cap="flat" cmpd="sng" w="38100">
            <a:solidFill>
              <a:schemeClr val="dk1"/>
            </a:solidFill>
            <a:prstDash val="solid"/>
            <a:round/>
            <a:headEnd len="med" w="med" type="none"/>
            <a:tailEnd len="med" w="med" type="none"/>
          </a:ln>
        </p:spPr>
      </p:cxnSp>
      <p:cxnSp>
        <p:nvCxnSpPr>
          <p:cNvPr id="131" name="Google Shape;131;p21"/>
          <p:cNvCxnSpPr>
            <a:stCxn id="129" idx="7"/>
          </p:cNvCxnSpPr>
          <p:nvPr/>
        </p:nvCxnSpPr>
        <p:spPr>
          <a:xfrm flipH="1" rot="10800000">
            <a:off x="4843807" y="1476274"/>
            <a:ext cx="2576100" cy="1202700"/>
          </a:xfrm>
          <a:prstGeom prst="straightConnector1">
            <a:avLst/>
          </a:prstGeom>
          <a:noFill/>
          <a:ln cap="flat" cmpd="sng" w="38100">
            <a:solidFill>
              <a:schemeClr val="dk1"/>
            </a:solidFill>
            <a:prstDash val="solid"/>
            <a:round/>
            <a:headEnd len="med" w="med" type="none"/>
            <a:tailEnd len="med" w="med" type="none"/>
          </a:ln>
        </p:spPr>
      </p:cxnSp>
      <p:cxnSp>
        <p:nvCxnSpPr>
          <p:cNvPr id="132" name="Google Shape;132;p21"/>
          <p:cNvCxnSpPr>
            <a:stCxn id="129" idx="3"/>
          </p:cNvCxnSpPr>
          <p:nvPr/>
        </p:nvCxnSpPr>
        <p:spPr>
          <a:xfrm flipH="1">
            <a:off x="1247343" y="3564626"/>
            <a:ext cx="2163300" cy="585600"/>
          </a:xfrm>
          <a:prstGeom prst="straightConnector1">
            <a:avLst/>
          </a:prstGeom>
          <a:noFill/>
          <a:ln cap="flat" cmpd="sng" w="38100">
            <a:solidFill>
              <a:schemeClr val="dk1"/>
            </a:solidFill>
            <a:prstDash val="solid"/>
            <a:round/>
            <a:headEnd len="med" w="med" type="none"/>
            <a:tailEnd len="med" w="med" type="none"/>
          </a:ln>
        </p:spPr>
      </p:cxnSp>
      <p:cxnSp>
        <p:nvCxnSpPr>
          <p:cNvPr id="133" name="Google Shape;133;p21"/>
          <p:cNvCxnSpPr>
            <a:stCxn id="129" idx="5"/>
          </p:cNvCxnSpPr>
          <p:nvPr/>
        </p:nvCxnSpPr>
        <p:spPr>
          <a:xfrm>
            <a:off x="4843807" y="3564626"/>
            <a:ext cx="2642700" cy="788400"/>
          </a:xfrm>
          <a:prstGeom prst="straightConnector1">
            <a:avLst/>
          </a:prstGeom>
          <a:noFill/>
          <a:ln cap="flat" cmpd="sng" w="38100">
            <a:solidFill>
              <a:schemeClr val="dk1"/>
            </a:solidFill>
            <a:prstDash val="solid"/>
            <a:round/>
            <a:headEnd len="med" w="med" type="none"/>
            <a:tailEnd len="med" w="med" type="none"/>
          </a:ln>
        </p:spPr>
      </p:cxnSp>
      <p:cxnSp>
        <p:nvCxnSpPr>
          <p:cNvPr id="134" name="Google Shape;134;p21"/>
          <p:cNvCxnSpPr>
            <a:endCxn id="129" idx="0"/>
          </p:cNvCxnSpPr>
          <p:nvPr/>
        </p:nvCxnSpPr>
        <p:spPr>
          <a:xfrm flipH="1">
            <a:off x="4127225" y="1447650"/>
            <a:ext cx="6600" cy="1047900"/>
          </a:xfrm>
          <a:prstGeom prst="straightConnector1">
            <a:avLst/>
          </a:prstGeom>
          <a:noFill/>
          <a:ln cap="flat" cmpd="sng" w="38100">
            <a:solidFill>
              <a:schemeClr val="dk1"/>
            </a:solidFill>
            <a:prstDash val="solid"/>
            <a:round/>
            <a:headEnd len="med" w="med" type="none"/>
            <a:tailEnd len="med" w="med" type="none"/>
          </a:ln>
        </p:spPr>
      </p:cxnSp>
      <p:cxnSp>
        <p:nvCxnSpPr>
          <p:cNvPr id="135" name="Google Shape;135;p21"/>
          <p:cNvCxnSpPr>
            <a:endCxn id="129" idx="6"/>
          </p:cNvCxnSpPr>
          <p:nvPr/>
        </p:nvCxnSpPr>
        <p:spPr>
          <a:xfrm flipH="1">
            <a:off x="5140625" y="3114600"/>
            <a:ext cx="2327100" cy="7200"/>
          </a:xfrm>
          <a:prstGeom prst="straightConnector1">
            <a:avLst/>
          </a:prstGeom>
          <a:noFill/>
          <a:ln cap="flat" cmpd="sng" w="38100">
            <a:solidFill>
              <a:srgbClr val="000000"/>
            </a:solidFill>
            <a:prstDash val="solid"/>
            <a:round/>
            <a:headEnd len="med" w="med" type="none"/>
            <a:tailEnd len="med" w="med" type="none"/>
          </a:ln>
        </p:spPr>
      </p:cxnSp>
      <p:sp>
        <p:nvSpPr>
          <p:cNvPr id="136" name="Google Shape;136;p21"/>
          <p:cNvSpPr txBox="1"/>
          <p:nvPr/>
        </p:nvSpPr>
        <p:spPr>
          <a:xfrm>
            <a:off x="2607150" y="1496825"/>
            <a:ext cx="143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WHO are we empathizing with?    </a:t>
            </a:r>
            <a:endParaRPr b="1">
              <a:latin typeface="Raleway"/>
              <a:ea typeface="Raleway"/>
              <a:cs typeface="Raleway"/>
              <a:sym typeface="Raleway"/>
            </a:endParaRPr>
          </a:p>
        </p:txBody>
      </p:sp>
      <p:sp>
        <p:nvSpPr>
          <p:cNvPr id="137" name="Google Shape;137;p21"/>
          <p:cNvSpPr txBox="1"/>
          <p:nvPr/>
        </p:nvSpPr>
        <p:spPr>
          <a:xfrm>
            <a:off x="4297145" y="1598100"/>
            <a:ext cx="17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What do they do?</a:t>
            </a:r>
            <a:endParaRPr b="1">
              <a:latin typeface="Raleway"/>
              <a:ea typeface="Raleway"/>
              <a:cs typeface="Raleway"/>
              <a:sym typeface="Raleway"/>
            </a:endParaRPr>
          </a:p>
        </p:txBody>
      </p:sp>
      <p:sp>
        <p:nvSpPr>
          <p:cNvPr id="138" name="Google Shape;138;p21"/>
          <p:cNvSpPr txBox="1"/>
          <p:nvPr/>
        </p:nvSpPr>
        <p:spPr>
          <a:xfrm>
            <a:off x="3343021" y="2706138"/>
            <a:ext cx="1568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What do they THINK and FEEL?</a:t>
            </a:r>
            <a:endParaRPr b="1">
              <a:latin typeface="Raleway"/>
              <a:ea typeface="Raleway"/>
              <a:cs typeface="Raleway"/>
              <a:sym typeface="Raleway"/>
            </a:endParaRPr>
          </a:p>
        </p:txBody>
      </p:sp>
      <p:sp>
        <p:nvSpPr>
          <p:cNvPr id="139" name="Google Shape;139;p21"/>
          <p:cNvSpPr txBox="1"/>
          <p:nvPr/>
        </p:nvSpPr>
        <p:spPr>
          <a:xfrm>
            <a:off x="1345625" y="2638575"/>
            <a:ext cx="176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What do they need/want to do?</a:t>
            </a:r>
            <a:endParaRPr b="1">
              <a:latin typeface="Raleway"/>
              <a:ea typeface="Raleway"/>
              <a:cs typeface="Raleway"/>
              <a:sym typeface="Raleway"/>
            </a:endParaRPr>
          </a:p>
        </p:txBody>
      </p:sp>
      <p:sp>
        <p:nvSpPr>
          <p:cNvPr id="140" name="Google Shape;140;p21"/>
          <p:cNvSpPr txBox="1"/>
          <p:nvPr/>
        </p:nvSpPr>
        <p:spPr>
          <a:xfrm>
            <a:off x="3230075" y="3862600"/>
            <a:ext cx="18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What do they SAY?</a:t>
            </a:r>
            <a:endParaRPr b="1">
              <a:latin typeface="Raleway"/>
              <a:ea typeface="Raleway"/>
              <a:cs typeface="Raleway"/>
              <a:sym typeface="Raleway"/>
            </a:endParaRPr>
          </a:p>
        </p:txBody>
      </p:sp>
      <p:sp>
        <p:nvSpPr>
          <p:cNvPr id="141" name="Google Shape;141;p21"/>
          <p:cNvSpPr txBox="1"/>
          <p:nvPr/>
        </p:nvSpPr>
        <p:spPr>
          <a:xfrm>
            <a:off x="5803525" y="2317113"/>
            <a:ext cx="123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What do they SEE?</a:t>
            </a:r>
            <a:endParaRPr b="1">
              <a:latin typeface="Raleway"/>
              <a:ea typeface="Raleway"/>
              <a:cs typeface="Raleway"/>
              <a:sym typeface="Raleway"/>
            </a:endParaRPr>
          </a:p>
        </p:txBody>
      </p:sp>
      <p:sp>
        <p:nvSpPr>
          <p:cNvPr id="142" name="Google Shape;142;p21"/>
          <p:cNvSpPr txBox="1"/>
          <p:nvPr/>
        </p:nvSpPr>
        <p:spPr>
          <a:xfrm>
            <a:off x="5803521" y="3189600"/>
            <a:ext cx="123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What do</a:t>
            </a:r>
            <a:endParaRPr b="1">
              <a:solidFill>
                <a:schemeClr val="dk1"/>
              </a:solidFill>
              <a:latin typeface="Raleway"/>
              <a:ea typeface="Raleway"/>
              <a:cs typeface="Raleway"/>
              <a:sym typeface="Raleway"/>
            </a:endParaRPr>
          </a:p>
          <a:p>
            <a:pPr indent="0" lvl="0" marL="0" rtl="0" algn="l">
              <a:spcBef>
                <a:spcPts val="0"/>
              </a:spcBef>
              <a:spcAft>
                <a:spcPts val="0"/>
              </a:spcAft>
              <a:buNone/>
            </a:pPr>
            <a:r>
              <a:rPr b="1" lang="en">
                <a:solidFill>
                  <a:schemeClr val="dk1"/>
                </a:solidFill>
                <a:latin typeface="Raleway"/>
                <a:ea typeface="Raleway"/>
                <a:cs typeface="Raleway"/>
                <a:sym typeface="Raleway"/>
              </a:rPr>
              <a:t>they HEAR?</a:t>
            </a:r>
            <a:endParaRPr b="1">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4294967295" type="ctrTitle"/>
          </p:nvPr>
        </p:nvSpPr>
        <p:spPr>
          <a:xfrm>
            <a:off x="1337375" y="821350"/>
            <a:ext cx="5739000" cy="961500"/>
          </a:xfrm>
          <a:prstGeom prst="rect">
            <a:avLst/>
          </a:prstGeom>
        </p:spPr>
        <p:txBody>
          <a:bodyPr anchorCtr="0" anchor="b" bIns="91425" lIns="91425" spcFirstLastPara="1" rIns="91425" wrap="square" tIns="91425">
            <a:normAutofit fontScale="90000"/>
          </a:bodyPr>
          <a:lstStyle/>
          <a:p>
            <a:pPr indent="0" lvl="0" marL="0" rtl="0" algn="l">
              <a:lnSpc>
                <a:spcPct val="90000"/>
              </a:lnSpc>
              <a:spcBef>
                <a:spcPts val="0"/>
              </a:spcBef>
              <a:spcAft>
                <a:spcPts val="0"/>
              </a:spcAft>
              <a:buNone/>
            </a:pPr>
            <a:r>
              <a:rPr lang="en" sz="6000"/>
              <a:t>Our Solution</a:t>
            </a:r>
            <a:endParaRPr sz="6000"/>
          </a:p>
        </p:txBody>
      </p:sp>
      <p:sp>
        <p:nvSpPr>
          <p:cNvPr id="148" name="Google Shape;148;p22"/>
          <p:cNvSpPr txBox="1"/>
          <p:nvPr>
            <p:ph idx="4294967295" type="subTitle"/>
          </p:nvPr>
        </p:nvSpPr>
        <p:spPr>
          <a:xfrm>
            <a:off x="3707750" y="1782850"/>
            <a:ext cx="4512300" cy="267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2000">
                <a:latin typeface="Raleway"/>
                <a:ea typeface="Raleway"/>
                <a:cs typeface="Raleway"/>
                <a:sym typeface="Raleway"/>
              </a:rPr>
              <a:t>Our web application helps individuals gain access to diverse range of experienced mentors by providing personalized guidance and support to help them achieve their professional aspirations</a:t>
            </a:r>
            <a:endParaRPr sz="2000">
              <a:latin typeface="Raleway"/>
              <a:ea typeface="Raleway"/>
              <a:cs typeface="Raleway"/>
              <a:sym typeface="Raleway"/>
            </a:endParaRPr>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pic>
        <p:nvPicPr>
          <p:cNvPr id="150" name="Google Shape;150;p22"/>
          <p:cNvPicPr preferRelativeResize="0"/>
          <p:nvPr/>
        </p:nvPicPr>
        <p:blipFill>
          <a:blip r:embed="rId3">
            <a:alphaModFix/>
          </a:blip>
          <a:stretch>
            <a:fillRect/>
          </a:stretch>
        </p:blipFill>
        <p:spPr>
          <a:xfrm>
            <a:off x="1337375" y="1932750"/>
            <a:ext cx="2235900" cy="19011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156" name="Google Shape;156;p23"/>
          <p:cNvSpPr txBox="1"/>
          <p:nvPr/>
        </p:nvSpPr>
        <p:spPr>
          <a:xfrm>
            <a:off x="1278025" y="1031775"/>
            <a:ext cx="24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aleway"/>
                <a:ea typeface="Raleway"/>
                <a:cs typeface="Raleway"/>
                <a:sym typeface="Raleway"/>
              </a:rPr>
              <a:t>My Learnings</a:t>
            </a:r>
            <a:endParaRPr sz="2000">
              <a:solidFill>
                <a:schemeClr val="dk1"/>
              </a:solidFill>
              <a:latin typeface="Raleway"/>
              <a:ea typeface="Raleway"/>
              <a:cs typeface="Raleway"/>
              <a:sym typeface="Raleway"/>
            </a:endParaRPr>
          </a:p>
        </p:txBody>
      </p:sp>
      <p:sp>
        <p:nvSpPr>
          <p:cNvPr id="157" name="Google Shape;157;p23"/>
          <p:cNvSpPr txBox="1"/>
          <p:nvPr/>
        </p:nvSpPr>
        <p:spPr>
          <a:xfrm>
            <a:off x="1278025" y="1962125"/>
            <a:ext cx="263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aleway"/>
                <a:ea typeface="Raleway"/>
                <a:cs typeface="Raleway"/>
                <a:sym typeface="Raleway"/>
              </a:rPr>
              <a:t>What can you do next?</a:t>
            </a:r>
            <a:endParaRPr sz="2000">
              <a:latin typeface="Raleway"/>
              <a:ea typeface="Raleway"/>
              <a:cs typeface="Raleway"/>
              <a:sym typeface="Raleway"/>
            </a:endParaRPr>
          </a:p>
        </p:txBody>
      </p:sp>
      <p:sp>
        <p:nvSpPr>
          <p:cNvPr id="158" name="Google Shape;158;p23"/>
          <p:cNvSpPr txBox="1"/>
          <p:nvPr/>
        </p:nvSpPr>
        <p:spPr>
          <a:xfrm>
            <a:off x="4394600" y="904075"/>
            <a:ext cx="302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aleway"/>
                <a:ea typeface="Raleway"/>
                <a:cs typeface="Raleway"/>
                <a:sym typeface="Raleway"/>
              </a:rPr>
              <a:t>Search for Mentors</a:t>
            </a:r>
            <a:endParaRPr sz="2000">
              <a:solidFill>
                <a:schemeClr val="dk1"/>
              </a:solidFill>
              <a:latin typeface="Raleway"/>
              <a:ea typeface="Raleway"/>
              <a:cs typeface="Raleway"/>
              <a:sym typeface="Raleway"/>
            </a:endParaRPr>
          </a:p>
        </p:txBody>
      </p:sp>
      <p:sp>
        <p:nvSpPr>
          <p:cNvPr id="159" name="Google Shape;159;p23"/>
          <p:cNvSpPr txBox="1"/>
          <p:nvPr/>
        </p:nvSpPr>
        <p:spPr>
          <a:xfrm>
            <a:off x="4658525" y="1423975"/>
            <a:ext cx="209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aleway"/>
                <a:ea typeface="Raleway"/>
                <a:cs typeface="Raleway"/>
                <a:sym typeface="Raleway"/>
              </a:rPr>
              <a:t>Languages spoken</a:t>
            </a:r>
            <a:endParaRPr sz="1600">
              <a:solidFill>
                <a:schemeClr val="dk1"/>
              </a:solidFill>
              <a:latin typeface="Raleway"/>
              <a:ea typeface="Raleway"/>
              <a:cs typeface="Raleway"/>
              <a:sym typeface="Raleway"/>
            </a:endParaRPr>
          </a:p>
        </p:txBody>
      </p:sp>
      <p:sp>
        <p:nvSpPr>
          <p:cNvPr id="160" name="Google Shape;160;p23"/>
          <p:cNvSpPr txBox="1"/>
          <p:nvPr/>
        </p:nvSpPr>
        <p:spPr>
          <a:xfrm>
            <a:off x="4658525" y="1836163"/>
            <a:ext cx="2098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aleway"/>
                <a:ea typeface="Raleway"/>
                <a:cs typeface="Raleway"/>
                <a:sym typeface="Raleway"/>
              </a:rPr>
              <a:t>Companies they’ve worked with</a:t>
            </a:r>
            <a:endParaRPr sz="1600">
              <a:solidFill>
                <a:schemeClr val="dk1"/>
              </a:solidFill>
              <a:latin typeface="Raleway"/>
              <a:ea typeface="Raleway"/>
              <a:cs typeface="Raleway"/>
              <a:sym typeface="Raleway"/>
            </a:endParaRPr>
          </a:p>
        </p:txBody>
      </p:sp>
      <p:sp>
        <p:nvSpPr>
          <p:cNvPr id="161" name="Google Shape;161;p23"/>
          <p:cNvSpPr txBox="1"/>
          <p:nvPr/>
        </p:nvSpPr>
        <p:spPr>
          <a:xfrm>
            <a:off x="4714025" y="2800325"/>
            <a:ext cx="1905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aleway"/>
                <a:ea typeface="Raleway"/>
                <a:cs typeface="Raleway"/>
                <a:sym typeface="Raleway"/>
              </a:rPr>
              <a:t>Industry Experience</a:t>
            </a:r>
            <a:endParaRPr sz="1600">
              <a:solidFill>
                <a:schemeClr val="dk1"/>
              </a:solidFill>
              <a:latin typeface="Raleway"/>
              <a:ea typeface="Raleway"/>
              <a:cs typeface="Raleway"/>
              <a:sym typeface="Raleway"/>
            </a:endParaRPr>
          </a:p>
        </p:txBody>
      </p:sp>
      <p:sp>
        <p:nvSpPr>
          <p:cNvPr id="162" name="Google Shape;162;p23"/>
          <p:cNvSpPr txBox="1"/>
          <p:nvPr/>
        </p:nvSpPr>
        <p:spPr>
          <a:xfrm>
            <a:off x="4715275" y="2402838"/>
            <a:ext cx="8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aleway"/>
                <a:ea typeface="Raleway"/>
                <a:cs typeface="Raleway"/>
                <a:sym typeface="Raleway"/>
              </a:rPr>
              <a:t>Skills</a:t>
            </a:r>
            <a:endParaRPr sz="1600">
              <a:solidFill>
                <a:schemeClr val="dk1"/>
              </a:solidFill>
              <a:latin typeface="Raleway"/>
              <a:ea typeface="Raleway"/>
              <a:cs typeface="Raleway"/>
              <a:sym typeface="Raleway"/>
            </a:endParaRPr>
          </a:p>
        </p:txBody>
      </p:sp>
      <p:pic>
        <p:nvPicPr>
          <p:cNvPr id="163" name="Google Shape;163;p23"/>
          <p:cNvPicPr preferRelativeResize="0"/>
          <p:nvPr/>
        </p:nvPicPr>
        <p:blipFill>
          <a:blip r:embed="rId3">
            <a:alphaModFix/>
          </a:blip>
          <a:stretch>
            <a:fillRect/>
          </a:stretch>
        </p:blipFill>
        <p:spPr>
          <a:xfrm>
            <a:off x="4471975" y="1495400"/>
            <a:ext cx="242050" cy="242050"/>
          </a:xfrm>
          <a:prstGeom prst="rect">
            <a:avLst/>
          </a:prstGeom>
          <a:noFill/>
          <a:ln>
            <a:noFill/>
          </a:ln>
        </p:spPr>
      </p:pic>
      <p:pic>
        <p:nvPicPr>
          <p:cNvPr id="164" name="Google Shape;164;p23"/>
          <p:cNvPicPr preferRelativeResize="0"/>
          <p:nvPr/>
        </p:nvPicPr>
        <p:blipFill>
          <a:blip r:embed="rId3">
            <a:alphaModFix/>
          </a:blip>
          <a:stretch>
            <a:fillRect/>
          </a:stretch>
        </p:blipFill>
        <p:spPr>
          <a:xfrm>
            <a:off x="4471975" y="2474263"/>
            <a:ext cx="242050" cy="242050"/>
          </a:xfrm>
          <a:prstGeom prst="rect">
            <a:avLst/>
          </a:prstGeom>
          <a:noFill/>
          <a:ln>
            <a:noFill/>
          </a:ln>
        </p:spPr>
      </p:pic>
      <p:pic>
        <p:nvPicPr>
          <p:cNvPr id="165" name="Google Shape;165;p23"/>
          <p:cNvPicPr preferRelativeResize="0"/>
          <p:nvPr/>
        </p:nvPicPr>
        <p:blipFill>
          <a:blip r:embed="rId3">
            <a:alphaModFix/>
          </a:blip>
          <a:stretch>
            <a:fillRect/>
          </a:stretch>
        </p:blipFill>
        <p:spPr>
          <a:xfrm>
            <a:off x="4471975" y="1992200"/>
            <a:ext cx="242050" cy="242050"/>
          </a:xfrm>
          <a:prstGeom prst="rect">
            <a:avLst/>
          </a:prstGeom>
          <a:noFill/>
          <a:ln>
            <a:noFill/>
          </a:ln>
        </p:spPr>
      </p:pic>
      <p:pic>
        <p:nvPicPr>
          <p:cNvPr id="166" name="Google Shape;166;p23"/>
          <p:cNvPicPr preferRelativeResize="0"/>
          <p:nvPr/>
        </p:nvPicPr>
        <p:blipFill>
          <a:blip r:embed="rId3">
            <a:alphaModFix/>
          </a:blip>
          <a:stretch>
            <a:fillRect/>
          </a:stretch>
        </p:blipFill>
        <p:spPr>
          <a:xfrm>
            <a:off x="4471975" y="2871750"/>
            <a:ext cx="242050" cy="242050"/>
          </a:xfrm>
          <a:prstGeom prst="rect">
            <a:avLst/>
          </a:prstGeom>
          <a:noFill/>
          <a:ln>
            <a:noFill/>
          </a:ln>
        </p:spPr>
      </p:pic>
      <p:cxnSp>
        <p:nvCxnSpPr>
          <p:cNvPr id="167" name="Google Shape;167;p23"/>
          <p:cNvCxnSpPr/>
          <p:nvPr/>
        </p:nvCxnSpPr>
        <p:spPr>
          <a:xfrm>
            <a:off x="3650000" y="883475"/>
            <a:ext cx="12000" cy="3618600"/>
          </a:xfrm>
          <a:prstGeom prst="straightConnector1">
            <a:avLst/>
          </a:prstGeom>
          <a:noFill/>
          <a:ln cap="flat" cmpd="sng" w="9525">
            <a:solidFill>
              <a:schemeClr val="dk2"/>
            </a:solidFill>
            <a:prstDash val="solid"/>
            <a:round/>
            <a:headEnd len="med" w="med" type="none"/>
            <a:tailEnd len="med" w="med" type="none"/>
          </a:ln>
        </p:spPr>
      </p:cxnSp>
      <p:sp>
        <p:nvSpPr>
          <p:cNvPr id="168" name="Google Shape;168;p23"/>
          <p:cNvSpPr txBox="1"/>
          <p:nvPr/>
        </p:nvSpPr>
        <p:spPr>
          <a:xfrm>
            <a:off x="1349425" y="3200275"/>
            <a:ext cx="24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aleway"/>
                <a:ea typeface="Raleway"/>
                <a:cs typeface="Raleway"/>
                <a:sym typeface="Raleway"/>
              </a:rPr>
              <a:t>Track Progress</a:t>
            </a:r>
            <a:endParaRPr sz="2000">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174" name="Google Shape;174;p24"/>
          <p:cNvSpPr txBox="1"/>
          <p:nvPr/>
        </p:nvSpPr>
        <p:spPr>
          <a:xfrm>
            <a:off x="1278025" y="1031775"/>
            <a:ext cx="24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My Learnings</a:t>
            </a:r>
            <a:endParaRPr b="1" sz="2000">
              <a:solidFill>
                <a:schemeClr val="dk1"/>
              </a:solidFill>
              <a:latin typeface="Raleway"/>
              <a:ea typeface="Raleway"/>
              <a:cs typeface="Raleway"/>
              <a:sym typeface="Raleway"/>
            </a:endParaRPr>
          </a:p>
        </p:txBody>
      </p:sp>
      <p:sp>
        <p:nvSpPr>
          <p:cNvPr id="175" name="Google Shape;175;p24"/>
          <p:cNvSpPr txBox="1"/>
          <p:nvPr/>
        </p:nvSpPr>
        <p:spPr>
          <a:xfrm>
            <a:off x="1278025" y="1962125"/>
            <a:ext cx="2631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aleway"/>
                <a:ea typeface="Raleway"/>
                <a:cs typeface="Raleway"/>
                <a:sym typeface="Raleway"/>
              </a:rPr>
              <a:t>What can you do next?</a:t>
            </a:r>
            <a:endParaRPr sz="2000">
              <a:solidFill>
                <a:schemeClr val="dk1"/>
              </a:solidFill>
              <a:latin typeface="Raleway"/>
              <a:ea typeface="Raleway"/>
              <a:cs typeface="Raleway"/>
              <a:sym typeface="Raleway"/>
            </a:endParaRPr>
          </a:p>
        </p:txBody>
      </p:sp>
      <p:cxnSp>
        <p:nvCxnSpPr>
          <p:cNvPr id="176" name="Google Shape;176;p24"/>
          <p:cNvCxnSpPr/>
          <p:nvPr/>
        </p:nvCxnSpPr>
        <p:spPr>
          <a:xfrm>
            <a:off x="3650000" y="883475"/>
            <a:ext cx="12000" cy="361860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4"/>
          <p:cNvSpPr txBox="1"/>
          <p:nvPr/>
        </p:nvSpPr>
        <p:spPr>
          <a:xfrm>
            <a:off x="4187425" y="883475"/>
            <a:ext cx="30000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aleway"/>
                <a:ea typeface="Raleway"/>
                <a:cs typeface="Raleway"/>
                <a:sym typeface="Raleway"/>
              </a:rPr>
              <a:t>Learning Paths</a:t>
            </a:r>
            <a:endParaRPr sz="2000">
              <a:solidFill>
                <a:schemeClr val="dk1"/>
              </a:solidFill>
              <a:latin typeface="Raleway"/>
              <a:ea typeface="Raleway"/>
              <a:cs typeface="Raleway"/>
              <a:sym typeface="Raleway"/>
            </a:endParaRPr>
          </a:p>
          <a:p>
            <a:pPr indent="0" lvl="0" marL="0" rtl="0" algn="l">
              <a:spcBef>
                <a:spcPts val="0"/>
              </a:spcBef>
              <a:spcAft>
                <a:spcPts val="0"/>
              </a:spcAft>
              <a:buNone/>
            </a:pPr>
            <a:r>
              <a:t/>
            </a:r>
            <a:endParaRPr sz="2000">
              <a:solidFill>
                <a:schemeClr val="dk1"/>
              </a:solidFill>
              <a:latin typeface="Raleway"/>
              <a:ea typeface="Raleway"/>
              <a:cs typeface="Raleway"/>
              <a:sym typeface="Raleway"/>
            </a:endParaRPr>
          </a:p>
          <a:p>
            <a:pPr indent="0" lvl="0" marL="0" rtl="0" algn="l">
              <a:spcBef>
                <a:spcPts val="0"/>
              </a:spcBef>
              <a:spcAft>
                <a:spcPts val="0"/>
              </a:spcAft>
              <a:buNone/>
            </a:pPr>
            <a:r>
              <a:rPr lang="en" sz="2000">
                <a:solidFill>
                  <a:schemeClr val="dk1"/>
                </a:solidFill>
                <a:latin typeface="Raleway"/>
                <a:ea typeface="Raleway"/>
                <a:cs typeface="Raleway"/>
                <a:sym typeface="Raleway"/>
              </a:rPr>
              <a:t>Azure Certifications</a:t>
            </a:r>
            <a:endParaRPr sz="2000">
              <a:solidFill>
                <a:schemeClr val="dk1"/>
              </a:solidFill>
              <a:latin typeface="Raleway"/>
              <a:ea typeface="Raleway"/>
              <a:cs typeface="Raleway"/>
              <a:sym typeface="Raleway"/>
            </a:endParaRPr>
          </a:p>
          <a:p>
            <a:pPr indent="0" lvl="0" marL="0" rtl="0" algn="l">
              <a:spcBef>
                <a:spcPts val="0"/>
              </a:spcBef>
              <a:spcAft>
                <a:spcPts val="0"/>
              </a:spcAft>
              <a:buNone/>
            </a:pPr>
            <a:r>
              <a:t/>
            </a:r>
            <a:endParaRPr sz="2000">
              <a:solidFill>
                <a:schemeClr val="dk1"/>
              </a:solidFill>
              <a:latin typeface="Raleway"/>
              <a:ea typeface="Raleway"/>
              <a:cs typeface="Raleway"/>
              <a:sym typeface="Raleway"/>
            </a:endParaRPr>
          </a:p>
          <a:p>
            <a:pPr indent="0" lvl="0" marL="0" rtl="0" algn="l">
              <a:spcBef>
                <a:spcPts val="0"/>
              </a:spcBef>
              <a:spcAft>
                <a:spcPts val="0"/>
              </a:spcAft>
              <a:buNone/>
            </a:pPr>
            <a:r>
              <a:rPr lang="en" sz="2000">
                <a:solidFill>
                  <a:schemeClr val="dk1"/>
                </a:solidFill>
                <a:latin typeface="Raleway"/>
                <a:ea typeface="Raleway"/>
                <a:cs typeface="Raleway"/>
                <a:sym typeface="Raleway"/>
              </a:rPr>
              <a:t>ML Ops Trainings</a:t>
            </a:r>
            <a:endParaRPr sz="2000">
              <a:solidFill>
                <a:schemeClr val="dk1"/>
              </a:solidFill>
              <a:latin typeface="Raleway"/>
              <a:ea typeface="Raleway"/>
              <a:cs typeface="Raleway"/>
              <a:sym typeface="Raleway"/>
            </a:endParaRPr>
          </a:p>
          <a:p>
            <a:pPr indent="0" lvl="0" marL="0" rtl="0" algn="l">
              <a:spcBef>
                <a:spcPts val="0"/>
              </a:spcBef>
              <a:spcAft>
                <a:spcPts val="0"/>
              </a:spcAft>
              <a:buNone/>
            </a:pPr>
            <a:r>
              <a:t/>
            </a:r>
            <a:endParaRPr sz="2000">
              <a:solidFill>
                <a:schemeClr val="dk1"/>
              </a:solidFill>
              <a:latin typeface="Raleway"/>
              <a:ea typeface="Raleway"/>
              <a:cs typeface="Raleway"/>
              <a:sym typeface="Raleway"/>
            </a:endParaRPr>
          </a:p>
          <a:p>
            <a:pPr indent="0" lvl="0" marL="0" rtl="0" algn="l">
              <a:spcBef>
                <a:spcPts val="0"/>
              </a:spcBef>
              <a:spcAft>
                <a:spcPts val="0"/>
              </a:spcAft>
              <a:buNone/>
            </a:pPr>
            <a:r>
              <a:rPr lang="en" sz="2000">
                <a:solidFill>
                  <a:schemeClr val="dk1"/>
                </a:solidFill>
                <a:latin typeface="Raleway"/>
                <a:ea typeface="Raleway"/>
                <a:cs typeface="Raleway"/>
                <a:sym typeface="Raleway"/>
              </a:rPr>
              <a:t>Video Editing Skills</a:t>
            </a:r>
            <a:endParaRPr sz="2000">
              <a:solidFill>
                <a:schemeClr val="dk1"/>
              </a:solidFill>
              <a:latin typeface="Raleway"/>
              <a:ea typeface="Raleway"/>
              <a:cs typeface="Raleway"/>
              <a:sym typeface="Raleway"/>
            </a:endParaRPr>
          </a:p>
          <a:p>
            <a:pPr indent="0" lvl="0" marL="0" rtl="0" algn="l">
              <a:spcBef>
                <a:spcPts val="0"/>
              </a:spcBef>
              <a:spcAft>
                <a:spcPts val="0"/>
              </a:spcAft>
              <a:buNone/>
            </a:pPr>
            <a:r>
              <a:t/>
            </a:r>
            <a:endParaRPr sz="2000">
              <a:solidFill>
                <a:schemeClr val="dk1"/>
              </a:solidFill>
              <a:latin typeface="Raleway"/>
              <a:ea typeface="Raleway"/>
              <a:cs typeface="Raleway"/>
              <a:sym typeface="Raleway"/>
            </a:endParaRPr>
          </a:p>
        </p:txBody>
      </p:sp>
      <p:sp>
        <p:nvSpPr>
          <p:cNvPr id="178" name="Google Shape;178;p24"/>
          <p:cNvSpPr txBox="1"/>
          <p:nvPr/>
        </p:nvSpPr>
        <p:spPr>
          <a:xfrm>
            <a:off x="1349425" y="3200275"/>
            <a:ext cx="24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aleway"/>
                <a:ea typeface="Raleway"/>
                <a:cs typeface="Raleway"/>
                <a:sym typeface="Raleway"/>
              </a:rPr>
              <a:t>Track Progress</a:t>
            </a:r>
            <a:endParaRPr sz="2000">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