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Abril Fatface"/>
      <p:regular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AbrilFatface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562ff323f_3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562ff323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562ff323f_5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562ff323f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562ff323f_3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562ff323f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62ff323f_3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62ff323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562ff323f_3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562ff323f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562ff323f_3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562ff323f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562ff323f_3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562ff323f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562ff323f_3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562ff323f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af115675_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3af115675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562ff323f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562ff323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562ff323f_5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562ff323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562ff323f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562ff323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 are we empathizing with?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they do?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they need/want to do?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they SEE?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they HEAR?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they SAY?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216ea3d4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216ea3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216ea3d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216ea3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CAPTION_ONL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5203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Font typeface="Abril Fatface"/>
              <a:buChar char="▫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◦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de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6671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515675" y="552375"/>
            <a:ext cx="8089575" cy="951725"/>
          </a:xfrm>
          <a:custGeom>
            <a:rect b="b" l="l" r="r" t="t"/>
            <a:pathLst>
              <a:path extrusionOk="0" h="38069" w="323583">
                <a:moveTo>
                  <a:pt x="13884" y="0"/>
                </a:moveTo>
                <a:lnTo>
                  <a:pt x="323583" y="212"/>
                </a:lnTo>
                <a:lnTo>
                  <a:pt x="323583" y="38069"/>
                </a:lnTo>
                <a:lnTo>
                  <a:pt x="13736" y="38069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910025" y="594075"/>
            <a:ext cx="76953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74450" y="936050"/>
            <a:ext cx="6326700" cy="1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chemeClr val="dk1"/>
                </a:solidFill>
              </a:rPr>
              <a:t>HER HEALTH ADVOCATE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Aditi, Arushi, Krit, Sharika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206800" y="3593875"/>
            <a:ext cx="47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900" y="1811238"/>
            <a:ext cx="3141475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751" y="1390938"/>
            <a:ext cx="2078825" cy="21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ctrTitle"/>
          </p:nvPr>
        </p:nvSpPr>
        <p:spPr>
          <a:xfrm>
            <a:off x="1339025" y="61217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type="ctrTitle"/>
          </p:nvPr>
        </p:nvSpPr>
        <p:spPr>
          <a:xfrm>
            <a:off x="1506225" y="1591150"/>
            <a:ext cx="51018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aleway"/>
              <a:buChar char="-"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HTML/CSS/JS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aleway"/>
              <a:buChar char="-"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Python Flask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aleway"/>
              <a:buChar char="-"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JWT Authentication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aleway"/>
              <a:buChar char="-"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MongoDB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aleway"/>
              <a:buChar char="-"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ChatGPT API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300" y="551325"/>
            <a:ext cx="6269400" cy="4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75" y="518300"/>
            <a:ext cx="6298100" cy="40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26" y="552100"/>
            <a:ext cx="6236850" cy="40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85" y="555363"/>
            <a:ext cx="6256824" cy="40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13" y="551450"/>
            <a:ext cx="6268975" cy="4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450" y="552100"/>
            <a:ext cx="6245025" cy="40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75" y="531425"/>
            <a:ext cx="6286399" cy="40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915300" y="1055100"/>
            <a:ext cx="2238300" cy="19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&amp; Future Directions</a:t>
            </a:r>
            <a:endParaRPr sz="2800"/>
          </a:p>
        </p:txBody>
      </p:sp>
      <p:sp>
        <p:nvSpPr>
          <p:cNvPr id="250" name="Google Shape;250;p30"/>
          <p:cNvSpPr txBox="1"/>
          <p:nvPr>
            <p:ph idx="2" type="body"/>
          </p:nvPr>
        </p:nvSpPr>
        <p:spPr>
          <a:xfrm>
            <a:off x="3604800" y="3982125"/>
            <a:ext cx="5082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604800" y="536925"/>
            <a:ext cx="52308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C0CAFC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Our application aids in increasing awareness in women regarding their health for better productivity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Customer and Market potential discovery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4294967295" type="subTitle"/>
          </p:nvPr>
        </p:nvSpPr>
        <p:spPr>
          <a:xfrm>
            <a:off x="1349275" y="1350525"/>
            <a:ext cx="69258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You!</a:t>
            </a:r>
            <a:endParaRPr sz="60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Any questions?</a:t>
            </a:r>
            <a:endParaRPr b="1" sz="6000"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034825" y="1066800"/>
            <a:ext cx="16131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Unmet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Need</a:t>
            </a:r>
            <a:endParaRPr sz="3400"/>
          </a:p>
        </p:txBody>
      </p:sp>
      <p:cxnSp>
        <p:nvCxnSpPr>
          <p:cNvPr id="81" name="Google Shape;81;p14"/>
          <p:cNvCxnSpPr/>
          <p:nvPr/>
        </p:nvCxnSpPr>
        <p:spPr>
          <a:xfrm>
            <a:off x="5787975" y="12000"/>
            <a:ext cx="12900" cy="5406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2" name="Google Shape;82;p14"/>
          <p:cNvCxnSpPr>
            <a:stCxn id="83" idx="2"/>
            <a:endCxn id="84" idx="0"/>
          </p:cNvCxnSpPr>
          <p:nvPr/>
        </p:nvCxnSpPr>
        <p:spPr>
          <a:xfrm flipH="1">
            <a:off x="5787525" y="1343100"/>
            <a:ext cx="6900" cy="5931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" name="Google Shape;85;p14"/>
          <p:cNvCxnSpPr>
            <a:stCxn id="86" idx="2"/>
          </p:cNvCxnSpPr>
          <p:nvPr/>
        </p:nvCxnSpPr>
        <p:spPr>
          <a:xfrm>
            <a:off x="5793626" y="4274100"/>
            <a:ext cx="0" cy="10653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 flipH="1">
            <a:off x="5772175" y="2963675"/>
            <a:ext cx="15600" cy="5961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3" name="Google Shape;83;p14"/>
          <p:cNvSpPr txBox="1"/>
          <p:nvPr/>
        </p:nvSpPr>
        <p:spPr>
          <a:xfrm>
            <a:off x="4211925" y="552600"/>
            <a:ext cx="3165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Gender-specific and distinct services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002926" y="3483600"/>
            <a:ext cx="3581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responsibility and lower incomes increase health risk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315875" y="1936074"/>
            <a:ext cx="2943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Need to recognize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social context for women’s lives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3651025" y="599950"/>
            <a:ext cx="51309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And to the staff and sponsors of SheInnovates 2023!</a:t>
            </a:r>
            <a:endParaRPr b="1" sz="2400"/>
          </a:p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2" name="Google Shape;272;p3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73" name="Google Shape;273;p3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74" name="Google Shape;274;p3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5" name="Google Shape;275;p3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6" name="Google Shape;276;p3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77" name="Google Shape;277;p3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8" name="Google Shape;278;p3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9" name="Google Shape;279;p3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80" name="Google Shape;280;p3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82" name="Google Shape;282;p3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83" name="Google Shape;283;p3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890600" y="927825"/>
            <a:ext cx="5701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There’s a pain gap, but there’s also a credibility gap. Women are not believed about their bodies — period.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— Anushay Hossain, author of "The Pain Gap," Washington, D.C.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21175" y="4060151"/>
            <a:ext cx="75957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Washington Post, 2022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1170650" y="1156457"/>
            <a:ext cx="68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170650" y="1823175"/>
            <a:ext cx="68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1170650" y="2489893"/>
            <a:ext cx="680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1170650" y="1007275"/>
            <a:ext cx="290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200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100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228125" y="1823175"/>
            <a:ext cx="219600" cy="6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566800" y="1629800"/>
            <a:ext cx="219600" cy="8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219813" y="1156425"/>
            <a:ext cx="2196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16438" y="1522700"/>
            <a:ext cx="219600" cy="96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666075" y="1823175"/>
            <a:ext cx="219600" cy="6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004775" y="1156425"/>
            <a:ext cx="219600" cy="133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254325" y="2910775"/>
            <a:ext cx="2167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AHA said that women with chest pains wait 29% longer in the ER to be seen for potential heart attacks.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488450" y="2910775"/>
            <a:ext cx="2167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Women with acute abdominal pain are up to 25% less likely to be treated with </a:t>
            </a:r>
            <a:r>
              <a:rPr lang="en">
                <a:solidFill>
                  <a:schemeClr val="dk1"/>
                </a:solidFill>
              </a:rPr>
              <a:t>opioid</a:t>
            </a:r>
            <a:r>
              <a:rPr lang="en">
                <a:solidFill>
                  <a:schemeClr val="dk1"/>
                </a:solidFill>
              </a:rPr>
              <a:t> painkillers.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722575" y="3017413"/>
            <a:ext cx="2362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Compared to men with the similar symptoms of heart disease, women were 200% more likely to be diagnosed with a mental disorder instead?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339025" y="848825"/>
            <a:ext cx="63678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Existing Solutions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Raleway"/>
              <a:buChar char="●"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WHO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Raleway"/>
              <a:buChar char="●"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General patient advocates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338975" y="525400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Empathy Map</a:t>
            </a:r>
            <a:endParaRPr sz="4800"/>
          </a:p>
        </p:txBody>
      </p:sp>
      <p:sp>
        <p:nvSpPr>
          <p:cNvPr id="124" name="Google Shape;124;p18"/>
          <p:cNvSpPr/>
          <p:nvPr/>
        </p:nvSpPr>
        <p:spPr>
          <a:xfrm>
            <a:off x="1219200" y="1447800"/>
            <a:ext cx="6231900" cy="2898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113825" y="2495550"/>
            <a:ext cx="2026800" cy="12525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8"/>
          <p:cNvCxnSpPr>
            <a:stCxn id="125" idx="1"/>
          </p:cNvCxnSpPr>
          <p:nvPr/>
        </p:nvCxnSpPr>
        <p:spPr>
          <a:xfrm rot="10800000">
            <a:off x="1200243" y="1438174"/>
            <a:ext cx="2210400" cy="124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5" idx="7"/>
          </p:cNvCxnSpPr>
          <p:nvPr/>
        </p:nvCxnSpPr>
        <p:spPr>
          <a:xfrm flipH="1" rot="10800000">
            <a:off x="4843807" y="1476274"/>
            <a:ext cx="2576100" cy="120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5" idx="3"/>
          </p:cNvCxnSpPr>
          <p:nvPr/>
        </p:nvCxnSpPr>
        <p:spPr>
          <a:xfrm flipH="1">
            <a:off x="1247343" y="3564626"/>
            <a:ext cx="2163300" cy="5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5" idx="5"/>
          </p:cNvCxnSpPr>
          <p:nvPr/>
        </p:nvCxnSpPr>
        <p:spPr>
          <a:xfrm>
            <a:off x="4843807" y="3564626"/>
            <a:ext cx="2642700" cy="78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endCxn id="125" idx="0"/>
          </p:cNvCxnSpPr>
          <p:nvPr/>
        </p:nvCxnSpPr>
        <p:spPr>
          <a:xfrm flipH="1">
            <a:off x="4127225" y="1447650"/>
            <a:ext cx="6600" cy="104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endCxn id="125" idx="6"/>
          </p:cNvCxnSpPr>
          <p:nvPr/>
        </p:nvCxnSpPr>
        <p:spPr>
          <a:xfrm flipH="1">
            <a:off x="5140625" y="3114600"/>
            <a:ext cx="23271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2607150" y="1496825"/>
            <a:ext cx="143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WHO are we empathizing with?   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297145" y="159810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do they do?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343021" y="2706138"/>
            <a:ext cx="156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do they THINK and FEEL?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345625" y="2638575"/>
            <a:ext cx="17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do they need/want to do?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230075" y="3862600"/>
            <a:ext cx="17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do they SAY?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803525" y="2317113"/>
            <a:ext cx="12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do they SEE?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803521" y="3189600"/>
            <a:ext cx="12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they HEAR?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ctrTitle"/>
          </p:nvPr>
        </p:nvSpPr>
        <p:spPr>
          <a:xfrm>
            <a:off x="1337375" y="821350"/>
            <a:ext cx="57390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Our Solution</a:t>
            </a:r>
            <a:endParaRPr sz="6000"/>
          </a:p>
        </p:txBody>
      </p:sp>
      <p:sp>
        <p:nvSpPr>
          <p:cNvPr id="144" name="Google Shape;144;p19"/>
          <p:cNvSpPr txBox="1"/>
          <p:nvPr>
            <p:ph idx="4294967295" type="subTitle"/>
          </p:nvPr>
        </p:nvSpPr>
        <p:spPr>
          <a:xfrm>
            <a:off x="3707750" y="1782850"/>
            <a:ext cx="45123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web application helps women who want health advocacy by reducing gender bias and denial of pain relief for them, and enabling improved wellbeing through interactive domains   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75" y="1932750"/>
            <a:ext cx="2235900" cy="190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101500" y="1048150"/>
            <a:ext cx="1836300" cy="1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440374" y="734900"/>
            <a:ext cx="2636400" cy="16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Access to women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Improved health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Easy access (24/7)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Innovative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 bias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185716" y="734900"/>
            <a:ext cx="2636400" cy="16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People prefer human interaction</a:t>
            </a: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Wireframe was difficult to translate</a:t>
            </a: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3440374" y="2559705"/>
            <a:ext cx="2636400" cy="16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Mobile app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chatbot more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Expand diary page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OPPORTUNITIES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185716" y="2559705"/>
            <a:ext cx="2636400" cy="16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Security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THREATS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965321" y="1320020"/>
            <a:ext cx="2216100" cy="2216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5086029" y="1320020"/>
            <a:ext cx="2216100" cy="2216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10800000">
            <a:off x="5086029" y="1454983"/>
            <a:ext cx="2216100" cy="2216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 rot="-5400000">
            <a:off x="4965321" y="1454983"/>
            <a:ext cx="2216100" cy="2216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475513" y="1782275"/>
            <a:ext cx="287652" cy="4082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S</a:t>
            </a:r>
          </a:p>
        </p:txBody>
      </p:sp>
      <p:sp>
        <p:nvSpPr>
          <p:cNvPr id="162" name="Google Shape;162;p20"/>
          <p:cNvSpPr/>
          <p:nvPr/>
        </p:nvSpPr>
        <p:spPr>
          <a:xfrm>
            <a:off x="6367643" y="1789352"/>
            <a:ext cx="567944" cy="40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W</a:t>
            </a:r>
          </a:p>
        </p:txBody>
      </p:sp>
      <p:sp>
        <p:nvSpPr>
          <p:cNvPr id="163" name="Google Shape;163;p20"/>
          <p:cNvSpPr/>
          <p:nvPr/>
        </p:nvSpPr>
        <p:spPr>
          <a:xfrm>
            <a:off x="5443803" y="2770617"/>
            <a:ext cx="377119" cy="4082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O</a:t>
            </a:r>
          </a:p>
        </p:txBody>
      </p:sp>
      <p:sp>
        <p:nvSpPr>
          <p:cNvPr id="164" name="Google Shape;164;p20"/>
          <p:cNvSpPr/>
          <p:nvPr/>
        </p:nvSpPr>
        <p:spPr>
          <a:xfrm>
            <a:off x="6472398" y="2777694"/>
            <a:ext cx="345409" cy="3963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676400" y="594075"/>
            <a:ext cx="69291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How We Approached Our Project</a:t>
            </a:r>
            <a:endParaRPr sz="330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0" y="2752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0" y="2752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1786339" y="2084401"/>
            <a:ext cx="473400" cy="473400"/>
            <a:chOff x="1786339" y="1703401"/>
            <a:chExt cx="473400" cy="473400"/>
          </a:xfrm>
        </p:grpSpPr>
        <p:sp>
          <p:nvSpPr>
            <p:cNvPr id="174" name="Google Shape;174;p2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3814414" y="2084401"/>
            <a:ext cx="473400" cy="473400"/>
            <a:chOff x="3814414" y="1703401"/>
            <a:chExt cx="473400" cy="473400"/>
          </a:xfrm>
        </p:grpSpPr>
        <p:sp>
          <p:nvSpPr>
            <p:cNvPr id="177" name="Google Shape;177;p2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5842489" y="2084401"/>
            <a:ext cx="473400" cy="473400"/>
            <a:chOff x="5842489" y="1703401"/>
            <a:chExt cx="473400" cy="473400"/>
          </a:xfrm>
        </p:grpSpPr>
        <p:sp>
          <p:nvSpPr>
            <p:cNvPr id="180" name="Google Shape;180;p2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6880814" y="3957300"/>
            <a:ext cx="473400" cy="473400"/>
            <a:chOff x="6880814" y="3576300"/>
            <a:chExt cx="473400" cy="473400"/>
          </a:xfrm>
        </p:grpSpPr>
        <p:sp>
          <p:nvSpPr>
            <p:cNvPr id="183" name="Google Shape;183;p2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6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4852739" y="3957300"/>
            <a:ext cx="473400" cy="473400"/>
            <a:chOff x="4852739" y="3576300"/>
            <a:chExt cx="473400" cy="473400"/>
          </a:xfrm>
        </p:grpSpPr>
        <p:sp>
          <p:nvSpPr>
            <p:cNvPr id="186" name="Google Shape;186;p2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8" name="Google Shape;188;p21"/>
          <p:cNvGrpSpPr/>
          <p:nvPr/>
        </p:nvGrpSpPr>
        <p:grpSpPr>
          <a:xfrm>
            <a:off x="2824664" y="3957300"/>
            <a:ext cx="473400" cy="473400"/>
            <a:chOff x="2824664" y="3576300"/>
            <a:chExt cx="473400" cy="473400"/>
          </a:xfrm>
        </p:grpSpPr>
        <p:sp>
          <p:nvSpPr>
            <p:cNvPr id="189" name="Google Shape;189;p2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1631850" y="1505750"/>
            <a:ext cx="119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Brainstorm ideas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344175" y="1460463"/>
            <a:ext cx="1413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Wireframe and tech stack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436010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Pitch!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41817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Delegate tasks and set timeline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169050" y="4444600"/>
            <a:ext cx="184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Front &amp; back-end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Preparing presentation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647433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Relax :)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rizel template">
  <a:themeElements>
    <a:clrScheme name="Custom 347">
      <a:dk1>
        <a:srgbClr val="000000"/>
      </a:dk1>
      <a:lt1>
        <a:srgbClr val="FFFFFF"/>
      </a:lt1>
      <a:dk2>
        <a:srgbClr val="6A708D"/>
      </a:dk2>
      <a:lt2>
        <a:srgbClr val="DEE1EC"/>
      </a:lt2>
      <a:accent1>
        <a:srgbClr val="C0CAFC"/>
      </a:accent1>
      <a:accent2>
        <a:srgbClr val="8798EE"/>
      </a:accent2>
      <a:accent3>
        <a:srgbClr val="D0F5FF"/>
      </a:accent3>
      <a:accent4>
        <a:srgbClr val="6DB4F5"/>
      </a:accent4>
      <a:accent5>
        <a:srgbClr val="DAFBDD"/>
      </a:accent5>
      <a:accent6>
        <a:srgbClr val="58D8C5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