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61" r:id="rId3"/>
    <p:sldId id="273" r:id="rId4"/>
    <p:sldId id="259" r:id="rId5"/>
    <p:sldId id="260" r:id="rId6"/>
    <p:sldId id="274" r:id="rId7"/>
    <p:sldId id="275" r:id="rId8"/>
    <p:sldId id="262" r:id="rId9"/>
    <p:sldId id="272" r:id="rId10"/>
    <p:sldId id="256" r:id="rId11"/>
    <p:sldId id="271" r:id="rId12"/>
    <p:sldId id="270" r:id="rId13"/>
    <p:sldId id="269" r:id="rId14"/>
    <p:sldId id="268" r:id="rId15"/>
    <p:sldId id="267" r:id="rId16"/>
    <p:sldId id="266" r:id="rId17"/>
    <p:sldId id="265" r:id="rId18"/>
    <p:sldId id="264" r:id="rId19"/>
    <p:sldId id="263" r:id="rId20"/>
    <p:sldId id="286" r:id="rId21"/>
    <p:sldId id="276" r:id="rId22"/>
    <p:sldId id="285" r:id="rId23"/>
    <p:sldId id="284" r:id="rId24"/>
    <p:sldId id="283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5F9-97E6-4C8F-A5F2-E96A40FA6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0F07F-4A93-4386-8B61-7B431A202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ABD1E-1484-42A5-8555-61B843E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CA51-A056-4837-815E-8EA03339A303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1C32-6D53-4AB7-AC34-17ECA34A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1DFBF-D109-4632-89A7-295A6CA0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9BD-158A-448F-8179-58FC3C3BE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E43E-B4B2-42A0-8FD0-CD598624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CEF57-0DE5-4DCB-A388-C6ABDEE94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B0CB7-C342-45EF-9D4E-1185BBA8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CA51-A056-4837-815E-8EA03339A303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F47E-8929-439C-9AA9-CABC7CB4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2FF6-1881-47D9-AAE4-6456B7AC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9BD-158A-448F-8179-58FC3C3BE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7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C498B-3BC2-4E6F-84B0-0CA82A8E1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D5408-944E-4473-A4D5-F52C0C0A0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4849-B9AC-4616-9EC7-FC926264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CA51-A056-4837-815E-8EA03339A303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0C08-D488-43A2-875F-2245BD83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0B36-1A05-4996-BD18-0B86D109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9BD-158A-448F-8179-58FC3C3BE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20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7CB2-475C-4F19-A3A0-C5C958BC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A90F-6C65-4ECD-AB31-40F636ED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2EBFC-5366-424F-9CBF-0F4B01B9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CA51-A056-4837-815E-8EA03339A303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9DE8-56EE-4DEE-8365-F24DDE71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BB589-6D98-4B2C-A424-1F160306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9BD-158A-448F-8179-58FC3C3BE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77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507B-B9BE-4E9E-AAAA-741AACBA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6F2E1-E0EB-4898-BFA5-A50AF448D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12C0E-E50C-49A7-8AFA-5082678A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CA51-A056-4837-815E-8EA03339A303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20D1-358B-4B53-969A-31604346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CA19-745C-4EAE-A34C-1323F35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9BD-158A-448F-8179-58FC3C3BE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D761-51CA-4BDF-BB61-92730EC0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6468-3D23-4F2F-8007-563C5D165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1C964-8DC6-43B7-9C73-FABDFEFB4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10558-F23C-4F6A-AA70-78A81730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CA51-A056-4837-815E-8EA03339A303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576ED-11E2-43DB-93B3-96D84CDD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2663-B0EE-4A08-B233-77F8A830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9BD-158A-448F-8179-58FC3C3BE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7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35B5-7017-42C6-B77A-68AFD10F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363D-DE4D-46C7-B8A9-42AE576D9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2FFA4-8C04-458C-A704-28C1D88CF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8135D-AA3B-49E6-8915-C3346F437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24BD5-5142-4C6E-BB6B-D1323CBCC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0002D-FA75-44C2-B928-A9B6107E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CA51-A056-4837-815E-8EA03339A303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5872C-94B2-4064-9ACA-FA4856F7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EA781-1C16-42D1-90E4-6F1F7FDF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9BD-158A-448F-8179-58FC3C3BE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65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13D0-4796-4C05-AAE1-E2350839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3F170-7336-48E7-B0A4-B2B3E598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CA51-A056-4837-815E-8EA03339A303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54AE0-F13F-42E0-A75F-6C40F0BA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9E29A-5DBD-4914-B8D0-36DF7FD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9BD-158A-448F-8179-58FC3C3BE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5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F88A6-57D7-47BF-ADA9-E4D6D925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CA51-A056-4837-815E-8EA03339A303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06703-D62C-4ED7-8E2F-04D87D9B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1C051-E1C6-45E2-8F47-97AD4A72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9BD-158A-448F-8179-58FC3C3BE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3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BBAB-24C3-4CE9-BF88-3903A78C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FECB-423C-4FB6-B564-76F19A35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0448F-1754-49B2-B491-FF04CC131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10DF0-9D6C-46FF-A5D3-801FD8A4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CA51-A056-4837-815E-8EA03339A303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26DCC-8913-4E83-A9DB-C3D1A0D1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25DE3-7780-46FC-AB0A-544E4834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9BD-158A-448F-8179-58FC3C3BE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2EB-0115-4DA0-AA96-CB32ECCC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DA221-CAD9-4437-8575-0772D9E06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24678-D55D-487A-8566-F1E745902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92B96-6F40-4C15-BD2E-8C999EF5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CA51-A056-4837-815E-8EA03339A303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73276-AAE2-4A70-8CD8-BBBE3F00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B9F1E-DB3E-4894-B766-BF696220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9BD-158A-448F-8179-58FC3C3BE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D68FB-91B9-451D-B32F-D1F06BAE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9FCFC-4549-417A-A17C-0715CDA9A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29FC7-9C06-4429-8ECF-AA6AC81A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9CA51-A056-4837-815E-8EA03339A303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6162-8EA6-400D-9BA8-9B44C4A6C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80637-D273-4A9C-BEAA-769B3D1E1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429BD-158A-448F-8179-58FC3C3BE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7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ushi-11" TargetMode="External"/><Relationship Id="rId2" Type="http://schemas.openxmlformats.org/officeDocument/2006/relationships/hyperlink" Target="mailto:emarushi08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rushi1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57385" y="6155856"/>
            <a:ext cx="45719" cy="50150"/>
          </a:xfrm>
        </p:spPr>
        <p:txBody>
          <a:bodyPr anchor="t">
            <a:normAutofit fontScale="90000"/>
          </a:bodyPr>
          <a:lstStyle/>
          <a:p>
            <a:pPr algn="ctr"/>
            <a:endParaRPr lang="en-IN" sz="800" b="1" u="sng" dirty="0">
              <a:solidFill>
                <a:schemeClr val="accent1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2405063"/>
            <a:ext cx="10812590" cy="34801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1" u="sng" dirty="0">
                <a:solidFill>
                  <a:srgbClr val="0070C0"/>
                </a:solidFill>
              </a:rPr>
              <a:t>  NATURAL LANGUAGE PROCESSING</a:t>
            </a:r>
          </a:p>
          <a:p>
            <a:pPr marL="0" indent="0" algn="ctr">
              <a:buNone/>
            </a:pPr>
            <a:r>
              <a:rPr lang="en-IN" sz="4800" b="1" u="sng" dirty="0">
                <a:solidFill>
                  <a:srgbClr val="0070C0"/>
                </a:solidFill>
              </a:rPr>
              <a:t> (NLP)</a:t>
            </a:r>
          </a:p>
        </p:txBody>
      </p:sp>
    </p:spTree>
    <p:extLst>
      <p:ext uri="{BB962C8B-B14F-4D97-AF65-F5344CB8AC3E}">
        <p14:creationId xmlns:p14="http://schemas.microsoft.com/office/powerpoint/2010/main" val="334604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39" y="526034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INTRODUCTION ON NATURAL LANGUAGE PROCESSING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504" y="2081276"/>
            <a:ext cx="8385559" cy="3803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Noto Serif JP"/>
              </a:rPr>
              <a:t>The field of study that focuses on the interactions between human language and computers is called Natural Language Processing, or NLP for short. 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Noto Serif JP"/>
              </a:rPr>
              <a:t>It sits at the intersection of computer science, artificial intelligence, and computational linguistics.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75236-C056-4823-AFF9-59353D60F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6" y="3208338"/>
            <a:ext cx="3525498" cy="312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3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TECHNIQUES RELATED TO NLP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234845"/>
            <a:ext cx="9317038" cy="4650336"/>
          </a:xfrm>
        </p:spPr>
        <p:txBody>
          <a:bodyPr>
            <a:normAutofit/>
          </a:bodyPr>
          <a:lstStyle/>
          <a:p>
            <a:r>
              <a:rPr lang="en-IN" sz="3600" dirty="0"/>
              <a:t>Corpus, Tokens and N-Grams.</a:t>
            </a:r>
          </a:p>
          <a:p>
            <a:r>
              <a:rPr lang="en-IN" sz="3600" dirty="0"/>
              <a:t>Tokenization.</a:t>
            </a:r>
          </a:p>
          <a:p>
            <a:r>
              <a:rPr lang="en-IN" sz="3600" dirty="0"/>
              <a:t>Stemming</a:t>
            </a:r>
          </a:p>
          <a:p>
            <a:r>
              <a:rPr lang="en-IN" sz="3600" dirty="0"/>
              <a:t>Lemmatization</a:t>
            </a:r>
          </a:p>
          <a:p>
            <a:r>
              <a:rPr lang="en-IN" sz="3600" dirty="0"/>
              <a:t>Part of Speech Tagging</a:t>
            </a:r>
          </a:p>
          <a:p>
            <a:r>
              <a:rPr lang="en-IN" sz="3600" dirty="0"/>
              <a:t>Dependency </a:t>
            </a:r>
            <a:r>
              <a:rPr lang="en-IN" sz="3600" dirty="0" err="1"/>
              <a:t>Grammer</a:t>
            </a:r>
            <a:r>
              <a:rPr lang="en-IN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91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Corpus, Tokens and N-grams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371601"/>
            <a:ext cx="9224964" cy="5286374"/>
          </a:xfrm>
        </p:spPr>
        <p:txBody>
          <a:bodyPr>
            <a:normAutofit/>
          </a:bodyPr>
          <a:lstStyle/>
          <a:p>
            <a:r>
              <a:rPr lang="en-IN" b="1" dirty="0"/>
              <a:t>Corpus</a:t>
            </a:r>
            <a:r>
              <a:rPr lang="en-IN" dirty="0"/>
              <a:t>: Collection of Text documents.</a:t>
            </a:r>
          </a:p>
          <a:p>
            <a:r>
              <a:rPr lang="en-IN" dirty="0"/>
              <a:t>Corpus &gt; Documents &gt; Paragraphs &gt; Sentences &gt; Tokens</a:t>
            </a:r>
          </a:p>
          <a:p>
            <a:r>
              <a:rPr lang="en-IN" b="1" dirty="0"/>
              <a:t>Tokens: </a:t>
            </a:r>
            <a:r>
              <a:rPr lang="en-IN" dirty="0"/>
              <a:t>Smaller units of a text ( words, phrases, </a:t>
            </a:r>
            <a:r>
              <a:rPr lang="en-IN" dirty="0" err="1"/>
              <a:t>ngrams</a:t>
            </a:r>
            <a:r>
              <a:rPr lang="en-IN" dirty="0"/>
              <a:t>)</a:t>
            </a:r>
          </a:p>
          <a:p>
            <a:r>
              <a:rPr lang="en-IN" b="1" dirty="0"/>
              <a:t>N-grams: </a:t>
            </a:r>
            <a:r>
              <a:rPr lang="en-IN" dirty="0"/>
              <a:t>Combination of N words/characters together.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For example: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Sentence: My favourite colour is red.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Unigram (n=1) : My, favourite, colour, is, red.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Bigrams (n=2) : My favourite, favourite colour, colour is, is red.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Trigrams (n=3) : My favourite colour, favourite colour is, colour is red.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0889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TOKENIZATION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514475"/>
            <a:ext cx="8764589" cy="4370705"/>
          </a:xfrm>
        </p:spPr>
        <p:txBody>
          <a:bodyPr>
            <a:normAutofit/>
          </a:bodyPr>
          <a:lstStyle/>
          <a:p>
            <a:r>
              <a:rPr lang="en-IN" sz="2400" dirty="0"/>
              <a:t>Process of splitting a text object into smaller units (tokens)</a:t>
            </a:r>
          </a:p>
          <a:p>
            <a:r>
              <a:rPr lang="en-IN" sz="2400" dirty="0"/>
              <a:t>Smaller Units: words, numbers, symbols, </a:t>
            </a:r>
            <a:r>
              <a:rPr lang="en-IN" sz="2400" dirty="0" err="1"/>
              <a:t>ngrams</a:t>
            </a:r>
            <a:r>
              <a:rPr lang="en-IN" sz="2400" dirty="0"/>
              <a:t>, characters.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White space tokenizer/ Unigram tokenizer</a:t>
            </a:r>
          </a:p>
          <a:p>
            <a:pPr marL="457200" lvl="1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Sentence  : “I went to New-York for higher studies”</a:t>
            </a:r>
          </a:p>
          <a:p>
            <a:pPr marL="457200" lvl="1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Tokens      :  “I”, “went”, “to”, “New-York”, “for”, “higher”, “studies”</a:t>
            </a:r>
          </a:p>
          <a:p>
            <a:pPr marL="457200" lvl="1" indent="0">
              <a:buNone/>
            </a:pPr>
            <a:endParaRPr lang="en-IN" sz="1800" dirty="0"/>
          </a:p>
          <a:p>
            <a:r>
              <a:rPr lang="en-IN" sz="2400" dirty="0"/>
              <a:t>Regular expression tokenizer</a:t>
            </a:r>
          </a:p>
          <a:p>
            <a:pPr marL="457200" lvl="1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Sentence   :  “Football, Cricket, Golf, Tennis”</a:t>
            </a:r>
          </a:p>
          <a:p>
            <a:pPr marL="457200" lvl="1" indent="0">
              <a:buNone/>
            </a:pPr>
            <a:r>
              <a:rPr lang="en-IN" sz="1800" dirty="0" err="1">
                <a:solidFill>
                  <a:srgbClr val="FF0000"/>
                </a:solidFill>
              </a:rPr>
              <a:t>re.split</a:t>
            </a:r>
            <a:r>
              <a:rPr lang="en-IN" sz="1800" dirty="0">
                <a:solidFill>
                  <a:srgbClr val="FF0000"/>
                </a:solidFill>
              </a:rPr>
              <a:t>(r’[;,\s]’, line)</a:t>
            </a:r>
          </a:p>
          <a:p>
            <a:pPr marL="457200" lvl="1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Tokens       :   “Football”, “Cricket”, “Golf”, “Tennis”</a:t>
            </a:r>
          </a:p>
        </p:txBody>
      </p:sp>
    </p:spTree>
    <p:extLst>
      <p:ext uri="{BB962C8B-B14F-4D97-AF65-F5344CB8AC3E}">
        <p14:creationId xmlns:p14="http://schemas.microsoft.com/office/powerpoint/2010/main" val="247371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Normalization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514475"/>
            <a:ext cx="8764589" cy="4370705"/>
          </a:xfrm>
        </p:spPr>
        <p:txBody>
          <a:bodyPr>
            <a:normAutofit/>
          </a:bodyPr>
          <a:lstStyle/>
          <a:p>
            <a:r>
              <a:rPr lang="en-IN" sz="2400" dirty="0"/>
              <a:t>Morpheme: base form of a word</a:t>
            </a:r>
          </a:p>
          <a:p>
            <a:r>
              <a:rPr lang="en-IN" sz="2400" dirty="0"/>
              <a:t>Structure of token : &lt;prefix&gt; &lt;morpheme&gt; &lt;suffix&gt;</a:t>
            </a:r>
          </a:p>
          <a:p>
            <a:pPr marL="457200" lvl="1" indent="0">
              <a:buNone/>
            </a:pPr>
            <a:r>
              <a:rPr lang="en-IN" sz="2000" dirty="0"/>
              <a:t>Example: </a:t>
            </a:r>
            <a:r>
              <a:rPr lang="en-IN" sz="2000" dirty="0">
                <a:solidFill>
                  <a:srgbClr val="FF0000"/>
                </a:solidFill>
              </a:rPr>
              <a:t>Anti</a:t>
            </a:r>
            <a:r>
              <a:rPr lang="en-IN" sz="2000" dirty="0"/>
              <a:t>national</a:t>
            </a:r>
            <a:r>
              <a:rPr lang="en-IN" sz="2000" dirty="0">
                <a:solidFill>
                  <a:srgbClr val="FF0000"/>
                </a:solidFill>
              </a:rPr>
              <a:t>ist </a:t>
            </a:r>
            <a:r>
              <a:rPr lang="en-IN" sz="2000" dirty="0"/>
              <a:t>: </a:t>
            </a:r>
            <a:r>
              <a:rPr lang="en-IN" sz="2000" dirty="0">
                <a:solidFill>
                  <a:srgbClr val="FF0000"/>
                </a:solidFill>
              </a:rPr>
              <a:t>Anti</a:t>
            </a:r>
            <a:r>
              <a:rPr lang="en-IN" sz="2000" dirty="0"/>
              <a:t> + national + </a:t>
            </a:r>
            <a:r>
              <a:rPr lang="en-IN" sz="2000" dirty="0" err="1">
                <a:solidFill>
                  <a:srgbClr val="FF0000"/>
                </a:solidFill>
              </a:rPr>
              <a:t>ist</a:t>
            </a:r>
            <a:endParaRPr lang="en-IN" sz="2000" dirty="0">
              <a:solidFill>
                <a:srgbClr val="FF0000"/>
              </a:solidFill>
            </a:endParaRPr>
          </a:p>
          <a:p>
            <a:r>
              <a:rPr lang="en-IN" sz="2400" dirty="0"/>
              <a:t>Normalization: Process of converting a token into its base form(morpheme)</a:t>
            </a:r>
          </a:p>
          <a:p>
            <a:r>
              <a:rPr lang="en-IN" sz="2400" dirty="0"/>
              <a:t>Helpful in reducing data dimensionality, text cleaning.</a:t>
            </a:r>
          </a:p>
          <a:p>
            <a:r>
              <a:rPr lang="en-IN" sz="2400" dirty="0"/>
              <a:t>Types: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i="1" dirty="0"/>
              <a:t>Stemming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i="1" dirty="0"/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333802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NORMALIZATION: STEMMING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514475"/>
            <a:ext cx="8764589" cy="43707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Elementary rule based process of removal of inflectional forms from a token.</a:t>
            </a:r>
          </a:p>
          <a:p>
            <a:pPr>
              <a:lnSpc>
                <a:spcPct val="100000"/>
              </a:lnSpc>
            </a:pPr>
            <a:r>
              <a:rPr lang="en-IN" dirty="0"/>
              <a:t>Outputs will be the stem of the word.</a:t>
            </a:r>
          </a:p>
          <a:p>
            <a:pPr>
              <a:lnSpc>
                <a:spcPct val="100000"/>
              </a:lnSpc>
            </a:pPr>
            <a:r>
              <a:rPr lang="en-IN" sz="2200" dirty="0">
                <a:solidFill>
                  <a:srgbClr val="FF0000"/>
                </a:solidFill>
              </a:rPr>
              <a:t>“laughing” , “laughed”, “laughs”, “laugh” &gt;&gt;&gt; “laugh”</a:t>
            </a:r>
          </a:p>
          <a:p>
            <a:pPr>
              <a:lnSpc>
                <a:spcPct val="100000"/>
              </a:lnSpc>
            </a:pPr>
            <a:r>
              <a:rPr lang="en-IN" dirty="0"/>
              <a:t>May generate non-meaningful terms.</a:t>
            </a:r>
          </a:p>
          <a:p>
            <a:pPr>
              <a:lnSpc>
                <a:spcPct val="100000"/>
              </a:lnSpc>
            </a:pPr>
            <a:r>
              <a:rPr lang="en-IN" dirty="0"/>
              <a:t>his teams are not winning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800" dirty="0">
                <a:solidFill>
                  <a:srgbClr val="FF0000"/>
                </a:solidFill>
              </a:rPr>
              <a:t>&gt;&gt; hi team are not </a:t>
            </a:r>
            <a:r>
              <a:rPr lang="en-IN" sz="1800" dirty="0" err="1">
                <a:solidFill>
                  <a:srgbClr val="FF0000"/>
                </a:solidFill>
              </a:rPr>
              <a:t>winn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9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NORMALIZATION: LEMMATIZATION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514475"/>
            <a:ext cx="8764589" cy="4370705"/>
          </a:xfrm>
        </p:spPr>
        <p:txBody>
          <a:bodyPr>
            <a:normAutofit/>
          </a:bodyPr>
          <a:lstStyle/>
          <a:p>
            <a:r>
              <a:rPr lang="en-IN" sz="2200" dirty="0"/>
              <a:t>Systematics process for reducing a token to its lemma.</a:t>
            </a:r>
          </a:p>
          <a:p>
            <a:r>
              <a:rPr lang="en-IN" sz="2200" dirty="0"/>
              <a:t>Makes use of vocabulary, word structure, part of speech tags and grammar relations</a:t>
            </a:r>
          </a:p>
          <a:p>
            <a:r>
              <a:rPr lang="en-IN" sz="2200" dirty="0"/>
              <a:t>Example:</a:t>
            </a:r>
          </a:p>
          <a:p>
            <a:pPr marL="457200" lvl="1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am, are, is &gt;&gt; be</a:t>
            </a:r>
          </a:p>
          <a:p>
            <a:pPr marL="457200" lvl="1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running , ran, run, rans &gt;&gt; run</a:t>
            </a:r>
          </a:p>
          <a:p>
            <a:r>
              <a:rPr lang="en-IN" sz="2200" dirty="0"/>
              <a:t>Running, ‘verb’ &gt;&gt; run</a:t>
            </a:r>
          </a:p>
          <a:p>
            <a:r>
              <a:rPr lang="en-IN" sz="2200" dirty="0"/>
              <a:t>Running, ‘noun’ &gt;&gt; running</a:t>
            </a:r>
          </a:p>
        </p:txBody>
      </p:sp>
    </p:spTree>
    <p:extLst>
      <p:ext uri="{BB962C8B-B14F-4D97-AF65-F5344CB8AC3E}">
        <p14:creationId xmlns:p14="http://schemas.microsoft.com/office/powerpoint/2010/main" val="343152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PART OF SPEECH TAGS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514475"/>
            <a:ext cx="8764589" cy="4370705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Defines the syntactic context and role of words in the sentence.</a:t>
            </a:r>
          </a:p>
          <a:p>
            <a:r>
              <a:rPr lang="en-IN" sz="2400" dirty="0"/>
              <a:t>Common POS Tags: Nouns, Verbs, Adjectives, Adverbs.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Sentence: David has purchased a new laptop from Apple store.</a:t>
            </a:r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sz="2400" dirty="0"/>
              <a:t>Defined by their relationship with the adjacent words.</a:t>
            </a:r>
          </a:p>
          <a:p>
            <a:r>
              <a:rPr lang="en-IN" sz="2400" dirty="0"/>
              <a:t>Machine Leaning and Rule-based process.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406E6-985B-45AF-804F-F7A09E8E8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71" y="2869975"/>
            <a:ext cx="7921754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8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022477" y="200025"/>
            <a:ext cx="45719" cy="116825"/>
          </a:xfrm>
        </p:spPr>
        <p:txBody>
          <a:bodyPr anchor="t">
            <a:normAutofit fontScale="90000"/>
          </a:bodyPr>
          <a:lstStyle/>
          <a:p>
            <a:pPr algn="ctr"/>
            <a:endParaRPr lang="en-IN" sz="4000" b="1" u="sng" dirty="0">
              <a:solidFill>
                <a:schemeClr val="accent1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1CCF7F6-EBFE-495D-80D3-C1ECDBEDD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r="10954" b="9965"/>
          <a:stretch/>
        </p:blipFill>
        <p:spPr>
          <a:xfrm>
            <a:off x="2675925" y="242562"/>
            <a:ext cx="7911010" cy="6323809"/>
          </a:xfrm>
        </p:spPr>
      </p:pic>
    </p:spTree>
    <p:extLst>
      <p:ext uri="{BB962C8B-B14F-4D97-AF65-F5344CB8AC3E}">
        <p14:creationId xmlns:p14="http://schemas.microsoft.com/office/powerpoint/2010/main" val="371557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022477" y="266700"/>
            <a:ext cx="53973" cy="50150"/>
          </a:xfrm>
        </p:spPr>
        <p:txBody>
          <a:bodyPr anchor="t">
            <a:normAutofit fontScale="90000"/>
          </a:bodyPr>
          <a:lstStyle/>
          <a:p>
            <a:pPr algn="ctr"/>
            <a:endParaRPr lang="en-IN" sz="800" b="1" u="sng" dirty="0">
              <a:solidFill>
                <a:schemeClr val="accent1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865376B-4F18-4301-806B-6A7B03304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0"/>
            <a:ext cx="10310812" cy="6990674"/>
          </a:xfrm>
        </p:spPr>
      </p:pic>
    </p:spTree>
    <p:extLst>
      <p:ext uri="{BB962C8B-B14F-4D97-AF65-F5344CB8AC3E}">
        <p14:creationId xmlns:p14="http://schemas.microsoft.com/office/powerpoint/2010/main" val="16353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800" b="1" u="sng" dirty="0">
                <a:solidFill>
                  <a:schemeClr val="accent1"/>
                </a:solidFill>
              </a:rPr>
              <a:t>ABOUT MYSELF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514475"/>
            <a:ext cx="8764589" cy="437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u="sng" dirty="0"/>
              <a:t>ARUSHI SHARMA</a:t>
            </a:r>
          </a:p>
          <a:p>
            <a:pPr marL="0" indent="0">
              <a:buNone/>
            </a:pPr>
            <a:r>
              <a:rPr lang="en-IN" sz="2200" b="1" u="sng" dirty="0"/>
              <a:t> MCA 2</a:t>
            </a:r>
            <a:r>
              <a:rPr lang="en-IN" sz="2200" b="1" u="sng" baseline="30000" dirty="0"/>
              <a:t>ND</a:t>
            </a:r>
            <a:r>
              <a:rPr lang="en-IN" sz="2200" b="1" u="sng" dirty="0"/>
              <a:t> YEAR</a:t>
            </a:r>
          </a:p>
          <a:p>
            <a:pPr marL="0" indent="0">
              <a:buNone/>
            </a:pPr>
            <a:r>
              <a:rPr lang="en-IN" sz="2200" b="1" u="sng" dirty="0"/>
              <a:t>INDIRA GANDHI DELHI TECHNICAL UNIVERSITY</a:t>
            </a:r>
          </a:p>
          <a:p>
            <a:pPr>
              <a:buFontTx/>
              <a:buChar char="-"/>
            </a:pPr>
            <a:r>
              <a:rPr lang="en-IN" sz="2200" b="1" u="sng" dirty="0"/>
              <a:t>ACM India Winter School (NLP)</a:t>
            </a:r>
          </a:p>
          <a:p>
            <a:pPr>
              <a:buFontTx/>
              <a:buChar char="-"/>
            </a:pPr>
            <a:r>
              <a:rPr lang="en-IN" sz="2200" b="1" u="sng" dirty="0"/>
              <a:t>Text Summarization Project</a:t>
            </a:r>
          </a:p>
          <a:p>
            <a:pPr marL="0" indent="0">
              <a:buNone/>
            </a:pPr>
            <a:endParaRPr lang="en-IN" sz="2200" b="1" u="sng" dirty="0"/>
          </a:p>
          <a:p>
            <a:pPr marL="0" indent="0">
              <a:buNone/>
            </a:pPr>
            <a:r>
              <a:rPr lang="en-IN" sz="2200" b="1" u="sng" dirty="0"/>
              <a:t> </a:t>
            </a:r>
          </a:p>
          <a:p>
            <a:pPr marL="0" indent="0">
              <a:buNone/>
            </a:pPr>
            <a:endParaRPr lang="en-IN" sz="2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39E44-7000-4093-A7E9-B4C785C80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t="4144" r="-518" b="19635"/>
          <a:stretch/>
        </p:blipFill>
        <p:spPr>
          <a:xfrm>
            <a:off x="8883122" y="1414076"/>
            <a:ext cx="2064807" cy="21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53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022477" y="266700"/>
            <a:ext cx="9158159" cy="125730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PART OF SPEECH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7E6AA-5A88-4578-B244-BD247412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340" y="1234844"/>
            <a:ext cx="8023999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Uses: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Text Cleaning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Feature engineering tasks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Word sense disambiguation</a:t>
            </a:r>
          </a:p>
          <a:p>
            <a:pPr>
              <a:lnSpc>
                <a:spcPct val="150000"/>
              </a:lnSpc>
            </a:pPr>
            <a:r>
              <a:rPr lang="en-IN" dirty="0"/>
              <a:t>For example: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Sentence 1: Please </a:t>
            </a:r>
            <a:r>
              <a:rPr lang="en-IN" dirty="0">
                <a:solidFill>
                  <a:srgbClr val="FF0000"/>
                </a:solidFill>
              </a:rPr>
              <a:t>book </a:t>
            </a:r>
            <a:r>
              <a:rPr lang="en-IN" dirty="0"/>
              <a:t>my flight for New-York.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Sentence 2: I like to read a </a:t>
            </a:r>
            <a:r>
              <a:rPr lang="en-IN" dirty="0">
                <a:solidFill>
                  <a:srgbClr val="FF0000"/>
                </a:solidFill>
              </a:rPr>
              <a:t>book</a:t>
            </a:r>
            <a:r>
              <a:rPr lang="en-IN" dirty="0"/>
              <a:t> on New-York.</a:t>
            </a:r>
          </a:p>
        </p:txBody>
      </p:sp>
    </p:spTree>
    <p:extLst>
      <p:ext uri="{BB962C8B-B14F-4D97-AF65-F5344CB8AC3E}">
        <p14:creationId xmlns:p14="http://schemas.microsoft.com/office/powerpoint/2010/main" val="567388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022477" y="266700"/>
            <a:ext cx="9158159" cy="125730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CONSTITENCY GRAMMER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7E6AA-5A88-4578-B244-BD247412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304925"/>
            <a:ext cx="9077326" cy="4872038"/>
          </a:xfrm>
        </p:spPr>
        <p:txBody>
          <a:bodyPr>
            <a:normAutofit/>
          </a:bodyPr>
          <a:lstStyle/>
          <a:p>
            <a:r>
              <a:rPr lang="en-IN" dirty="0"/>
              <a:t>Constituents: Words / phrases / group of words</a:t>
            </a:r>
          </a:p>
          <a:p>
            <a:r>
              <a:rPr lang="en-IN" dirty="0"/>
              <a:t>Constituency Grammar: Organize any sentence into constituents using their properties.</a:t>
            </a:r>
          </a:p>
          <a:p>
            <a:r>
              <a:rPr lang="en-IN" dirty="0"/>
              <a:t>Properties: Part of Speech Tags / Noun phrases / Verb phrases.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Sentence: &lt;subject&gt; &lt;context&gt; &lt;object&gt;</a:t>
            </a:r>
          </a:p>
          <a:p>
            <a:pPr marL="457200" lvl="1" indent="0">
              <a:buNone/>
            </a:pPr>
            <a:r>
              <a:rPr lang="en-IN" sz="2000" dirty="0"/>
              <a:t>&lt;subject&gt; The cats/ The dogs/ They</a:t>
            </a:r>
          </a:p>
          <a:p>
            <a:pPr marL="457200" lvl="1" indent="0">
              <a:buNone/>
            </a:pPr>
            <a:r>
              <a:rPr lang="en-IN" sz="2000" dirty="0"/>
              <a:t>&lt;context&gt; are running/ are barking/ are eating</a:t>
            </a:r>
          </a:p>
          <a:p>
            <a:pPr marL="457200" lvl="1" indent="0">
              <a:buNone/>
            </a:pPr>
            <a:r>
              <a:rPr lang="en-IN" sz="2000" dirty="0"/>
              <a:t>&lt;object&gt; in the park/ happily/ since the morning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Another view (using part of speech)</a:t>
            </a:r>
          </a:p>
          <a:p>
            <a:pPr marL="457200" lvl="1" indent="0">
              <a:buNone/>
            </a:pPr>
            <a:r>
              <a:rPr lang="en-IN" sz="2000" dirty="0"/>
              <a:t>&lt; DT NN &gt; &lt;JJ VB&gt; &lt; PRP DT NN&gt;    </a:t>
            </a:r>
            <a:r>
              <a:rPr lang="en-IN" sz="2000" dirty="0">
                <a:sym typeface="Wingdings" panose="05000000000000000000" pitchFamily="2" charset="2"/>
              </a:rPr>
              <a:t> The dogs are barking in the park.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19215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022477" y="266700"/>
            <a:ext cx="9158159" cy="125730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DEPENDENCY GRAMMER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7E6AA-5A88-4578-B244-BD247412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961" y="1825625"/>
            <a:ext cx="9925051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Words of a sentence depends on which other words (dependencies)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Example: Modifiers (Barking dog)</a:t>
            </a:r>
          </a:p>
          <a:p>
            <a:pPr>
              <a:lnSpc>
                <a:spcPct val="150000"/>
              </a:lnSpc>
            </a:pPr>
            <a:r>
              <a:rPr lang="en-IN" dirty="0"/>
              <a:t>Organize words of a sentence according to the dependencies.</a:t>
            </a:r>
          </a:p>
          <a:p>
            <a:pPr>
              <a:lnSpc>
                <a:spcPct val="150000"/>
              </a:lnSpc>
            </a:pPr>
            <a:r>
              <a:rPr lang="en-IN" dirty="0"/>
              <a:t>All the words are directly or indirectly linked to the root using links</a:t>
            </a:r>
          </a:p>
          <a:p>
            <a:pPr>
              <a:lnSpc>
                <a:spcPct val="150000"/>
              </a:lnSpc>
            </a:pPr>
            <a:r>
              <a:rPr lang="en-IN" dirty="0"/>
              <a:t>These dependencies represents relationship among the words in a sentence</a:t>
            </a:r>
          </a:p>
        </p:txBody>
      </p:sp>
    </p:spTree>
    <p:extLst>
      <p:ext uri="{BB962C8B-B14F-4D97-AF65-F5344CB8AC3E}">
        <p14:creationId xmlns:p14="http://schemas.microsoft.com/office/powerpoint/2010/main" val="4105430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022477" y="266700"/>
            <a:ext cx="9158159" cy="125730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DEPENDENCY GRAMMAR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7E6AA-5A88-4578-B244-BD247412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75" y="1524001"/>
            <a:ext cx="9303951" cy="4649788"/>
          </a:xfrm>
        </p:spPr>
        <p:txBody>
          <a:bodyPr/>
          <a:lstStyle/>
          <a:p>
            <a:r>
              <a:rPr lang="en-IN" dirty="0"/>
              <a:t>Sentence: I prefer the morning flight through Denver.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E35CB-6C66-49E0-939F-1BE28013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06" y="2587624"/>
            <a:ext cx="8944832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28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022477" y="266700"/>
            <a:ext cx="9158159" cy="125730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DEPENDENCY GRAMMAR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51D2A60-D932-4E9A-8238-B49DB5197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90" y="1234844"/>
            <a:ext cx="8922947" cy="4942119"/>
          </a:xfrm>
        </p:spPr>
      </p:pic>
    </p:spTree>
    <p:extLst>
      <p:ext uri="{BB962C8B-B14F-4D97-AF65-F5344CB8AC3E}">
        <p14:creationId xmlns:p14="http://schemas.microsoft.com/office/powerpoint/2010/main" val="905370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022477" y="266700"/>
            <a:ext cx="9158159" cy="125730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DEPENDENCY GRAMMAR- USE CASES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7E6AA-5A88-4578-B244-BD247412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74" y="1825625"/>
            <a:ext cx="9255125" cy="4351338"/>
          </a:xfrm>
        </p:spPr>
        <p:txBody>
          <a:bodyPr/>
          <a:lstStyle/>
          <a:p>
            <a:r>
              <a:rPr lang="en-IN" dirty="0"/>
              <a:t>Named  Entity Recognition</a:t>
            </a:r>
          </a:p>
          <a:p>
            <a:r>
              <a:rPr lang="en-IN" dirty="0"/>
              <a:t>Question Answering Systems</a:t>
            </a:r>
          </a:p>
          <a:p>
            <a:r>
              <a:rPr lang="en-IN" dirty="0"/>
              <a:t>Coreference Resolution</a:t>
            </a:r>
          </a:p>
          <a:p>
            <a:r>
              <a:rPr lang="en-IN" dirty="0"/>
              <a:t>Text Summarization Problems</a:t>
            </a:r>
          </a:p>
          <a:p>
            <a:r>
              <a:rPr lang="en-IN" dirty="0"/>
              <a:t>Text Classification Problems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541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022477" y="266700"/>
            <a:ext cx="9158159" cy="125730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GET MORE INFORMATION ABOUT NLP</a:t>
            </a:r>
            <a:br>
              <a:rPr lang="en-IN" sz="4000" b="1" u="sng" dirty="0">
                <a:solidFill>
                  <a:schemeClr val="accent1"/>
                </a:solidFill>
              </a:rPr>
            </a:br>
            <a:r>
              <a:rPr lang="en-IN" sz="4000" b="1" u="sng" dirty="0">
                <a:solidFill>
                  <a:schemeClr val="accent1"/>
                </a:solidFill>
              </a:rPr>
              <a:t>or ANY OTHER QUERIES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7E6AA-5A88-4578-B244-BD247412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74" y="2114549"/>
            <a:ext cx="9191626" cy="4062413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IN" sz="3200" dirty="0">
                <a:latin typeface="Calibri" panose="020F0502020204030204" pitchFamily="34" charset="0"/>
              </a:rPr>
              <a:t>Mail : </a:t>
            </a:r>
            <a:r>
              <a:rPr lang="en-IN" sz="3200" dirty="0">
                <a:latin typeface="Calibri" panose="020F0502020204030204" pitchFamily="34" charset="0"/>
                <a:hlinkClick r:id="rId2"/>
              </a:rPr>
              <a:t>emarushi08@gmail.com</a:t>
            </a:r>
            <a:endParaRPr lang="en-IN" sz="32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IN" sz="3200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en-IN" sz="3200" dirty="0" err="1">
                <a:effectLst/>
                <a:latin typeface="Calibri" panose="020F0502020204030204" pitchFamily="34" charset="0"/>
              </a:rPr>
              <a:t>Github</a:t>
            </a:r>
            <a:r>
              <a:rPr lang="en-IN" sz="3200" dirty="0">
                <a:effectLst/>
                <a:latin typeface="Calibri" panose="020F0502020204030204" pitchFamily="34" charset="0"/>
              </a:rPr>
              <a:t>: </a:t>
            </a:r>
            <a:r>
              <a:rPr lang="en-IN" sz="3200" dirty="0">
                <a:effectLst/>
                <a:latin typeface="Calibri" panose="020F0502020204030204" pitchFamily="34" charset="0"/>
                <a:hlinkClick r:id="rId3"/>
              </a:rPr>
              <a:t>https://github.com/arushi-11</a:t>
            </a:r>
            <a:endParaRPr lang="en-IN" sz="32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200" dirty="0" err="1">
                <a:effectLst/>
                <a:latin typeface="Calibri" panose="020F0502020204030204" pitchFamily="34" charset="0"/>
              </a:rPr>
              <a:t>Linkedln</a:t>
            </a:r>
            <a:r>
              <a:rPr lang="en-IN" sz="3200" dirty="0">
                <a:effectLst/>
                <a:latin typeface="Calibri" panose="020F0502020204030204" pitchFamily="34" charset="0"/>
              </a:rPr>
              <a:t>:  </a:t>
            </a:r>
            <a:r>
              <a:rPr lang="en-IN" sz="3200" dirty="0">
                <a:effectLst/>
                <a:latin typeface="Calibri" panose="020F0502020204030204" pitchFamily="34" charset="0"/>
                <a:hlinkClick r:id="rId4"/>
              </a:rPr>
              <a:t>https://www.linkedin.com/in/arushi11/</a:t>
            </a:r>
            <a:endParaRPr lang="en-IN" sz="32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4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CONTENT:</a:t>
            </a:r>
            <a:endParaRPr lang="en-IN" sz="4000" b="1" u="sng" dirty="0">
              <a:solidFill>
                <a:schemeClr val="accent1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514475"/>
            <a:ext cx="8764589" cy="4370705"/>
          </a:xfrm>
        </p:spPr>
        <p:txBody>
          <a:bodyPr>
            <a:normAutofit/>
          </a:bodyPr>
          <a:lstStyle/>
          <a:p>
            <a:r>
              <a:rPr lang="en-IN" sz="2400" dirty="0"/>
              <a:t>What is NLP?</a:t>
            </a:r>
          </a:p>
          <a:p>
            <a:r>
              <a:rPr lang="en-IN" sz="2400" dirty="0"/>
              <a:t>Applications of NLP.</a:t>
            </a:r>
          </a:p>
          <a:p>
            <a:r>
              <a:rPr lang="en-IN" sz="2400" dirty="0"/>
              <a:t>Text Data and Concepts of NLP.</a:t>
            </a:r>
          </a:p>
          <a:p>
            <a:r>
              <a:rPr lang="en-IN" sz="2400" dirty="0"/>
              <a:t>Key techniques related to NLP.</a:t>
            </a:r>
          </a:p>
          <a:p>
            <a:r>
              <a:rPr lang="en-IN" sz="2400" dirty="0"/>
              <a:t>How these techniques can implement on real data set.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4024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APPLICATIONS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514475"/>
            <a:ext cx="8764589" cy="4370705"/>
          </a:xfrm>
        </p:spPr>
        <p:txBody>
          <a:bodyPr>
            <a:normAutofit/>
          </a:bodyPr>
          <a:lstStyle/>
          <a:p>
            <a:r>
              <a:rPr lang="en-IN" sz="2200" dirty="0"/>
              <a:t>Search Engines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Google Translate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Conversational Systems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5A58A-9E36-4FA9-AD18-FB767074E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39" y="1391862"/>
            <a:ext cx="2591186" cy="1663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CB3DF-329A-4BDF-9FB5-FED9D2FFE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39" y="3205486"/>
            <a:ext cx="2688556" cy="1521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666507-BDE8-49B1-BB53-1FBB72F53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44" y="5119698"/>
            <a:ext cx="2389575" cy="165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6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APPLICATIONS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514475"/>
            <a:ext cx="8764589" cy="4370705"/>
          </a:xfrm>
        </p:spPr>
        <p:txBody>
          <a:bodyPr>
            <a:normAutofit/>
          </a:bodyPr>
          <a:lstStyle/>
          <a:p>
            <a:r>
              <a:rPr lang="en-IN" sz="2200" dirty="0"/>
              <a:t>News Categorization 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Spelling Corrections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6BF70-B8C5-4073-B953-BB1DD9B8E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42" y="1234844"/>
            <a:ext cx="1741102" cy="3095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479C66-EE1A-459B-A521-905B18BBF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63" y="4056913"/>
            <a:ext cx="2189741" cy="25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8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DATASETS AND ITS TYPES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514475"/>
            <a:ext cx="8764589" cy="437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  <a:latin typeface="Roboto" panose="02000000000000000000" pitchFamily="2" charset="0"/>
              </a:rPr>
              <a:t>A data set is an ordered collection of data. While </a:t>
            </a:r>
            <a:r>
              <a:rPr lang="en-US" sz="1600" b="0" i="0" u="none" strike="noStrike" dirty="0">
                <a:effectLst/>
                <a:latin typeface="Roboto" panose="02000000000000000000" pitchFamily="2" charset="0"/>
              </a:rPr>
              <a:t>handling the data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, the data set can be a bunch of tables, schema and other objects.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</a:rPr>
              <a:t>Structured Dataset:</a:t>
            </a:r>
          </a:p>
          <a:p>
            <a:r>
              <a:rPr lang="en-US" sz="1600" dirty="0">
                <a:latin typeface="Roboto" panose="02000000000000000000" pitchFamily="2" charset="0"/>
              </a:rPr>
              <a:t>Fixed dimensions</a:t>
            </a:r>
          </a:p>
          <a:p>
            <a:r>
              <a:rPr lang="en-US" sz="1600" dirty="0">
                <a:latin typeface="Roboto" panose="02000000000000000000" pitchFamily="2" charset="0"/>
              </a:rPr>
              <a:t>Well organized</a:t>
            </a:r>
          </a:p>
          <a:p>
            <a:r>
              <a:rPr lang="en-US" sz="1600" dirty="0">
                <a:latin typeface="Roboto" panose="02000000000000000000" pitchFamily="2" charset="0"/>
              </a:rPr>
              <a:t>Tabular-data, Key-value pairs</a:t>
            </a: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E5FAA-E62F-47C3-8CC9-423A4262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58" y="2498726"/>
            <a:ext cx="5214617" cy="33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4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DATASETS AND ITS TYPES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514475"/>
            <a:ext cx="8764589" cy="437070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</a:rPr>
              <a:t>Unstructured Dataset:</a:t>
            </a:r>
          </a:p>
          <a:p>
            <a:r>
              <a:rPr lang="en-US" sz="1600" dirty="0">
                <a:latin typeface="Roboto" panose="02000000000000000000" pitchFamily="2" charset="0"/>
              </a:rPr>
              <a:t>No fixed dimensions, no structure</a:t>
            </a:r>
          </a:p>
          <a:p>
            <a:r>
              <a:rPr lang="en-US" sz="1600" dirty="0">
                <a:latin typeface="Roboto" panose="02000000000000000000" pitchFamily="2" charset="0"/>
              </a:rPr>
              <a:t>Audio, videos, images, text.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E8E5E3-9997-4DA5-919B-92987D643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8" y="3451481"/>
            <a:ext cx="3666740" cy="2444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90921-C07F-4D35-A7AD-2EB2C6292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2" t="13621" r="27266" b="14185"/>
          <a:stretch/>
        </p:blipFill>
        <p:spPr>
          <a:xfrm>
            <a:off x="6582979" y="2024337"/>
            <a:ext cx="5242310" cy="38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3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TEXT DATASET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92F7D-C48A-43F7-A801-FFE025F4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4" y="1514475"/>
            <a:ext cx="8764589" cy="4370705"/>
          </a:xfrm>
        </p:spPr>
        <p:txBody>
          <a:bodyPr>
            <a:normAutofit/>
          </a:bodyPr>
          <a:lstStyle/>
          <a:p>
            <a:r>
              <a:rPr lang="en-IN" dirty="0"/>
              <a:t>Examples of text datasets: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Conversations: messages ,email, chats.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 Social media : tweet, posts, comments.</a:t>
            </a:r>
          </a:p>
          <a:p>
            <a:pPr marL="0" indent="0">
              <a:buNone/>
            </a:pPr>
            <a:endParaRPr lang="en-IN" sz="2200" dirty="0"/>
          </a:p>
          <a:p>
            <a:r>
              <a:rPr lang="en-IN" dirty="0"/>
              <a:t>Words arranged in a meaningful manner</a:t>
            </a:r>
          </a:p>
          <a:p>
            <a:r>
              <a:rPr lang="en-IN" dirty="0"/>
              <a:t>Written form of language.</a:t>
            </a:r>
          </a:p>
          <a:p>
            <a:r>
              <a:rPr lang="en-IN" dirty="0" err="1"/>
              <a:t>Grammer</a:t>
            </a:r>
            <a:r>
              <a:rPr lang="en-IN" dirty="0"/>
              <a:t> and defined structured.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7294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DC855-E5D0-4461-B400-C101534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7" y="316850"/>
            <a:ext cx="9018586" cy="1234440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chemeClr val="accent1"/>
                </a:solidFill>
              </a:rPr>
              <a:t>NATURAL LANGUAGE PROCESSING (NLP)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01B20E-3572-466F-8F16-EE45B707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612" y="1825625"/>
            <a:ext cx="9120188" cy="435133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Deriving useful information from text.</a:t>
            </a:r>
          </a:p>
          <a:p>
            <a:r>
              <a:rPr lang="en-IN" dirty="0"/>
              <a:t>Applied NLP: NLP + Human interaction.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0405C1-61E6-4292-B10C-C0F66D93A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50" y="1132702"/>
            <a:ext cx="7798039" cy="28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8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990</Words>
  <Application>Microsoft Office PowerPoint</Application>
  <PresentationFormat>Widescreen</PresentationFormat>
  <Paragraphs>172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Noto Serif JP</vt:lpstr>
      <vt:lpstr>Roboto</vt:lpstr>
      <vt:lpstr>Wingdings</vt:lpstr>
      <vt:lpstr>Office Theme</vt:lpstr>
      <vt:lpstr>PowerPoint Presentation</vt:lpstr>
      <vt:lpstr>ABOUT MYSELF</vt:lpstr>
      <vt:lpstr>CONTENT:</vt:lpstr>
      <vt:lpstr>APPLICATIONS</vt:lpstr>
      <vt:lpstr>APPLICATIONS</vt:lpstr>
      <vt:lpstr>DATASETS AND ITS TYPES</vt:lpstr>
      <vt:lpstr>DATASETS AND ITS TYPES</vt:lpstr>
      <vt:lpstr>TEXT DATASET</vt:lpstr>
      <vt:lpstr>NATURAL LANGUAGE PROCESSING (NLP)</vt:lpstr>
      <vt:lpstr>INTRODUCTION ON NATURAL LANGUAGE PROCESSING</vt:lpstr>
      <vt:lpstr>TECHNIQUES RELATED TO NLP</vt:lpstr>
      <vt:lpstr>Corpus, Tokens and N-grams</vt:lpstr>
      <vt:lpstr>TOKENIZATION</vt:lpstr>
      <vt:lpstr>Normalization</vt:lpstr>
      <vt:lpstr>NORMALIZATION: STEMMING</vt:lpstr>
      <vt:lpstr>NORMALIZATION: LEMMATIZATION</vt:lpstr>
      <vt:lpstr>PART OF SPEECH TAGS</vt:lpstr>
      <vt:lpstr>PowerPoint Presentation</vt:lpstr>
      <vt:lpstr>PowerPoint Presentation</vt:lpstr>
      <vt:lpstr>PART OF SPEECH</vt:lpstr>
      <vt:lpstr>CONSTITENCY GRAMMER</vt:lpstr>
      <vt:lpstr>DEPENDENCY GRAMMER</vt:lpstr>
      <vt:lpstr>DEPENDENCY GRAMMAR</vt:lpstr>
      <vt:lpstr>DEPENDENCY GRAMMAR</vt:lpstr>
      <vt:lpstr>DEPENDENCY GRAMMAR- USE CASES</vt:lpstr>
      <vt:lpstr>GET MORE INFORMATION ABOUT NLP or ANY OTHER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ON NATURAL LANGUAGE PROCESSING</dc:title>
  <dc:creator>Arushi Sharma</dc:creator>
  <cp:lastModifiedBy>Arushi Sharma</cp:lastModifiedBy>
  <cp:revision>32</cp:revision>
  <dcterms:created xsi:type="dcterms:W3CDTF">2021-02-02T09:26:12Z</dcterms:created>
  <dcterms:modified xsi:type="dcterms:W3CDTF">2021-02-10T13:48:12Z</dcterms:modified>
</cp:coreProperties>
</file>