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Kollektif Bold" charset="1" panose="020B0604020101010102"/>
      <p:regular r:id="rId22"/>
    </p:embeddedFont>
    <p:embeddedFont>
      <p:font typeface="DM Sans Bold" charset="1" panose="00000000000000000000"/>
      <p:regular r:id="rId23"/>
    </p:embeddedFont>
    <p:embeddedFont>
      <p:font typeface="DM Sans" charset="1" panose="00000000000000000000"/>
      <p:regular r:id="rId24"/>
    </p:embeddedFont>
    <p:embeddedFont>
      <p:font typeface="DM Sans Bold Italics" charset="1" panose="00000000000000000000"/>
      <p:regular r:id="rId25"/>
    </p:embeddedFont>
    <p:embeddedFont>
      <p:font typeface="Kollektif" charset="1" panose="020B060402010101010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128974" y="2449313"/>
            <a:ext cx="11315247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</a:t>
            </a:r>
          </a:p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SCIENCE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47463" y="5751799"/>
            <a:ext cx="7197206" cy="217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b="true" sz="3900" u="sng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By: </a:t>
            </a:r>
          </a:p>
          <a:p>
            <a:pPr algn="ctr">
              <a:lnSpc>
                <a:spcPts val="4290"/>
              </a:lnSpc>
            </a:pPr>
            <a:r>
              <a:rPr lang="en-US" sz="3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Arushi Arora</a:t>
            </a:r>
          </a:p>
          <a:p>
            <a:pPr algn="ctr">
              <a:lnSpc>
                <a:spcPts val="4290"/>
              </a:lnSpc>
            </a:pPr>
            <a:r>
              <a:rPr lang="en-US" sz="39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MCA - 2</a:t>
            </a:r>
          </a:p>
          <a:p>
            <a:pPr algn="ctr">
              <a:lnSpc>
                <a:spcPts val="4290"/>
              </a:lnSpc>
            </a:pPr>
            <a:r>
              <a:rPr lang="en-US" b="true" sz="390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A253145023029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192287" y="706210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66571" y="7090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182762" y="81744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82762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7266571" y="92583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26768" y="2975172"/>
            <a:ext cx="13548273" cy="3738254"/>
          </a:xfrm>
          <a:custGeom>
            <a:avLst/>
            <a:gdLst/>
            <a:ahLst/>
            <a:cxnLst/>
            <a:rect r="r" b="b" t="t" l="l"/>
            <a:pathLst>
              <a:path h="3738254" w="13548273">
                <a:moveTo>
                  <a:pt x="0" y="0"/>
                </a:moveTo>
                <a:lnTo>
                  <a:pt x="13548273" y="0"/>
                </a:lnTo>
                <a:lnTo>
                  <a:pt x="13548273" y="3738255"/>
                </a:lnTo>
                <a:lnTo>
                  <a:pt x="0" y="373825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273" r="0" b="-730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788" y="1674833"/>
            <a:ext cx="8971588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CALL VOLUME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65701" y="694242"/>
            <a:ext cx="6233806" cy="16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Line Graph: the total number of calls received per month for a call center.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0279" y="7275402"/>
            <a:ext cx="15347442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b="true" sz="35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Call volume peaked in January.</a:t>
            </a:r>
          </a:p>
          <a:p>
            <a:pPr algn="l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b="true" sz="35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There was a significant decrease in calls from January to February.</a:t>
            </a:r>
          </a:p>
          <a:p>
            <a:pPr algn="l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b="true" sz="35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Call volume remained relatively stable in February and March.</a:t>
            </a:r>
          </a:p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8127" y="5713992"/>
            <a:ext cx="15562374" cy="1027869"/>
            <a:chOff x="0" y="0"/>
            <a:chExt cx="4098732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98732" cy="270714"/>
            </a:xfrm>
            <a:custGeom>
              <a:avLst/>
              <a:gdLst/>
              <a:ahLst/>
              <a:cxnLst/>
              <a:rect r="r" b="b" t="t" l="l"/>
              <a:pathLst>
                <a:path h="270714" w="4098732">
                  <a:moveTo>
                    <a:pt x="25371" y="0"/>
                  </a:moveTo>
                  <a:lnTo>
                    <a:pt x="4073361" y="0"/>
                  </a:lnTo>
                  <a:cubicBezTo>
                    <a:pt x="4087373" y="0"/>
                    <a:pt x="4098732" y="11359"/>
                    <a:pt x="4098732" y="25371"/>
                  </a:cubicBezTo>
                  <a:lnTo>
                    <a:pt x="4098732" y="245343"/>
                  </a:lnTo>
                  <a:cubicBezTo>
                    <a:pt x="4098732" y="259355"/>
                    <a:pt x="4087373" y="270714"/>
                    <a:pt x="4073361" y="270714"/>
                  </a:cubicBezTo>
                  <a:lnTo>
                    <a:pt x="25371" y="270714"/>
                  </a:lnTo>
                  <a:cubicBezTo>
                    <a:pt x="11359" y="270714"/>
                    <a:pt x="0" y="259355"/>
                    <a:pt x="0" y="245343"/>
                  </a:cubicBezTo>
                  <a:lnTo>
                    <a:pt x="0" y="25371"/>
                  </a:lnTo>
                  <a:cubicBezTo>
                    <a:pt x="0" y="11359"/>
                    <a:pt x="11359" y="0"/>
                    <a:pt x="25371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4098732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28699" y="7131592"/>
            <a:ext cx="15621802" cy="1027869"/>
            <a:chOff x="0" y="0"/>
            <a:chExt cx="4114384" cy="2707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14384" cy="270714"/>
            </a:xfrm>
            <a:custGeom>
              <a:avLst/>
              <a:gdLst/>
              <a:ahLst/>
              <a:cxnLst/>
              <a:rect r="r" b="b" t="t" l="l"/>
              <a:pathLst>
                <a:path h="270714" w="4114384">
                  <a:moveTo>
                    <a:pt x="25275" y="0"/>
                  </a:moveTo>
                  <a:lnTo>
                    <a:pt x="4089109" y="0"/>
                  </a:lnTo>
                  <a:cubicBezTo>
                    <a:pt x="4103068" y="0"/>
                    <a:pt x="4114384" y="11316"/>
                    <a:pt x="4114384" y="25275"/>
                  </a:cubicBezTo>
                  <a:lnTo>
                    <a:pt x="4114384" y="245440"/>
                  </a:lnTo>
                  <a:cubicBezTo>
                    <a:pt x="4114384" y="259398"/>
                    <a:pt x="4103068" y="270714"/>
                    <a:pt x="4089109" y="270714"/>
                  </a:cubicBezTo>
                  <a:lnTo>
                    <a:pt x="25275" y="270714"/>
                  </a:lnTo>
                  <a:cubicBezTo>
                    <a:pt x="11316" y="270714"/>
                    <a:pt x="0" y="259398"/>
                    <a:pt x="0" y="245440"/>
                  </a:cubicBezTo>
                  <a:lnTo>
                    <a:pt x="0" y="25275"/>
                  </a:lnTo>
                  <a:cubicBezTo>
                    <a:pt x="0" y="11316"/>
                    <a:pt x="11316" y="0"/>
                    <a:pt x="25275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4114384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28699" y="8549192"/>
            <a:ext cx="15621802" cy="1027869"/>
            <a:chOff x="0" y="0"/>
            <a:chExt cx="4114384" cy="270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14384" cy="270714"/>
            </a:xfrm>
            <a:custGeom>
              <a:avLst/>
              <a:gdLst/>
              <a:ahLst/>
              <a:cxnLst/>
              <a:rect r="r" b="b" t="t" l="l"/>
              <a:pathLst>
                <a:path h="270714" w="4114384">
                  <a:moveTo>
                    <a:pt x="25275" y="0"/>
                  </a:moveTo>
                  <a:lnTo>
                    <a:pt x="4089109" y="0"/>
                  </a:lnTo>
                  <a:cubicBezTo>
                    <a:pt x="4103068" y="0"/>
                    <a:pt x="4114384" y="11316"/>
                    <a:pt x="4114384" y="25275"/>
                  </a:cubicBezTo>
                  <a:lnTo>
                    <a:pt x="4114384" y="245440"/>
                  </a:lnTo>
                  <a:cubicBezTo>
                    <a:pt x="4114384" y="259398"/>
                    <a:pt x="4103068" y="270714"/>
                    <a:pt x="4089109" y="270714"/>
                  </a:cubicBezTo>
                  <a:lnTo>
                    <a:pt x="25275" y="270714"/>
                  </a:lnTo>
                  <a:cubicBezTo>
                    <a:pt x="11316" y="270714"/>
                    <a:pt x="0" y="259398"/>
                    <a:pt x="0" y="245440"/>
                  </a:cubicBezTo>
                  <a:lnTo>
                    <a:pt x="0" y="25275"/>
                  </a:lnTo>
                  <a:cubicBezTo>
                    <a:pt x="0" y="11316"/>
                    <a:pt x="11316" y="0"/>
                    <a:pt x="25275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4114384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4245260" y="1861365"/>
            <a:ext cx="10231474" cy="3322172"/>
          </a:xfrm>
          <a:custGeom>
            <a:avLst/>
            <a:gdLst/>
            <a:ahLst/>
            <a:cxnLst/>
            <a:rect r="r" b="b" t="t" l="l"/>
            <a:pathLst>
              <a:path h="3322172" w="10231474">
                <a:moveTo>
                  <a:pt x="0" y="0"/>
                </a:moveTo>
                <a:lnTo>
                  <a:pt x="10231474" y="0"/>
                </a:lnTo>
                <a:lnTo>
                  <a:pt x="10231474" y="3322172"/>
                </a:lnTo>
                <a:lnTo>
                  <a:pt x="0" y="3322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273355" y="643604"/>
            <a:ext cx="10452150" cy="92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6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CALL TOPIC ANALYSIS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88127" y="5793170"/>
            <a:ext cx="14559849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</a:t>
            </a:r>
            <a:r>
              <a:rPr lang="en-US" sz="360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treaming and payment-related calls are the most frequent types of inquiries.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19506" y="7188742"/>
            <a:ext cx="14559849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Technical support, admin support, and contract-related calls have relatively similar volumes.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42639" y="8628370"/>
            <a:ext cx="14836715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The number of calls rejected for each topic varies, indicating potential areas for improvement in call handling processes.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454224" y="4141131"/>
            <a:ext cx="9518548" cy="4843261"/>
          </a:xfrm>
          <a:custGeom>
            <a:avLst/>
            <a:gdLst/>
            <a:ahLst/>
            <a:cxnLst/>
            <a:rect r="r" b="b" t="t" l="l"/>
            <a:pathLst>
              <a:path h="4843261" w="9518548">
                <a:moveTo>
                  <a:pt x="0" y="0"/>
                </a:moveTo>
                <a:lnTo>
                  <a:pt x="9518549" y="0"/>
                </a:lnTo>
                <a:lnTo>
                  <a:pt x="9518549" y="4843261"/>
                </a:lnTo>
                <a:lnTo>
                  <a:pt x="0" y="4843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215247" y="1066939"/>
            <a:ext cx="12044053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9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AVERAGE SPPED OF ANSWER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4770" y="1661243"/>
            <a:ext cx="9942303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CHALLENGES FACED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16298854" y="-362874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6080026" y="-38426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893267" y="-402229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5683626" y="-4148951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>
            <a:off x="15586790" y="-429280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2700000">
            <a:off x="-3117186" y="4701596"/>
            <a:ext cx="7415398" cy="3565095"/>
            <a:chOff x="0" y="0"/>
            <a:chExt cx="660400" cy="3175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274770" y="2895641"/>
            <a:ext cx="8299556" cy="808000"/>
            <a:chOff x="0" y="0"/>
            <a:chExt cx="2185891" cy="21280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85891" cy="212807"/>
            </a:xfrm>
            <a:custGeom>
              <a:avLst/>
              <a:gdLst/>
              <a:ahLst/>
              <a:cxnLst/>
              <a:rect r="r" b="b" t="t" l="l"/>
              <a:pathLst>
                <a:path h="212807" w="2185891">
                  <a:moveTo>
                    <a:pt x="47573" y="0"/>
                  </a:moveTo>
                  <a:lnTo>
                    <a:pt x="2138318" y="0"/>
                  </a:lnTo>
                  <a:cubicBezTo>
                    <a:pt x="2164592" y="0"/>
                    <a:pt x="2185891" y="21299"/>
                    <a:pt x="2185891" y="47573"/>
                  </a:cubicBezTo>
                  <a:lnTo>
                    <a:pt x="2185891" y="165233"/>
                  </a:lnTo>
                  <a:cubicBezTo>
                    <a:pt x="2185891" y="191507"/>
                    <a:pt x="2164592" y="212807"/>
                    <a:pt x="2138318" y="212807"/>
                  </a:cubicBezTo>
                  <a:lnTo>
                    <a:pt x="47573" y="212807"/>
                  </a:lnTo>
                  <a:cubicBezTo>
                    <a:pt x="21299" y="212807"/>
                    <a:pt x="0" y="191507"/>
                    <a:pt x="0" y="165233"/>
                  </a:cubicBezTo>
                  <a:lnTo>
                    <a:pt x="0" y="47573"/>
                  </a:lnTo>
                  <a:cubicBezTo>
                    <a:pt x="0" y="21299"/>
                    <a:pt x="21299" y="0"/>
                    <a:pt x="4757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2185891" cy="193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45056" y="4367181"/>
            <a:ext cx="8358984" cy="820734"/>
            <a:chOff x="0" y="0"/>
            <a:chExt cx="2201543" cy="21616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01543" cy="216160"/>
            </a:xfrm>
            <a:custGeom>
              <a:avLst/>
              <a:gdLst/>
              <a:ahLst/>
              <a:cxnLst/>
              <a:rect r="r" b="b" t="t" l="l"/>
              <a:pathLst>
                <a:path h="216160" w="2201543">
                  <a:moveTo>
                    <a:pt x="47235" y="0"/>
                  </a:moveTo>
                  <a:lnTo>
                    <a:pt x="2154308" y="0"/>
                  </a:lnTo>
                  <a:cubicBezTo>
                    <a:pt x="2166836" y="0"/>
                    <a:pt x="2178850" y="4977"/>
                    <a:pt x="2187708" y="13835"/>
                  </a:cubicBezTo>
                  <a:cubicBezTo>
                    <a:pt x="2196567" y="22693"/>
                    <a:pt x="2201543" y="34708"/>
                    <a:pt x="2201543" y="47235"/>
                  </a:cubicBezTo>
                  <a:lnTo>
                    <a:pt x="2201543" y="168925"/>
                  </a:lnTo>
                  <a:cubicBezTo>
                    <a:pt x="2201543" y="181453"/>
                    <a:pt x="2196567" y="193467"/>
                    <a:pt x="2187708" y="202326"/>
                  </a:cubicBezTo>
                  <a:cubicBezTo>
                    <a:pt x="2178850" y="211184"/>
                    <a:pt x="2166836" y="216160"/>
                    <a:pt x="2154308" y="216160"/>
                  </a:cubicBezTo>
                  <a:lnTo>
                    <a:pt x="47235" y="216160"/>
                  </a:lnTo>
                  <a:cubicBezTo>
                    <a:pt x="34708" y="216160"/>
                    <a:pt x="22693" y="211184"/>
                    <a:pt x="13835" y="202326"/>
                  </a:cubicBezTo>
                  <a:cubicBezTo>
                    <a:pt x="4977" y="193467"/>
                    <a:pt x="0" y="181453"/>
                    <a:pt x="0" y="168925"/>
                  </a:cubicBezTo>
                  <a:lnTo>
                    <a:pt x="0" y="47235"/>
                  </a:lnTo>
                  <a:cubicBezTo>
                    <a:pt x="0" y="34708"/>
                    <a:pt x="4977" y="22693"/>
                    <a:pt x="13835" y="13835"/>
                  </a:cubicBezTo>
                  <a:cubicBezTo>
                    <a:pt x="22693" y="4977"/>
                    <a:pt x="34708" y="0"/>
                    <a:pt x="47235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2201543" cy="197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274770" y="5854666"/>
            <a:ext cx="8358984" cy="743778"/>
            <a:chOff x="0" y="0"/>
            <a:chExt cx="2201543" cy="19589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01543" cy="195892"/>
            </a:xfrm>
            <a:custGeom>
              <a:avLst/>
              <a:gdLst/>
              <a:ahLst/>
              <a:cxnLst/>
              <a:rect r="r" b="b" t="t" l="l"/>
              <a:pathLst>
                <a:path h="195892" w="2201543">
                  <a:moveTo>
                    <a:pt x="47235" y="0"/>
                  </a:moveTo>
                  <a:lnTo>
                    <a:pt x="2154308" y="0"/>
                  </a:lnTo>
                  <a:cubicBezTo>
                    <a:pt x="2166836" y="0"/>
                    <a:pt x="2178850" y="4977"/>
                    <a:pt x="2187708" y="13835"/>
                  </a:cubicBezTo>
                  <a:cubicBezTo>
                    <a:pt x="2196567" y="22693"/>
                    <a:pt x="2201543" y="34708"/>
                    <a:pt x="2201543" y="47235"/>
                  </a:cubicBezTo>
                  <a:lnTo>
                    <a:pt x="2201543" y="148657"/>
                  </a:lnTo>
                  <a:cubicBezTo>
                    <a:pt x="2201543" y="161185"/>
                    <a:pt x="2196567" y="173199"/>
                    <a:pt x="2187708" y="182057"/>
                  </a:cubicBezTo>
                  <a:cubicBezTo>
                    <a:pt x="2178850" y="190916"/>
                    <a:pt x="2166836" y="195892"/>
                    <a:pt x="2154308" y="195892"/>
                  </a:cubicBezTo>
                  <a:lnTo>
                    <a:pt x="47235" y="195892"/>
                  </a:lnTo>
                  <a:cubicBezTo>
                    <a:pt x="34708" y="195892"/>
                    <a:pt x="22693" y="190916"/>
                    <a:pt x="13835" y="182057"/>
                  </a:cubicBezTo>
                  <a:cubicBezTo>
                    <a:pt x="4977" y="173199"/>
                    <a:pt x="0" y="161185"/>
                    <a:pt x="0" y="148657"/>
                  </a:cubicBezTo>
                  <a:lnTo>
                    <a:pt x="0" y="47235"/>
                  </a:lnTo>
                  <a:cubicBezTo>
                    <a:pt x="0" y="34708"/>
                    <a:pt x="4977" y="22693"/>
                    <a:pt x="13835" y="13835"/>
                  </a:cubicBezTo>
                  <a:cubicBezTo>
                    <a:pt x="22693" y="4977"/>
                    <a:pt x="34708" y="0"/>
                    <a:pt x="47235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9050"/>
              <a:ext cx="2201543" cy="176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4274770" y="3082470"/>
            <a:ext cx="7781187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Quality and Completeness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274770" y="4504833"/>
            <a:ext cx="6808500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Privacy and Security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74770" y="6035641"/>
            <a:ext cx="772667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Choosing Appropriate Metrics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4405559" y="7265194"/>
            <a:ext cx="8299556" cy="808000"/>
            <a:chOff x="0" y="0"/>
            <a:chExt cx="2185891" cy="21280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185891" cy="212807"/>
            </a:xfrm>
            <a:custGeom>
              <a:avLst/>
              <a:gdLst/>
              <a:ahLst/>
              <a:cxnLst/>
              <a:rect r="r" b="b" t="t" l="l"/>
              <a:pathLst>
                <a:path h="212807" w="2185891">
                  <a:moveTo>
                    <a:pt x="47573" y="0"/>
                  </a:moveTo>
                  <a:lnTo>
                    <a:pt x="2138318" y="0"/>
                  </a:lnTo>
                  <a:cubicBezTo>
                    <a:pt x="2164592" y="0"/>
                    <a:pt x="2185891" y="21299"/>
                    <a:pt x="2185891" y="47573"/>
                  </a:cubicBezTo>
                  <a:lnTo>
                    <a:pt x="2185891" y="165233"/>
                  </a:lnTo>
                  <a:cubicBezTo>
                    <a:pt x="2185891" y="191507"/>
                    <a:pt x="2164592" y="212807"/>
                    <a:pt x="2138318" y="212807"/>
                  </a:cubicBezTo>
                  <a:lnTo>
                    <a:pt x="47573" y="212807"/>
                  </a:lnTo>
                  <a:cubicBezTo>
                    <a:pt x="21299" y="212807"/>
                    <a:pt x="0" y="191507"/>
                    <a:pt x="0" y="165233"/>
                  </a:cubicBezTo>
                  <a:lnTo>
                    <a:pt x="0" y="47573"/>
                  </a:lnTo>
                  <a:cubicBezTo>
                    <a:pt x="0" y="21299"/>
                    <a:pt x="21299" y="0"/>
                    <a:pt x="47573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19050"/>
              <a:ext cx="2185891" cy="193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4405559" y="7452024"/>
            <a:ext cx="7781187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Interpreting Data insights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105" y="1693817"/>
            <a:ext cx="5480392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BENEFITS OF THE PROJECT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525" y="59136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809" y="59422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0260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083809" y="81098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32175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21750" y="70355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4405559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37941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175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0" y="919366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15800" y="1589042"/>
            <a:ext cx="5056399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b="true" sz="39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Improved agent performance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202901" y="1589042"/>
            <a:ext cx="5805479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b="true" sz="39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Optimized resource allocation</a:t>
            </a: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615800" y="4333237"/>
            <a:ext cx="5056399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b="true" sz="39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Enhanced customer satisfaction</a:t>
            </a:r>
          </a:p>
          <a:p>
            <a:pPr algn="l">
              <a:lnSpc>
                <a:spcPts val="2879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19" id="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1" id="31"/>
          <p:cNvSpPr txBox="true"/>
          <p:nvPr/>
        </p:nvSpPr>
        <p:spPr>
          <a:xfrm rot="0">
            <a:off x="12202901" y="4333237"/>
            <a:ext cx="5056399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b="true" sz="39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Data-driven decision making</a:t>
            </a:r>
          </a:p>
          <a:p>
            <a:pPr algn="l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3195034"/>
            <a:ext cx="1062017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3784200" y="4615280"/>
            <a:ext cx="10719600" cy="41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4" indent="-442592" lvl="1">
              <a:lnSpc>
                <a:spcPts val="4919"/>
              </a:lnSpc>
              <a:buFont typeface="Arial"/>
              <a:buChar char="•"/>
            </a:pPr>
            <a:r>
              <a:rPr lang="en-US" b="true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Data Science can uncover actionable insights from business operations.</a:t>
            </a:r>
          </a:p>
          <a:p>
            <a:pPr algn="l" marL="885184" indent="-442592" lvl="1">
              <a:lnSpc>
                <a:spcPts val="4919"/>
              </a:lnSpc>
              <a:buFont typeface="Arial"/>
              <a:buChar char="•"/>
            </a:pPr>
            <a:r>
              <a:rPr lang="en-US" b="true" sz="4099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The Call Center Analysis revealed opportunities to improve customer satisfaction and operational efficiency.</a:t>
            </a:r>
          </a:p>
          <a:p>
            <a:pPr algn="ctr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189410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3194050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WHAT IS  DATA SCIENCE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84200" y="5883275"/>
            <a:ext cx="10719600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Data Science helps us learn useful things from data.</a:t>
            </a:r>
          </a:p>
          <a:p>
            <a:pPr algn="ctr" marL="712468" indent="-356234" lvl="1">
              <a:lnSpc>
                <a:spcPts val="3959"/>
              </a:lnSpc>
              <a:buFont typeface="Arial"/>
              <a:buChar char="•"/>
            </a:pPr>
            <a:r>
              <a:rPr lang="en-US" sz="32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It mixes math, coding, and business knowledge to find patterns and make smart decisions.</a:t>
            </a:r>
          </a:p>
          <a:p>
            <a:pPr algn="ctr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04664" y="5809908"/>
            <a:ext cx="7807945" cy="1027869"/>
            <a:chOff x="0" y="0"/>
            <a:chExt cx="2056414" cy="270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6414" cy="270714"/>
            </a:xfrm>
            <a:custGeom>
              <a:avLst/>
              <a:gdLst/>
              <a:ahLst/>
              <a:cxnLst/>
              <a:rect r="r" b="b" t="t" l="l"/>
              <a:pathLst>
                <a:path h="270714" w="2056414">
                  <a:moveTo>
                    <a:pt x="50569" y="0"/>
                  </a:moveTo>
                  <a:lnTo>
                    <a:pt x="2005845" y="0"/>
                  </a:lnTo>
                  <a:cubicBezTo>
                    <a:pt x="2033773" y="0"/>
                    <a:pt x="2056414" y="22640"/>
                    <a:pt x="2056414" y="50569"/>
                  </a:cubicBezTo>
                  <a:lnTo>
                    <a:pt x="2056414" y="220146"/>
                  </a:lnTo>
                  <a:cubicBezTo>
                    <a:pt x="2056414" y="248074"/>
                    <a:pt x="2033773" y="270714"/>
                    <a:pt x="2005845" y="270714"/>
                  </a:cubicBezTo>
                  <a:lnTo>
                    <a:pt x="50569" y="270714"/>
                  </a:lnTo>
                  <a:cubicBezTo>
                    <a:pt x="22640" y="270714"/>
                    <a:pt x="0" y="248074"/>
                    <a:pt x="0" y="220146"/>
                  </a:cubicBezTo>
                  <a:lnTo>
                    <a:pt x="0" y="50569"/>
                  </a:lnTo>
                  <a:cubicBezTo>
                    <a:pt x="0" y="22640"/>
                    <a:pt x="22640" y="0"/>
                    <a:pt x="5056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2056414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04664" y="7595584"/>
            <a:ext cx="7571498" cy="1027869"/>
            <a:chOff x="0" y="0"/>
            <a:chExt cx="1994139" cy="270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94139" cy="270714"/>
            </a:xfrm>
            <a:custGeom>
              <a:avLst/>
              <a:gdLst/>
              <a:ahLst/>
              <a:cxnLst/>
              <a:rect r="r" b="b" t="t" l="l"/>
              <a:pathLst>
                <a:path h="270714" w="1994139">
                  <a:moveTo>
                    <a:pt x="52148" y="0"/>
                  </a:moveTo>
                  <a:lnTo>
                    <a:pt x="1941991" y="0"/>
                  </a:lnTo>
                  <a:cubicBezTo>
                    <a:pt x="1970792" y="0"/>
                    <a:pt x="1994139" y="23347"/>
                    <a:pt x="1994139" y="52148"/>
                  </a:cubicBezTo>
                  <a:lnTo>
                    <a:pt x="1994139" y="218566"/>
                  </a:lnTo>
                  <a:cubicBezTo>
                    <a:pt x="1994139" y="247367"/>
                    <a:pt x="1970792" y="270714"/>
                    <a:pt x="1941991" y="270714"/>
                  </a:cubicBezTo>
                  <a:lnTo>
                    <a:pt x="52148" y="270714"/>
                  </a:lnTo>
                  <a:cubicBezTo>
                    <a:pt x="23347" y="270714"/>
                    <a:pt x="0" y="247367"/>
                    <a:pt x="0" y="218566"/>
                  </a:cubicBezTo>
                  <a:lnTo>
                    <a:pt x="0" y="52148"/>
                  </a:lnTo>
                  <a:cubicBezTo>
                    <a:pt x="0" y="23347"/>
                    <a:pt x="23347" y="0"/>
                    <a:pt x="52148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994139" cy="251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800000">
            <a:off x="9525" y="824316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3809" y="8271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9355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21750" y="9384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204191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04191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120382" y="705368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20382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5036573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5400000">
            <a:off x="12770705" y="813748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-10800000">
            <a:off x="12770705" y="922129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504664" y="4104499"/>
            <a:ext cx="7807945" cy="946510"/>
            <a:chOff x="0" y="0"/>
            <a:chExt cx="2056414" cy="2492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56414" cy="249287"/>
            </a:xfrm>
            <a:custGeom>
              <a:avLst/>
              <a:gdLst/>
              <a:ahLst/>
              <a:cxnLst/>
              <a:rect r="r" b="b" t="t" l="l"/>
              <a:pathLst>
                <a:path h="249287" w="2056414">
                  <a:moveTo>
                    <a:pt x="50569" y="0"/>
                  </a:moveTo>
                  <a:lnTo>
                    <a:pt x="2005845" y="0"/>
                  </a:lnTo>
                  <a:cubicBezTo>
                    <a:pt x="2033773" y="0"/>
                    <a:pt x="2056414" y="22640"/>
                    <a:pt x="2056414" y="50569"/>
                  </a:cubicBezTo>
                  <a:lnTo>
                    <a:pt x="2056414" y="198718"/>
                  </a:lnTo>
                  <a:cubicBezTo>
                    <a:pt x="2056414" y="226646"/>
                    <a:pt x="2033773" y="249287"/>
                    <a:pt x="2005845" y="249287"/>
                  </a:cubicBezTo>
                  <a:lnTo>
                    <a:pt x="50569" y="249287"/>
                  </a:lnTo>
                  <a:cubicBezTo>
                    <a:pt x="22640" y="249287"/>
                    <a:pt x="0" y="226646"/>
                    <a:pt x="0" y="198718"/>
                  </a:cubicBezTo>
                  <a:lnTo>
                    <a:pt x="0" y="50569"/>
                  </a:lnTo>
                  <a:cubicBezTo>
                    <a:pt x="0" y="22640"/>
                    <a:pt x="22640" y="0"/>
                    <a:pt x="50569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2056414" cy="230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848234" y="4300537"/>
            <a:ext cx="6922471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HELPS PREDICT TRENDS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848234" y="6087305"/>
            <a:ext cx="7464375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IMPROVE BUSSINESS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48234" y="7900951"/>
            <a:ext cx="7227927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03 -FINDS HIDDEN PATTERNS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094786" y="825916"/>
            <a:ext cx="1348369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WHY DATA SCIENCE IS IMPORTANT?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761789" y="5241779"/>
            <a:ext cx="596961" cy="298175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984211" y="5388765"/>
            <a:ext cx="456505" cy="1014812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3743706" y="4826198"/>
            <a:ext cx="691275" cy="1556591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H="true" flipV="true">
            <a:off x="5783157" y="5241779"/>
            <a:ext cx="848816" cy="1161798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11159097" y="5388765"/>
            <a:ext cx="803238" cy="994024"/>
          </a:xfrm>
          <a:prstGeom prst="line">
            <a:avLst/>
          </a:prstGeom>
          <a:ln cap="flat" w="38100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14506" y="5038385"/>
            <a:ext cx="2299993" cy="1999406"/>
            <a:chOff x="0" y="0"/>
            <a:chExt cx="995372" cy="8652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5372" cy="865287"/>
            </a:xfrm>
            <a:custGeom>
              <a:avLst/>
              <a:gdLst/>
              <a:ahLst/>
              <a:cxnLst/>
              <a:rect r="r" b="b" t="t" l="l"/>
              <a:pathLst>
                <a:path h="865287" w="995372">
                  <a:moveTo>
                    <a:pt x="497686" y="0"/>
                  </a:moveTo>
                  <a:cubicBezTo>
                    <a:pt x="222822" y="0"/>
                    <a:pt x="0" y="193701"/>
                    <a:pt x="0" y="432643"/>
                  </a:cubicBezTo>
                  <a:cubicBezTo>
                    <a:pt x="0" y="671586"/>
                    <a:pt x="222822" y="865287"/>
                    <a:pt x="497686" y="865287"/>
                  </a:cubicBezTo>
                  <a:cubicBezTo>
                    <a:pt x="772550" y="865287"/>
                    <a:pt x="995372" y="671586"/>
                    <a:pt x="995372" y="432643"/>
                  </a:cubicBezTo>
                  <a:cubicBezTo>
                    <a:pt x="995372" y="193701"/>
                    <a:pt x="772550" y="0"/>
                    <a:pt x="49768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3316" y="100171"/>
              <a:ext cx="808740" cy="683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58750" y="4529575"/>
            <a:ext cx="1424407" cy="14244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31974" y="5227458"/>
            <a:ext cx="2352238" cy="235223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40716" y="4529575"/>
            <a:ext cx="1718380" cy="171838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962335" y="5492103"/>
            <a:ext cx="1781372" cy="178137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434981" y="3824175"/>
            <a:ext cx="2597574" cy="2004045"/>
            <a:chOff x="0" y="0"/>
            <a:chExt cx="1053523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53523" cy="812800"/>
            </a:xfrm>
            <a:custGeom>
              <a:avLst/>
              <a:gdLst/>
              <a:ahLst/>
              <a:cxnLst/>
              <a:rect r="r" b="b" t="t" l="l"/>
              <a:pathLst>
                <a:path h="812800" w="1053523">
                  <a:moveTo>
                    <a:pt x="526762" y="0"/>
                  </a:moveTo>
                  <a:cubicBezTo>
                    <a:pt x="235839" y="0"/>
                    <a:pt x="0" y="181951"/>
                    <a:pt x="0" y="406400"/>
                  </a:cubicBezTo>
                  <a:cubicBezTo>
                    <a:pt x="0" y="630849"/>
                    <a:pt x="235839" y="812800"/>
                    <a:pt x="526762" y="812800"/>
                  </a:cubicBezTo>
                  <a:cubicBezTo>
                    <a:pt x="817684" y="812800"/>
                    <a:pt x="1053523" y="630849"/>
                    <a:pt x="1053523" y="406400"/>
                  </a:cubicBezTo>
                  <a:cubicBezTo>
                    <a:pt x="1053523" y="181951"/>
                    <a:pt x="817684" y="0"/>
                    <a:pt x="526762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98768" y="95250"/>
              <a:ext cx="855988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4" id="34"/>
          <p:cNvSpPr txBox="true"/>
          <p:nvPr/>
        </p:nvSpPr>
        <p:spPr>
          <a:xfrm rot="0">
            <a:off x="5343984" y="1133475"/>
            <a:ext cx="9090997" cy="143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SKILLS REQUIRED FOR DATA SCIENCE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92557" y="5723446"/>
            <a:ext cx="1943890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PYTHON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367623" y="4927136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62328" y="5818544"/>
            <a:ext cx="1889181" cy="108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POWER BI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587703" y="4933610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SQL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140416" y="6088934"/>
            <a:ext cx="1424407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EXCEL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672822" y="4424800"/>
            <a:ext cx="2121892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2799" spc="338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TABLEAU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7204191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7204191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true" rot="5400000">
            <a:off x="17204191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6120382" y="59539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6120382" y="70377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5400000">
            <a:off x="15036573" y="81216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-10800000">
            <a:off x="16120382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true" flipV="true" rot="-10800000">
            <a:off x="15036573" y="92054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25881" y="1844636"/>
            <a:ext cx="6591578" cy="1388013"/>
            <a:chOff x="0" y="0"/>
            <a:chExt cx="1736053" cy="3655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6053" cy="365567"/>
            </a:xfrm>
            <a:custGeom>
              <a:avLst/>
              <a:gdLst/>
              <a:ahLst/>
              <a:cxnLst/>
              <a:rect r="r" b="b" t="t" l="l"/>
              <a:pathLst>
                <a:path h="365567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306841"/>
                  </a:lnTo>
                  <a:cubicBezTo>
                    <a:pt x="1736053" y="339275"/>
                    <a:pt x="1709761" y="365567"/>
                    <a:pt x="1677327" y="365567"/>
                  </a:cubicBezTo>
                  <a:lnTo>
                    <a:pt x="58726" y="365567"/>
                  </a:lnTo>
                  <a:cubicBezTo>
                    <a:pt x="26292" y="365567"/>
                    <a:pt x="0" y="339275"/>
                    <a:pt x="0" y="306841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6053" cy="40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0099597" y="2000409"/>
            <a:ext cx="6517862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2" indent="-388616" lvl="1">
              <a:lnSpc>
                <a:spcPts val="4679"/>
              </a:lnSpc>
              <a:buFont typeface="Arial"/>
              <a:buChar char="•"/>
            </a:pPr>
            <a:r>
              <a:rPr lang="en-US" b="true" sz="3599" i="true">
                <a:solidFill>
                  <a:srgbClr val="EFEFE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FINANCE: </a:t>
            </a:r>
            <a:r>
              <a:rPr lang="en-US" b="true" sz="3599">
                <a:solidFill>
                  <a:srgbClr val="EFEFEF"/>
                </a:solidFill>
                <a:latin typeface="DM Sans Bold"/>
                <a:ea typeface="DM Sans Bold"/>
                <a:cs typeface="DM Sans Bold"/>
                <a:sym typeface="DM Sans Bold"/>
              </a:rPr>
              <a:t>Fraud</a:t>
            </a:r>
            <a:r>
              <a:rPr lang="en-US" b="true" sz="3599" i="true">
                <a:solidFill>
                  <a:srgbClr val="EFEFE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    </a:t>
            </a:r>
            <a:r>
              <a:rPr lang="en-US" b="true" sz="3599">
                <a:solidFill>
                  <a:srgbClr val="EFEFEF"/>
                </a:solidFill>
                <a:latin typeface="DM Sans Bold"/>
                <a:ea typeface="DM Sans Bold"/>
                <a:cs typeface="DM Sans Bold"/>
                <a:sym typeface="DM Sans Bold"/>
              </a:rPr>
              <a:t>detection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70265" y="4076739"/>
            <a:ext cx="6450454" cy="144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5599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APPLICATIONS OF DATA SCIENCE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178406" y="7791669"/>
            <a:ext cx="2864935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1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Lorna Alvarado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173312" y="3480299"/>
            <a:ext cx="6591578" cy="1574045"/>
            <a:chOff x="0" y="0"/>
            <a:chExt cx="1736053" cy="41456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36053" cy="414563"/>
            </a:xfrm>
            <a:custGeom>
              <a:avLst/>
              <a:gdLst/>
              <a:ahLst/>
              <a:cxnLst/>
              <a:rect r="r" b="b" t="t" l="l"/>
              <a:pathLst>
                <a:path h="414563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355837"/>
                  </a:lnTo>
                  <a:cubicBezTo>
                    <a:pt x="1736053" y="388271"/>
                    <a:pt x="1709761" y="414563"/>
                    <a:pt x="1677327" y="414563"/>
                  </a:cubicBezTo>
                  <a:lnTo>
                    <a:pt x="58726" y="414563"/>
                  </a:lnTo>
                  <a:cubicBezTo>
                    <a:pt x="43151" y="414563"/>
                    <a:pt x="28214" y="408376"/>
                    <a:pt x="17200" y="397363"/>
                  </a:cubicBezTo>
                  <a:cubicBezTo>
                    <a:pt x="6187" y="386350"/>
                    <a:pt x="0" y="371413"/>
                    <a:pt x="0" y="355837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736053" cy="452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099597" y="3643116"/>
            <a:ext cx="7085988" cy="121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1" indent="-399411" lvl="1">
              <a:lnSpc>
                <a:spcPts val="4809"/>
              </a:lnSpc>
              <a:buFont typeface="Arial"/>
              <a:buChar char="•"/>
            </a:pPr>
            <a:r>
              <a:rPr lang="en-US" b="true" sz="3699" i="true">
                <a:solidFill>
                  <a:srgbClr val="EFEFE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HEALTHCARE : Disease Prediction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173312" y="5301994"/>
            <a:ext cx="6591578" cy="1574045"/>
            <a:chOff x="0" y="0"/>
            <a:chExt cx="1736053" cy="41456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36053" cy="414563"/>
            </a:xfrm>
            <a:custGeom>
              <a:avLst/>
              <a:gdLst/>
              <a:ahLst/>
              <a:cxnLst/>
              <a:rect r="r" b="b" t="t" l="l"/>
              <a:pathLst>
                <a:path h="414563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355837"/>
                  </a:lnTo>
                  <a:cubicBezTo>
                    <a:pt x="1736053" y="388271"/>
                    <a:pt x="1709761" y="414563"/>
                    <a:pt x="1677327" y="414563"/>
                  </a:cubicBezTo>
                  <a:lnTo>
                    <a:pt x="58726" y="414563"/>
                  </a:lnTo>
                  <a:cubicBezTo>
                    <a:pt x="43151" y="414563"/>
                    <a:pt x="28214" y="408376"/>
                    <a:pt x="17200" y="397363"/>
                  </a:cubicBezTo>
                  <a:cubicBezTo>
                    <a:pt x="6187" y="386350"/>
                    <a:pt x="0" y="371413"/>
                    <a:pt x="0" y="355837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736053" cy="452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815534" y="5464811"/>
            <a:ext cx="7085988" cy="121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1" indent="-399411" lvl="1">
              <a:lnSpc>
                <a:spcPts val="4809"/>
              </a:lnSpc>
              <a:buFont typeface="Arial"/>
              <a:buChar char="•"/>
            </a:pPr>
            <a:r>
              <a:rPr lang="en-US" b="true" sz="3699" i="true">
                <a:solidFill>
                  <a:srgbClr val="EFEFE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CUSTOMER SERVICE : Call center analysis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309944" y="7107067"/>
            <a:ext cx="6591578" cy="1574045"/>
            <a:chOff x="0" y="0"/>
            <a:chExt cx="1736053" cy="41456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736053" cy="414563"/>
            </a:xfrm>
            <a:custGeom>
              <a:avLst/>
              <a:gdLst/>
              <a:ahLst/>
              <a:cxnLst/>
              <a:rect r="r" b="b" t="t" l="l"/>
              <a:pathLst>
                <a:path h="414563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355837"/>
                  </a:lnTo>
                  <a:cubicBezTo>
                    <a:pt x="1736053" y="388271"/>
                    <a:pt x="1709761" y="414563"/>
                    <a:pt x="1677327" y="414563"/>
                  </a:cubicBezTo>
                  <a:lnTo>
                    <a:pt x="58726" y="414563"/>
                  </a:lnTo>
                  <a:cubicBezTo>
                    <a:pt x="43151" y="414563"/>
                    <a:pt x="28214" y="408376"/>
                    <a:pt x="17200" y="397363"/>
                  </a:cubicBezTo>
                  <a:cubicBezTo>
                    <a:pt x="6187" y="386350"/>
                    <a:pt x="0" y="371413"/>
                    <a:pt x="0" y="355837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736053" cy="452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025881" y="7269884"/>
            <a:ext cx="7085988" cy="121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1" indent="-399411" lvl="1">
              <a:lnSpc>
                <a:spcPts val="4809"/>
              </a:lnSpc>
              <a:buFont typeface="Arial"/>
              <a:buChar char="•"/>
            </a:pPr>
            <a:r>
              <a:rPr lang="en-US" b="true" sz="3699" i="true">
                <a:solidFill>
                  <a:srgbClr val="EFEFE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CUSTOMER SERVICE : Call center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6562" y="2270834"/>
            <a:ext cx="10620170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CALL CENTER PERFORMANCE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9" id="39"/>
          <p:cNvSpPr txBox="true"/>
          <p:nvPr/>
        </p:nvSpPr>
        <p:spPr>
          <a:xfrm rot="0">
            <a:off x="4326105" y="5474450"/>
            <a:ext cx="12336182" cy="359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b="true" sz="3599" u="sng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</a:t>
            </a:r>
            <a:r>
              <a:rPr lang="en-US" sz="35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: Improve customer service in a call center</a:t>
            </a:r>
          </a:p>
          <a:p>
            <a:pPr algn="ctr">
              <a:lnSpc>
                <a:spcPts val="4319"/>
              </a:lnSpc>
            </a:pPr>
            <a:r>
              <a:rPr lang="en-US" sz="35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         </a:t>
            </a:r>
            <a:r>
              <a:rPr lang="en-US" sz="35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Enhance customer satisfaction.</a:t>
            </a: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b="true" sz="3599" u="sng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What We Analyzed: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Call length (How long are calls?)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Customer satisfaction scores (Are customers happy?)</a:t>
            </a:r>
          </a:p>
          <a:p>
            <a:pPr algn="just" marL="734058" indent="-367029" lvl="1">
              <a:lnSpc>
                <a:spcPts val="4079"/>
              </a:lnSpc>
              <a:buFont typeface="Arial"/>
              <a:buChar char="•"/>
            </a:pPr>
            <a:r>
              <a:rPr lang="en-US" sz="3399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Agent performance (How well do agents solve issues?)</a:t>
            </a:r>
          </a:p>
          <a:p>
            <a:pPr algn="ctr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25881" y="1844636"/>
            <a:ext cx="6591578" cy="3086100"/>
            <a:chOff x="0" y="0"/>
            <a:chExt cx="173605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6053" cy="812800"/>
            </a:xfrm>
            <a:custGeom>
              <a:avLst/>
              <a:gdLst/>
              <a:ahLst/>
              <a:cxnLst/>
              <a:rect r="r" b="b" t="t" l="l"/>
              <a:pathLst>
                <a:path h="812800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0025881" y="5337812"/>
            <a:ext cx="6591578" cy="3086100"/>
            <a:chOff x="0" y="0"/>
            <a:chExt cx="1736053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6053" cy="812800"/>
            </a:xfrm>
            <a:custGeom>
              <a:avLst/>
              <a:gdLst/>
              <a:ahLst/>
              <a:cxnLst/>
              <a:rect r="r" b="b" t="t" l="l"/>
              <a:pathLst>
                <a:path h="812800" w="1736053">
                  <a:moveTo>
                    <a:pt x="58726" y="0"/>
                  </a:moveTo>
                  <a:lnTo>
                    <a:pt x="1677327" y="0"/>
                  </a:lnTo>
                  <a:cubicBezTo>
                    <a:pt x="1692902" y="0"/>
                    <a:pt x="1707840" y="6187"/>
                    <a:pt x="1718853" y="17200"/>
                  </a:cubicBezTo>
                  <a:cubicBezTo>
                    <a:pt x="1729866" y="28214"/>
                    <a:pt x="1736053" y="43151"/>
                    <a:pt x="1736053" y="58726"/>
                  </a:cubicBezTo>
                  <a:lnTo>
                    <a:pt x="1736053" y="754074"/>
                  </a:lnTo>
                  <a:cubicBezTo>
                    <a:pt x="1736053" y="786508"/>
                    <a:pt x="1709761" y="812800"/>
                    <a:pt x="1677327" y="812800"/>
                  </a:cubicBezTo>
                  <a:lnTo>
                    <a:pt x="58726" y="812800"/>
                  </a:lnTo>
                  <a:cubicBezTo>
                    <a:pt x="43151" y="812800"/>
                    <a:pt x="28214" y="806613"/>
                    <a:pt x="17200" y="795600"/>
                  </a:cubicBezTo>
                  <a:cubicBezTo>
                    <a:pt x="6187" y="784586"/>
                    <a:pt x="0" y="769649"/>
                    <a:pt x="0" y="754074"/>
                  </a:cubicBezTo>
                  <a:lnTo>
                    <a:pt x="0" y="58726"/>
                  </a:lnTo>
                  <a:cubicBezTo>
                    <a:pt x="0" y="43151"/>
                    <a:pt x="6187" y="28214"/>
                    <a:pt x="17200" y="17200"/>
                  </a:cubicBezTo>
                  <a:cubicBezTo>
                    <a:pt x="28214" y="6187"/>
                    <a:pt x="43151" y="0"/>
                    <a:pt x="58726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73605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54356" y="2616161"/>
            <a:ext cx="1543050" cy="154305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54356" y="6127789"/>
            <a:ext cx="1543050" cy="154305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2700000">
            <a:off x="-2137434" y="-3783523"/>
            <a:ext cx="7415398" cy="3565095"/>
            <a:chOff x="0" y="0"/>
            <a:chExt cx="660400" cy="317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>
            <a:off x="-2600048" y="-2963974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-2813995" y="-2651297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-2993596" y="-2292827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-3120251" y="-1906560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-3264105" y="-1466883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-3384925" y="-1023159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-3359157" y="-461526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10560615" y="2358981"/>
            <a:ext cx="5629553" cy="182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52"/>
              </a:lnSpc>
            </a:pPr>
            <a:r>
              <a:rPr lang="en-US" b="true" sz="280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Attributes Overview: Call Date, Agent ID, Call Duration, Resolution Time, Customer Satisfaction Score, etc.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0120" y="4643114"/>
            <a:ext cx="661271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EDA (EXPLORATORY DATA ANALYSIS)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178406" y="5998847"/>
            <a:ext cx="4703093" cy="181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9"/>
              </a:lnSpc>
            </a:pPr>
            <a:r>
              <a:rPr lang="en-US" b="true" sz="3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Size: Number of rows: 10 and columns: 5001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41527" y="888961"/>
            <a:ext cx="716028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DATASET STRUCTURE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5571" y="8479939"/>
            <a:ext cx="4680540" cy="778361"/>
            <a:chOff x="0" y="0"/>
            <a:chExt cx="1232735" cy="20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2735" cy="205000"/>
            </a:xfrm>
            <a:custGeom>
              <a:avLst/>
              <a:gdLst/>
              <a:ahLst/>
              <a:cxnLst/>
              <a:rect r="r" b="b" t="t" l="l"/>
              <a:pathLst>
                <a:path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463234"/>
            <a:ext cx="4680540" cy="778361"/>
            <a:chOff x="0" y="0"/>
            <a:chExt cx="1232735" cy="205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2735" cy="205000"/>
            </a:xfrm>
            <a:custGeom>
              <a:avLst/>
              <a:gdLst/>
              <a:ahLst/>
              <a:cxnLst/>
              <a:rect r="r" b="b" t="t" l="l"/>
              <a:pathLst>
                <a:path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90530" y="8479939"/>
            <a:ext cx="4680540" cy="778361"/>
            <a:chOff x="0" y="0"/>
            <a:chExt cx="1232735" cy="205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2735" cy="205000"/>
            </a:xfrm>
            <a:custGeom>
              <a:avLst/>
              <a:gdLst/>
              <a:ahLst/>
              <a:cxnLst/>
              <a:rect r="r" b="b" t="t" l="l"/>
              <a:pathLst>
                <a:path h="205000" w="1232735">
                  <a:moveTo>
                    <a:pt x="84357" y="0"/>
                  </a:moveTo>
                  <a:lnTo>
                    <a:pt x="1148377" y="0"/>
                  </a:lnTo>
                  <a:cubicBezTo>
                    <a:pt x="1194967" y="0"/>
                    <a:pt x="1232735" y="37768"/>
                    <a:pt x="1232735" y="84357"/>
                  </a:cubicBezTo>
                  <a:lnTo>
                    <a:pt x="1232735" y="120643"/>
                  </a:lnTo>
                  <a:cubicBezTo>
                    <a:pt x="1232735" y="143016"/>
                    <a:pt x="1223847" y="164473"/>
                    <a:pt x="1208027" y="180293"/>
                  </a:cubicBezTo>
                  <a:cubicBezTo>
                    <a:pt x="1192207" y="196113"/>
                    <a:pt x="1170750" y="205000"/>
                    <a:pt x="1148377" y="205000"/>
                  </a:cubicBezTo>
                  <a:lnTo>
                    <a:pt x="84357" y="205000"/>
                  </a:lnTo>
                  <a:cubicBezTo>
                    <a:pt x="37768" y="205000"/>
                    <a:pt x="0" y="167232"/>
                    <a:pt x="0" y="120643"/>
                  </a:cubicBezTo>
                  <a:lnTo>
                    <a:pt x="0" y="84357"/>
                  </a:lnTo>
                  <a:cubicBezTo>
                    <a:pt x="0" y="37768"/>
                    <a:pt x="37768" y="0"/>
                    <a:pt x="84357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1232735" cy="185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-10800000">
            <a:off x="13904606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498841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800000">
            <a:off x="14988415" y="106917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0800000">
            <a:off x="17226356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226356" y="-10552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42547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226356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3904606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801269" y="3815797"/>
            <a:ext cx="2780429" cy="3089576"/>
          </a:xfrm>
          <a:custGeom>
            <a:avLst/>
            <a:gdLst/>
            <a:ahLst/>
            <a:cxnLst/>
            <a:rect r="r" b="b" t="t" l="l"/>
            <a:pathLst>
              <a:path h="3089576" w="2780429">
                <a:moveTo>
                  <a:pt x="0" y="0"/>
                </a:moveTo>
                <a:lnTo>
                  <a:pt x="2780429" y="0"/>
                </a:lnTo>
                <a:lnTo>
                  <a:pt x="2780429" y="3089576"/>
                </a:lnTo>
                <a:lnTo>
                  <a:pt x="0" y="30895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093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793377" y="3815797"/>
            <a:ext cx="2701246" cy="3106433"/>
          </a:xfrm>
          <a:custGeom>
            <a:avLst/>
            <a:gdLst/>
            <a:ahLst/>
            <a:cxnLst/>
            <a:rect r="r" b="b" t="t" l="l"/>
            <a:pathLst>
              <a:path h="3106433" w="2701246">
                <a:moveTo>
                  <a:pt x="0" y="0"/>
                </a:moveTo>
                <a:lnTo>
                  <a:pt x="2701246" y="0"/>
                </a:lnTo>
                <a:lnTo>
                  <a:pt x="2701246" y="3106433"/>
                </a:lnTo>
                <a:lnTo>
                  <a:pt x="0" y="31064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704548" y="3732548"/>
            <a:ext cx="2663320" cy="3172825"/>
          </a:xfrm>
          <a:custGeom>
            <a:avLst/>
            <a:gdLst/>
            <a:ahLst/>
            <a:cxnLst/>
            <a:rect r="r" b="b" t="t" l="l"/>
            <a:pathLst>
              <a:path h="3172825" w="2663320">
                <a:moveTo>
                  <a:pt x="0" y="0"/>
                </a:moveTo>
                <a:lnTo>
                  <a:pt x="2663320" y="0"/>
                </a:lnTo>
                <a:lnTo>
                  <a:pt x="2663320" y="3172825"/>
                </a:lnTo>
                <a:lnTo>
                  <a:pt x="0" y="3172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577305" y="1390650"/>
            <a:ext cx="7600032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CALL CENTER KPI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488045" y="8679792"/>
            <a:ext cx="53119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CALL ANSWERED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99405" y="8679792"/>
            <a:ext cx="53119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TOTAL CALLS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72921" y="8679792"/>
            <a:ext cx="53119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CALL REJECTED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5129" y="2763675"/>
            <a:ext cx="7376790" cy="2647104"/>
            <a:chOff x="0" y="0"/>
            <a:chExt cx="1942858" cy="6971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2858" cy="697180"/>
            </a:xfrm>
            <a:custGeom>
              <a:avLst/>
              <a:gdLst/>
              <a:ahLst/>
              <a:cxnLst/>
              <a:rect r="r" b="b" t="t" l="l"/>
              <a:pathLst>
                <a:path h="697180" w="1942858">
                  <a:moveTo>
                    <a:pt x="53524" y="0"/>
                  </a:moveTo>
                  <a:lnTo>
                    <a:pt x="1889334" y="0"/>
                  </a:lnTo>
                  <a:cubicBezTo>
                    <a:pt x="1903529" y="0"/>
                    <a:pt x="1917143" y="5639"/>
                    <a:pt x="1927181" y="15677"/>
                  </a:cubicBezTo>
                  <a:cubicBezTo>
                    <a:pt x="1937219" y="25715"/>
                    <a:pt x="1942858" y="39329"/>
                    <a:pt x="1942858" y="53524"/>
                  </a:cubicBezTo>
                  <a:lnTo>
                    <a:pt x="1942858" y="643655"/>
                  </a:lnTo>
                  <a:cubicBezTo>
                    <a:pt x="1942858" y="657851"/>
                    <a:pt x="1937219" y="671465"/>
                    <a:pt x="1927181" y="681503"/>
                  </a:cubicBezTo>
                  <a:cubicBezTo>
                    <a:pt x="1917143" y="691541"/>
                    <a:pt x="1903529" y="697180"/>
                    <a:pt x="1889334" y="697180"/>
                  </a:cubicBezTo>
                  <a:lnTo>
                    <a:pt x="53524" y="697180"/>
                  </a:lnTo>
                  <a:cubicBezTo>
                    <a:pt x="39329" y="697180"/>
                    <a:pt x="25715" y="691541"/>
                    <a:pt x="15677" y="681503"/>
                  </a:cubicBezTo>
                  <a:cubicBezTo>
                    <a:pt x="5639" y="671465"/>
                    <a:pt x="0" y="657851"/>
                    <a:pt x="0" y="643655"/>
                  </a:cubicBezTo>
                  <a:lnTo>
                    <a:pt x="0" y="53524"/>
                  </a:lnTo>
                  <a:cubicBezTo>
                    <a:pt x="0" y="39329"/>
                    <a:pt x="5639" y="25715"/>
                    <a:pt x="15677" y="15677"/>
                  </a:cubicBezTo>
                  <a:cubicBezTo>
                    <a:pt x="25715" y="5639"/>
                    <a:pt x="39329" y="0"/>
                    <a:pt x="53524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1942858" cy="678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16779354" y="-3323851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7092031" y="-2963542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17450501" y="-2612228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7836769" y="-2308948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8276445" y="-1822252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398662" y="5762130"/>
            <a:ext cx="8343691" cy="3901902"/>
          </a:xfrm>
          <a:custGeom>
            <a:avLst/>
            <a:gdLst/>
            <a:ahLst/>
            <a:cxnLst/>
            <a:rect r="r" b="b" t="t" l="l"/>
            <a:pathLst>
              <a:path h="3901902" w="8343691">
                <a:moveTo>
                  <a:pt x="0" y="0"/>
                </a:moveTo>
                <a:lnTo>
                  <a:pt x="8343691" y="0"/>
                </a:lnTo>
                <a:lnTo>
                  <a:pt x="8343691" y="3901902"/>
                </a:lnTo>
                <a:lnTo>
                  <a:pt x="0" y="39019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38119" y="1573243"/>
            <a:ext cx="6541235" cy="3313375"/>
          </a:xfrm>
          <a:custGeom>
            <a:avLst/>
            <a:gdLst/>
            <a:ahLst/>
            <a:cxnLst/>
            <a:rect r="r" b="b" t="t" l="l"/>
            <a:pathLst>
              <a:path h="3313375" w="6541235">
                <a:moveTo>
                  <a:pt x="0" y="0"/>
                </a:moveTo>
                <a:lnTo>
                  <a:pt x="6541235" y="0"/>
                </a:lnTo>
                <a:lnTo>
                  <a:pt x="6541235" y="3313375"/>
                </a:lnTo>
                <a:lnTo>
                  <a:pt x="0" y="3313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05" r="0" b="-4605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85129" y="1674833"/>
            <a:ext cx="8135547" cy="73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b="true" sz="560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AGENT PERFORMANCE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5129" y="3031547"/>
            <a:ext cx="7115788" cy="283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360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BAR CHART: THIS CHART IS USED TO COMPARE THE TOTAL CALLS ANSWERED AND REJECTED BY EACH AGENT.</a:t>
            </a:r>
          </a:p>
          <a:p>
            <a:pPr algn="l">
              <a:lnSpc>
                <a:spcPts val="400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485129" y="6055583"/>
            <a:ext cx="7376790" cy="2569951"/>
            <a:chOff x="0" y="0"/>
            <a:chExt cx="1942858" cy="6768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42858" cy="676860"/>
            </a:xfrm>
            <a:custGeom>
              <a:avLst/>
              <a:gdLst/>
              <a:ahLst/>
              <a:cxnLst/>
              <a:rect r="r" b="b" t="t" l="l"/>
              <a:pathLst>
                <a:path h="676860" w="1942858">
                  <a:moveTo>
                    <a:pt x="53524" y="0"/>
                  </a:moveTo>
                  <a:lnTo>
                    <a:pt x="1889334" y="0"/>
                  </a:lnTo>
                  <a:cubicBezTo>
                    <a:pt x="1903529" y="0"/>
                    <a:pt x="1917143" y="5639"/>
                    <a:pt x="1927181" y="15677"/>
                  </a:cubicBezTo>
                  <a:cubicBezTo>
                    <a:pt x="1937219" y="25715"/>
                    <a:pt x="1942858" y="39329"/>
                    <a:pt x="1942858" y="53524"/>
                  </a:cubicBezTo>
                  <a:lnTo>
                    <a:pt x="1942858" y="623335"/>
                  </a:lnTo>
                  <a:cubicBezTo>
                    <a:pt x="1942858" y="637531"/>
                    <a:pt x="1937219" y="651145"/>
                    <a:pt x="1927181" y="661183"/>
                  </a:cubicBezTo>
                  <a:cubicBezTo>
                    <a:pt x="1917143" y="671221"/>
                    <a:pt x="1903529" y="676860"/>
                    <a:pt x="1889334" y="676860"/>
                  </a:cubicBezTo>
                  <a:lnTo>
                    <a:pt x="53524" y="676860"/>
                  </a:lnTo>
                  <a:cubicBezTo>
                    <a:pt x="39329" y="676860"/>
                    <a:pt x="25715" y="671221"/>
                    <a:pt x="15677" y="661183"/>
                  </a:cubicBezTo>
                  <a:cubicBezTo>
                    <a:pt x="5639" y="651145"/>
                    <a:pt x="0" y="637531"/>
                    <a:pt x="0" y="623335"/>
                  </a:cubicBezTo>
                  <a:lnTo>
                    <a:pt x="0" y="53524"/>
                  </a:lnTo>
                  <a:cubicBezTo>
                    <a:pt x="0" y="39329"/>
                    <a:pt x="5639" y="25715"/>
                    <a:pt x="15677" y="15677"/>
                  </a:cubicBezTo>
                  <a:cubicBezTo>
                    <a:pt x="25715" y="5639"/>
                    <a:pt x="39329" y="0"/>
                    <a:pt x="53524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1942858" cy="657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85129" y="6346784"/>
            <a:ext cx="7115788" cy="20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4000"/>
              </a:lnSpc>
              <a:buFont typeface="Arial"/>
              <a:buChar char="•"/>
            </a:pPr>
            <a:r>
              <a:rPr lang="en-US" b="true" sz="40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PIE CHART: THIS CHART IS USED TO DISPLAY THE AVERAGE RATING FOR EACH AGENT.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DAGUi2AIr3I</dc:identifier>
  <dcterms:modified xsi:type="dcterms:W3CDTF">2011-08-01T06:04:30Z</dcterms:modified>
  <cp:revision>1</cp:revision>
  <dc:title>Colorful Modern Business Infographic Presentation</dc:title>
</cp:coreProperties>
</file>