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hunk Five" charset="1" panose="00000500000000000000"/>
      <p:regular r:id="rId12"/>
    </p:embeddedFont>
    <p:embeddedFont>
      <p:font typeface="Canva Sans Bold" charset="1" panose="020B0803030501040103"/>
      <p:regular r:id="rId13"/>
    </p:embeddedFont>
    <p:embeddedFont>
      <p:font typeface="Montserrat Bold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4.png" Type="http://schemas.openxmlformats.org/officeDocument/2006/relationships/image"/><Relationship Id="rId15" Target="../media/image15.sv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288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72375" y="7986296"/>
            <a:ext cx="8015625" cy="843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8"/>
              </a:lnSpc>
            </a:pPr>
            <a:r>
              <a:rPr lang="en-US" sz="2850">
                <a:solidFill>
                  <a:srgbClr val="000000"/>
                </a:solidFill>
                <a:latin typeface="Chunk Five"/>
              </a:rPr>
              <a:t>Team Name : The Ctrl Freaks</a:t>
            </a:r>
          </a:p>
          <a:p>
            <a:pPr algn="l">
              <a:lnSpc>
                <a:spcPts val="3078"/>
              </a:lnSpc>
            </a:pPr>
            <a:r>
              <a:rPr lang="en-US" sz="2850">
                <a:solidFill>
                  <a:srgbClr val="000000"/>
                </a:solidFill>
                <a:latin typeface="Chunk Five"/>
              </a:rPr>
              <a:t>Team Details: Ekta Arora &amp; Arushi Gupta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44826" y="9585024"/>
            <a:ext cx="1205361" cy="446699"/>
          </a:xfrm>
          <a:custGeom>
            <a:avLst/>
            <a:gdLst/>
            <a:ahLst/>
            <a:cxnLst/>
            <a:rect r="r" b="b" t="t" l="l"/>
            <a:pathLst>
              <a:path h="446699" w="1205361">
                <a:moveTo>
                  <a:pt x="0" y="0"/>
                </a:moveTo>
                <a:lnTo>
                  <a:pt x="1205362" y="0"/>
                </a:lnTo>
                <a:lnTo>
                  <a:pt x="1205362" y="446698"/>
                </a:lnTo>
                <a:lnTo>
                  <a:pt x="0" y="4466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19718"/>
            <a:ext cx="18288000" cy="83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3"/>
              </a:lnSpc>
            </a:pPr>
            <a:r>
              <a:rPr lang="en-US" sz="5169">
                <a:solidFill>
                  <a:srgbClr val="000000"/>
                </a:solidFill>
                <a:latin typeface="Chunk Five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1957" y="1302249"/>
            <a:ext cx="8420973" cy="2003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36"/>
              </a:lnSpc>
            </a:pPr>
            <a:r>
              <a:rPr lang="en-US" sz="2883" u="sng">
                <a:solidFill>
                  <a:srgbClr val="000000"/>
                </a:solidFill>
                <a:latin typeface="Canva Sans Bold"/>
              </a:rPr>
              <a:t>USE CASES ADDRESSED :</a:t>
            </a:r>
          </a:p>
          <a:p>
            <a:pPr algn="just">
              <a:lnSpc>
                <a:spcPts val="4036"/>
              </a:lnSpc>
            </a:pPr>
            <a:r>
              <a:rPr lang="en-US" sz="2883">
                <a:solidFill>
                  <a:srgbClr val="000000"/>
                </a:solidFill>
                <a:latin typeface="Canva Sans Bold"/>
              </a:rPr>
              <a:t>Trend-Demand forecasting</a:t>
            </a:r>
          </a:p>
          <a:p>
            <a:pPr algn="just">
              <a:lnSpc>
                <a:spcPts val="4036"/>
              </a:lnSpc>
            </a:pPr>
            <a:r>
              <a:rPr lang="en-US" sz="2883">
                <a:solidFill>
                  <a:srgbClr val="000000"/>
                </a:solidFill>
                <a:latin typeface="Canva Sans Bold"/>
              </a:rPr>
              <a:t>Engagement on a shopping platform</a:t>
            </a:r>
          </a:p>
          <a:p>
            <a:pPr algn="just">
              <a:lnSpc>
                <a:spcPts val="403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11482" y="4934459"/>
            <a:ext cx="17248071" cy="604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36"/>
              </a:lnSpc>
            </a:pPr>
            <a:r>
              <a:rPr lang="en-US" sz="2883" u="sng">
                <a:solidFill>
                  <a:srgbClr val="000000"/>
                </a:solidFill>
                <a:latin typeface="Canva Sans Bold"/>
              </a:rPr>
              <a:t>PROBLEM STATEMENT :</a:t>
            </a:r>
          </a:p>
          <a:p>
            <a:pPr algn="just">
              <a:lnSpc>
                <a:spcPts val="4036"/>
              </a:lnSpc>
            </a:pPr>
            <a:r>
              <a:rPr lang="en-US" sz="2883">
                <a:solidFill>
                  <a:srgbClr val="000000"/>
                </a:solidFill>
                <a:latin typeface="Canva Sans Bold"/>
              </a:rPr>
              <a:t>The fast fashion sector has two major problems: first, keeping the attention of demanding millennials and second, correctly predicting fleeting trends to prevent stockouts and overproduction. Particularly among Generation Z, the goal should go beyond mere retail therapy: creating lively, interactive spaces that bring people together via shared interests in style. Due to their dependence on out-of-date data, traditional demand forecasting approaches fall short of fulfilling these demands, resulting in lost opportunities and decreased profitability.</a:t>
            </a:r>
          </a:p>
          <a:p>
            <a:pPr algn="just">
              <a:lnSpc>
                <a:spcPts val="4036"/>
              </a:lnSpc>
            </a:pPr>
            <a:r>
              <a:rPr lang="en-US" sz="2883">
                <a:solidFill>
                  <a:srgbClr val="000000"/>
                </a:solidFill>
                <a:latin typeface="Canva Sans Bold"/>
              </a:rPr>
              <a:t> </a:t>
            </a:r>
          </a:p>
          <a:p>
            <a:pPr algn="just">
              <a:lnSpc>
                <a:spcPts val="4036"/>
              </a:lnSpc>
            </a:pPr>
          </a:p>
          <a:p>
            <a:pPr algn="just">
              <a:lnSpc>
                <a:spcPts val="4036"/>
              </a:lnSpc>
            </a:pPr>
          </a:p>
          <a:p>
            <a:pPr algn="just">
              <a:lnSpc>
                <a:spcPts val="4036"/>
              </a:lnSpc>
            </a:pPr>
          </a:p>
          <a:p>
            <a:pPr algn="just">
              <a:lnSpc>
                <a:spcPts val="403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01957" y="3031806"/>
            <a:ext cx="15066227" cy="1516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7"/>
              </a:lnSpc>
              <a:spcBef>
                <a:spcPct val="0"/>
              </a:spcBef>
            </a:pPr>
            <a:r>
              <a:rPr lang="en-US" sz="2962" u="sng">
                <a:solidFill>
                  <a:srgbClr val="000000"/>
                </a:solidFill>
                <a:latin typeface="Canva Sans Bold"/>
              </a:rPr>
              <a:t>TITLE: </a:t>
            </a:r>
          </a:p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>
                <a:solidFill>
                  <a:srgbClr val="000000"/>
                </a:solidFill>
                <a:latin typeface="Canva Sans Bold"/>
              </a:rPr>
              <a:t>Revolutionizing Fast Fashion for Gen Z: Real-Time Trend Forecasting and Dynamic User Engagement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44826" y="9585024"/>
            <a:ext cx="1205361" cy="446699"/>
          </a:xfrm>
          <a:custGeom>
            <a:avLst/>
            <a:gdLst/>
            <a:ahLst/>
            <a:cxnLst/>
            <a:rect r="r" b="b" t="t" l="l"/>
            <a:pathLst>
              <a:path h="446699" w="1205361">
                <a:moveTo>
                  <a:pt x="0" y="0"/>
                </a:moveTo>
                <a:lnTo>
                  <a:pt x="1205362" y="0"/>
                </a:lnTo>
                <a:lnTo>
                  <a:pt x="1205362" y="446698"/>
                </a:lnTo>
                <a:lnTo>
                  <a:pt x="0" y="4466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712369" y="1095888"/>
            <a:ext cx="2490081" cy="2139914"/>
            <a:chOff x="0" y="0"/>
            <a:chExt cx="812800" cy="698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142875" cap="sq">
              <a:gradFill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533CD">
                      <a:alpha val="100000"/>
                    </a:srgbClr>
                  </a:gs>
                  <a:gs pos="100000">
                    <a:srgbClr val="CD33A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566424" y="4664413"/>
            <a:ext cx="2539896" cy="2182723"/>
            <a:chOff x="0" y="0"/>
            <a:chExt cx="812800" cy="698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142875" cap="sq">
              <a:gradFill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533CD">
                      <a:alpha val="100000"/>
                    </a:srgbClr>
                  </a:gs>
                  <a:gs pos="100000">
                    <a:srgbClr val="CD33A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57601" y="2296381"/>
            <a:ext cx="2539896" cy="2182723"/>
            <a:chOff x="0" y="0"/>
            <a:chExt cx="812800" cy="698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142875" cap="sq">
              <a:gradFill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533CD">
                      <a:alpha val="100000"/>
                    </a:srgbClr>
                  </a:gs>
                  <a:gs pos="100000">
                    <a:srgbClr val="CD33A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871878" y="6416812"/>
            <a:ext cx="2539896" cy="2182723"/>
            <a:chOff x="0" y="0"/>
            <a:chExt cx="812800" cy="698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142875" cap="sq">
              <a:gradFill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533CD">
                      <a:alpha val="100000"/>
                    </a:srgbClr>
                  </a:gs>
                  <a:gs pos="100000">
                    <a:srgbClr val="CD33A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1080877"/>
            <a:ext cx="3001354" cy="3009643"/>
            <a:chOff x="0" y="0"/>
            <a:chExt cx="4001805" cy="401285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307639" y="0"/>
              <a:ext cx="3386528" cy="2910298"/>
              <a:chOff x="0" y="0"/>
              <a:chExt cx="812800" cy="6985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698500"/>
              </a:xfrm>
              <a:custGeom>
                <a:avLst/>
                <a:gdLst/>
                <a:ahLst/>
                <a:cxnLst/>
                <a:rect r="r" b="b" t="t" l="l"/>
                <a:pathLst>
                  <a:path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FFFFF"/>
              </a:solidFill>
              <a:ln w="142875" cap="sq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50000">
                      <a:srgbClr val="3533CD">
                        <a:alpha val="100000"/>
                      </a:srgbClr>
                    </a:gs>
                    <a:gs pos="100000">
                      <a:srgbClr val="CD33A7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114300" y="-38100"/>
                <a:ext cx="5842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3187177"/>
              <a:ext cx="4001805" cy="825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38"/>
                </a:lnSpc>
              </a:pPr>
              <a:r>
                <a:rPr lang="en-US" sz="2031">
                  <a:solidFill>
                    <a:srgbClr val="000000"/>
                  </a:solidFill>
                  <a:latin typeface="Montserrat Bold"/>
                </a:rPr>
                <a:t>1.Integrate Real-Time Data Sources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931717" y="4664413"/>
            <a:ext cx="2539896" cy="2182723"/>
            <a:chOff x="0" y="0"/>
            <a:chExt cx="812800" cy="6985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142875" cap="sq">
              <a:gradFill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533CD">
                      <a:alpha val="100000"/>
                    </a:srgbClr>
                  </a:gs>
                  <a:gs pos="100000">
                    <a:srgbClr val="CD33A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4077652" y="5028287"/>
            <a:ext cx="1517441" cy="1517441"/>
          </a:xfrm>
          <a:custGeom>
            <a:avLst/>
            <a:gdLst/>
            <a:ahLst/>
            <a:cxnLst/>
            <a:rect r="r" b="b" t="t" l="l"/>
            <a:pathLst>
              <a:path h="1517441" w="1517441">
                <a:moveTo>
                  <a:pt x="0" y="0"/>
                </a:moveTo>
                <a:lnTo>
                  <a:pt x="1517441" y="0"/>
                </a:lnTo>
                <a:lnTo>
                  <a:pt x="1517441" y="1517442"/>
                </a:lnTo>
                <a:lnTo>
                  <a:pt x="0" y="15174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871046" y="1507514"/>
            <a:ext cx="1316661" cy="1316661"/>
          </a:xfrm>
          <a:custGeom>
            <a:avLst/>
            <a:gdLst/>
            <a:ahLst/>
            <a:cxnLst/>
            <a:rect r="r" b="b" t="t" l="l"/>
            <a:pathLst>
              <a:path h="1316661" w="1316661">
                <a:moveTo>
                  <a:pt x="0" y="0"/>
                </a:moveTo>
                <a:lnTo>
                  <a:pt x="1316662" y="0"/>
                </a:lnTo>
                <a:lnTo>
                  <a:pt x="1316662" y="1316661"/>
                </a:lnTo>
                <a:lnTo>
                  <a:pt x="0" y="13166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374622" y="1461185"/>
            <a:ext cx="1424885" cy="1346516"/>
          </a:xfrm>
          <a:custGeom>
            <a:avLst/>
            <a:gdLst/>
            <a:ahLst/>
            <a:cxnLst/>
            <a:rect r="r" b="b" t="t" l="l"/>
            <a:pathLst>
              <a:path h="1346516" w="1424885">
                <a:moveTo>
                  <a:pt x="0" y="0"/>
                </a:moveTo>
                <a:lnTo>
                  <a:pt x="1424885" y="0"/>
                </a:lnTo>
                <a:lnTo>
                  <a:pt x="1424885" y="1346516"/>
                </a:lnTo>
                <a:lnTo>
                  <a:pt x="0" y="13465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8288959" y="2726705"/>
            <a:ext cx="1477179" cy="1322076"/>
          </a:xfrm>
          <a:custGeom>
            <a:avLst/>
            <a:gdLst/>
            <a:ahLst/>
            <a:cxnLst/>
            <a:rect r="r" b="b" t="t" l="l"/>
            <a:pathLst>
              <a:path h="1322076" w="1477179">
                <a:moveTo>
                  <a:pt x="0" y="0"/>
                </a:moveTo>
                <a:lnTo>
                  <a:pt x="1477180" y="0"/>
                </a:lnTo>
                <a:lnTo>
                  <a:pt x="1477180" y="1322076"/>
                </a:lnTo>
                <a:lnTo>
                  <a:pt x="0" y="13220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8429239" y="6855567"/>
            <a:ext cx="1425176" cy="1474955"/>
          </a:xfrm>
          <a:custGeom>
            <a:avLst/>
            <a:gdLst/>
            <a:ahLst/>
            <a:cxnLst/>
            <a:rect r="r" b="b" t="t" l="l"/>
            <a:pathLst>
              <a:path h="1474955" w="1425176">
                <a:moveTo>
                  <a:pt x="0" y="0"/>
                </a:moveTo>
                <a:lnTo>
                  <a:pt x="1425175" y="0"/>
                </a:lnTo>
                <a:lnTo>
                  <a:pt x="1425175" y="1474955"/>
                </a:lnTo>
                <a:lnTo>
                  <a:pt x="0" y="14749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2443629" y="5028287"/>
            <a:ext cx="1536126" cy="1530366"/>
          </a:xfrm>
          <a:custGeom>
            <a:avLst/>
            <a:gdLst/>
            <a:ahLst/>
            <a:cxnLst/>
            <a:rect r="r" b="b" t="t" l="l"/>
            <a:pathLst>
              <a:path h="1530366" w="1536126">
                <a:moveTo>
                  <a:pt x="0" y="0"/>
                </a:moveTo>
                <a:lnTo>
                  <a:pt x="1536126" y="0"/>
                </a:lnTo>
                <a:lnTo>
                  <a:pt x="1536126" y="1530366"/>
                </a:lnTo>
                <a:lnTo>
                  <a:pt x="0" y="15303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-2173" y="334648"/>
            <a:ext cx="18288000" cy="83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3"/>
              </a:lnSpc>
            </a:pPr>
            <a:r>
              <a:rPr lang="en-US" sz="5169">
                <a:solidFill>
                  <a:srgbClr val="000000"/>
                </a:solidFill>
                <a:latin typeface="Chunk Five"/>
              </a:rPr>
              <a:t>OBJECTIVES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580132" y="3405333"/>
            <a:ext cx="2679168" cy="910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0"/>
              </a:lnSpc>
            </a:pPr>
            <a:r>
              <a:rPr lang="en-US" sz="1991">
                <a:solidFill>
                  <a:srgbClr val="000000"/>
                </a:solidFill>
                <a:latin typeface="Montserrat Bold"/>
              </a:rPr>
              <a:t>3.Optimize Inventory Management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344418" y="6961954"/>
            <a:ext cx="3001354" cy="92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8"/>
              </a:lnSpc>
            </a:pPr>
            <a:r>
              <a:rPr lang="en-US" sz="2031">
                <a:solidFill>
                  <a:srgbClr val="000000"/>
                </a:solidFill>
                <a:latin typeface="Montserrat Bold"/>
              </a:rPr>
              <a:t>4.Measure and Improve Engagement Metrics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526872" y="4707705"/>
            <a:ext cx="3001354" cy="1238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8"/>
              </a:lnSpc>
            </a:pPr>
            <a:r>
              <a:rPr lang="en-US" sz="2031">
                <a:solidFill>
                  <a:srgbClr val="000000"/>
                </a:solidFill>
                <a:latin typeface="Montserrat Bold"/>
              </a:rPr>
              <a:t>2.Enhance Predictive Analytics Capabilities</a:t>
            </a:r>
          </a:p>
          <a:p>
            <a:pPr algn="ctr">
              <a:lnSpc>
                <a:spcPts val="2438"/>
              </a:lnSpc>
            </a:pPr>
          </a:p>
          <a:p>
            <a:pPr algn="ctr">
              <a:lnSpc>
                <a:spcPts val="2438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7757601" y="8720815"/>
            <a:ext cx="3001354" cy="92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8"/>
              </a:lnSpc>
            </a:pPr>
            <a:r>
              <a:rPr lang="en-US" sz="2031">
                <a:solidFill>
                  <a:srgbClr val="000000"/>
                </a:solidFill>
                <a:latin typeface="Montserrat Bold"/>
              </a:rPr>
              <a:t>5.Drive Virality and User-Generated Content (UGC)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11015" y="6913811"/>
            <a:ext cx="3001354" cy="92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8"/>
              </a:lnSpc>
            </a:pPr>
            <a:r>
              <a:rPr lang="en-US" sz="2031">
                <a:solidFill>
                  <a:srgbClr val="000000"/>
                </a:solidFill>
                <a:latin typeface="Montserrat Bold"/>
              </a:rPr>
              <a:t>6.Continuous Innovation and Adaptation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44826" y="9594549"/>
            <a:ext cx="1205361" cy="446699"/>
          </a:xfrm>
          <a:custGeom>
            <a:avLst/>
            <a:gdLst/>
            <a:ahLst/>
            <a:cxnLst/>
            <a:rect r="r" b="b" t="t" l="l"/>
            <a:pathLst>
              <a:path h="446699" w="1205361">
                <a:moveTo>
                  <a:pt x="0" y="0"/>
                </a:moveTo>
                <a:lnTo>
                  <a:pt x="1205362" y="0"/>
                </a:lnTo>
                <a:lnTo>
                  <a:pt x="1205362" y="446699"/>
                </a:lnTo>
                <a:lnTo>
                  <a:pt x="0" y="4466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76165" y="1374474"/>
            <a:ext cx="14989722" cy="869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59"/>
              </a:lnSpc>
            </a:pPr>
            <a:r>
              <a:rPr lang="en-US" sz="2299">
                <a:solidFill>
                  <a:srgbClr val="000000"/>
                </a:solidFill>
                <a:latin typeface="Canva Sans Bold"/>
              </a:rPr>
              <a:t>    </a:t>
            </a:r>
            <a:r>
              <a:rPr lang="en-US" sz="2299" u="sng">
                <a:solidFill>
                  <a:srgbClr val="000000"/>
                </a:solidFill>
                <a:latin typeface="Canva Sans Bold"/>
              </a:rPr>
              <a:t>1. Integrate Real-Time Data Sources: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Develop a robust real-time data integration system to gather and analyze information from trend predicting organizations, fashion blogs, social media platforms (e.g., Instagram, Facebook), and e-commerce websites.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Implementation Steps: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1.⁠ ⁠Use API Integrations and Web Scraping Tools to Gather Real-Time Data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2.⁠ ⁠Employ Data Pipelines and ETL Processes to Clean and Harmonize Data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3.⁠ ⁠Utilize Cloud-Based Storage and Processing Solutions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759"/>
              </a:lnSpc>
            </a:pPr>
            <a:r>
              <a:rPr lang="en-US" sz="2299">
                <a:solidFill>
                  <a:srgbClr val="000000"/>
                </a:solidFill>
                <a:latin typeface="Canva Sans Bold"/>
              </a:rPr>
              <a:t>    </a:t>
            </a:r>
            <a:r>
              <a:rPr lang="en-US" sz="2299" u="sng">
                <a:solidFill>
                  <a:srgbClr val="000000"/>
                </a:solidFill>
                <a:latin typeface="Canva Sans Bold"/>
              </a:rPr>
              <a:t>2. Enhance Predictive Analytics Capabilities: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Develop advanced machine learning models and algorithms to predict short-term fashion trends accurately.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Implementation Steps: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1.⁠ ⁠Utilize Supervised Learning Techniques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2.⁠ ⁠Implement Time Series Forecasting Models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3.⁠ ⁠Integrate Natural Language Processing (NLP)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759"/>
              </a:lnSpc>
            </a:pPr>
            <a:r>
              <a:rPr lang="en-US" sz="2299">
                <a:solidFill>
                  <a:srgbClr val="000000"/>
                </a:solidFill>
                <a:latin typeface="Canva Sans Bold"/>
              </a:rPr>
              <a:t>    </a:t>
            </a:r>
            <a:r>
              <a:rPr lang="en-US" sz="2299" u="sng">
                <a:solidFill>
                  <a:srgbClr val="000000"/>
                </a:solidFill>
                <a:latin typeface="Canva Sans Bold"/>
              </a:rPr>
              <a:t>3. Optimize Inventory Management: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Utilize accurate demand forecasts to optimize inventory levels and reduce overproduction and stockouts.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Implementation Steps: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1. Integrate Demand Forecasting Outputs into Inventory Management Systems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2. Implement Dynamic Pricing Strategies and Markdown Optimization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3. Establish Agile Supply Chain Processes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598173" y="182788"/>
            <a:ext cx="1552014" cy="1410393"/>
          </a:xfrm>
          <a:custGeom>
            <a:avLst/>
            <a:gdLst/>
            <a:ahLst/>
            <a:cxnLst/>
            <a:rect r="r" b="b" t="t" l="l"/>
            <a:pathLst>
              <a:path h="1410393" w="1552014">
                <a:moveTo>
                  <a:pt x="0" y="0"/>
                </a:moveTo>
                <a:lnTo>
                  <a:pt x="1552015" y="0"/>
                </a:lnTo>
                <a:lnTo>
                  <a:pt x="1552015" y="1410393"/>
                </a:lnTo>
                <a:lnTo>
                  <a:pt x="0" y="14103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319718"/>
            <a:ext cx="18288000" cy="83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3"/>
              </a:lnSpc>
            </a:pPr>
            <a:r>
              <a:rPr lang="en-US" sz="5169">
                <a:solidFill>
                  <a:srgbClr val="000000"/>
                </a:solidFill>
                <a:latin typeface="Chunk Five"/>
              </a:rPr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44826" y="9585024"/>
            <a:ext cx="1205361" cy="446699"/>
          </a:xfrm>
          <a:custGeom>
            <a:avLst/>
            <a:gdLst/>
            <a:ahLst/>
            <a:cxnLst/>
            <a:rect r="r" b="b" t="t" l="l"/>
            <a:pathLst>
              <a:path h="446699" w="1205361">
                <a:moveTo>
                  <a:pt x="0" y="0"/>
                </a:moveTo>
                <a:lnTo>
                  <a:pt x="1205362" y="0"/>
                </a:lnTo>
                <a:lnTo>
                  <a:pt x="1205362" y="446698"/>
                </a:lnTo>
                <a:lnTo>
                  <a:pt x="0" y="4466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19718"/>
            <a:ext cx="18288000" cy="83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3"/>
              </a:lnSpc>
            </a:pPr>
            <a:r>
              <a:rPr lang="en-US" sz="5169">
                <a:solidFill>
                  <a:srgbClr val="000000"/>
                </a:solidFill>
                <a:latin typeface="Chunk Five"/>
              </a:rPr>
              <a:t>SOLUTION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0363" y="1445423"/>
            <a:ext cx="16840470" cy="836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59"/>
              </a:lnSpc>
            </a:pPr>
            <a:r>
              <a:rPr lang="en-US" sz="2299">
                <a:solidFill>
                  <a:srgbClr val="000000"/>
                </a:solidFill>
                <a:latin typeface="Canva Sans Bold"/>
              </a:rPr>
              <a:t>    </a:t>
            </a:r>
            <a:r>
              <a:rPr lang="en-US" sz="2299" u="sng">
                <a:solidFill>
                  <a:srgbClr val="000000"/>
                </a:solidFill>
                <a:latin typeface="Canva Sans Bold"/>
              </a:rPr>
              <a:t>4. Measure and Improve Engagement Metrics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Implement a comprehensive analytics framework to monitor and optimize user engagement metrics.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Implementation Steps: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1. Define Key Performance Indicators (KPIs)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2. Utilize Analytics Tools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3. Conduct User Surveys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4. Continuous Monitoring and Optimization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759"/>
              </a:lnSpc>
            </a:pPr>
            <a:r>
              <a:rPr lang="en-US" sz="2299">
                <a:solidFill>
                  <a:srgbClr val="000000"/>
                </a:solidFill>
                <a:latin typeface="Canva Sans Bold"/>
              </a:rPr>
              <a:t>    </a:t>
            </a:r>
            <a:r>
              <a:rPr lang="en-US" sz="2299" u="sng">
                <a:solidFill>
                  <a:srgbClr val="000000"/>
                </a:solidFill>
                <a:latin typeface="Canva Sans Bold"/>
              </a:rPr>
              <a:t>5.⁠Drive Virality and User-Generated Content (UGC):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Foster a community-driven environment through viral marketing campaigns and user-generated content initiatives.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Implementation Steps: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1. Launch Interactive UGC Campaigns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2. Integrate Social Sharing Features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3. Collaborate with Fashion Influencers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759"/>
              </a:lnSpc>
            </a:pPr>
            <a:r>
              <a:rPr lang="en-US" sz="2299">
                <a:solidFill>
                  <a:srgbClr val="000000"/>
                </a:solidFill>
                <a:latin typeface="Canva Sans Bold"/>
              </a:rPr>
              <a:t>    </a:t>
            </a:r>
            <a:r>
              <a:rPr lang="en-US" sz="2299" u="sng">
                <a:solidFill>
                  <a:srgbClr val="000000"/>
                </a:solidFill>
                <a:latin typeface="Canva Sans Bold"/>
              </a:rPr>
              <a:t>6.Continuous Innovation and Adaptation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Foster a culture of innovation and agility to continuously evolve and meet changing consumer preferences.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Implementation Steps: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1. Establish Cross-Functional Teams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2. Gather Customer Feedback and Market Insights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 3. Experiment with New Technologies and Features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598173" y="182788"/>
            <a:ext cx="1552014" cy="1410393"/>
          </a:xfrm>
          <a:custGeom>
            <a:avLst/>
            <a:gdLst/>
            <a:ahLst/>
            <a:cxnLst/>
            <a:rect r="r" b="b" t="t" l="l"/>
            <a:pathLst>
              <a:path h="1410393" w="1552014">
                <a:moveTo>
                  <a:pt x="0" y="0"/>
                </a:moveTo>
                <a:lnTo>
                  <a:pt x="1552015" y="0"/>
                </a:lnTo>
                <a:lnTo>
                  <a:pt x="1552015" y="1410393"/>
                </a:lnTo>
                <a:lnTo>
                  <a:pt x="0" y="14103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44826" y="9585024"/>
            <a:ext cx="1205361" cy="446699"/>
          </a:xfrm>
          <a:custGeom>
            <a:avLst/>
            <a:gdLst/>
            <a:ahLst/>
            <a:cxnLst/>
            <a:rect r="r" b="b" t="t" l="l"/>
            <a:pathLst>
              <a:path h="446699" w="1205361">
                <a:moveTo>
                  <a:pt x="0" y="0"/>
                </a:moveTo>
                <a:lnTo>
                  <a:pt x="1205362" y="0"/>
                </a:lnTo>
                <a:lnTo>
                  <a:pt x="1205362" y="446698"/>
                </a:lnTo>
                <a:lnTo>
                  <a:pt x="0" y="4466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43062"/>
            <a:ext cx="16230600" cy="700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2639"/>
              </a:lnSpc>
              <a:buAutoNum type="arabicPeriod" startAt="1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Enhanced Customer Insights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 : With access to consumer data in real-time, personalized marketing strategies and product recommendations are made possible.</a:t>
            </a:r>
          </a:p>
          <a:p>
            <a:pPr algn="just" marL="474979" indent="-237490" lvl="1">
              <a:lnSpc>
                <a:spcPts val="2639"/>
              </a:lnSpc>
              <a:buAutoNum type="arabicPeriod" startAt="1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Behavioural Analysis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 : Analyzing consumer behavior can help with focused marketing and client retention by revealing their preferences and habits.</a:t>
            </a:r>
          </a:p>
          <a:p>
            <a:pPr algn="just" marL="474979" indent="-237490" lvl="1">
              <a:lnSpc>
                <a:spcPts val="2639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⁠</a:t>
            </a:r>
            <a:r>
              <a:rPr lang="en-US" sz="2199" u="sng">
                <a:solidFill>
                  <a:srgbClr val="000000"/>
                </a:solidFill>
                <a:latin typeface="Canva Sans Bold"/>
              </a:rPr>
              <a:t>Data-driven insights 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: With data-driven insights, we may set competitive prices by analyzing competition data and responding to changes in demand.</a:t>
            </a:r>
          </a:p>
          <a:p>
            <a:pPr algn="just" marL="474979" indent="-237490" lvl="1">
              <a:lnSpc>
                <a:spcPts val="2639"/>
              </a:lnSpc>
              <a:buAutoNum type="arabicPeriod" startAt="1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Eliminating Excess Inventory and Stockouts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 : By enhancing inventory forecasting, we can reduce surplus inventory and guarantee that popular items remain regularly in stock.</a:t>
            </a:r>
          </a:p>
          <a:p>
            <a:pPr algn="just" marL="474979" indent="-237490" lvl="1">
              <a:lnSpc>
                <a:spcPts val="2639"/>
              </a:lnSpc>
              <a:buAutoNum type="arabicPeriod" startAt="1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⁠Sustainable Practices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 : Maintain an appropriate stock level in relation to actual demand; this will help cut down on waste and environmental damage.</a:t>
            </a:r>
          </a:p>
          <a:p>
            <a:pPr algn="just" marL="474979" indent="-237490" lvl="1">
              <a:lnSpc>
                <a:spcPts val="2639"/>
              </a:lnSpc>
              <a:buAutoNum type="arabicPeriod" startAt="1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⁠Increased Customer Loyalty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 : Invest in Your relationships by motivating consumers to talk about their experiences and fashion choices; this will increase the visibility of your business by building a social proof effect.</a:t>
            </a:r>
          </a:p>
          <a:p>
            <a:pPr algn="just" marL="474979" indent="-237490" lvl="1">
              <a:lnSpc>
                <a:spcPts val="2639"/>
              </a:lnSpc>
              <a:buAutoNum type="arabicPeriod" startAt="1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Increased Brand Visibility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 : Keep ahead of the competition and maintain your position as market leader by constantly improving your products, services, and customer experiences using data that is recorded in real-time.</a:t>
            </a:r>
          </a:p>
          <a:p>
            <a:pPr algn="just" marL="474979" indent="-237490" lvl="1">
              <a:lnSpc>
                <a:spcPts val="2639"/>
              </a:lnSpc>
              <a:buAutoNum type="arabicPeriod" startAt="1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Market Leadership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 : Maintain relevance and drive sustainable development by swiftly adapting to shifting consumer tastes and market trends.</a:t>
            </a:r>
          </a:p>
          <a:p>
            <a:pPr algn="just" marL="474979" indent="-237490" lvl="1">
              <a:lnSpc>
                <a:spcPts val="2639"/>
              </a:lnSpc>
              <a:buAutoNum type="arabicPeriod" startAt="1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Adaptability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 : Look for patterns in consumer behavior that can point to untapped markets for your products or services.</a:t>
            </a:r>
          </a:p>
          <a:p>
            <a:pPr algn="just" marL="474979" indent="-237490" lvl="1">
              <a:lnSpc>
                <a:spcPts val="2639"/>
              </a:lnSpc>
              <a:buAutoNum type="arabicPeriod" startAt="1"/>
            </a:pPr>
            <a:r>
              <a:rPr lang="en-US" sz="2199" u="sng">
                <a:solidFill>
                  <a:srgbClr val="000000"/>
                </a:solidFill>
                <a:latin typeface="Canva Sans Bold"/>
              </a:rPr>
              <a:t>Improved Trend Forecasting </a:t>
            </a:r>
            <a:r>
              <a:rPr lang="en-US" sz="2199">
                <a:solidFill>
                  <a:srgbClr val="000000"/>
                </a:solidFill>
                <a:latin typeface="Canva Sans Bold"/>
              </a:rPr>
              <a:t>: The ability to see new patterns more quickly because to real-time data makes trend forecasting better, which in turn lowers the likelihood of stockouts and excess production.</a:t>
            </a:r>
          </a:p>
          <a:p>
            <a:pPr algn="l">
              <a:lnSpc>
                <a:spcPts val="263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158787" y="8992176"/>
            <a:ext cx="1991401" cy="532247"/>
          </a:xfrm>
          <a:custGeom>
            <a:avLst/>
            <a:gdLst/>
            <a:ahLst/>
            <a:cxnLst/>
            <a:rect r="r" b="b" t="t" l="l"/>
            <a:pathLst>
              <a:path h="532247" w="1991401">
                <a:moveTo>
                  <a:pt x="0" y="0"/>
                </a:moveTo>
                <a:lnTo>
                  <a:pt x="1991401" y="0"/>
                </a:lnTo>
                <a:lnTo>
                  <a:pt x="1991401" y="532248"/>
                </a:lnTo>
                <a:lnTo>
                  <a:pt x="0" y="532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319718"/>
            <a:ext cx="18288000" cy="83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3"/>
              </a:lnSpc>
            </a:pPr>
            <a:r>
              <a:rPr lang="en-US" sz="5169">
                <a:solidFill>
                  <a:srgbClr val="000000"/>
                </a:solidFill>
                <a:latin typeface="Chunk Five"/>
              </a:rPr>
              <a:t>BENEFITS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DAGJgupFPfM</dc:identifier>
  <dcterms:modified xsi:type="dcterms:W3CDTF">2011-08-01T06:04:30Z</dcterms:modified>
  <cp:revision>1</cp:revision>
  <dc:title>Problem Statement</dc:title>
</cp:coreProperties>
</file>