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8527" y="1348893"/>
            <a:ext cx="10354945" cy="979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450068" y="326136"/>
            <a:ext cx="1409815" cy="3794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78307"/>
            <a:ext cx="1267968" cy="8138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3259" y="826846"/>
            <a:ext cx="202882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3688" y="1848319"/>
            <a:ext cx="11224622" cy="3856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5398" y="1052639"/>
            <a:ext cx="7835900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b="1" dirty="0">
                <a:latin typeface="Times New Roman"/>
                <a:cs typeface="Times New Roman"/>
              </a:rPr>
              <a:t>Lending Club Case</a:t>
            </a:r>
            <a:r>
              <a:rPr sz="5600" b="1" spc="-125" dirty="0">
                <a:latin typeface="Times New Roman"/>
                <a:cs typeface="Times New Roman"/>
              </a:rPr>
              <a:t> </a:t>
            </a:r>
            <a:r>
              <a:rPr sz="5600" b="1" spc="5" dirty="0">
                <a:latin typeface="Times New Roman"/>
                <a:cs typeface="Times New Roman"/>
              </a:rPr>
              <a:t>Study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7182" y="4568676"/>
            <a:ext cx="2898775" cy="2274341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800" spc="-5" dirty="0">
                <a:latin typeface="Times New Roman"/>
                <a:cs typeface="Times New Roman"/>
              </a:rPr>
              <a:t>Group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>
                <a:latin typeface="Times New Roman"/>
                <a:cs typeface="Times New Roman"/>
              </a:rPr>
              <a:t>Members</a:t>
            </a:r>
            <a:r>
              <a:rPr sz="2800" spc="-5" smtClean="0">
                <a:latin typeface="Times New Roman"/>
                <a:cs typeface="Times New Roman"/>
              </a:rPr>
              <a:t>:</a:t>
            </a:r>
            <a:endParaRPr lang="en-US" sz="2800" spc="-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lang="en-US" sz="2800" spc="-5" dirty="0" smtClean="0">
                <a:latin typeface="Times New Roman"/>
                <a:cs typeface="Times New Roman"/>
              </a:rPr>
              <a:t>Group not assigned</a:t>
            </a: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lang="en-US" sz="2800" spc="-5" dirty="0" err="1" smtClean="0">
                <a:latin typeface="Times New Roman"/>
                <a:cs typeface="Times New Roman"/>
              </a:rPr>
              <a:t>Arushi</a:t>
            </a:r>
            <a:r>
              <a:rPr lang="en-US" sz="2800" spc="-5" dirty="0" smtClean="0">
                <a:latin typeface="Times New Roman"/>
                <a:cs typeface="Times New Roman"/>
              </a:rPr>
              <a:t> </a:t>
            </a:r>
            <a:r>
              <a:rPr lang="en-US" sz="2800" spc="-5" dirty="0" err="1" smtClean="0">
                <a:latin typeface="Times New Roman"/>
                <a:cs typeface="Times New Roman"/>
              </a:rPr>
              <a:t>Agarwal</a:t>
            </a:r>
            <a:endParaRPr sz="2800">
              <a:latin typeface="Times New Roman"/>
              <a:cs typeface="Times New Roman"/>
            </a:endParaRPr>
          </a:p>
          <a:p>
            <a:pPr marL="367665" indent="-355600">
              <a:lnSpc>
                <a:spcPct val="100000"/>
              </a:lnSpc>
              <a:spcBef>
                <a:spcPts val="994"/>
              </a:spcBef>
              <a:tabLst>
                <a:tab pos="368300" algn="l"/>
              </a:tabLst>
            </a:pP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527" y="1348893"/>
            <a:ext cx="3671570" cy="97980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1275"/>
              </a:spcBef>
            </a:pPr>
            <a:r>
              <a:rPr sz="3200" b="1" dirty="0">
                <a:latin typeface="Times New Roman"/>
                <a:cs typeface="Times New Roman"/>
              </a:rPr>
              <a:t>Segmented</a:t>
            </a:r>
            <a:r>
              <a:rPr sz="3200" b="1" spc="-29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Analysis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b="1" spc="-5" dirty="0">
                <a:latin typeface="Times New Roman"/>
                <a:cs typeface="Times New Roman"/>
              </a:rPr>
              <a:t>Default Rate By </a:t>
            </a:r>
            <a:r>
              <a:rPr sz="1600" b="1" dirty="0">
                <a:latin typeface="Times New Roman"/>
                <a:cs typeface="Times New Roman"/>
              </a:rPr>
              <a:t>Loan </a:t>
            </a:r>
            <a:r>
              <a:rPr sz="1600" b="1" spc="-10" dirty="0">
                <a:latin typeface="Times New Roman"/>
                <a:cs typeface="Times New Roman"/>
              </a:rPr>
              <a:t>Amount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Bucket: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8527" y="2751930"/>
            <a:ext cx="3670300" cy="7080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</a:pPr>
            <a:r>
              <a:rPr sz="1600" spc="-5" dirty="0">
                <a:latin typeface="Times New Roman"/>
                <a:cs typeface="Times New Roman"/>
              </a:rPr>
              <a:t>So </a:t>
            </a:r>
            <a:r>
              <a:rPr sz="1600" dirty="0">
                <a:latin typeface="Times New Roman"/>
                <a:cs typeface="Times New Roman"/>
              </a:rPr>
              <a:t>only the high </a:t>
            </a:r>
            <a:r>
              <a:rPr sz="1600" spc="-5" dirty="0">
                <a:latin typeface="Times New Roman"/>
                <a:cs typeface="Times New Roman"/>
              </a:rPr>
              <a:t>loan </a:t>
            </a:r>
            <a:r>
              <a:rPr sz="1600" spc="-10" dirty="0">
                <a:latin typeface="Times New Roman"/>
                <a:cs typeface="Times New Roman"/>
              </a:rPr>
              <a:t>amount </a:t>
            </a:r>
            <a:r>
              <a:rPr sz="1600" spc="-5" dirty="0">
                <a:latin typeface="Times New Roman"/>
                <a:cs typeface="Times New Roman"/>
              </a:rPr>
              <a:t>buckets are  </a:t>
            </a:r>
            <a:r>
              <a:rPr sz="1600" dirty="0">
                <a:latin typeface="Times New Roman"/>
                <a:cs typeface="Times New Roman"/>
              </a:rPr>
              <a:t>proving </a:t>
            </a:r>
            <a:r>
              <a:rPr sz="1600" spc="-5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be </a:t>
            </a:r>
            <a:r>
              <a:rPr sz="1600" spc="-25" dirty="0">
                <a:latin typeface="Times New Roman"/>
                <a:cs typeface="Times New Roman"/>
              </a:rPr>
              <a:t>risky. </a:t>
            </a:r>
            <a:r>
              <a:rPr sz="1600" spc="-5" dirty="0">
                <a:latin typeface="Times New Roman"/>
                <a:cs typeface="Times New Roman"/>
              </a:rPr>
              <a:t>Let's analyze this further  breaking down </a:t>
            </a:r>
            <a:r>
              <a:rPr sz="1600" dirty="0">
                <a:latin typeface="Times New Roman"/>
                <a:cs typeface="Times New Roman"/>
              </a:rPr>
              <a:t>by </a:t>
            </a:r>
            <a:r>
              <a:rPr sz="1600" spc="-5" dirty="0">
                <a:latin typeface="Times New Roman"/>
                <a:cs typeface="Times New Roman"/>
              </a:rPr>
              <a:t>term and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category.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25557" y="1068780"/>
            <a:ext cx="5466569" cy="4676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876" y="934212"/>
            <a:ext cx="10902175" cy="4809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603" y="1234703"/>
            <a:ext cx="8393328" cy="5440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6795" y="873515"/>
            <a:ext cx="8393328" cy="5440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3500" y="806459"/>
            <a:ext cx="8393328" cy="5395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3688" y="1848319"/>
            <a:ext cx="11007725" cy="385635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665" marR="410845" indent="-228600" algn="just">
              <a:lnSpc>
                <a:spcPts val="2160"/>
              </a:lnSpc>
              <a:spcBef>
                <a:spcPts val="375"/>
              </a:spcBef>
              <a:buSzPct val="95000"/>
              <a:buFont typeface="Wingdings"/>
              <a:buChar char="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Looking </a:t>
            </a:r>
            <a:r>
              <a:rPr sz="2000" spc="-5" dirty="0">
                <a:latin typeface="Times New Roman"/>
                <a:cs typeface="Times New Roman"/>
              </a:rPr>
              <a:t>at </a:t>
            </a:r>
            <a:r>
              <a:rPr sz="2000" dirty="0">
                <a:latin typeface="Times New Roman"/>
                <a:cs typeface="Times New Roman"/>
              </a:rPr>
              <a:t>the graphs </a:t>
            </a:r>
            <a:r>
              <a:rPr sz="2000" spc="-15" dirty="0">
                <a:latin typeface="Times New Roman"/>
                <a:cs typeface="Times New Roman"/>
              </a:rPr>
              <a:t>previously, </a:t>
            </a:r>
            <a:r>
              <a:rPr sz="2000" dirty="0">
                <a:latin typeface="Times New Roman"/>
                <a:cs typeface="Times New Roman"/>
              </a:rPr>
              <a:t>Lending Club reduce giving higher </a:t>
            </a:r>
            <a:r>
              <a:rPr sz="2000" spc="-5" dirty="0">
                <a:latin typeface="Times New Roman"/>
                <a:cs typeface="Times New Roman"/>
              </a:rPr>
              <a:t>term </a:t>
            </a:r>
            <a:r>
              <a:rPr sz="2000" dirty="0">
                <a:latin typeface="Times New Roman"/>
                <a:cs typeface="Times New Roman"/>
              </a:rPr>
              <a:t>loan </a:t>
            </a:r>
            <a:r>
              <a:rPr sz="2000" spc="-5" dirty="0">
                <a:latin typeface="Times New Roman"/>
                <a:cs typeface="Times New Roman"/>
              </a:rPr>
              <a:t>to Smaller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Businesses  and Educational purposes because </a:t>
            </a:r>
            <a:r>
              <a:rPr sz="2000" spc="-5" dirty="0">
                <a:latin typeface="Times New Roman"/>
                <a:cs typeface="Times New Roman"/>
              </a:rPr>
              <a:t>more </a:t>
            </a:r>
            <a:r>
              <a:rPr sz="2000" dirty="0">
                <a:latin typeface="Times New Roman"/>
                <a:cs typeface="Times New Roman"/>
              </a:rPr>
              <a:t>than </a:t>
            </a:r>
            <a:r>
              <a:rPr sz="2000" spc="5" dirty="0">
                <a:latin typeface="Times New Roman"/>
                <a:cs typeface="Times New Roman"/>
              </a:rPr>
              <a:t>35% </a:t>
            </a:r>
            <a:r>
              <a:rPr sz="2000" dirty="0">
                <a:latin typeface="Times New Roman"/>
                <a:cs typeface="Times New Roman"/>
              </a:rPr>
              <a:t>of these are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defaulting.</a:t>
            </a:r>
            <a:endParaRPr sz="2000">
              <a:latin typeface="Times New Roman"/>
              <a:cs typeface="Times New Roman"/>
            </a:endParaRPr>
          </a:p>
          <a:p>
            <a:pPr marL="240665" marR="182880" indent="-228600" algn="just">
              <a:lnSpc>
                <a:spcPts val="2160"/>
              </a:lnSpc>
              <a:spcBef>
                <a:spcPts val="994"/>
              </a:spcBef>
              <a:buSzPct val="95000"/>
              <a:buFont typeface="Wingdings"/>
              <a:buChar char=""/>
              <a:tabLst>
                <a:tab pos="241300" algn="l"/>
              </a:tabLst>
            </a:pPr>
            <a:r>
              <a:rPr sz="2000" spc="-10" dirty="0">
                <a:latin typeface="Times New Roman"/>
                <a:cs typeface="Times New Roman"/>
              </a:rPr>
              <a:t>Small </a:t>
            </a:r>
            <a:r>
              <a:rPr sz="2000" dirty="0">
                <a:latin typeface="Times New Roman"/>
                <a:cs typeface="Times New Roman"/>
              </a:rPr>
              <a:t>Businesses and Renewable </a:t>
            </a:r>
            <a:r>
              <a:rPr sz="2000" spc="-5" dirty="0">
                <a:latin typeface="Times New Roman"/>
                <a:cs typeface="Times New Roman"/>
              </a:rPr>
              <a:t>energy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again among </a:t>
            </a:r>
            <a:r>
              <a:rPr sz="2000" dirty="0">
                <a:latin typeface="Times New Roman"/>
                <a:cs typeface="Times New Roman"/>
              </a:rPr>
              <a:t>top defaulters </a:t>
            </a:r>
            <a:r>
              <a:rPr sz="2000" spc="-5" dirty="0">
                <a:latin typeface="Times New Roman"/>
                <a:cs typeface="Times New Roman"/>
              </a:rPr>
              <a:t>in each interest rate </a:t>
            </a:r>
            <a:r>
              <a:rPr sz="2000" dirty="0">
                <a:latin typeface="Times New Roman"/>
                <a:cs typeface="Times New Roman"/>
              </a:rPr>
              <a:t>bucket. LC  should be highly cautious while giving </a:t>
            </a:r>
            <a:r>
              <a:rPr sz="2000" spc="5" dirty="0">
                <a:latin typeface="Times New Roman"/>
                <a:cs typeface="Times New Roman"/>
              </a:rPr>
              <a:t>out </a:t>
            </a:r>
            <a:r>
              <a:rPr sz="2000" dirty="0">
                <a:latin typeface="Times New Roman"/>
                <a:cs typeface="Times New Roman"/>
              </a:rPr>
              <a:t>loans for these </a:t>
            </a:r>
            <a:r>
              <a:rPr sz="2000" spc="-5" dirty="0">
                <a:latin typeface="Times New Roman"/>
                <a:cs typeface="Times New Roman"/>
              </a:rPr>
              <a:t>purposes, specially among </a:t>
            </a:r>
            <a:r>
              <a:rPr sz="2000" dirty="0">
                <a:latin typeface="Times New Roman"/>
                <a:cs typeface="Times New Roman"/>
              </a:rPr>
              <a:t>higher </a:t>
            </a:r>
            <a:r>
              <a:rPr sz="2000" spc="-5" dirty="0">
                <a:latin typeface="Times New Roman"/>
                <a:cs typeface="Times New Roman"/>
              </a:rPr>
              <a:t>interest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rate  </a:t>
            </a:r>
            <a:r>
              <a:rPr sz="2000" dirty="0">
                <a:latin typeface="Times New Roman"/>
                <a:cs typeface="Times New Roman"/>
              </a:rPr>
              <a:t>buckets. Renewable </a:t>
            </a:r>
            <a:r>
              <a:rPr sz="2000" spc="-5" dirty="0">
                <a:latin typeface="Times New Roman"/>
                <a:cs typeface="Times New Roman"/>
              </a:rPr>
              <a:t>energies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5" dirty="0">
                <a:latin typeface="Times New Roman"/>
                <a:cs typeface="Times New Roman"/>
              </a:rPr>
              <a:t>100 </a:t>
            </a:r>
            <a:r>
              <a:rPr sz="2000" dirty="0">
                <a:latin typeface="Times New Roman"/>
                <a:cs typeface="Times New Roman"/>
              </a:rPr>
              <a:t>% </a:t>
            </a:r>
            <a:r>
              <a:rPr sz="2000" spc="-5" dirty="0">
                <a:latin typeface="Times New Roman"/>
                <a:cs typeface="Times New Roman"/>
              </a:rPr>
              <a:t>defaulters in </a:t>
            </a:r>
            <a:r>
              <a:rPr sz="2000" dirty="0">
                <a:latin typeface="Times New Roman"/>
                <a:cs typeface="Times New Roman"/>
              </a:rPr>
              <a:t>high </a:t>
            </a:r>
            <a:r>
              <a:rPr sz="2000" spc="-5" dirty="0">
                <a:latin typeface="Times New Roman"/>
                <a:cs typeface="Times New Roman"/>
              </a:rPr>
              <a:t>interest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buckets.</a:t>
            </a:r>
            <a:endParaRPr sz="2000">
              <a:latin typeface="Times New Roman"/>
              <a:cs typeface="Times New Roman"/>
            </a:endParaRPr>
          </a:p>
          <a:p>
            <a:pPr marL="240665" marR="127000" indent="-228600" algn="just">
              <a:lnSpc>
                <a:spcPts val="2160"/>
              </a:lnSpc>
              <a:spcBef>
                <a:spcPts val="1010"/>
              </a:spcBef>
              <a:buSzPct val="95000"/>
              <a:buFont typeface="Wingdings"/>
              <a:buChar char="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Loans should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be approved for educational purposes and </a:t>
            </a:r>
            <a:r>
              <a:rPr sz="2000" spc="-10" dirty="0">
                <a:latin typeface="Times New Roman"/>
                <a:cs typeface="Times New Roman"/>
              </a:rPr>
              <a:t>small </a:t>
            </a:r>
            <a:r>
              <a:rPr sz="2000" dirty="0">
                <a:latin typeface="Times New Roman"/>
                <a:cs typeface="Times New Roman"/>
              </a:rPr>
              <a:t>businesses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high loan </a:t>
            </a:r>
            <a:r>
              <a:rPr sz="2000" spc="-5" dirty="0">
                <a:latin typeface="Times New Roman"/>
                <a:cs typeface="Times New Roman"/>
              </a:rPr>
              <a:t>amount</a:t>
            </a:r>
            <a:r>
              <a:rPr sz="2000" spc="-2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bucket  because </a:t>
            </a:r>
            <a:r>
              <a:rPr sz="2000" spc="-5" dirty="0">
                <a:latin typeface="Times New Roman"/>
                <a:cs typeface="Times New Roman"/>
              </a:rPr>
              <a:t>more </a:t>
            </a:r>
            <a:r>
              <a:rPr sz="2000" dirty="0">
                <a:latin typeface="Times New Roman"/>
                <a:cs typeface="Times New Roman"/>
              </a:rPr>
              <a:t>than </a:t>
            </a:r>
            <a:r>
              <a:rPr sz="2000" spc="5" dirty="0">
                <a:latin typeface="Times New Roman"/>
                <a:cs typeface="Times New Roman"/>
              </a:rPr>
              <a:t>25% </a:t>
            </a:r>
            <a:r>
              <a:rPr sz="2000" dirty="0">
                <a:latin typeface="Times New Roman"/>
                <a:cs typeface="Times New Roman"/>
              </a:rPr>
              <a:t>of them are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defaulting.</a:t>
            </a:r>
            <a:endParaRPr sz="2000">
              <a:latin typeface="Times New Roman"/>
              <a:cs typeface="Times New Roman"/>
            </a:endParaRPr>
          </a:p>
          <a:p>
            <a:pPr marL="240665" marR="5080" indent="-228600" algn="just">
              <a:lnSpc>
                <a:spcPts val="2160"/>
              </a:lnSpc>
              <a:spcBef>
                <a:spcPts val="994"/>
              </a:spcBef>
              <a:buSzPct val="95000"/>
              <a:buFont typeface="Wingdings"/>
              <a:buChar char=""/>
              <a:tabLst>
                <a:tab pos="241300" algn="l"/>
              </a:tabLst>
            </a:pPr>
            <a:r>
              <a:rPr sz="2000" spc="-10" dirty="0">
                <a:latin typeface="Times New Roman"/>
                <a:cs typeface="Times New Roman"/>
              </a:rPr>
              <a:t>Small </a:t>
            </a:r>
            <a:r>
              <a:rPr sz="2000" dirty="0">
                <a:latin typeface="Times New Roman"/>
                <a:cs typeface="Times New Roman"/>
              </a:rPr>
              <a:t>businesses are resulting </a:t>
            </a:r>
            <a:r>
              <a:rPr sz="2000" spc="-5" dirty="0">
                <a:latin typeface="Times New Roman"/>
                <a:cs typeface="Times New Roman"/>
              </a:rPr>
              <a:t>into </a:t>
            </a:r>
            <a:r>
              <a:rPr sz="2000" dirty="0">
                <a:latin typeface="Times New Roman"/>
                <a:cs typeface="Times New Roman"/>
              </a:rPr>
              <a:t>highest </a:t>
            </a:r>
            <a:r>
              <a:rPr sz="2000" spc="-5" dirty="0">
                <a:latin typeface="Times New Roman"/>
                <a:cs typeface="Times New Roman"/>
              </a:rPr>
              <a:t>defaulters in all </a:t>
            </a:r>
            <a:r>
              <a:rPr sz="2000" dirty="0">
                <a:latin typeface="Times New Roman"/>
                <a:cs typeface="Times New Roman"/>
              </a:rPr>
              <a:t>annual </a:t>
            </a:r>
            <a:r>
              <a:rPr sz="2000" spc="-5" dirty="0">
                <a:latin typeface="Times New Roman"/>
                <a:cs typeface="Times New Roman"/>
              </a:rPr>
              <a:t>income </a:t>
            </a:r>
            <a:r>
              <a:rPr sz="2000" dirty="0">
                <a:latin typeface="Times New Roman"/>
                <a:cs typeface="Times New Roman"/>
              </a:rPr>
              <a:t>buckets </a:t>
            </a:r>
            <a:r>
              <a:rPr sz="2000" spc="-5" dirty="0">
                <a:latin typeface="Times New Roman"/>
                <a:cs typeface="Times New Roman"/>
              </a:rPr>
              <a:t>specially it is </a:t>
            </a:r>
            <a:r>
              <a:rPr sz="2000" dirty="0">
                <a:latin typeface="Times New Roman"/>
                <a:cs typeface="Times New Roman"/>
              </a:rPr>
              <a:t>very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  </a:t>
            </a:r>
            <a:r>
              <a:rPr sz="2000" spc="-5" dirty="0">
                <a:latin typeface="Times New Roman"/>
                <a:cs typeface="Times New Roman"/>
              </a:rPr>
              <a:t>in medium </a:t>
            </a:r>
            <a:r>
              <a:rPr sz="2000" dirty="0">
                <a:latin typeface="Times New Roman"/>
                <a:cs typeface="Times New Roman"/>
              </a:rPr>
              <a:t>annual </a:t>
            </a:r>
            <a:r>
              <a:rPr sz="2000" spc="-5" dirty="0">
                <a:latin typeface="Times New Roman"/>
                <a:cs typeface="Times New Roman"/>
              </a:rPr>
              <a:t>income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buckets,</a:t>
            </a:r>
            <a:endParaRPr sz="2000">
              <a:latin typeface="Times New Roman"/>
              <a:cs typeface="Times New Roman"/>
            </a:endParaRPr>
          </a:p>
          <a:p>
            <a:pPr marL="240665" marR="79375" indent="-228600">
              <a:lnSpc>
                <a:spcPts val="2160"/>
              </a:lnSpc>
              <a:spcBef>
                <a:spcPts val="994"/>
              </a:spcBef>
              <a:buSzPct val="95000"/>
              <a:buFont typeface="Wingdings"/>
              <a:buChar char="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segmented </a:t>
            </a:r>
            <a:r>
              <a:rPr sz="2000" dirty="0">
                <a:latin typeface="Times New Roman"/>
                <a:cs typeface="Times New Roman"/>
              </a:rPr>
              <a:t>univariate </a:t>
            </a:r>
            <a:r>
              <a:rPr sz="2000" spc="-5" dirty="0">
                <a:latin typeface="Times New Roman"/>
                <a:cs typeface="Times New Roman"/>
              </a:rPr>
              <a:t>analysis, </a:t>
            </a:r>
            <a:r>
              <a:rPr sz="2000" dirty="0">
                <a:latin typeface="Times New Roman"/>
                <a:cs typeface="Times New Roman"/>
              </a:rPr>
              <a:t>we had found </a:t>
            </a:r>
            <a:r>
              <a:rPr sz="2000" spc="5" dirty="0">
                <a:latin typeface="Times New Roman"/>
                <a:cs typeface="Times New Roman"/>
              </a:rPr>
              <a:t>out </a:t>
            </a:r>
            <a:r>
              <a:rPr sz="2000" dirty="0">
                <a:latin typeface="Times New Roman"/>
                <a:cs typeface="Times New Roman"/>
              </a:rPr>
              <a:t>that people with </a:t>
            </a:r>
            <a:r>
              <a:rPr sz="2000" spc="-5" dirty="0">
                <a:latin typeface="Times New Roman"/>
                <a:cs typeface="Times New Roman"/>
              </a:rPr>
              <a:t>medium </a:t>
            </a:r>
            <a:r>
              <a:rPr sz="2000" dirty="0">
                <a:latin typeface="Times New Roman"/>
                <a:cs typeface="Times New Roman"/>
              </a:rPr>
              <a:t>annual </a:t>
            </a:r>
            <a:r>
              <a:rPr sz="2000" spc="-5" dirty="0">
                <a:latin typeface="Times New Roman"/>
                <a:cs typeface="Times New Roman"/>
              </a:rPr>
              <a:t>income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resulting  into higher </a:t>
            </a:r>
            <a:r>
              <a:rPr sz="2000" spc="-5" dirty="0">
                <a:latin typeface="Times New Roman"/>
                <a:cs typeface="Times New Roman"/>
              </a:rPr>
              <a:t>defaults. </a:t>
            </a:r>
            <a:r>
              <a:rPr sz="2000" spc="5" dirty="0">
                <a:latin typeface="Times New Roman"/>
                <a:cs typeface="Times New Roman"/>
              </a:rPr>
              <a:t>Now </a:t>
            </a:r>
            <a:r>
              <a:rPr sz="2000" dirty="0">
                <a:latin typeface="Times New Roman"/>
                <a:cs typeface="Times New Roman"/>
              </a:rPr>
              <a:t>we understand </a:t>
            </a:r>
            <a:r>
              <a:rPr sz="2000" spc="-35" dirty="0">
                <a:latin typeface="Times New Roman"/>
                <a:cs typeface="Times New Roman"/>
              </a:rPr>
              <a:t>why, </a:t>
            </a: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because people </a:t>
            </a:r>
            <a:r>
              <a:rPr sz="2000" spc="-5" dirty="0">
                <a:latin typeface="Times New Roman"/>
                <a:cs typeface="Times New Roman"/>
              </a:rPr>
              <a:t>with medium </a:t>
            </a:r>
            <a:r>
              <a:rPr sz="2000" dirty="0">
                <a:latin typeface="Times New Roman"/>
                <a:cs typeface="Times New Roman"/>
              </a:rPr>
              <a:t>annaul </a:t>
            </a:r>
            <a:r>
              <a:rPr sz="2000" spc="-5" dirty="0">
                <a:latin typeface="Times New Roman"/>
                <a:cs typeface="Times New Roman"/>
              </a:rPr>
              <a:t>income </a:t>
            </a:r>
            <a:r>
              <a:rPr sz="2000" dirty="0">
                <a:latin typeface="Times New Roman"/>
                <a:cs typeface="Times New Roman"/>
              </a:rPr>
              <a:t>are  </a:t>
            </a:r>
            <a:r>
              <a:rPr sz="2000" spc="-5" dirty="0">
                <a:latin typeface="Times New Roman"/>
                <a:cs typeface="Times New Roman"/>
              </a:rPr>
              <a:t>applying </a:t>
            </a:r>
            <a:r>
              <a:rPr sz="2000" dirty="0">
                <a:latin typeface="Times New Roman"/>
                <a:cs typeface="Times New Roman"/>
              </a:rPr>
              <a:t>for higher loan </a:t>
            </a:r>
            <a:r>
              <a:rPr sz="2000" spc="-5" dirty="0">
                <a:latin typeface="Times New Roman"/>
                <a:cs typeface="Times New Roman"/>
              </a:rPr>
              <a:t>amounts </a:t>
            </a:r>
            <a:r>
              <a:rPr sz="2000" dirty="0">
                <a:latin typeface="Times New Roman"/>
                <a:cs typeface="Times New Roman"/>
              </a:rPr>
              <a:t>and hence </a:t>
            </a:r>
            <a:r>
              <a:rPr sz="2000" spc="-5" dirty="0">
                <a:latin typeface="Times New Roman"/>
                <a:cs typeface="Times New Roman"/>
              </a:rPr>
              <a:t>defaulting. </a:t>
            </a:r>
            <a:r>
              <a:rPr sz="2000" dirty="0">
                <a:latin typeface="Times New Roman"/>
                <a:cs typeface="Times New Roman"/>
              </a:rPr>
              <a:t>These loans should be stopped by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LC.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0841" y="703402"/>
            <a:ext cx="51231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Assignment 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3689" y="1848319"/>
            <a:ext cx="11012805" cy="48729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69900" marR="6350" indent="-457834" algn="just">
              <a:lnSpc>
                <a:spcPts val="2160"/>
              </a:lnSpc>
              <a:spcBef>
                <a:spcPts val="375"/>
              </a:spcBef>
              <a:buFont typeface="VL PGothic"/>
              <a:buChar char="❑"/>
              <a:tabLst>
                <a:tab pos="469900" algn="l"/>
              </a:tabLst>
            </a:pPr>
            <a:r>
              <a:rPr sz="2000" spc="-5" dirty="0">
                <a:latin typeface="Times New Roman"/>
                <a:cs typeface="Times New Roman"/>
              </a:rPr>
              <a:t>Lending Club, an </a:t>
            </a:r>
            <a:r>
              <a:rPr sz="2000" b="1" spc="-5" dirty="0">
                <a:latin typeface="Times New Roman"/>
                <a:cs typeface="Times New Roman"/>
              </a:rPr>
              <a:t>online loan marketplace</a:t>
            </a:r>
            <a:r>
              <a:rPr sz="2000" spc="-5" dirty="0">
                <a:latin typeface="Times New Roman"/>
                <a:cs typeface="Times New Roman"/>
              </a:rPr>
              <a:t>, facilitates personal loans, business loans and financing </a:t>
            </a:r>
            <a:r>
              <a:rPr sz="2000" spc="-10" dirty="0">
                <a:latin typeface="Times New Roman"/>
                <a:cs typeface="Times New Roman"/>
              </a:rPr>
              <a:t>of  </a:t>
            </a:r>
            <a:r>
              <a:rPr sz="2000" spc="-5" dirty="0">
                <a:latin typeface="Times New Roman"/>
                <a:cs typeface="Times New Roman"/>
              </a:rPr>
              <a:t>medical procedures.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VL PGothic"/>
              <a:buChar char="❑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L PGothic"/>
              <a:buChar char="❑"/>
            </a:pPr>
            <a:endParaRPr sz="3150">
              <a:latin typeface="Times New Roman"/>
              <a:cs typeface="Times New Roman"/>
            </a:endParaRPr>
          </a:p>
          <a:p>
            <a:pPr marL="469265" marR="8890" indent="-457200" algn="just">
              <a:lnSpc>
                <a:spcPts val="2160"/>
              </a:lnSpc>
              <a:buFont typeface="VL PGothic"/>
              <a:buChar char="❑"/>
              <a:tabLst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assignment </a:t>
            </a:r>
            <a:r>
              <a:rPr sz="2000" spc="-10" dirty="0">
                <a:latin typeface="Times New Roman"/>
                <a:cs typeface="Times New Roman"/>
              </a:rPr>
              <a:t>performs analysis </a:t>
            </a:r>
            <a:r>
              <a:rPr sz="2000" spc="-5" dirty="0">
                <a:latin typeface="Times New Roman"/>
                <a:cs typeface="Times New Roman"/>
              </a:rPr>
              <a:t>upon given </a:t>
            </a: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1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provides </a:t>
            </a:r>
            <a:r>
              <a:rPr sz="2000" spc="-10" dirty="0">
                <a:latin typeface="Times New Roman"/>
                <a:cs typeface="Times New Roman"/>
              </a:rPr>
              <a:t>insights </a:t>
            </a:r>
            <a:r>
              <a:rPr sz="2000" spc="-5" dirty="0">
                <a:latin typeface="Times New Roman"/>
                <a:cs typeface="Times New Roman"/>
              </a:rPr>
              <a:t>about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b="1" spc="-5" dirty="0">
                <a:latin typeface="Times New Roman"/>
                <a:cs typeface="Times New Roman"/>
              </a:rPr>
              <a:t>driving factors  behind </a:t>
            </a:r>
            <a:r>
              <a:rPr sz="2000" b="1" dirty="0">
                <a:latin typeface="Times New Roman"/>
                <a:cs typeface="Times New Roman"/>
              </a:rPr>
              <a:t>the loan default </a:t>
            </a:r>
            <a:r>
              <a:rPr sz="2000" dirty="0">
                <a:latin typeface="Times New Roman"/>
                <a:cs typeface="Times New Roman"/>
              </a:rPr>
              <a:t>.In other words, helps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identify the strong </a:t>
            </a:r>
            <a:r>
              <a:rPr sz="2000" spc="-5" dirty="0">
                <a:latin typeface="Times New Roman"/>
                <a:cs typeface="Times New Roman"/>
              </a:rPr>
              <a:t>features </a:t>
            </a:r>
            <a:r>
              <a:rPr sz="2000" dirty="0">
                <a:latin typeface="Times New Roman"/>
                <a:cs typeface="Times New Roman"/>
              </a:rPr>
              <a:t>which tend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2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default.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VL PGothic"/>
              <a:buChar char="❑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L PGothic"/>
              <a:buChar char="❑"/>
            </a:pPr>
            <a:endParaRPr sz="3150">
              <a:latin typeface="Times New Roman"/>
              <a:cs typeface="Times New Roman"/>
            </a:endParaRPr>
          </a:p>
          <a:p>
            <a:pPr marL="468630" marR="7620" indent="-456565" algn="just">
              <a:lnSpc>
                <a:spcPts val="2160"/>
              </a:lnSpc>
              <a:buFont typeface="VL PGothic"/>
              <a:buChar char="❑"/>
              <a:tabLst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aim is to identify patterns which indicate </a:t>
            </a:r>
            <a:r>
              <a:rPr sz="2000" spc="-10" dirty="0">
                <a:latin typeface="Times New Roman"/>
                <a:cs typeface="Times New Roman"/>
              </a:rPr>
              <a:t>if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person is likely to default, which may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used </a:t>
            </a:r>
            <a:r>
              <a:rPr sz="2000" spc="-10" dirty="0">
                <a:latin typeface="Times New Roman"/>
                <a:cs typeface="Times New Roman"/>
              </a:rPr>
              <a:t>for  </a:t>
            </a:r>
            <a:r>
              <a:rPr sz="2000" spc="-5" dirty="0">
                <a:latin typeface="Times New Roman"/>
                <a:cs typeface="Times New Roman"/>
              </a:rPr>
              <a:t>taking actions such as denying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loan, reducing the amount of loan, </a:t>
            </a:r>
            <a:r>
              <a:rPr sz="2000" spc="-10" dirty="0">
                <a:latin typeface="Times New Roman"/>
                <a:cs typeface="Times New Roman"/>
              </a:rPr>
              <a:t>lending </a:t>
            </a:r>
            <a:r>
              <a:rPr sz="2000" spc="-5" dirty="0">
                <a:latin typeface="Times New Roman"/>
                <a:cs typeface="Times New Roman"/>
              </a:rPr>
              <a:t>(to risky applicants) at </a:t>
            </a:r>
            <a:r>
              <a:rPr sz="2000" dirty="0">
                <a:latin typeface="Times New Roman"/>
                <a:cs typeface="Times New Roman"/>
              </a:rPr>
              <a:t>a  higher </a:t>
            </a:r>
            <a:r>
              <a:rPr sz="2000" spc="-5" dirty="0">
                <a:latin typeface="Times New Roman"/>
                <a:cs typeface="Times New Roman"/>
              </a:rPr>
              <a:t>interest rate,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VL PGothic"/>
              <a:buChar char="❑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L PGothic"/>
              <a:buChar char="❑"/>
            </a:pPr>
            <a:endParaRPr sz="3150">
              <a:latin typeface="Times New Roman"/>
              <a:cs typeface="Times New Roman"/>
            </a:endParaRPr>
          </a:p>
          <a:p>
            <a:pPr marL="469900" marR="5080" indent="-457834" algn="just">
              <a:lnSpc>
                <a:spcPts val="2160"/>
              </a:lnSpc>
              <a:buFont typeface="VL PGothic"/>
              <a:buChar char="❑"/>
              <a:tabLst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These </a:t>
            </a:r>
            <a:r>
              <a:rPr sz="2000" spc="-10" dirty="0">
                <a:latin typeface="Times New Roman"/>
                <a:cs typeface="Times New Roman"/>
              </a:rPr>
              <a:t>insights </a:t>
            </a:r>
            <a:r>
              <a:rPr sz="2000" spc="-5" dirty="0">
                <a:latin typeface="Times New Roman"/>
                <a:cs typeface="Times New Roman"/>
              </a:rPr>
              <a:t>would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helpful in understanding risk management and similar </a:t>
            </a:r>
            <a:r>
              <a:rPr sz="2000" spc="-10" dirty="0">
                <a:latin typeface="Times New Roman"/>
                <a:cs typeface="Times New Roman"/>
              </a:rPr>
              <a:t>factors </a:t>
            </a:r>
            <a:r>
              <a:rPr sz="2000" spc="-5" dirty="0">
                <a:latin typeface="Times New Roman"/>
                <a:cs typeface="Times New Roman"/>
              </a:rPr>
              <a:t>attached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it  </a:t>
            </a:r>
            <a:r>
              <a:rPr sz="2000" dirty="0">
                <a:latin typeface="Times New Roman"/>
                <a:cs typeface="Times New Roman"/>
              </a:rPr>
              <a:t>and further build </a:t>
            </a:r>
            <a:r>
              <a:rPr sz="2000" spc="-5" dirty="0">
                <a:latin typeface="Times New Roman"/>
                <a:cs typeface="Times New Roman"/>
              </a:rPr>
              <a:t>an optimized structure considering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b="1" dirty="0">
                <a:latin typeface="Times New Roman"/>
                <a:cs typeface="Times New Roman"/>
              </a:rPr>
              <a:t>consumer attributes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b="1" dirty="0">
                <a:latin typeface="Times New Roman"/>
                <a:cs typeface="Times New Roman"/>
              </a:rPr>
              <a:t>loan</a:t>
            </a:r>
            <a:r>
              <a:rPr sz="2000" b="1" spc="-2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attributes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00295" y="703402"/>
            <a:ext cx="21126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Objective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388" y="1389538"/>
            <a:ext cx="7142480" cy="563689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225425" indent="-226060">
              <a:lnSpc>
                <a:spcPct val="100000"/>
              </a:lnSpc>
              <a:spcBef>
                <a:spcPts val="1080"/>
              </a:spcBef>
              <a:buSzPct val="95000"/>
              <a:buFont typeface="VL PGothic"/>
              <a:buChar char="❑"/>
              <a:tabLst>
                <a:tab pos="226060" algn="l"/>
              </a:tabLst>
            </a:pPr>
            <a:r>
              <a:rPr sz="2000" b="1" dirty="0">
                <a:latin typeface="Carlito"/>
                <a:cs typeface="Carlito"/>
              </a:rPr>
              <a:t>Business </a:t>
            </a:r>
            <a:r>
              <a:rPr sz="2000" b="1" spc="-15" dirty="0">
                <a:latin typeface="Carlito"/>
                <a:cs typeface="Carlito"/>
              </a:rPr>
              <a:t>related</a:t>
            </a:r>
            <a:r>
              <a:rPr sz="2000" b="1" spc="-30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constraints:</a:t>
            </a:r>
            <a:endParaRPr sz="2000">
              <a:latin typeface="Carlito"/>
              <a:cs typeface="Carlito"/>
            </a:endParaRPr>
          </a:p>
          <a:p>
            <a:pPr marL="1828164">
              <a:lnSpc>
                <a:spcPct val="100000"/>
              </a:lnSpc>
              <a:spcBef>
                <a:spcPts val="985"/>
              </a:spcBef>
            </a:pPr>
            <a:r>
              <a:rPr sz="2000" spc="-40" dirty="0">
                <a:latin typeface="Trebuchet MS"/>
                <a:cs typeface="Trebuchet MS"/>
              </a:rPr>
              <a:t>Δ </a:t>
            </a:r>
            <a:r>
              <a:rPr sz="2000" b="1" spc="-5" dirty="0">
                <a:latin typeface="Carlito"/>
                <a:cs typeface="Carlito"/>
              </a:rPr>
              <a:t>Loan Accepted</a:t>
            </a:r>
            <a:r>
              <a:rPr sz="2000" b="1" spc="-1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:</a:t>
            </a:r>
            <a:endParaRPr sz="2000">
              <a:latin typeface="Carlito"/>
              <a:cs typeface="Carlito"/>
            </a:endParaRPr>
          </a:p>
          <a:p>
            <a:pPr marL="3903979" lvl="1" indent="-247015">
              <a:lnSpc>
                <a:spcPct val="100000"/>
              </a:lnSpc>
              <a:spcBef>
                <a:spcPts val="1019"/>
              </a:spcBef>
              <a:buFont typeface="DejaVu Sans"/>
              <a:buChar char="✓"/>
              <a:tabLst>
                <a:tab pos="3904615" algn="l"/>
              </a:tabLst>
            </a:pPr>
            <a:r>
              <a:rPr sz="2000" spc="-10" dirty="0">
                <a:latin typeface="Carlito"/>
                <a:cs typeface="Carlito"/>
              </a:rPr>
              <a:t>Default</a:t>
            </a:r>
            <a:endParaRPr sz="2000">
              <a:latin typeface="Carlito"/>
              <a:cs typeface="Carlito"/>
            </a:endParaRPr>
          </a:p>
          <a:p>
            <a:pPr marL="3962400" lvl="2" indent="-248920">
              <a:lnSpc>
                <a:spcPct val="100000"/>
              </a:lnSpc>
              <a:spcBef>
                <a:spcPts val="994"/>
              </a:spcBef>
              <a:buFont typeface="DejaVu Sans"/>
              <a:buChar char="✓"/>
              <a:tabLst>
                <a:tab pos="3962400" algn="l"/>
              </a:tabLst>
            </a:pPr>
            <a:r>
              <a:rPr sz="2000" spc="-60" dirty="0">
                <a:latin typeface="Carlito"/>
                <a:cs typeface="Carlito"/>
              </a:rPr>
              <a:t>Non-</a:t>
            </a:r>
            <a:r>
              <a:rPr sz="2000" spc="-60" dirty="0">
                <a:latin typeface="Trebuchet MS"/>
                <a:cs typeface="Trebuchet MS"/>
              </a:rPr>
              <a:t>Default</a:t>
            </a:r>
            <a:endParaRPr sz="2000">
              <a:latin typeface="Trebuchet MS"/>
              <a:cs typeface="Trebuchet MS"/>
            </a:endParaRPr>
          </a:p>
          <a:p>
            <a:pPr marL="1828800">
              <a:lnSpc>
                <a:spcPct val="100000"/>
              </a:lnSpc>
              <a:spcBef>
                <a:spcPts val="985"/>
              </a:spcBef>
            </a:pPr>
            <a:r>
              <a:rPr sz="2000" spc="-40" dirty="0">
                <a:latin typeface="Trebuchet MS"/>
                <a:cs typeface="Trebuchet MS"/>
              </a:rPr>
              <a:t>Δ </a:t>
            </a:r>
            <a:r>
              <a:rPr sz="2000" b="1" spc="-5" dirty="0">
                <a:latin typeface="Carlito"/>
                <a:cs typeface="Carlito"/>
              </a:rPr>
              <a:t>Loan </a:t>
            </a:r>
            <a:r>
              <a:rPr sz="2000" b="1" spc="-10" dirty="0">
                <a:latin typeface="Carlito"/>
                <a:cs typeface="Carlito"/>
              </a:rPr>
              <a:t>Rejected</a:t>
            </a:r>
            <a:r>
              <a:rPr sz="2000" b="1" spc="-150" dirty="0">
                <a:latin typeface="Carlito"/>
                <a:cs typeface="Carlito"/>
              </a:rPr>
              <a:t> </a:t>
            </a:r>
            <a:r>
              <a:rPr sz="2000" spc="-20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3848100" indent="-191770">
              <a:lnSpc>
                <a:spcPct val="100000"/>
              </a:lnSpc>
              <a:spcBef>
                <a:spcPts val="1019"/>
              </a:spcBef>
              <a:buSzPct val="95000"/>
              <a:buFont typeface="VL PGothic"/>
              <a:buChar char="✓"/>
              <a:tabLst>
                <a:tab pos="3848735" algn="l"/>
              </a:tabLst>
            </a:pPr>
            <a:r>
              <a:rPr sz="2000" spc="-45" dirty="0">
                <a:latin typeface="Trebuchet MS"/>
                <a:cs typeface="Trebuchet MS"/>
              </a:rPr>
              <a:t>Not </a:t>
            </a:r>
            <a:r>
              <a:rPr sz="2000" spc="-80" dirty="0">
                <a:latin typeface="Trebuchet MS"/>
                <a:cs typeface="Trebuchet MS"/>
              </a:rPr>
              <a:t>considered in </a:t>
            </a:r>
            <a:r>
              <a:rPr sz="2000" spc="-90" dirty="0">
                <a:latin typeface="Trebuchet MS"/>
                <a:cs typeface="Trebuchet MS"/>
              </a:rPr>
              <a:t>the</a:t>
            </a:r>
            <a:r>
              <a:rPr sz="2000" spc="-44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analysis</a:t>
            </a:r>
            <a:endParaRPr sz="2000">
              <a:latin typeface="Trebuchet MS"/>
              <a:cs typeface="Trebuchet MS"/>
            </a:endParaRPr>
          </a:p>
          <a:p>
            <a:pPr marL="281940" indent="-226695">
              <a:lnSpc>
                <a:spcPct val="100000"/>
              </a:lnSpc>
              <a:spcBef>
                <a:spcPts val="1000"/>
              </a:spcBef>
              <a:buSzPct val="95000"/>
              <a:buFont typeface="VL PGothic"/>
              <a:buChar char="❑"/>
              <a:tabLst>
                <a:tab pos="282575" algn="l"/>
              </a:tabLst>
            </a:pPr>
            <a:r>
              <a:rPr sz="2000" b="1" spc="-15" dirty="0">
                <a:latin typeface="Carlito"/>
                <a:cs typeface="Carlito"/>
              </a:rPr>
              <a:t>Types </a:t>
            </a:r>
            <a:r>
              <a:rPr sz="2000" b="1" dirty="0">
                <a:latin typeface="Carlito"/>
                <a:cs typeface="Carlito"/>
              </a:rPr>
              <a:t>of </a:t>
            </a:r>
            <a:r>
              <a:rPr sz="2000" b="1" spc="-15" dirty="0">
                <a:latin typeface="Carlito"/>
                <a:cs typeface="Carlito"/>
              </a:rPr>
              <a:t>data </a:t>
            </a:r>
            <a:r>
              <a:rPr sz="2000" b="1" spc="-5" dirty="0">
                <a:latin typeface="Carlito"/>
                <a:cs typeface="Carlito"/>
              </a:rPr>
              <a:t>analysis </a:t>
            </a:r>
            <a:r>
              <a:rPr sz="2000" b="1" spc="-15" dirty="0">
                <a:latin typeface="Carlito"/>
                <a:cs typeface="Carlito"/>
              </a:rPr>
              <a:t>to </a:t>
            </a:r>
            <a:r>
              <a:rPr sz="2000" b="1" dirty="0">
                <a:latin typeface="Carlito"/>
                <a:cs typeface="Carlito"/>
              </a:rPr>
              <a:t>be</a:t>
            </a:r>
            <a:r>
              <a:rPr sz="2000" b="1" spc="-15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performed:</a:t>
            </a:r>
            <a:endParaRPr sz="2000">
              <a:latin typeface="Carlito"/>
              <a:cs typeface="Carlito"/>
            </a:endParaRPr>
          </a:p>
          <a:p>
            <a:pPr marL="3903979" lvl="1" indent="-247015">
              <a:lnSpc>
                <a:spcPct val="100000"/>
              </a:lnSpc>
              <a:spcBef>
                <a:spcPts val="1005"/>
              </a:spcBef>
              <a:buFont typeface="DejaVu Sans"/>
              <a:buChar char="✓"/>
              <a:tabLst>
                <a:tab pos="3904615" algn="l"/>
              </a:tabLst>
            </a:pPr>
            <a:r>
              <a:rPr sz="2000" spc="-95" dirty="0">
                <a:latin typeface="Trebuchet MS"/>
                <a:cs typeface="Trebuchet MS"/>
              </a:rPr>
              <a:t>Univariate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Analysis</a:t>
            </a:r>
            <a:endParaRPr sz="2000">
              <a:latin typeface="Trebuchet MS"/>
              <a:cs typeface="Trebuchet MS"/>
            </a:endParaRPr>
          </a:p>
          <a:p>
            <a:pPr marL="3962400" lvl="2" indent="-248920">
              <a:lnSpc>
                <a:spcPct val="100000"/>
              </a:lnSpc>
              <a:spcBef>
                <a:spcPts val="994"/>
              </a:spcBef>
              <a:buFont typeface="DejaVu Sans"/>
              <a:buChar char="✓"/>
              <a:tabLst>
                <a:tab pos="3962400" algn="l"/>
              </a:tabLst>
            </a:pPr>
            <a:r>
              <a:rPr sz="2000" spc="-85" dirty="0">
                <a:latin typeface="Trebuchet MS"/>
                <a:cs typeface="Trebuchet MS"/>
              </a:rPr>
              <a:t>Segmented </a:t>
            </a:r>
            <a:r>
              <a:rPr sz="2000" spc="-95" dirty="0">
                <a:latin typeface="Trebuchet MS"/>
                <a:cs typeface="Trebuchet MS"/>
              </a:rPr>
              <a:t>Univariate</a:t>
            </a:r>
            <a:r>
              <a:rPr sz="2000" spc="-22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Analysis</a:t>
            </a:r>
            <a:endParaRPr sz="2000">
              <a:latin typeface="Trebuchet MS"/>
              <a:cs typeface="Trebuchet MS"/>
            </a:endParaRPr>
          </a:p>
          <a:p>
            <a:pPr marL="3903979" lvl="1" indent="-247015">
              <a:lnSpc>
                <a:spcPct val="100000"/>
              </a:lnSpc>
              <a:spcBef>
                <a:spcPts val="994"/>
              </a:spcBef>
              <a:buFont typeface="DejaVu Sans"/>
              <a:buChar char="✓"/>
              <a:tabLst>
                <a:tab pos="3904615" algn="l"/>
              </a:tabLst>
            </a:pPr>
            <a:r>
              <a:rPr sz="2000" spc="-105" dirty="0">
                <a:latin typeface="Trebuchet MS"/>
                <a:cs typeface="Trebuchet MS"/>
              </a:rPr>
              <a:t>Bivariate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Analysis</a:t>
            </a:r>
            <a:endParaRPr sz="2000">
              <a:latin typeface="Trebuchet MS"/>
              <a:cs typeface="Trebuchet MS"/>
            </a:endParaRPr>
          </a:p>
          <a:p>
            <a:pPr marL="281940" indent="-226695">
              <a:lnSpc>
                <a:spcPct val="100000"/>
              </a:lnSpc>
              <a:spcBef>
                <a:spcPts val="1010"/>
              </a:spcBef>
              <a:buSzPct val="95000"/>
              <a:buFont typeface="VL PGothic"/>
              <a:buChar char="❑"/>
              <a:tabLst>
                <a:tab pos="282575" algn="l"/>
              </a:tabLst>
            </a:pPr>
            <a:r>
              <a:rPr sz="2000" b="1" spc="-10" dirty="0">
                <a:latin typeface="Carlito"/>
                <a:cs typeface="Carlito"/>
              </a:rPr>
              <a:t>Sectors available:</a:t>
            </a:r>
            <a:endParaRPr sz="2000">
              <a:latin typeface="Carlito"/>
              <a:cs typeface="Carlito"/>
            </a:endParaRPr>
          </a:p>
          <a:p>
            <a:pPr marL="3903979" lvl="1" indent="-247015">
              <a:lnSpc>
                <a:spcPct val="100000"/>
              </a:lnSpc>
              <a:spcBef>
                <a:spcPts val="994"/>
              </a:spcBef>
              <a:buFont typeface="DejaVu Sans"/>
              <a:buChar char="✓"/>
              <a:tabLst>
                <a:tab pos="3904615" algn="l"/>
              </a:tabLst>
            </a:pPr>
            <a:r>
              <a:rPr sz="2000" spc="-80" dirty="0">
                <a:latin typeface="Trebuchet MS"/>
                <a:cs typeface="Trebuchet MS"/>
              </a:rPr>
              <a:t>Customer </a:t>
            </a:r>
            <a:r>
              <a:rPr sz="2000" spc="-90" dirty="0">
                <a:latin typeface="Trebuchet MS"/>
                <a:cs typeface="Trebuchet MS"/>
              </a:rPr>
              <a:t>Behavioral</a:t>
            </a:r>
            <a:r>
              <a:rPr sz="2000" spc="-22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Data</a:t>
            </a:r>
            <a:endParaRPr sz="2000">
              <a:latin typeface="Trebuchet MS"/>
              <a:cs typeface="Trebuchet MS"/>
            </a:endParaRPr>
          </a:p>
          <a:p>
            <a:pPr marL="363220" algn="ctr">
              <a:lnSpc>
                <a:spcPct val="100000"/>
              </a:lnSpc>
              <a:spcBef>
                <a:spcPts val="994"/>
              </a:spcBef>
            </a:pPr>
            <a:r>
              <a:rPr sz="2000" b="1" spc="-175" dirty="0">
                <a:latin typeface="DejaVu Sans"/>
                <a:cs typeface="DejaVu Sans"/>
              </a:rPr>
              <a:t>✓</a:t>
            </a:r>
            <a:endParaRPr sz="20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9996" y="609815"/>
            <a:ext cx="663638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0" dirty="0">
                <a:latin typeface="Trebuchet MS"/>
                <a:cs typeface="Trebuchet MS"/>
              </a:rPr>
              <a:t>Problem </a:t>
            </a:r>
            <a:r>
              <a:rPr sz="4400" spc="-215" dirty="0">
                <a:latin typeface="Trebuchet MS"/>
                <a:cs typeface="Trebuchet MS"/>
              </a:rPr>
              <a:t>Solving</a:t>
            </a:r>
            <a:r>
              <a:rPr sz="4400" spc="-660" dirty="0">
                <a:latin typeface="Trebuchet MS"/>
                <a:cs typeface="Trebuchet MS"/>
              </a:rPr>
              <a:t> </a:t>
            </a:r>
            <a:r>
              <a:rPr sz="4400" spc="-145" dirty="0">
                <a:latin typeface="Trebuchet MS"/>
                <a:cs typeface="Trebuchet MS"/>
              </a:rPr>
              <a:t>Methodology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12747" y="1944416"/>
            <a:ext cx="9080982" cy="4166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7527" y="738454"/>
            <a:ext cx="5245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Data Reading </a:t>
            </a:r>
            <a:r>
              <a:rPr sz="3600" b="1" dirty="0">
                <a:latin typeface="Times New Roman"/>
                <a:cs typeface="Times New Roman"/>
              </a:rPr>
              <a:t>&amp;</a:t>
            </a:r>
            <a:r>
              <a:rPr sz="3600" b="1" spc="-3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Cleansing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3689" y="1828507"/>
            <a:ext cx="10968990" cy="396811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69900" marR="5080" indent="-457200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000" dirty="0">
                <a:latin typeface="Times New Roman"/>
                <a:cs typeface="Times New Roman"/>
              </a:rPr>
              <a:t>Read </a:t>
            </a:r>
            <a:r>
              <a:rPr sz="3000" spc="-5" dirty="0">
                <a:latin typeface="Times New Roman"/>
                <a:cs typeface="Times New Roman"/>
              </a:rPr>
              <a:t>the datasets using programming logic with specified encodings  </a:t>
            </a:r>
            <a:r>
              <a:rPr sz="3000" dirty="0">
                <a:latin typeface="Times New Roman"/>
                <a:cs typeface="Times New Roman"/>
              </a:rPr>
              <a:t>and </a:t>
            </a:r>
            <a:r>
              <a:rPr sz="3000" spc="-5" dirty="0">
                <a:latin typeface="Times New Roman"/>
                <a:cs typeface="Times New Roman"/>
              </a:rPr>
              <a:t>separators</a:t>
            </a:r>
            <a:endParaRPr sz="3000">
              <a:latin typeface="Times New Roman"/>
              <a:cs typeface="Times New Roman"/>
            </a:endParaRPr>
          </a:p>
          <a:p>
            <a:pPr marL="469900" marR="1047750" indent="-457200">
              <a:lnSpc>
                <a:spcPts val="3240"/>
              </a:lnSpc>
              <a:spcBef>
                <a:spcPts val="20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000" spc="-5" dirty="0">
                <a:latin typeface="Times New Roman"/>
                <a:cs typeface="Times New Roman"/>
              </a:rPr>
              <a:t>Drop columns with </a:t>
            </a:r>
            <a:r>
              <a:rPr sz="3000" dirty="0">
                <a:latin typeface="Times New Roman"/>
                <a:cs typeface="Times New Roman"/>
              </a:rPr>
              <a:t>NULL </a:t>
            </a:r>
            <a:r>
              <a:rPr sz="3000" spc="-5" dirty="0">
                <a:latin typeface="Times New Roman"/>
                <a:cs typeface="Times New Roman"/>
              </a:rPr>
              <a:t>values ,all random values </a:t>
            </a:r>
            <a:r>
              <a:rPr sz="3000" dirty="0">
                <a:latin typeface="Times New Roman"/>
                <a:cs typeface="Times New Roman"/>
              </a:rPr>
              <a:t>or </a:t>
            </a:r>
            <a:r>
              <a:rPr sz="3000" spc="-5" dirty="0">
                <a:latin typeface="Times New Roman"/>
                <a:cs typeface="Times New Roman"/>
              </a:rPr>
              <a:t>single  category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value</a:t>
            </a:r>
            <a:endParaRPr sz="3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5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000" spc="-5" dirty="0">
                <a:latin typeface="Times New Roman"/>
                <a:cs typeface="Times New Roman"/>
              </a:rPr>
              <a:t>Convert the datatypes to generalize the</a:t>
            </a:r>
            <a:r>
              <a:rPr sz="3000" spc="15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values</a:t>
            </a:r>
            <a:endParaRPr sz="3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63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000" spc="-5" dirty="0">
                <a:latin typeface="Times New Roman"/>
                <a:cs typeface="Times New Roman"/>
              </a:rPr>
              <a:t>Conversion for date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representations</a:t>
            </a:r>
            <a:endParaRPr sz="3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64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000" spc="-5" dirty="0">
                <a:latin typeface="Times New Roman"/>
                <a:cs typeface="Times New Roman"/>
              </a:rPr>
              <a:t>Create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5" dirty="0">
                <a:latin typeface="Times New Roman"/>
                <a:cs typeface="Times New Roman"/>
              </a:rPr>
              <a:t>final dataset for analysis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1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visualization.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9707" y="536829"/>
            <a:ext cx="37858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40" dirty="0">
                <a:latin typeface="Trebuchet MS"/>
                <a:cs typeface="Trebuchet MS"/>
              </a:rPr>
              <a:t>Univariate</a:t>
            </a:r>
            <a:r>
              <a:rPr spc="-425" dirty="0">
                <a:latin typeface="Trebuchet MS"/>
                <a:cs typeface="Trebuchet MS"/>
              </a:rPr>
              <a:t> </a:t>
            </a:r>
            <a:r>
              <a:rPr spc="-204" dirty="0">
                <a:latin typeface="Trebuchet MS"/>
                <a:cs typeface="Trebuchet MS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32902"/>
            <a:ext cx="300418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105"/>
              </a:spcBef>
              <a:buSzPct val="150000"/>
              <a:buFont typeface="Arial"/>
              <a:buChar char="•"/>
              <a:tabLst>
                <a:tab pos="241300" algn="l"/>
              </a:tabLst>
            </a:pPr>
            <a:r>
              <a:rPr sz="2000" spc="-105" dirty="0">
                <a:latin typeface="Trebuchet MS"/>
                <a:cs typeface="Trebuchet MS"/>
              </a:rPr>
              <a:t>Check </a:t>
            </a:r>
            <a:r>
              <a:rPr sz="2000" spc="-80" dirty="0">
                <a:latin typeface="Trebuchet MS"/>
                <a:cs typeface="Trebuchet MS"/>
              </a:rPr>
              <a:t>distributions </a:t>
            </a:r>
            <a:r>
              <a:rPr sz="2000" spc="-75" dirty="0">
                <a:latin typeface="Trebuchet MS"/>
                <a:cs typeface="Trebuchet MS"/>
              </a:rPr>
              <a:t>of</a:t>
            </a:r>
            <a:r>
              <a:rPr sz="2000" spc="-30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loan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latin typeface="Carlito"/>
                <a:cs typeface="Carlito"/>
              </a:rPr>
              <a:t>amount.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61775" y="1909278"/>
            <a:ext cx="6090982" cy="4157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527" y="1348893"/>
            <a:ext cx="3671570" cy="97980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1275"/>
              </a:spcBef>
            </a:pPr>
            <a:r>
              <a:rPr sz="3200" b="1" dirty="0">
                <a:latin typeface="Times New Roman"/>
                <a:cs typeface="Times New Roman"/>
              </a:rPr>
              <a:t>Segmented</a:t>
            </a:r>
            <a:r>
              <a:rPr sz="3200" b="1" spc="-29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Analysis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b="1" spc="-5" dirty="0">
                <a:latin typeface="Times New Roman"/>
                <a:cs typeface="Times New Roman"/>
              </a:rPr>
              <a:t>Default Rate By</a:t>
            </a:r>
            <a:r>
              <a:rPr sz="1600" b="1" spc="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Grade: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8527" y="2751930"/>
            <a:ext cx="3751579" cy="7080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</a:pPr>
            <a:r>
              <a:rPr sz="1600" spc="-5" dirty="0">
                <a:latin typeface="Times New Roman"/>
                <a:cs typeface="Times New Roman"/>
              </a:rPr>
              <a:t>Higher grades are resulting into </a:t>
            </a:r>
            <a:r>
              <a:rPr sz="1600" dirty="0">
                <a:latin typeface="Times New Roman"/>
                <a:cs typeface="Times New Roman"/>
              </a:rPr>
              <a:t>higher  default </a:t>
            </a:r>
            <a:r>
              <a:rPr sz="1600" spc="-5" dirty="0">
                <a:latin typeface="Times New Roman"/>
                <a:cs typeface="Times New Roman"/>
              </a:rPr>
              <a:t>rates. Grades </a:t>
            </a:r>
            <a:r>
              <a:rPr sz="1600" spc="-35" dirty="0">
                <a:latin typeface="Times New Roman"/>
                <a:cs typeface="Times New Roman"/>
              </a:rPr>
              <a:t>G,F,E </a:t>
            </a:r>
            <a:r>
              <a:rPr sz="1600" spc="-5" dirty="0">
                <a:latin typeface="Times New Roman"/>
                <a:cs typeface="Times New Roman"/>
              </a:rPr>
              <a:t>and D are </a:t>
            </a:r>
            <a:r>
              <a:rPr sz="1600" dirty="0">
                <a:latin typeface="Times New Roman"/>
                <a:cs typeface="Times New Roman"/>
              </a:rPr>
              <a:t>proving  </a:t>
            </a:r>
            <a:r>
              <a:rPr sz="1600" spc="-5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be highly </a:t>
            </a:r>
            <a:r>
              <a:rPr sz="1600" spc="-5" dirty="0">
                <a:latin typeface="Times New Roman"/>
                <a:cs typeface="Times New Roman"/>
              </a:rPr>
              <a:t>unsafe and </a:t>
            </a:r>
            <a:r>
              <a:rPr sz="1600" dirty="0">
                <a:latin typeface="Times New Roman"/>
                <a:cs typeface="Times New Roman"/>
              </a:rPr>
              <a:t>shoud be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avoided.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79820" y="1068780"/>
            <a:ext cx="5581253" cy="4676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527" y="1348893"/>
            <a:ext cx="3671570" cy="97980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1275"/>
              </a:spcBef>
            </a:pPr>
            <a:r>
              <a:rPr sz="3200" b="1" dirty="0">
                <a:latin typeface="Times New Roman"/>
                <a:cs typeface="Times New Roman"/>
              </a:rPr>
              <a:t>Segmented</a:t>
            </a:r>
            <a:r>
              <a:rPr sz="3200" b="1" spc="-29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Analysis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b="1" spc="-5" dirty="0">
                <a:latin typeface="Times New Roman"/>
                <a:cs typeface="Times New Roman"/>
              </a:rPr>
              <a:t>Default Rate By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40" dirty="0">
                <a:latin typeface="Times New Roman"/>
                <a:cs typeface="Times New Roman"/>
              </a:rPr>
              <a:t>Term: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8527" y="2751930"/>
            <a:ext cx="3759835" cy="92773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</a:pPr>
            <a:r>
              <a:rPr sz="1600" spc="-5" dirty="0">
                <a:latin typeface="Times New Roman"/>
                <a:cs typeface="Times New Roman"/>
              </a:rPr>
              <a:t>Loans with term </a:t>
            </a:r>
            <a:r>
              <a:rPr sz="1600" dirty="0">
                <a:latin typeface="Times New Roman"/>
                <a:cs typeface="Times New Roman"/>
              </a:rPr>
              <a:t>of 60 </a:t>
            </a:r>
            <a:r>
              <a:rPr sz="1600" spc="-5" dirty="0">
                <a:latin typeface="Times New Roman"/>
                <a:cs typeface="Times New Roman"/>
              </a:rPr>
              <a:t>months are resulting to  </a:t>
            </a:r>
            <a:r>
              <a:rPr sz="1600" dirty="0">
                <a:latin typeface="Times New Roman"/>
                <a:cs typeface="Times New Roman"/>
              </a:rPr>
              <a:t>higher defaults. </a:t>
            </a:r>
            <a:r>
              <a:rPr sz="1600" spc="-5" dirty="0">
                <a:latin typeface="Times New Roman"/>
                <a:cs typeface="Times New Roman"/>
              </a:rPr>
              <a:t>Let's break this further </a:t>
            </a:r>
            <a:r>
              <a:rPr sz="1600" dirty="0">
                <a:latin typeface="Times New Roman"/>
                <a:cs typeface="Times New Roman"/>
              </a:rPr>
              <a:t>by  purpose </a:t>
            </a:r>
            <a:r>
              <a:rPr sz="1600" spc="-5" dirty="0">
                <a:latin typeface="Times New Roman"/>
                <a:cs typeface="Times New Roman"/>
              </a:rPr>
              <a:t>and see which category </a:t>
            </a:r>
            <a:r>
              <a:rPr sz="1600" dirty="0">
                <a:latin typeface="Times New Roman"/>
                <a:cs typeface="Times New Roman"/>
              </a:rPr>
              <a:t>of loans </a:t>
            </a:r>
            <a:r>
              <a:rPr sz="1600" spc="-5" dirty="0">
                <a:latin typeface="Times New Roman"/>
                <a:cs typeface="Times New Roman"/>
              </a:rPr>
              <a:t>are  </a:t>
            </a:r>
            <a:r>
              <a:rPr sz="1600" spc="-15" dirty="0">
                <a:latin typeface="Times New Roman"/>
                <a:cs typeface="Times New Roman"/>
              </a:rPr>
              <a:t>riskier.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79820" y="1068780"/>
            <a:ext cx="5581253" cy="4676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527" y="1348893"/>
            <a:ext cx="3671570" cy="97980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1275"/>
              </a:spcBef>
            </a:pPr>
            <a:r>
              <a:rPr sz="3200" b="1" dirty="0">
                <a:latin typeface="Times New Roman"/>
                <a:cs typeface="Times New Roman"/>
              </a:rPr>
              <a:t>Segmented</a:t>
            </a:r>
            <a:r>
              <a:rPr sz="3200" b="1" spc="-29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Analysis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b="1" spc="-5" dirty="0">
                <a:latin typeface="Times New Roman"/>
                <a:cs typeface="Times New Roman"/>
              </a:rPr>
              <a:t>Default Rate By</a:t>
            </a:r>
            <a:r>
              <a:rPr sz="1600" b="1" spc="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Purpose: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8527" y="2751930"/>
            <a:ext cx="3709035" cy="136652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</a:pPr>
            <a:r>
              <a:rPr sz="1600" spc="-5" dirty="0">
                <a:latin typeface="Times New Roman"/>
                <a:cs typeface="Times New Roman"/>
              </a:rPr>
              <a:t>Now this is an interesting </a:t>
            </a:r>
            <a:r>
              <a:rPr sz="1600" dirty="0">
                <a:latin typeface="Times New Roman"/>
                <a:cs typeface="Times New Roman"/>
              </a:rPr>
              <a:t>insight. </a:t>
            </a:r>
            <a:r>
              <a:rPr sz="1600" spc="-10" dirty="0">
                <a:latin typeface="Times New Roman"/>
                <a:cs typeface="Times New Roman"/>
              </a:rPr>
              <a:t>Small  </a:t>
            </a:r>
            <a:r>
              <a:rPr sz="1600" spc="-5" dirty="0">
                <a:latin typeface="Times New Roman"/>
                <a:cs typeface="Times New Roman"/>
              </a:rPr>
              <a:t>businesses loan category is </a:t>
            </a:r>
            <a:r>
              <a:rPr sz="1600" dirty="0">
                <a:latin typeface="Times New Roman"/>
                <a:cs typeface="Times New Roman"/>
              </a:rPr>
              <a:t>proving </a:t>
            </a:r>
            <a:r>
              <a:rPr sz="1600" spc="-5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be  </a:t>
            </a:r>
            <a:r>
              <a:rPr sz="1600" spc="-5" dirty="0">
                <a:latin typeface="Times New Roman"/>
                <a:cs typeface="Times New Roman"/>
              </a:rPr>
              <a:t>very risky </a:t>
            </a:r>
            <a:r>
              <a:rPr sz="1600" dirty="0">
                <a:latin typeface="Times New Roman"/>
                <a:cs typeface="Times New Roman"/>
              </a:rPr>
              <a:t>followed by </a:t>
            </a:r>
            <a:r>
              <a:rPr sz="1600" spc="-5" dirty="0">
                <a:latin typeface="Times New Roman"/>
                <a:cs typeface="Times New Roman"/>
              </a:rPr>
              <a:t>renewable </a:t>
            </a:r>
            <a:r>
              <a:rPr sz="1600" spc="-10" dirty="0">
                <a:latin typeface="Times New Roman"/>
                <a:cs typeface="Times New Roman"/>
              </a:rPr>
              <a:t>energy </a:t>
            </a:r>
            <a:r>
              <a:rPr sz="1600" spc="-5" dirty="0">
                <a:latin typeface="Times New Roman"/>
                <a:cs typeface="Times New Roman"/>
              </a:rPr>
              <a:t>and  </a:t>
            </a:r>
            <a:r>
              <a:rPr sz="1600" dirty="0">
                <a:latin typeface="Times New Roman"/>
                <a:cs typeface="Times New Roman"/>
              </a:rPr>
              <a:t>educational loans. </a:t>
            </a:r>
            <a:r>
              <a:rPr sz="1600" spc="-5" dirty="0">
                <a:latin typeface="Times New Roman"/>
                <a:cs typeface="Times New Roman"/>
              </a:rPr>
              <a:t>Let's break this further  </a:t>
            </a:r>
            <a:r>
              <a:rPr sz="1600" dirty="0">
                <a:latin typeface="Times New Roman"/>
                <a:cs typeface="Times New Roman"/>
              </a:rPr>
              <a:t>down by </a:t>
            </a:r>
            <a:r>
              <a:rPr sz="1600" spc="-10" dirty="0">
                <a:latin typeface="Times New Roman"/>
                <a:cs typeface="Times New Roman"/>
              </a:rPr>
              <a:t>term, </a:t>
            </a:r>
            <a:r>
              <a:rPr sz="1600" spc="-5" dirty="0">
                <a:latin typeface="Times New Roman"/>
                <a:cs typeface="Times New Roman"/>
              </a:rPr>
              <a:t>interest rate factors in  bivariate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analysis.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18132" y="1686770"/>
            <a:ext cx="6078321" cy="3473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570</Words>
  <Application>Microsoft Office PowerPoint</Application>
  <PresentationFormat>Custom</PresentationFormat>
  <Paragraphs>57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Lending Club Case Study</vt:lpstr>
      <vt:lpstr>Objective</vt:lpstr>
      <vt:lpstr>Overview</vt:lpstr>
      <vt:lpstr>Problem Solving Methodology</vt:lpstr>
      <vt:lpstr>Data Reading &amp; Cleansing</vt:lpstr>
      <vt:lpstr>Univariate Analysis</vt:lpstr>
      <vt:lpstr>Slide 7</vt:lpstr>
      <vt:lpstr>Segmented Analysis Default Rate By Term:</vt:lpstr>
      <vt:lpstr>Segmented Analysis Default Rate By Purpose:</vt:lpstr>
      <vt:lpstr>Slide 10</vt:lpstr>
      <vt:lpstr>Slide 11</vt:lpstr>
      <vt:lpstr>Slide 12</vt:lpstr>
      <vt:lpstr>Slide 13</vt:lpstr>
      <vt:lpstr>Slide 14</vt:lpstr>
      <vt:lpstr>Assignment 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   </dc:title>
  <dc:creator>Tyagi,  Ritu</dc:creator>
  <cp:lastModifiedBy>Arushi Agarwal</cp:lastModifiedBy>
  <cp:revision>1</cp:revision>
  <dcterms:created xsi:type="dcterms:W3CDTF">2022-09-07T18:05:18Z</dcterms:created>
  <dcterms:modified xsi:type="dcterms:W3CDTF">2022-09-07T18:06:25Z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2020-07-27T00:00:00Z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2022-09-07T00:00:00Z</vt:filetime>
  </property>
</Properties>
</file>