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A5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456" autoAdjust="0"/>
    <p:restoredTop sz="88379"/>
  </p:normalViewPr>
  <p:slideViewPr>
    <p:cSldViewPr snapToGrid="0">
      <p:cViewPr>
        <p:scale>
          <a:sx n="28" d="100"/>
          <a:sy n="28" d="100"/>
        </p:scale>
        <p:origin x="264" y="-200"/>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FF1F0-82D2-C943-BD7F-689C09B1FE05}" type="datetimeFigureOut">
              <a:rPr lang="en-US" smtClean="0"/>
              <a:pPr/>
              <a:t>11/10/17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334F5A-F68B-BA4E-A659-9186932B0488}" type="slidenum">
              <a:rPr lang="en-US" smtClean="0"/>
              <a:pPr/>
              <a:t>‹#›</a:t>
            </a:fld>
            <a:endParaRPr lang="en-US"/>
          </a:p>
        </p:txBody>
      </p:sp>
    </p:spTree>
    <p:extLst>
      <p:ext uri="{BB962C8B-B14F-4D97-AF65-F5344CB8AC3E}">
        <p14:creationId xmlns:p14="http://schemas.microsoft.com/office/powerpoint/2010/main" val="579002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44" High x 44" Wide</a:t>
            </a:r>
            <a:endParaRPr lang="en-US" dirty="0"/>
          </a:p>
        </p:txBody>
      </p:sp>
      <p:sp>
        <p:nvSpPr>
          <p:cNvPr id="4" name="Slide Number Placeholder 3"/>
          <p:cNvSpPr>
            <a:spLocks noGrp="1"/>
          </p:cNvSpPr>
          <p:nvPr>
            <p:ph type="sldNum" sz="quarter" idx="10"/>
          </p:nvPr>
        </p:nvSpPr>
        <p:spPr/>
        <p:txBody>
          <a:bodyPr/>
          <a:lstStyle/>
          <a:p>
            <a:fld id="{2F334F5A-F68B-BA4E-A659-9186932B0488}" type="slidenum">
              <a:rPr lang="en-US" smtClean="0"/>
              <a:pPr/>
              <a:t>1</a:t>
            </a:fld>
            <a:endParaRPr lang="en-US"/>
          </a:p>
        </p:txBody>
      </p:sp>
    </p:spTree>
    <p:extLst>
      <p:ext uri="{BB962C8B-B14F-4D97-AF65-F5344CB8AC3E}">
        <p14:creationId xmlns:p14="http://schemas.microsoft.com/office/powerpoint/2010/main" val="1040394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12455A-A050-4496-AB0D-D51E2BBDB135}" type="datetimeFigureOut">
              <a:rPr lang="en-CA" smtClean="0"/>
              <a:pPr/>
              <a:t>2017-11-10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4E38AB3-1519-4E1F-9A0F-E0FDF4DF72E7}" type="slidenum">
              <a:rPr lang="en-CA" smtClean="0"/>
              <a:pPr/>
              <a:t>‹#›</a:t>
            </a:fld>
            <a:endParaRPr lang="en-CA"/>
          </a:p>
        </p:txBody>
      </p:sp>
    </p:spTree>
    <p:extLst>
      <p:ext uri="{BB962C8B-B14F-4D97-AF65-F5344CB8AC3E}">
        <p14:creationId xmlns:p14="http://schemas.microsoft.com/office/powerpoint/2010/main" val="3824542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12455A-A050-4496-AB0D-D51E2BBDB135}" type="datetimeFigureOut">
              <a:rPr lang="en-CA" smtClean="0"/>
              <a:pPr/>
              <a:t>2017-11-10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4E38AB3-1519-4E1F-9A0F-E0FDF4DF72E7}" type="slidenum">
              <a:rPr lang="en-CA" smtClean="0"/>
              <a:pPr/>
              <a:t>‹#›</a:t>
            </a:fld>
            <a:endParaRPr lang="en-CA"/>
          </a:p>
        </p:txBody>
      </p:sp>
    </p:spTree>
    <p:extLst>
      <p:ext uri="{BB962C8B-B14F-4D97-AF65-F5344CB8AC3E}">
        <p14:creationId xmlns:p14="http://schemas.microsoft.com/office/powerpoint/2010/main" val="426142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12455A-A050-4496-AB0D-D51E2BBDB135}" type="datetimeFigureOut">
              <a:rPr lang="en-CA" smtClean="0"/>
              <a:pPr/>
              <a:t>2017-11-10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4E38AB3-1519-4E1F-9A0F-E0FDF4DF72E7}" type="slidenum">
              <a:rPr lang="en-CA" smtClean="0"/>
              <a:pPr/>
              <a:t>‹#›</a:t>
            </a:fld>
            <a:endParaRPr lang="en-CA"/>
          </a:p>
        </p:txBody>
      </p:sp>
    </p:spTree>
    <p:extLst>
      <p:ext uri="{BB962C8B-B14F-4D97-AF65-F5344CB8AC3E}">
        <p14:creationId xmlns:p14="http://schemas.microsoft.com/office/powerpoint/2010/main" val="356963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12455A-A050-4496-AB0D-D51E2BBDB135}" type="datetimeFigureOut">
              <a:rPr lang="en-CA" smtClean="0"/>
              <a:pPr/>
              <a:t>2017-11-10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4E38AB3-1519-4E1F-9A0F-E0FDF4DF72E7}" type="slidenum">
              <a:rPr lang="en-CA" smtClean="0"/>
              <a:pPr/>
              <a:t>‹#›</a:t>
            </a:fld>
            <a:endParaRPr lang="en-CA"/>
          </a:p>
        </p:txBody>
      </p:sp>
    </p:spTree>
    <p:extLst>
      <p:ext uri="{BB962C8B-B14F-4D97-AF65-F5344CB8AC3E}">
        <p14:creationId xmlns:p14="http://schemas.microsoft.com/office/powerpoint/2010/main" val="315880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D12455A-A050-4496-AB0D-D51E2BBDB135}" type="datetimeFigureOut">
              <a:rPr lang="en-CA" smtClean="0"/>
              <a:pPr/>
              <a:t>2017-11-10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4E38AB3-1519-4E1F-9A0F-E0FDF4DF72E7}" type="slidenum">
              <a:rPr lang="en-CA" smtClean="0"/>
              <a:pPr/>
              <a:t>‹#›</a:t>
            </a:fld>
            <a:endParaRPr lang="en-CA"/>
          </a:p>
        </p:txBody>
      </p:sp>
    </p:spTree>
    <p:extLst>
      <p:ext uri="{BB962C8B-B14F-4D97-AF65-F5344CB8AC3E}">
        <p14:creationId xmlns:p14="http://schemas.microsoft.com/office/powerpoint/2010/main" val="135091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12455A-A050-4496-AB0D-D51E2BBDB135}" type="datetimeFigureOut">
              <a:rPr lang="en-CA" smtClean="0"/>
              <a:pPr/>
              <a:t>2017-11-10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4E38AB3-1519-4E1F-9A0F-E0FDF4DF72E7}" type="slidenum">
              <a:rPr lang="en-CA" smtClean="0"/>
              <a:pPr/>
              <a:t>‹#›</a:t>
            </a:fld>
            <a:endParaRPr lang="en-CA"/>
          </a:p>
        </p:txBody>
      </p:sp>
    </p:spTree>
    <p:extLst>
      <p:ext uri="{BB962C8B-B14F-4D97-AF65-F5344CB8AC3E}">
        <p14:creationId xmlns:p14="http://schemas.microsoft.com/office/powerpoint/2010/main" val="298994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12455A-A050-4496-AB0D-D51E2BBDB135}" type="datetimeFigureOut">
              <a:rPr lang="en-CA" smtClean="0"/>
              <a:pPr/>
              <a:t>2017-11-10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4E38AB3-1519-4E1F-9A0F-E0FDF4DF72E7}" type="slidenum">
              <a:rPr lang="en-CA" smtClean="0"/>
              <a:pPr/>
              <a:t>‹#›</a:t>
            </a:fld>
            <a:endParaRPr lang="en-CA"/>
          </a:p>
        </p:txBody>
      </p:sp>
    </p:spTree>
    <p:extLst>
      <p:ext uri="{BB962C8B-B14F-4D97-AF65-F5344CB8AC3E}">
        <p14:creationId xmlns:p14="http://schemas.microsoft.com/office/powerpoint/2010/main" val="245343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12455A-A050-4496-AB0D-D51E2BBDB135}" type="datetimeFigureOut">
              <a:rPr lang="en-CA" smtClean="0"/>
              <a:pPr/>
              <a:t>2017-11-10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4E38AB3-1519-4E1F-9A0F-E0FDF4DF72E7}" type="slidenum">
              <a:rPr lang="en-CA" smtClean="0"/>
              <a:pPr/>
              <a:t>‹#›</a:t>
            </a:fld>
            <a:endParaRPr lang="en-CA"/>
          </a:p>
        </p:txBody>
      </p:sp>
    </p:spTree>
    <p:extLst>
      <p:ext uri="{BB962C8B-B14F-4D97-AF65-F5344CB8AC3E}">
        <p14:creationId xmlns:p14="http://schemas.microsoft.com/office/powerpoint/2010/main" val="319358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12455A-A050-4496-AB0D-D51E2BBDB135}" type="datetimeFigureOut">
              <a:rPr lang="en-CA" smtClean="0"/>
              <a:pPr/>
              <a:t>2017-11-10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4E38AB3-1519-4E1F-9A0F-E0FDF4DF72E7}" type="slidenum">
              <a:rPr lang="en-CA" smtClean="0"/>
              <a:pPr/>
              <a:t>‹#›</a:t>
            </a:fld>
            <a:endParaRPr lang="en-CA"/>
          </a:p>
        </p:txBody>
      </p:sp>
    </p:spTree>
    <p:extLst>
      <p:ext uri="{BB962C8B-B14F-4D97-AF65-F5344CB8AC3E}">
        <p14:creationId xmlns:p14="http://schemas.microsoft.com/office/powerpoint/2010/main" val="2752179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5D12455A-A050-4496-AB0D-D51E2BBDB135}" type="datetimeFigureOut">
              <a:rPr lang="en-CA" smtClean="0"/>
              <a:pPr/>
              <a:t>2017-11-10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4E38AB3-1519-4E1F-9A0F-E0FDF4DF72E7}" type="slidenum">
              <a:rPr lang="en-CA" smtClean="0"/>
              <a:pPr/>
              <a:t>‹#›</a:t>
            </a:fld>
            <a:endParaRPr lang="en-CA"/>
          </a:p>
        </p:txBody>
      </p:sp>
    </p:spTree>
    <p:extLst>
      <p:ext uri="{BB962C8B-B14F-4D97-AF65-F5344CB8AC3E}">
        <p14:creationId xmlns:p14="http://schemas.microsoft.com/office/powerpoint/2010/main" val="681098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5D12455A-A050-4496-AB0D-D51E2BBDB135}" type="datetimeFigureOut">
              <a:rPr lang="en-CA" smtClean="0"/>
              <a:pPr/>
              <a:t>2017-11-10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4E38AB3-1519-4E1F-9A0F-E0FDF4DF72E7}" type="slidenum">
              <a:rPr lang="en-CA" smtClean="0"/>
              <a:pPr/>
              <a:t>‹#›</a:t>
            </a:fld>
            <a:endParaRPr lang="en-CA"/>
          </a:p>
        </p:txBody>
      </p:sp>
    </p:spTree>
    <p:extLst>
      <p:ext uri="{BB962C8B-B14F-4D97-AF65-F5344CB8AC3E}">
        <p14:creationId xmlns:p14="http://schemas.microsoft.com/office/powerpoint/2010/main" val="34644029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D12455A-A050-4496-AB0D-D51E2BBDB135}" type="datetimeFigureOut">
              <a:rPr lang="en-CA" smtClean="0"/>
              <a:pPr/>
              <a:t>2017-11-10</a:t>
            </a:fld>
            <a:endParaRPr lang="en-CA"/>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4E38AB3-1519-4E1F-9A0F-E0FDF4DF72E7}" type="slidenum">
              <a:rPr lang="en-CA" smtClean="0"/>
              <a:pPr/>
              <a:t>‹#›</a:t>
            </a:fld>
            <a:endParaRPr lang="en-CA"/>
          </a:p>
        </p:txBody>
      </p:sp>
    </p:spTree>
    <p:extLst>
      <p:ext uri="{BB962C8B-B14F-4D97-AF65-F5344CB8AC3E}">
        <p14:creationId xmlns:p14="http://schemas.microsoft.com/office/powerpoint/2010/main" val="488163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6" Type="http://schemas.openxmlformats.org/officeDocument/2006/relationships/image" Target="../media/image4.tif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4445103"/>
            <a:ext cx="43891200" cy="272767"/>
          </a:xfrm>
          <a:prstGeom prst="rect">
            <a:avLst/>
          </a:prstGeom>
          <a:solidFill>
            <a:srgbClr val="002A5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TextBox 16"/>
          <p:cNvSpPr txBox="1"/>
          <p:nvPr/>
        </p:nvSpPr>
        <p:spPr>
          <a:xfrm>
            <a:off x="4560826" y="195419"/>
            <a:ext cx="35250992" cy="2554545"/>
          </a:xfrm>
          <a:prstGeom prst="rect">
            <a:avLst/>
          </a:prstGeom>
          <a:noFill/>
        </p:spPr>
        <p:txBody>
          <a:bodyPr wrap="square" rtlCol="0">
            <a:spAutoFit/>
          </a:bodyPr>
          <a:lstStyle/>
          <a:p>
            <a:pPr algn="ctr"/>
            <a:r>
              <a:rPr lang="en-CA" sz="8000" b="1" dirty="0"/>
              <a:t>Design of Controllable Flexible Instruments to Facilitate Endoscopic Ear Surgery</a:t>
            </a:r>
            <a:r>
              <a:rPr lang="en-US" sz="8000" dirty="0"/>
              <a:t> </a:t>
            </a:r>
            <a:endParaRPr lang="en-US" sz="8000" b="1" dirty="0">
              <a:solidFill>
                <a:schemeClr val="accent1">
                  <a:lumMod val="50000"/>
                </a:schemeClr>
              </a:solidFill>
            </a:endParaRPr>
          </a:p>
        </p:txBody>
      </p:sp>
      <p:sp>
        <p:nvSpPr>
          <p:cNvPr id="18" name="TextBox 17"/>
          <p:cNvSpPr txBox="1"/>
          <p:nvPr/>
        </p:nvSpPr>
        <p:spPr>
          <a:xfrm>
            <a:off x="0" y="2782390"/>
            <a:ext cx="43891199" cy="1354217"/>
          </a:xfrm>
          <a:prstGeom prst="rect">
            <a:avLst/>
          </a:prstGeom>
          <a:noFill/>
        </p:spPr>
        <p:txBody>
          <a:bodyPr wrap="square" rtlCol="0">
            <a:spAutoFit/>
          </a:bodyPr>
          <a:lstStyle/>
          <a:p>
            <a:pPr algn="ctr"/>
            <a:r>
              <a:rPr lang="en-US" sz="5400" dirty="0" err="1">
                <a:solidFill>
                  <a:schemeClr val="accent1">
                    <a:lumMod val="50000"/>
                  </a:schemeClr>
                </a:solidFill>
              </a:rPr>
              <a:t>Arushri</a:t>
            </a:r>
            <a:r>
              <a:rPr lang="en-US" sz="5400" dirty="0">
                <a:solidFill>
                  <a:schemeClr val="accent1">
                    <a:lumMod val="50000"/>
                  </a:schemeClr>
                </a:solidFill>
              </a:rPr>
              <a:t> Swarup</a:t>
            </a:r>
            <a:r>
              <a:rPr lang="en-US" sz="5400" baseline="30000" dirty="0">
                <a:solidFill>
                  <a:schemeClr val="accent1">
                    <a:lumMod val="50000"/>
                  </a:schemeClr>
                </a:solidFill>
              </a:rPr>
              <a:t>1,2</a:t>
            </a:r>
            <a:r>
              <a:rPr lang="en-US" sz="5400" dirty="0">
                <a:solidFill>
                  <a:schemeClr val="accent1">
                    <a:lumMod val="50000"/>
                  </a:schemeClr>
                </a:solidFill>
              </a:rPr>
              <a:t>, </a:t>
            </a:r>
            <a:r>
              <a:rPr lang="en-US" sz="5400" dirty="0" smtClean="0">
                <a:solidFill>
                  <a:schemeClr val="accent1">
                    <a:lumMod val="50000"/>
                  </a:schemeClr>
                </a:solidFill>
              </a:rPr>
              <a:t>Adrian James</a:t>
            </a:r>
            <a:r>
              <a:rPr lang="en-US" sz="5400" baseline="30000" dirty="0" smtClean="0">
                <a:solidFill>
                  <a:schemeClr val="accent1">
                    <a:lumMod val="50000"/>
                  </a:schemeClr>
                </a:solidFill>
              </a:rPr>
              <a:t>2</a:t>
            </a:r>
            <a:endParaRPr lang="en-US" sz="4000" baseline="30000" dirty="0" smtClean="0">
              <a:solidFill>
                <a:schemeClr val="accent1">
                  <a:lumMod val="50000"/>
                </a:schemeClr>
              </a:solidFill>
            </a:endParaRPr>
          </a:p>
          <a:p>
            <a:pPr algn="ctr">
              <a:spcAft>
                <a:spcPct val="0"/>
              </a:spcAft>
              <a:tabLst>
                <a:tab pos="0" algn="l"/>
                <a:tab pos="104775" algn="l"/>
                <a:tab pos="554038" algn="l"/>
                <a:tab pos="1003300" algn="l"/>
                <a:tab pos="1452563" algn="l"/>
                <a:tab pos="1901825" algn="l"/>
                <a:tab pos="2351088" algn="l"/>
                <a:tab pos="2800350" algn="l"/>
                <a:tab pos="3249613" algn="l"/>
                <a:tab pos="3698875" algn="l"/>
                <a:tab pos="4148138" algn="l"/>
                <a:tab pos="4597400" algn="l"/>
                <a:tab pos="5046663" algn="l"/>
                <a:tab pos="5495925" algn="l"/>
                <a:tab pos="5945188" algn="l"/>
                <a:tab pos="6394450" algn="l"/>
                <a:tab pos="6843713" algn="l"/>
                <a:tab pos="7292975" algn="l"/>
                <a:tab pos="7742238" algn="l"/>
                <a:tab pos="8191500" algn="l"/>
                <a:tab pos="8640763" algn="l"/>
              </a:tabLst>
            </a:pPr>
            <a:r>
              <a:rPr lang="en-US" sz="2800" dirty="0" smtClean="0">
                <a:solidFill>
                  <a:schemeClr val="accent1">
                    <a:lumMod val="50000"/>
                  </a:schemeClr>
                </a:solidFill>
              </a:rPr>
              <a:t>1 </a:t>
            </a:r>
            <a:r>
              <a:rPr lang="en-US" sz="2800" dirty="0">
                <a:solidFill>
                  <a:schemeClr val="accent1">
                    <a:lumMod val="50000"/>
                  </a:schemeClr>
                </a:solidFill>
              </a:rPr>
              <a:t>Institute of Biomaterials and Biomedical Engineering, University of Toronto; 2 The Hospital for Sick Children, </a:t>
            </a:r>
            <a:r>
              <a:rPr lang="en-US" sz="2800" dirty="0" smtClean="0">
                <a:solidFill>
                  <a:schemeClr val="accent1">
                    <a:lumMod val="50000"/>
                  </a:schemeClr>
                </a:solidFill>
              </a:rPr>
              <a:t>Toronto</a:t>
            </a:r>
            <a:endParaRPr lang="en-US" sz="2800" dirty="0">
              <a:solidFill>
                <a:schemeClr val="accent1">
                  <a:lumMod val="50000"/>
                </a:schemeClr>
              </a:solidFill>
            </a:endParaRPr>
          </a:p>
        </p:txBody>
      </p:sp>
      <p:sp>
        <p:nvSpPr>
          <p:cNvPr id="1028" name="AutoShape 4" descr="https://outlook.office.com/owa/service.svc/s/GetAttachmentThumbnail?id=AAMkAGQ0YTFhNzdiLWUxNmYtNDY2NS05MGFhLWIyMzA4NmY5NWIxNgBGAAAAAAAM7wpYAawRRp4ZlHkMwxghBwC6wC0BPymCSrkhikseEbUPAAAAAAEMAAC6wC0BPymCSrkhikseEbUPAAAj5jsTAAABEgAQALpovbBt2G1BtiAQHSerqiQ%3D&amp;thumbnailType=2&amp;X-OWA-CANARY=kUPKPSmEPkmHdWeLIKWudYCxuxjTo9QYEFGTwSalCCwCbIol5xtDO6gQPkUaUPI1cFlh0q4ocE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
        <p:nvSpPr>
          <p:cNvPr id="144" name="TextBox 143"/>
          <p:cNvSpPr txBox="1"/>
          <p:nvPr/>
        </p:nvSpPr>
        <p:spPr>
          <a:xfrm>
            <a:off x="29487934" y="5486400"/>
            <a:ext cx="13716000" cy="17373600"/>
          </a:xfrm>
          <a:prstGeom prst="roundRect">
            <a:avLst/>
          </a:prstGeom>
          <a:solidFill>
            <a:schemeClr val="lt1">
              <a:alpha val="50000"/>
            </a:schemeClr>
          </a:solidFill>
          <a:ln w="76200">
            <a:solidFill>
              <a:srgbClr val="002A5C"/>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sz="6000" b="1" dirty="0" smtClean="0"/>
              <a:t>Step 3: Prototype Creation</a:t>
            </a:r>
          </a:p>
          <a:p>
            <a:pPr algn="ctr"/>
            <a:endParaRPr lang="en-CA" sz="6000" dirty="0" smtClean="0"/>
          </a:p>
          <a:p>
            <a:endParaRPr lang="en-CA" sz="4000" dirty="0">
              <a:latin typeface="Garamond" panose="02020404030301010803" pitchFamily="18" charset="0"/>
            </a:endParaRPr>
          </a:p>
          <a:p>
            <a:endParaRPr lang="en-CA" sz="4000" dirty="0" smtClean="0">
              <a:latin typeface="Garamond" panose="02020404030301010803" pitchFamily="18" charset="0"/>
            </a:endParaRPr>
          </a:p>
          <a:p>
            <a:endParaRPr lang="en-CA" sz="4000" dirty="0">
              <a:latin typeface="Garamond" panose="02020404030301010803" pitchFamily="18" charset="0"/>
            </a:endParaRPr>
          </a:p>
          <a:p>
            <a:endParaRPr lang="en-CA" sz="4000" dirty="0" smtClean="0">
              <a:latin typeface="Garamond" panose="02020404030301010803" pitchFamily="18" charset="0"/>
            </a:endParaRPr>
          </a:p>
          <a:p>
            <a:endParaRPr lang="en-CA" sz="4000" dirty="0">
              <a:latin typeface="Garamond" panose="02020404030301010803" pitchFamily="18" charset="0"/>
            </a:endParaRPr>
          </a:p>
          <a:p>
            <a:endParaRPr lang="en-CA" sz="4000" dirty="0" smtClean="0">
              <a:latin typeface="Garamond" panose="02020404030301010803" pitchFamily="18" charset="0"/>
            </a:endParaRPr>
          </a:p>
          <a:p>
            <a:endParaRPr lang="en-CA" sz="4000" dirty="0">
              <a:latin typeface="Garamond" panose="02020404030301010803" pitchFamily="18" charset="0"/>
            </a:endParaRPr>
          </a:p>
          <a:p>
            <a:endParaRPr lang="en-CA" sz="4000" dirty="0" smtClean="0">
              <a:latin typeface="Garamond" panose="02020404030301010803" pitchFamily="18" charset="0"/>
            </a:endParaRPr>
          </a:p>
          <a:p>
            <a:endParaRPr lang="en-CA" sz="6000" dirty="0">
              <a:latin typeface="Garamond" panose="02020404030301010803" pitchFamily="18" charset="0"/>
            </a:endParaRPr>
          </a:p>
        </p:txBody>
      </p:sp>
      <p:pic>
        <p:nvPicPr>
          <p:cNvPr id="1025" name="Picture 10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61000" y="8392329"/>
            <a:ext cx="10972800" cy="8229600"/>
          </a:xfrm>
          <a:prstGeom prst="roundRect">
            <a:avLst/>
          </a:prstGeom>
        </p:spPr>
      </p:pic>
      <p:sp>
        <p:nvSpPr>
          <p:cNvPr id="145" name="TextBox 144"/>
          <p:cNvSpPr txBox="1"/>
          <p:nvPr/>
        </p:nvSpPr>
        <p:spPr>
          <a:xfrm>
            <a:off x="29489400" y="7337503"/>
            <a:ext cx="13716000" cy="1015663"/>
          </a:xfrm>
          <a:prstGeom prst="rect">
            <a:avLst/>
          </a:prstGeom>
          <a:noFill/>
        </p:spPr>
        <p:txBody>
          <a:bodyPr wrap="square" rtlCol="0">
            <a:spAutoFit/>
          </a:bodyPr>
          <a:lstStyle/>
          <a:p>
            <a:pPr algn="ctr"/>
            <a:r>
              <a:rPr lang="en-CA" sz="6000" dirty="0" smtClean="0"/>
              <a:t>Materials</a:t>
            </a:r>
            <a:endParaRPr lang="en-CA" sz="6000" dirty="0"/>
          </a:p>
        </p:txBody>
      </p:sp>
      <p:sp>
        <p:nvSpPr>
          <p:cNvPr id="146" name="TextBox 145"/>
          <p:cNvSpPr txBox="1"/>
          <p:nvPr/>
        </p:nvSpPr>
        <p:spPr>
          <a:xfrm>
            <a:off x="29489400" y="17195766"/>
            <a:ext cx="13716000" cy="1015663"/>
          </a:xfrm>
          <a:prstGeom prst="rect">
            <a:avLst/>
          </a:prstGeom>
          <a:noFill/>
        </p:spPr>
        <p:txBody>
          <a:bodyPr wrap="square" rtlCol="0">
            <a:spAutoFit/>
          </a:bodyPr>
          <a:lstStyle/>
          <a:p>
            <a:pPr algn="ctr"/>
            <a:r>
              <a:rPr lang="en-CA" sz="6000" dirty="0" smtClean="0"/>
              <a:t>Example Prototypes</a:t>
            </a:r>
            <a:endParaRPr lang="en-CA" sz="6000" dirty="0"/>
          </a:p>
        </p:txBody>
      </p:sp>
      <p:pic>
        <p:nvPicPr>
          <p:cNvPr id="148" name="Picture 147"/>
          <p:cNvPicPr>
            <a:picLocks noChangeAspect="1"/>
          </p:cNvPicPr>
          <p:nvPr/>
        </p:nvPicPr>
        <p:blipFill rotWithShape="1">
          <a:blip r:embed="rId4" cstate="print">
            <a:extLst>
              <a:ext uri="{28A0092B-C50C-407E-A947-70E740481C1C}">
                <a14:useLocalDpi xmlns:a14="http://schemas.microsoft.com/office/drawing/2010/main" val="0"/>
              </a:ext>
            </a:extLst>
          </a:blip>
          <a:srcRect l="43791" t="53873" r="33639" b="20236"/>
          <a:stretch/>
        </p:blipFill>
        <p:spPr>
          <a:xfrm>
            <a:off x="33655175" y="19123858"/>
            <a:ext cx="1379904" cy="2814274"/>
          </a:xfrm>
          <a:prstGeom prst="rect">
            <a:avLst/>
          </a:prstGeom>
        </p:spPr>
      </p:pic>
      <p:pic>
        <p:nvPicPr>
          <p:cNvPr id="149" name="Picture 148"/>
          <p:cNvPicPr>
            <a:picLocks noChangeAspect="1"/>
          </p:cNvPicPr>
          <p:nvPr/>
        </p:nvPicPr>
        <p:blipFill rotWithShape="1">
          <a:blip r:embed="rId4" cstate="print">
            <a:extLst>
              <a:ext uri="{28A0092B-C50C-407E-A947-70E740481C1C}">
                <a14:useLocalDpi xmlns:a14="http://schemas.microsoft.com/office/drawing/2010/main" val="0"/>
              </a:ext>
            </a:extLst>
          </a:blip>
          <a:srcRect l="57812" t="26650" r="19618" b="40915"/>
          <a:stretch/>
        </p:blipFill>
        <p:spPr>
          <a:xfrm>
            <a:off x="37772681" y="18700866"/>
            <a:ext cx="1379904" cy="3525538"/>
          </a:xfrm>
          <a:prstGeom prst="rect">
            <a:avLst/>
          </a:prstGeom>
        </p:spPr>
      </p:pic>
      <p:pic>
        <p:nvPicPr>
          <p:cNvPr id="150" name="Picture 149"/>
          <p:cNvPicPr>
            <a:picLocks noChangeAspect="1"/>
          </p:cNvPicPr>
          <p:nvPr/>
        </p:nvPicPr>
        <p:blipFill rotWithShape="1">
          <a:blip r:embed="rId4" cstate="print">
            <a:extLst>
              <a:ext uri="{28A0092B-C50C-407E-A947-70E740481C1C}">
                <a14:useLocalDpi xmlns:a14="http://schemas.microsoft.com/office/drawing/2010/main" val="0"/>
              </a:ext>
            </a:extLst>
          </a:blip>
          <a:srcRect l="64955" t="58745" r="12475" b="18816"/>
          <a:stretch/>
        </p:blipFill>
        <p:spPr>
          <a:xfrm>
            <a:off x="31628846" y="19249595"/>
            <a:ext cx="1379904" cy="2439033"/>
          </a:xfrm>
          <a:prstGeom prst="rect">
            <a:avLst/>
          </a:prstGeom>
        </p:spPr>
      </p:pic>
      <p:pic>
        <p:nvPicPr>
          <p:cNvPr id="151" name="Picture 150"/>
          <p:cNvPicPr>
            <a:picLocks noChangeAspect="1"/>
          </p:cNvPicPr>
          <p:nvPr/>
        </p:nvPicPr>
        <p:blipFill rotWithShape="1">
          <a:blip r:embed="rId4" cstate="print">
            <a:extLst>
              <a:ext uri="{28A0092B-C50C-407E-A947-70E740481C1C}">
                <a14:useLocalDpi xmlns:a14="http://schemas.microsoft.com/office/drawing/2010/main" val="0"/>
              </a:ext>
            </a:extLst>
          </a:blip>
          <a:srcRect l="24998" t="51144" r="52432" b="25094"/>
          <a:stretch/>
        </p:blipFill>
        <p:spPr>
          <a:xfrm>
            <a:off x="39799010" y="19216234"/>
            <a:ext cx="1379904" cy="2582753"/>
          </a:xfrm>
          <a:prstGeom prst="rect">
            <a:avLst/>
          </a:prstGeom>
        </p:spPr>
      </p:pic>
      <p:pic>
        <p:nvPicPr>
          <p:cNvPr id="1037" name="Picture 10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34285520" y="19762466"/>
            <a:ext cx="4236720" cy="1444752"/>
          </a:xfrm>
          <a:prstGeom prst="rect">
            <a:avLst/>
          </a:prstGeom>
        </p:spPr>
      </p:pic>
      <p:sp>
        <p:nvSpPr>
          <p:cNvPr id="153" name="TextBox 152"/>
          <p:cNvSpPr txBox="1"/>
          <p:nvPr/>
        </p:nvSpPr>
        <p:spPr>
          <a:xfrm>
            <a:off x="29489400" y="23317200"/>
            <a:ext cx="13716000" cy="5943600"/>
          </a:xfrm>
          <a:prstGeom prst="roundRect">
            <a:avLst/>
          </a:prstGeom>
          <a:solidFill>
            <a:schemeClr val="lt1">
              <a:alpha val="50000"/>
            </a:schemeClr>
          </a:solidFill>
          <a:ln w="76200">
            <a:solidFill>
              <a:srgbClr val="002A5C"/>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sz="6000" dirty="0" smtClean="0"/>
              <a:t>Outcomes</a:t>
            </a:r>
          </a:p>
          <a:p>
            <a:pPr algn="just"/>
            <a:r>
              <a:rPr lang="en-CA" sz="4000" dirty="0" smtClean="0">
                <a:latin typeface="Garamond" panose="02020404030301010803" pitchFamily="18" charset="0"/>
              </a:rPr>
              <a:t>Students were asked before and after the prototyping challenge:</a:t>
            </a:r>
            <a:br>
              <a:rPr lang="en-CA" sz="4000" dirty="0" smtClean="0">
                <a:latin typeface="Garamond" panose="02020404030301010803" pitchFamily="18" charset="0"/>
              </a:rPr>
            </a:br>
            <a:r>
              <a:rPr lang="en-CA" sz="4000" dirty="0" smtClean="0">
                <a:latin typeface="Garamond" panose="02020404030301010803" pitchFamily="18" charset="0"/>
              </a:rPr>
              <a:t>1) To rate their knowledge of each brainstorming technique</a:t>
            </a:r>
          </a:p>
          <a:p>
            <a:pPr marL="571500" indent="-571500" algn="just">
              <a:buFont typeface="Arial" panose="020B0604020202020204" pitchFamily="34" charset="0"/>
              <a:buChar char="•"/>
            </a:pPr>
            <a:r>
              <a:rPr lang="en-CA" sz="4000" dirty="0" smtClean="0">
                <a:latin typeface="Garamond" panose="02020404030301010803" pitchFamily="18" charset="0"/>
              </a:rPr>
              <a:t>Students </a:t>
            </a:r>
            <a:r>
              <a:rPr lang="en-CA" sz="4000" dirty="0">
                <a:latin typeface="Garamond" panose="02020404030301010803" pitchFamily="18" charset="0"/>
              </a:rPr>
              <a:t>felt their knowledge of the biological inspiration </a:t>
            </a:r>
            <a:r>
              <a:rPr lang="en-CA" sz="4000" dirty="0" smtClean="0">
                <a:latin typeface="Garamond" panose="02020404030301010803" pitchFamily="18" charset="0"/>
              </a:rPr>
              <a:t>increased the most </a:t>
            </a:r>
            <a:r>
              <a:rPr lang="en-CA" sz="4000" dirty="0">
                <a:latin typeface="Garamond" panose="02020404030301010803" pitchFamily="18" charset="0"/>
              </a:rPr>
              <a:t>after the </a:t>
            </a:r>
            <a:r>
              <a:rPr lang="en-CA" sz="4000" dirty="0" smtClean="0">
                <a:latin typeface="Garamond" panose="02020404030301010803" pitchFamily="18" charset="0"/>
              </a:rPr>
              <a:t>challenge </a:t>
            </a:r>
            <a:r>
              <a:rPr lang="en-CA" sz="4000" dirty="0">
                <a:latin typeface="Garamond" panose="02020404030301010803" pitchFamily="18" charset="0"/>
              </a:rPr>
              <a:t>was completed</a:t>
            </a:r>
          </a:p>
          <a:p>
            <a:pPr algn="just"/>
            <a:r>
              <a:rPr lang="en-CA" sz="4000" dirty="0" smtClean="0">
                <a:latin typeface="Garamond" panose="02020404030301010803" pitchFamily="18" charset="0"/>
              </a:rPr>
              <a:t>2) To rank the brainstorming techniques in order of effectiveness</a:t>
            </a:r>
          </a:p>
          <a:p>
            <a:pPr marL="571500" indent="-571500" algn="just">
              <a:buFont typeface="Arial" panose="020B0604020202020204" pitchFamily="34" charset="0"/>
              <a:buChar char="•"/>
            </a:pPr>
            <a:r>
              <a:rPr lang="en-CA" sz="4000" dirty="0" smtClean="0">
                <a:latin typeface="Garamond" panose="02020404030301010803" pitchFamily="18" charset="0"/>
              </a:rPr>
              <a:t>Students ranked the 6-3-5 method as the technique that yielded the best results after participating in the challenge</a:t>
            </a:r>
            <a:endParaRPr lang="en-CA" sz="4000" dirty="0">
              <a:latin typeface="Garamond" panose="02020404030301010803" pitchFamily="18" charset="0"/>
            </a:endParaRPr>
          </a:p>
        </p:txBody>
      </p:sp>
      <p:grpSp>
        <p:nvGrpSpPr>
          <p:cNvPr id="6" name="Group 5"/>
          <p:cNvGrpSpPr/>
          <p:nvPr/>
        </p:nvGrpSpPr>
        <p:grpSpPr>
          <a:xfrm>
            <a:off x="0" y="1773317"/>
            <a:ext cx="7680960" cy="2377440"/>
            <a:chOff x="0" y="1970684"/>
            <a:chExt cx="7680960" cy="2377440"/>
          </a:xfrm>
        </p:grpSpPr>
        <p:sp>
          <p:nvSpPr>
            <p:cNvPr id="5" name="Rectangle 4"/>
            <p:cNvSpPr/>
            <p:nvPr/>
          </p:nvSpPr>
          <p:spPr>
            <a:xfrm>
              <a:off x="0" y="1970684"/>
              <a:ext cx="7680960" cy="23774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4360" y="2563931"/>
              <a:ext cx="6492240" cy="1190946"/>
            </a:xfrm>
            <a:prstGeom prst="roundRect">
              <a:avLst/>
            </a:prstGeom>
          </p:spPr>
        </p:pic>
      </p:grpSp>
      <p:sp>
        <p:nvSpPr>
          <p:cNvPr id="91" name="TextBox 90"/>
          <p:cNvSpPr txBox="1"/>
          <p:nvPr/>
        </p:nvSpPr>
        <p:spPr>
          <a:xfrm>
            <a:off x="29489400" y="29717999"/>
            <a:ext cx="13716000" cy="2349579"/>
          </a:xfrm>
          <a:prstGeom prst="roundRect">
            <a:avLst/>
          </a:prstGeom>
          <a:solidFill>
            <a:schemeClr val="lt1">
              <a:alpha val="50000"/>
            </a:schemeClr>
          </a:solidFill>
          <a:ln w="76200">
            <a:solidFill>
              <a:srgbClr val="002A5C"/>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CA" sz="6000" dirty="0" smtClean="0"/>
              <a:t>References</a:t>
            </a:r>
            <a:endParaRPr lang="en-CA" sz="4400" dirty="0" smtClean="0"/>
          </a:p>
          <a:p>
            <a:pPr marL="223838" lvl="1" algn="just"/>
            <a:r>
              <a:rPr lang="en-CA" sz="1100" dirty="0">
                <a:latin typeface="Garamond" panose="02020404030301010803" pitchFamily="18" charset="0"/>
              </a:rPr>
              <a:t>[</a:t>
            </a:r>
            <a:r>
              <a:rPr lang="en-CA" sz="1200" dirty="0">
                <a:latin typeface="Garamond" panose="02020404030301010803" pitchFamily="18" charset="0"/>
              </a:rPr>
              <a:t>1] </a:t>
            </a:r>
            <a:r>
              <a:rPr lang="de-DE" sz="1200" dirty="0">
                <a:latin typeface="Garamond" panose="02020404030301010803" pitchFamily="18" charset="0"/>
              </a:rPr>
              <a:t>Rohrbach B. "Kreativ nach Regeln–Methode 635, eine neue Technik zum Lösen von Problemen". Absatzwirtschaft 1969.</a:t>
            </a:r>
          </a:p>
          <a:p>
            <a:pPr marL="223838" lvl="1" algn="just"/>
            <a:r>
              <a:rPr lang="de-DE" sz="1200" dirty="0">
                <a:latin typeface="Garamond" panose="02020404030301010803" pitchFamily="18" charset="0"/>
              </a:rPr>
              <a:t>[2] </a:t>
            </a:r>
            <a:r>
              <a:rPr lang="en-CA" sz="1200" dirty="0">
                <a:latin typeface="Garamond" panose="02020404030301010803" pitchFamily="18" charset="0"/>
              </a:rPr>
              <a:t>"</a:t>
            </a:r>
            <a:r>
              <a:rPr lang="en-CA" sz="1200" dirty="0" err="1">
                <a:latin typeface="Garamond" panose="02020404030301010803" pitchFamily="18" charset="0"/>
              </a:rPr>
              <a:t>AskNature</a:t>
            </a:r>
            <a:r>
              <a:rPr lang="en-CA" sz="1200" dirty="0">
                <a:latin typeface="Garamond" panose="02020404030301010803" pitchFamily="18" charset="0"/>
              </a:rPr>
              <a:t> - Innovation Inspired by Nature" https://asknature.org/ (accessed April 21, 2017). </a:t>
            </a:r>
          </a:p>
          <a:p>
            <a:pPr marL="223838" lvl="1" algn="just"/>
            <a:r>
              <a:rPr lang="en-CA" sz="1200" dirty="0">
                <a:latin typeface="Garamond" panose="02020404030301010803" pitchFamily="18" charset="0"/>
              </a:rPr>
              <a:t>[3] </a:t>
            </a:r>
            <a:r>
              <a:rPr lang="en-CA" sz="1200" dirty="0" err="1">
                <a:latin typeface="Garamond" panose="02020404030301010803" pitchFamily="18" charset="0"/>
              </a:rPr>
              <a:t>Buzan</a:t>
            </a:r>
            <a:r>
              <a:rPr lang="en-CA" sz="1200" dirty="0">
                <a:latin typeface="Garamond" panose="02020404030301010803" pitchFamily="18" charset="0"/>
              </a:rPr>
              <a:t> T, </a:t>
            </a:r>
            <a:r>
              <a:rPr lang="en-CA" sz="1200" dirty="0" err="1">
                <a:latin typeface="Garamond" panose="02020404030301010803" pitchFamily="18" charset="0"/>
              </a:rPr>
              <a:t>Buzan</a:t>
            </a:r>
            <a:r>
              <a:rPr lang="en-CA" sz="1200" dirty="0">
                <a:latin typeface="Garamond" panose="02020404030301010803" pitchFamily="18" charset="0"/>
              </a:rPr>
              <a:t> B. The mind map book : unlock your creativity, boost your memory, change your life. Pearson/BBC Active; 2010.</a:t>
            </a:r>
          </a:p>
          <a:p>
            <a:pPr marL="223838" lvl="1" algn="just"/>
            <a:r>
              <a:rPr lang="en-CA" sz="1200" dirty="0">
                <a:latin typeface="Garamond" panose="02020404030301010803" pitchFamily="18" charset="0"/>
              </a:rPr>
              <a:t>[4] "Generating How Might We (HMW) Questions from Insights - Northwestern University | Coursera" https://www.coursera.org/learn/leadership-designinnovation/lecture/JMRYd/generating-how-might-wehmw-questions-from-insights (accessed April 27, 2017). </a:t>
            </a:r>
          </a:p>
          <a:p>
            <a:pPr marL="223838" lvl="1" algn="just"/>
            <a:r>
              <a:rPr lang="en-CA" sz="1200" dirty="0">
                <a:latin typeface="Garamond" panose="02020404030301010803" pitchFamily="18" charset="0"/>
              </a:rPr>
              <a:t>[5] “"Design Kit" http://www.designkit.org/methods/3 (accessed April 27, 2017). </a:t>
            </a:r>
          </a:p>
        </p:txBody>
      </p:sp>
      <p:grpSp>
        <p:nvGrpSpPr>
          <p:cNvPr id="20" name="Group 19"/>
          <p:cNvGrpSpPr/>
          <p:nvPr/>
        </p:nvGrpSpPr>
        <p:grpSpPr>
          <a:xfrm>
            <a:off x="821439" y="5563104"/>
            <a:ext cx="13698683" cy="10503941"/>
            <a:chOff x="822277" y="5756266"/>
            <a:chExt cx="13698683" cy="10503941"/>
          </a:xfrm>
        </p:grpSpPr>
        <p:sp>
          <p:nvSpPr>
            <p:cNvPr id="80" name="TextBox 79"/>
            <p:cNvSpPr txBox="1"/>
            <p:nvPr/>
          </p:nvSpPr>
          <p:spPr>
            <a:xfrm>
              <a:off x="840960" y="6934577"/>
              <a:ext cx="13680000" cy="9325630"/>
            </a:xfrm>
            <a:prstGeom prst="rect">
              <a:avLst/>
            </a:prstGeom>
            <a:noFill/>
            <a:ln>
              <a:solidFill>
                <a:schemeClr val="tx1"/>
              </a:solidFill>
            </a:ln>
          </p:spPr>
          <p:txBody>
            <a:bodyPr wrap="square" rtlCol="0">
              <a:spAutoFit/>
            </a:bodyPr>
            <a:lstStyle/>
            <a:p>
              <a:r>
                <a:rPr lang="en-CA" sz="4000" dirty="0" err="1" smtClean="0"/>
                <a:t>Transcanal</a:t>
              </a:r>
              <a:r>
                <a:rPr lang="en-CA" sz="4000" dirty="0" smtClean="0"/>
                <a:t> </a:t>
              </a:r>
              <a:r>
                <a:rPr lang="en-CA" sz="4000" dirty="0"/>
                <a:t>endoscopic ear surgery (TEES) has undergone a surge of enthusiasm in recent years due to the benefits of minimally invasive surgery and clearer access to the tympanic membrane and recesses of the tympanic cavity. However, due to the one-handed surgical technique required for TEES, the surgery is challenging especially in children. </a:t>
              </a:r>
              <a:endParaRPr lang="en-CA" sz="4000" dirty="0"/>
            </a:p>
            <a:p>
              <a:endParaRPr lang="en-US" sz="4000" dirty="0" smtClean="0"/>
            </a:p>
            <a:p>
              <a:r>
                <a:rPr lang="en-US" sz="4000" dirty="0" err="1" smtClean="0"/>
                <a:t>Otologic</a:t>
              </a:r>
              <a:r>
                <a:rPr lang="en-US" sz="4000" dirty="0" smtClean="0"/>
                <a:t> </a:t>
              </a:r>
              <a:r>
                <a:rPr lang="en-US" sz="4000" dirty="0"/>
                <a:t>instruments, traditionally developed for two-handed surgery with operating microscopes, are not necessarily optimized for the TEES environment. To further advance TEES, it is important to thoroughly understand the limitations of current technology and instruments as well as the specific challenges that surgeons face.</a:t>
              </a:r>
              <a:r>
                <a:rPr lang="en-CA" sz="4000" dirty="0"/>
                <a:t/>
              </a:r>
              <a:br>
                <a:rPr lang="en-CA" sz="4000" dirty="0"/>
              </a:br>
              <a:endParaRPr lang="en-US" sz="4000" dirty="0"/>
            </a:p>
          </p:txBody>
        </p:sp>
        <p:sp>
          <p:nvSpPr>
            <p:cNvPr id="95" name="TextBox 94"/>
            <p:cNvSpPr txBox="1"/>
            <p:nvPr/>
          </p:nvSpPr>
          <p:spPr>
            <a:xfrm>
              <a:off x="822277" y="5756266"/>
              <a:ext cx="13680000" cy="1015663"/>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pPr algn="ctr"/>
              <a:r>
                <a:rPr lang="en-US" sz="6000" smtClean="0"/>
                <a:t>Introduction</a:t>
              </a:r>
              <a:endParaRPr lang="en-US" sz="6000" dirty="0" smtClean="0"/>
            </a:p>
          </p:txBody>
        </p:sp>
      </p:grpSp>
      <p:grpSp>
        <p:nvGrpSpPr>
          <p:cNvPr id="16" name="Group 15"/>
          <p:cNvGrpSpPr/>
          <p:nvPr/>
        </p:nvGrpSpPr>
        <p:grpSpPr>
          <a:xfrm>
            <a:off x="594360" y="16598613"/>
            <a:ext cx="13695240" cy="2505679"/>
            <a:chOff x="840960" y="12344367"/>
            <a:chExt cx="13695240" cy="2505679"/>
          </a:xfrm>
        </p:grpSpPr>
        <p:sp>
          <p:nvSpPr>
            <p:cNvPr id="15" name="TextBox 14"/>
            <p:cNvSpPr txBox="1"/>
            <p:nvPr/>
          </p:nvSpPr>
          <p:spPr>
            <a:xfrm>
              <a:off x="856200" y="12344367"/>
              <a:ext cx="13680000" cy="1015663"/>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pPr algn="ctr"/>
              <a:r>
                <a:rPr lang="en-US" sz="6000" dirty="0" smtClean="0"/>
                <a:t>Objective</a:t>
              </a:r>
            </a:p>
          </p:txBody>
        </p:sp>
        <p:sp>
          <p:nvSpPr>
            <p:cNvPr id="98" name="TextBox 97"/>
            <p:cNvSpPr txBox="1"/>
            <p:nvPr/>
          </p:nvSpPr>
          <p:spPr>
            <a:xfrm>
              <a:off x="840960" y="13526607"/>
              <a:ext cx="13680000" cy="1323439"/>
            </a:xfrm>
            <a:prstGeom prst="rect">
              <a:avLst/>
            </a:prstGeom>
            <a:noFill/>
            <a:ln>
              <a:solidFill>
                <a:schemeClr val="tx1"/>
              </a:solidFill>
            </a:ln>
          </p:spPr>
          <p:txBody>
            <a:bodyPr wrap="square" rtlCol="0">
              <a:spAutoFit/>
            </a:bodyPr>
            <a:lstStyle/>
            <a:p>
              <a:r>
                <a:rPr lang="en-US" sz="4000" dirty="0" smtClean="0"/>
                <a:t>To design instruments to facilitate the challenges experienced during TEES.</a:t>
              </a:r>
              <a:endParaRPr lang="en-US" sz="4000" dirty="0"/>
            </a:p>
          </p:txBody>
        </p:sp>
      </p:grpSp>
      <p:grpSp>
        <p:nvGrpSpPr>
          <p:cNvPr id="103" name="Group 102"/>
          <p:cNvGrpSpPr/>
          <p:nvPr/>
        </p:nvGrpSpPr>
        <p:grpSpPr>
          <a:xfrm>
            <a:off x="633086" y="19580415"/>
            <a:ext cx="13695240" cy="3736785"/>
            <a:chOff x="840960" y="12344367"/>
            <a:chExt cx="13695240" cy="3736785"/>
          </a:xfrm>
        </p:grpSpPr>
        <p:sp>
          <p:nvSpPr>
            <p:cNvPr id="104" name="TextBox 103"/>
            <p:cNvSpPr txBox="1"/>
            <p:nvPr/>
          </p:nvSpPr>
          <p:spPr>
            <a:xfrm>
              <a:off x="856200" y="12344367"/>
              <a:ext cx="13680000" cy="1015663"/>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pPr algn="ctr"/>
              <a:r>
                <a:rPr lang="en-US" sz="6000" dirty="0" smtClean="0"/>
                <a:t>Specific Aims</a:t>
              </a:r>
            </a:p>
          </p:txBody>
        </p:sp>
        <p:sp>
          <p:nvSpPr>
            <p:cNvPr id="107" name="TextBox 106"/>
            <p:cNvSpPr txBox="1"/>
            <p:nvPr/>
          </p:nvSpPr>
          <p:spPr>
            <a:xfrm>
              <a:off x="840960" y="13526607"/>
              <a:ext cx="13680000" cy="2554545"/>
            </a:xfrm>
            <a:prstGeom prst="rect">
              <a:avLst/>
            </a:prstGeom>
            <a:noFill/>
            <a:ln>
              <a:solidFill>
                <a:schemeClr val="tx1"/>
              </a:solidFill>
            </a:ln>
          </p:spPr>
          <p:txBody>
            <a:bodyPr wrap="square" rtlCol="0">
              <a:spAutoFit/>
            </a:bodyPr>
            <a:lstStyle/>
            <a:p>
              <a:r>
                <a:rPr lang="en-US" sz="4000" dirty="0" smtClean="0"/>
                <a:t>1. To determine the need for better instruments for specific TEES challenges</a:t>
              </a:r>
            </a:p>
            <a:p>
              <a:r>
                <a:rPr lang="en-US" sz="4000" dirty="0" smtClean="0"/>
                <a:t>2. To design and prototype an instrument that will address the challenge(s) with greatest perceived need</a:t>
              </a:r>
              <a:endParaRPr lang="en-US" sz="4000" dirty="0"/>
            </a:p>
          </p:txBody>
        </p:sp>
      </p:grpSp>
      <p:grpSp>
        <p:nvGrpSpPr>
          <p:cNvPr id="108" name="Group 107"/>
          <p:cNvGrpSpPr/>
          <p:nvPr/>
        </p:nvGrpSpPr>
        <p:grpSpPr>
          <a:xfrm>
            <a:off x="633086" y="23657317"/>
            <a:ext cx="13695240" cy="3121232"/>
            <a:chOff x="840960" y="12344367"/>
            <a:chExt cx="13695240" cy="3121232"/>
          </a:xfrm>
        </p:grpSpPr>
        <p:sp>
          <p:nvSpPr>
            <p:cNvPr id="113" name="TextBox 112"/>
            <p:cNvSpPr txBox="1"/>
            <p:nvPr/>
          </p:nvSpPr>
          <p:spPr>
            <a:xfrm>
              <a:off x="856200" y="12344367"/>
              <a:ext cx="13680000" cy="1015663"/>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pPr algn="ctr"/>
              <a:r>
                <a:rPr lang="en-US" sz="6000" dirty="0" smtClean="0"/>
                <a:t>Methods</a:t>
              </a:r>
            </a:p>
          </p:txBody>
        </p:sp>
        <p:sp>
          <p:nvSpPr>
            <p:cNvPr id="114" name="TextBox 113"/>
            <p:cNvSpPr txBox="1"/>
            <p:nvPr/>
          </p:nvSpPr>
          <p:spPr>
            <a:xfrm>
              <a:off x="840960" y="13526607"/>
              <a:ext cx="13680000" cy="1938992"/>
            </a:xfrm>
            <a:prstGeom prst="rect">
              <a:avLst/>
            </a:prstGeom>
            <a:noFill/>
            <a:ln>
              <a:solidFill>
                <a:schemeClr val="tx1"/>
              </a:solidFill>
            </a:ln>
          </p:spPr>
          <p:txBody>
            <a:bodyPr wrap="square" rtlCol="0">
              <a:spAutoFit/>
            </a:bodyPr>
            <a:lstStyle/>
            <a:p>
              <a:pPr marL="742950" indent="-742950">
                <a:buAutoNum type="arabicPeriod"/>
              </a:pPr>
              <a:r>
                <a:rPr lang="en-US" sz="4000" dirty="0" smtClean="0"/>
                <a:t>Conduct a Needs Analysis </a:t>
              </a:r>
            </a:p>
            <a:p>
              <a:pPr marL="742950" indent="-742950">
                <a:buAutoNum type="arabicPeriod"/>
              </a:pPr>
              <a:r>
                <a:rPr lang="en-US" sz="4000" dirty="0" smtClean="0"/>
                <a:t>Design and Prototype an instrument to address the challenges with the greatest need for better instruments</a:t>
              </a:r>
              <a:endParaRPr lang="en-US" sz="4000" dirty="0"/>
            </a:p>
          </p:txBody>
        </p:sp>
      </p:grpSp>
      <p:grpSp>
        <p:nvGrpSpPr>
          <p:cNvPr id="115" name="Group 114"/>
          <p:cNvGrpSpPr/>
          <p:nvPr/>
        </p:nvGrpSpPr>
        <p:grpSpPr>
          <a:xfrm>
            <a:off x="15281929" y="5521476"/>
            <a:ext cx="13695240" cy="2505679"/>
            <a:chOff x="840960" y="12344367"/>
            <a:chExt cx="13695240" cy="2505679"/>
          </a:xfrm>
        </p:grpSpPr>
        <p:sp>
          <p:nvSpPr>
            <p:cNvPr id="116" name="TextBox 115"/>
            <p:cNvSpPr txBox="1"/>
            <p:nvPr/>
          </p:nvSpPr>
          <p:spPr>
            <a:xfrm>
              <a:off x="856200" y="12344367"/>
              <a:ext cx="13680000" cy="1015663"/>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pPr algn="ctr"/>
              <a:r>
                <a:rPr lang="en-US" sz="6000" dirty="0" smtClean="0"/>
                <a:t>Part 1: Needs Analysis</a:t>
              </a:r>
            </a:p>
          </p:txBody>
        </p:sp>
        <p:sp>
          <p:nvSpPr>
            <p:cNvPr id="117" name="TextBox 116"/>
            <p:cNvSpPr txBox="1"/>
            <p:nvPr/>
          </p:nvSpPr>
          <p:spPr>
            <a:xfrm>
              <a:off x="840960" y="13526607"/>
              <a:ext cx="13680000" cy="1323439"/>
            </a:xfrm>
            <a:prstGeom prst="rect">
              <a:avLst/>
            </a:prstGeom>
            <a:noFill/>
            <a:ln>
              <a:solidFill>
                <a:schemeClr val="tx1"/>
              </a:solidFill>
            </a:ln>
          </p:spPr>
          <p:txBody>
            <a:bodyPr wrap="square" rtlCol="0">
              <a:spAutoFit/>
            </a:bodyPr>
            <a:lstStyle/>
            <a:p>
              <a:r>
                <a:rPr lang="en-US" sz="4000" dirty="0" smtClean="0"/>
                <a:t>Mixed Methods Survey </a:t>
              </a:r>
            </a:p>
            <a:p>
              <a:endParaRPr lang="en-US" sz="4000" dirty="0"/>
            </a:p>
          </p:txBody>
        </p:sp>
      </p:grpSp>
    </p:spTree>
    <p:extLst>
      <p:ext uri="{BB962C8B-B14F-4D97-AF65-F5344CB8AC3E}">
        <p14:creationId xmlns:p14="http://schemas.microsoft.com/office/powerpoint/2010/main" val="17907042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12554</TotalTime>
  <Words>298</Words>
  <Application>Microsoft Macintosh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Garamond</vt:lpstr>
      <vt:lpstr>Arial</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Leslie Louvelle</dc:creator>
  <cp:lastModifiedBy>Arushri Swarup</cp:lastModifiedBy>
  <cp:revision>181</cp:revision>
  <dcterms:created xsi:type="dcterms:W3CDTF">2017-03-29T14:07:35Z</dcterms:created>
  <dcterms:modified xsi:type="dcterms:W3CDTF">2017-11-10T22:05:07Z</dcterms:modified>
</cp:coreProperties>
</file>