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8409563" cy="38409563"/>
  <p:notesSz cx="6858000" cy="9144000"/>
  <p:defaultTextStyle>
    <a:defPPr>
      <a:defRPr lang="en-US"/>
    </a:defPPr>
    <a:lvl1pPr marL="0" algn="l" defTabSz="4389577" rtl="0" eaLnBrk="1" latinLnBrk="0" hangingPunct="1">
      <a:defRPr sz="8600" kern="1200">
        <a:solidFill>
          <a:schemeClr val="tx1"/>
        </a:solidFill>
        <a:latin typeface="+mn-lt"/>
        <a:ea typeface="+mn-ea"/>
        <a:cs typeface="+mn-cs"/>
      </a:defRPr>
    </a:lvl1pPr>
    <a:lvl2pPr marL="2194789" algn="l" defTabSz="4389577" rtl="0" eaLnBrk="1" latinLnBrk="0" hangingPunct="1">
      <a:defRPr sz="8600" kern="1200">
        <a:solidFill>
          <a:schemeClr val="tx1"/>
        </a:solidFill>
        <a:latin typeface="+mn-lt"/>
        <a:ea typeface="+mn-ea"/>
        <a:cs typeface="+mn-cs"/>
      </a:defRPr>
    </a:lvl2pPr>
    <a:lvl3pPr marL="4389577" algn="l" defTabSz="4389577" rtl="0" eaLnBrk="1" latinLnBrk="0" hangingPunct="1">
      <a:defRPr sz="8600" kern="1200">
        <a:solidFill>
          <a:schemeClr val="tx1"/>
        </a:solidFill>
        <a:latin typeface="+mn-lt"/>
        <a:ea typeface="+mn-ea"/>
        <a:cs typeface="+mn-cs"/>
      </a:defRPr>
    </a:lvl3pPr>
    <a:lvl4pPr marL="6584366" algn="l" defTabSz="4389577" rtl="0" eaLnBrk="1" latinLnBrk="0" hangingPunct="1">
      <a:defRPr sz="8600" kern="1200">
        <a:solidFill>
          <a:schemeClr val="tx1"/>
        </a:solidFill>
        <a:latin typeface="+mn-lt"/>
        <a:ea typeface="+mn-ea"/>
        <a:cs typeface="+mn-cs"/>
      </a:defRPr>
    </a:lvl4pPr>
    <a:lvl5pPr marL="8779154" algn="l" defTabSz="4389577" rtl="0" eaLnBrk="1" latinLnBrk="0" hangingPunct="1">
      <a:defRPr sz="8600" kern="1200">
        <a:solidFill>
          <a:schemeClr val="tx1"/>
        </a:solidFill>
        <a:latin typeface="+mn-lt"/>
        <a:ea typeface="+mn-ea"/>
        <a:cs typeface="+mn-cs"/>
      </a:defRPr>
    </a:lvl5pPr>
    <a:lvl6pPr marL="10973943" algn="l" defTabSz="4389577" rtl="0" eaLnBrk="1" latinLnBrk="0" hangingPunct="1">
      <a:defRPr sz="8600" kern="1200">
        <a:solidFill>
          <a:schemeClr val="tx1"/>
        </a:solidFill>
        <a:latin typeface="+mn-lt"/>
        <a:ea typeface="+mn-ea"/>
        <a:cs typeface="+mn-cs"/>
      </a:defRPr>
    </a:lvl6pPr>
    <a:lvl7pPr marL="13168732" algn="l" defTabSz="4389577" rtl="0" eaLnBrk="1" latinLnBrk="0" hangingPunct="1">
      <a:defRPr sz="8600" kern="1200">
        <a:solidFill>
          <a:schemeClr val="tx1"/>
        </a:solidFill>
        <a:latin typeface="+mn-lt"/>
        <a:ea typeface="+mn-ea"/>
        <a:cs typeface="+mn-cs"/>
      </a:defRPr>
    </a:lvl7pPr>
    <a:lvl8pPr marL="15363520" algn="l" defTabSz="4389577" rtl="0" eaLnBrk="1" latinLnBrk="0" hangingPunct="1">
      <a:defRPr sz="8600" kern="1200">
        <a:solidFill>
          <a:schemeClr val="tx1"/>
        </a:solidFill>
        <a:latin typeface="+mn-lt"/>
        <a:ea typeface="+mn-ea"/>
        <a:cs typeface="+mn-cs"/>
      </a:defRPr>
    </a:lvl8pPr>
    <a:lvl9pPr marL="17558309" algn="l" defTabSz="4389577"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8">
          <p15:clr>
            <a:srgbClr val="A4A3A4"/>
          </p15:clr>
        </p15:guide>
        <p15:guide id="2" pos="120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C400"/>
    <a:srgbClr val="FFC00D"/>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65" autoAdjust="0"/>
    <p:restoredTop sz="95872" autoAdjust="0"/>
  </p:normalViewPr>
  <p:slideViewPr>
    <p:cSldViewPr>
      <p:cViewPr>
        <p:scale>
          <a:sx n="56" d="100"/>
          <a:sy n="56" d="100"/>
        </p:scale>
        <p:origin x="-1152" y="184"/>
      </p:cViewPr>
      <p:guideLst>
        <p:guide orient="horz" pos="12098"/>
        <p:guide pos="120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717" y="11931862"/>
            <a:ext cx="32648129" cy="8233161"/>
          </a:xfrm>
        </p:spPr>
        <p:txBody>
          <a:bodyPr/>
          <a:lstStyle/>
          <a:p>
            <a:r>
              <a:rPr lang="en-US"/>
              <a:t>Click to edit Master title style</a:t>
            </a:r>
            <a:endParaRPr lang="en-CA"/>
          </a:p>
        </p:txBody>
      </p:sp>
      <p:sp>
        <p:nvSpPr>
          <p:cNvPr id="3" name="Subtitle 2"/>
          <p:cNvSpPr>
            <a:spLocks noGrp="1"/>
          </p:cNvSpPr>
          <p:nvPr>
            <p:ph type="subTitle" idx="1"/>
          </p:nvPr>
        </p:nvSpPr>
        <p:spPr>
          <a:xfrm>
            <a:off x="5761435" y="21765419"/>
            <a:ext cx="26886694" cy="9815777"/>
          </a:xfrm>
        </p:spPr>
        <p:txBody>
          <a:bodyPr/>
          <a:lstStyle>
            <a:lvl1pPr marL="0" indent="0" algn="ctr">
              <a:buNone/>
              <a:defRPr>
                <a:solidFill>
                  <a:schemeClr val="tx1">
                    <a:tint val="75000"/>
                  </a:schemeClr>
                </a:solidFill>
              </a:defRPr>
            </a:lvl1pPr>
            <a:lvl2pPr marL="2194789" indent="0" algn="ctr">
              <a:buNone/>
              <a:defRPr>
                <a:solidFill>
                  <a:schemeClr val="tx1">
                    <a:tint val="75000"/>
                  </a:schemeClr>
                </a:solidFill>
              </a:defRPr>
            </a:lvl2pPr>
            <a:lvl3pPr marL="4389577" indent="0" algn="ctr">
              <a:buNone/>
              <a:defRPr>
                <a:solidFill>
                  <a:schemeClr val="tx1">
                    <a:tint val="75000"/>
                  </a:schemeClr>
                </a:solidFill>
              </a:defRPr>
            </a:lvl3pPr>
            <a:lvl4pPr marL="6584366" indent="0" algn="ctr">
              <a:buNone/>
              <a:defRPr>
                <a:solidFill>
                  <a:schemeClr val="tx1">
                    <a:tint val="75000"/>
                  </a:schemeClr>
                </a:solidFill>
              </a:defRPr>
            </a:lvl4pPr>
            <a:lvl5pPr marL="8779154" indent="0" algn="ctr">
              <a:buNone/>
              <a:defRPr>
                <a:solidFill>
                  <a:schemeClr val="tx1">
                    <a:tint val="75000"/>
                  </a:schemeClr>
                </a:solidFill>
              </a:defRPr>
            </a:lvl5pPr>
            <a:lvl6pPr marL="10973943" indent="0" algn="ctr">
              <a:buNone/>
              <a:defRPr>
                <a:solidFill>
                  <a:schemeClr val="tx1">
                    <a:tint val="75000"/>
                  </a:schemeClr>
                </a:solidFill>
              </a:defRPr>
            </a:lvl6pPr>
            <a:lvl7pPr marL="13168732" indent="0" algn="ctr">
              <a:buNone/>
              <a:defRPr>
                <a:solidFill>
                  <a:schemeClr val="tx1">
                    <a:tint val="75000"/>
                  </a:schemeClr>
                </a:solidFill>
              </a:defRPr>
            </a:lvl7pPr>
            <a:lvl8pPr marL="15363520" indent="0" algn="ctr">
              <a:buNone/>
              <a:defRPr>
                <a:solidFill>
                  <a:schemeClr val="tx1">
                    <a:tint val="75000"/>
                  </a:schemeClr>
                </a:solidFill>
              </a:defRPr>
            </a:lvl8pPr>
            <a:lvl9pPr marL="17558309"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404889C9-C453-430C-992F-07334A5422D2}" type="datetimeFigureOut">
              <a:rPr lang="en-CA" smtClean="0"/>
              <a:t>2017-11-10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9FE87B2-01F8-44E7-B863-322B6810F9E3}" type="slidenum">
              <a:rPr lang="en-CA" smtClean="0"/>
              <a:t>‹#›</a:t>
            </a:fld>
            <a:endParaRPr lang="en-CA"/>
          </a:p>
        </p:txBody>
      </p:sp>
    </p:spTree>
    <p:extLst>
      <p:ext uri="{BB962C8B-B14F-4D97-AF65-F5344CB8AC3E}">
        <p14:creationId xmlns:p14="http://schemas.microsoft.com/office/powerpoint/2010/main" val="242447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04889C9-C453-430C-992F-07334A5422D2}" type="datetimeFigureOut">
              <a:rPr lang="en-CA" smtClean="0"/>
              <a:t>2017-11-10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9FE87B2-01F8-44E7-B863-322B6810F9E3}" type="slidenum">
              <a:rPr lang="en-CA" smtClean="0"/>
              <a:t>‹#›</a:t>
            </a:fld>
            <a:endParaRPr lang="en-CA"/>
          </a:p>
        </p:txBody>
      </p:sp>
    </p:spTree>
    <p:extLst>
      <p:ext uri="{BB962C8B-B14F-4D97-AF65-F5344CB8AC3E}">
        <p14:creationId xmlns:p14="http://schemas.microsoft.com/office/powerpoint/2010/main" val="207448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6933" y="1538166"/>
            <a:ext cx="8642152" cy="32772604"/>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920478" y="1538166"/>
            <a:ext cx="25286296" cy="327726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04889C9-C453-430C-992F-07334A5422D2}" type="datetimeFigureOut">
              <a:rPr lang="en-CA" smtClean="0"/>
              <a:t>2017-11-10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9FE87B2-01F8-44E7-B863-322B6810F9E3}" type="slidenum">
              <a:rPr lang="en-CA" smtClean="0"/>
              <a:t>‹#›</a:t>
            </a:fld>
            <a:endParaRPr lang="en-CA"/>
          </a:p>
        </p:txBody>
      </p:sp>
    </p:spTree>
    <p:extLst>
      <p:ext uri="{BB962C8B-B14F-4D97-AF65-F5344CB8AC3E}">
        <p14:creationId xmlns:p14="http://schemas.microsoft.com/office/powerpoint/2010/main" val="3734916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04889C9-C453-430C-992F-07334A5422D2}" type="datetimeFigureOut">
              <a:rPr lang="en-CA" smtClean="0"/>
              <a:t>2017-11-10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9FE87B2-01F8-44E7-B863-322B6810F9E3}" type="slidenum">
              <a:rPr lang="en-CA" smtClean="0"/>
              <a:t>‹#›</a:t>
            </a:fld>
            <a:endParaRPr lang="en-CA"/>
          </a:p>
        </p:txBody>
      </p:sp>
    </p:spTree>
    <p:extLst>
      <p:ext uri="{BB962C8B-B14F-4D97-AF65-F5344CB8AC3E}">
        <p14:creationId xmlns:p14="http://schemas.microsoft.com/office/powerpoint/2010/main" val="775172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4091" y="24681703"/>
            <a:ext cx="32648129" cy="7628566"/>
          </a:xfrm>
        </p:spPr>
        <p:txBody>
          <a:bodyPr anchor="t"/>
          <a:lstStyle>
            <a:lvl1pPr algn="l">
              <a:defRPr sz="19200" b="1" cap="all"/>
            </a:lvl1pPr>
          </a:lstStyle>
          <a:p>
            <a:r>
              <a:rPr lang="en-US"/>
              <a:t>Click to edit Master title style</a:t>
            </a:r>
            <a:endParaRPr lang="en-CA"/>
          </a:p>
        </p:txBody>
      </p:sp>
      <p:sp>
        <p:nvSpPr>
          <p:cNvPr id="3" name="Text Placeholder 2"/>
          <p:cNvSpPr>
            <a:spLocks noGrp="1"/>
          </p:cNvSpPr>
          <p:nvPr>
            <p:ph type="body" idx="1"/>
          </p:nvPr>
        </p:nvSpPr>
        <p:spPr>
          <a:xfrm>
            <a:off x="3034091" y="16279614"/>
            <a:ext cx="32648129" cy="8402089"/>
          </a:xfrm>
        </p:spPr>
        <p:txBody>
          <a:bodyPr anchor="b"/>
          <a:lstStyle>
            <a:lvl1pPr marL="0" indent="0">
              <a:buNone/>
              <a:defRPr sz="9600">
                <a:solidFill>
                  <a:schemeClr val="tx1">
                    <a:tint val="75000"/>
                  </a:schemeClr>
                </a:solidFill>
              </a:defRPr>
            </a:lvl1pPr>
            <a:lvl2pPr marL="2194789" indent="0">
              <a:buNone/>
              <a:defRPr sz="8600">
                <a:solidFill>
                  <a:schemeClr val="tx1">
                    <a:tint val="75000"/>
                  </a:schemeClr>
                </a:solidFill>
              </a:defRPr>
            </a:lvl2pPr>
            <a:lvl3pPr marL="4389577" indent="0">
              <a:buNone/>
              <a:defRPr sz="7700">
                <a:solidFill>
                  <a:schemeClr val="tx1">
                    <a:tint val="75000"/>
                  </a:schemeClr>
                </a:solidFill>
              </a:defRPr>
            </a:lvl3pPr>
            <a:lvl4pPr marL="6584366" indent="0">
              <a:buNone/>
              <a:defRPr sz="6700">
                <a:solidFill>
                  <a:schemeClr val="tx1">
                    <a:tint val="75000"/>
                  </a:schemeClr>
                </a:solidFill>
              </a:defRPr>
            </a:lvl4pPr>
            <a:lvl5pPr marL="8779154" indent="0">
              <a:buNone/>
              <a:defRPr sz="6700">
                <a:solidFill>
                  <a:schemeClr val="tx1">
                    <a:tint val="75000"/>
                  </a:schemeClr>
                </a:solidFill>
              </a:defRPr>
            </a:lvl5pPr>
            <a:lvl6pPr marL="10973943" indent="0">
              <a:buNone/>
              <a:defRPr sz="6700">
                <a:solidFill>
                  <a:schemeClr val="tx1">
                    <a:tint val="75000"/>
                  </a:schemeClr>
                </a:solidFill>
              </a:defRPr>
            </a:lvl6pPr>
            <a:lvl7pPr marL="13168732" indent="0">
              <a:buNone/>
              <a:defRPr sz="6700">
                <a:solidFill>
                  <a:schemeClr val="tx1">
                    <a:tint val="75000"/>
                  </a:schemeClr>
                </a:solidFill>
              </a:defRPr>
            </a:lvl7pPr>
            <a:lvl8pPr marL="15363520" indent="0">
              <a:buNone/>
              <a:defRPr sz="6700">
                <a:solidFill>
                  <a:schemeClr val="tx1">
                    <a:tint val="75000"/>
                  </a:schemeClr>
                </a:solidFill>
              </a:defRPr>
            </a:lvl8pPr>
            <a:lvl9pPr marL="17558309"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889C9-C453-430C-992F-07334A5422D2}" type="datetimeFigureOut">
              <a:rPr lang="en-CA" smtClean="0"/>
              <a:t>2017-11-10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9FE87B2-01F8-44E7-B863-322B6810F9E3}" type="slidenum">
              <a:rPr lang="en-CA" smtClean="0"/>
              <a:t>‹#›</a:t>
            </a:fld>
            <a:endParaRPr lang="en-CA"/>
          </a:p>
        </p:txBody>
      </p:sp>
    </p:spTree>
    <p:extLst>
      <p:ext uri="{BB962C8B-B14F-4D97-AF65-F5344CB8AC3E}">
        <p14:creationId xmlns:p14="http://schemas.microsoft.com/office/powerpoint/2010/main" val="359139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920478" y="8962234"/>
            <a:ext cx="16964224" cy="25348536"/>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19524861" y="8962234"/>
            <a:ext cx="16964224" cy="25348536"/>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404889C9-C453-430C-992F-07334A5422D2}" type="datetimeFigureOut">
              <a:rPr lang="en-CA" smtClean="0"/>
              <a:t>2017-11-10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9FE87B2-01F8-44E7-B863-322B6810F9E3}" type="slidenum">
              <a:rPr lang="en-CA" smtClean="0"/>
              <a:t>‹#›</a:t>
            </a:fld>
            <a:endParaRPr lang="en-CA"/>
          </a:p>
        </p:txBody>
      </p:sp>
    </p:spTree>
    <p:extLst>
      <p:ext uri="{BB962C8B-B14F-4D97-AF65-F5344CB8AC3E}">
        <p14:creationId xmlns:p14="http://schemas.microsoft.com/office/powerpoint/2010/main" val="120028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1920478" y="8597699"/>
            <a:ext cx="16970894" cy="3583112"/>
          </a:xfrm>
        </p:spPr>
        <p:txBody>
          <a:bodyPr anchor="b"/>
          <a:lstStyle>
            <a:lvl1pPr marL="0" indent="0">
              <a:buNone/>
              <a:defRPr sz="11500" b="1"/>
            </a:lvl1pPr>
            <a:lvl2pPr marL="2194789" indent="0">
              <a:buNone/>
              <a:defRPr sz="9600" b="1"/>
            </a:lvl2pPr>
            <a:lvl3pPr marL="4389577" indent="0">
              <a:buNone/>
              <a:defRPr sz="8600" b="1"/>
            </a:lvl3pPr>
            <a:lvl4pPr marL="6584366" indent="0">
              <a:buNone/>
              <a:defRPr sz="7700" b="1"/>
            </a:lvl4pPr>
            <a:lvl5pPr marL="8779154" indent="0">
              <a:buNone/>
              <a:defRPr sz="7700" b="1"/>
            </a:lvl5pPr>
            <a:lvl6pPr marL="10973943" indent="0">
              <a:buNone/>
              <a:defRPr sz="7700" b="1"/>
            </a:lvl6pPr>
            <a:lvl7pPr marL="13168732" indent="0">
              <a:buNone/>
              <a:defRPr sz="7700" b="1"/>
            </a:lvl7pPr>
            <a:lvl8pPr marL="15363520" indent="0">
              <a:buNone/>
              <a:defRPr sz="7700" b="1"/>
            </a:lvl8pPr>
            <a:lvl9pPr marL="17558309" indent="0">
              <a:buNone/>
              <a:defRPr sz="7700" b="1"/>
            </a:lvl9pPr>
          </a:lstStyle>
          <a:p>
            <a:pPr lvl="0"/>
            <a:r>
              <a:rPr lang="en-US"/>
              <a:t>Click to edit Master text styles</a:t>
            </a:r>
          </a:p>
        </p:txBody>
      </p:sp>
      <p:sp>
        <p:nvSpPr>
          <p:cNvPr id="4" name="Content Placeholder 3"/>
          <p:cNvSpPr>
            <a:spLocks noGrp="1"/>
          </p:cNvSpPr>
          <p:nvPr>
            <p:ph sz="half" idx="2"/>
          </p:nvPr>
        </p:nvSpPr>
        <p:spPr>
          <a:xfrm>
            <a:off x="1920478" y="12180811"/>
            <a:ext cx="16970894" cy="22129957"/>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19511527" y="8597699"/>
            <a:ext cx="16977560" cy="3583112"/>
          </a:xfrm>
        </p:spPr>
        <p:txBody>
          <a:bodyPr anchor="b"/>
          <a:lstStyle>
            <a:lvl1pPr marL="0" indent="0">
              <a:buNone/>
              <a:defRPr sz="11500" b="1"/>
            </a:lvl1pPr>
            <a:lvl2pPr marL="2194789" indent="0">
              <a:buNone/>
              <a:defRPr sz="9600" b="1"/>
            </a:lvl2pPr>
            <a:lvl3pPr marL="4389577" indent="0">
              <a:buNone/>
              <a:defRPr sz="8600" b="1"/>
            </a:lvl3pPr>
            <a:lvl4pPr marL="6584366" indent="0">
              <a:buNone/>
              <a:defRPr sz="7700" b="1"/>
            </a:lvl4pPr>
            <a:lvl5pPr marL="8779154" indent="0">
              <a:buNone/>
              <a:defRPr sz="7700" b="1"/>
            </a:lvl5pPr>
            <a:lvl6pPr marL="10973943" indent="0">
              <a:buNone/>
              <a:defRPr sz="7700" b="1"/>
            </a:lvl6pPr>
            <a:lvl7pPr marL="13168732" indent="0">
              <a:buNone/>
              <a:defRPr sz="7700" b="1"/>
            </a:lvl7pPr>
            <a:lvl8pPr marL="15363520" indent="0">
              <a:buNone/>
              <a:defRPr sz="7700" b="1"/>
            </a:lvl8pPr>
            <a:lvl9pPr marL="17558309"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9511527" y="12180811"/>
            <a:ext cx="16977560" cy="22129957"/>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404889C9-C453-430C-992F-07334A5422D2}" type="datetimeFigureOut">
              <a:rPr lang="en-CA" smtClean="0"/>
              <a:t>2017-11-10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9FE87B2-01F8-44E7-B863-322B6810F9E3}" type="slidenum">
              <a:rPr lang="en-CA" smtClean="0"/>
              <a:t>‹#›</a:t>
            </a:fld>
            <a:endParaRPr lang="en-CA"/>
          </a:p>
        </p:txBody>
      </p:sp>
    </p:spTree>
    <p:extLst>
      <p:ext uri="{BB962C8B-B14F-4D97-AF65-F5344CB8AC3E}">
        <p14:creationId xmlns:p14="http://schemas.microsoft.com/office/powerpoint/2010/main" val="10134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404889C9-C453-430C-992F-07334A5422D2}" type="datetimeFigureOut">
              <a:rPr lang="en-CA" smtClean="0"/>
              <a:t>2017-11-10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9FE87B2-01F8-44E7-B863-322B6810F9E3}" type="slidenum">
              <a:rPr lang="en-CA" smtClean="0"/>
              <a:t>‹#›</a:t>
            </a:fld>
            <a:endParaRPr lang="en-CA"/>
          </a:p>
        </p:txBody>
      </p:sp>
    </p:spTree>
    <p:extLst>
      <p:ext uri="{BB962C8B-B14F-4D97-AF65-F5344CB8AC3E}">
        <p14:creationId xmlns:p14="http://schemas.microsoft.com/office/powerpoint/2010/main" val="1915602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889C9-C453-430C-992F-07334A5422D2}" type="datetimeFigureOut">
              <a:rPr lang="en-CA" smtClean="0"/>
              <a:t>2017-11-10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9FE87B2-01F8-44E7-B863-322B6810F9E3}" type="slidenum">
              <a:rPr lang="en-CA" smtClean="0"/>
              <a:t>‹#›</a:t>
            </a:fld>
            <a:endParaRPr lang="en-CA"/>
          </a:p>
        </p:txBody>
      </p:sp>
    </p:spTree>
    <p:extLst>
      <p:ext uri="{BB962C8B-B14F-4D97-AF65-F5344CB8AC3E}">
        <p14:creationId xmlns:p14="http://schemas.microsoft.com/office/powerpoint/2010/main" val="400354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480" y="1529270"/>
            <a:ext cx="12636482" cy="6508287"/>
          </a:xfrm>
        </p:spPr>
        <p:txBody>
          <a:bodyPr anchor="b"/>
          <a:lstStyle>
            <a:lvl1pPr algn="l">
              <a:defRPr sz="9600" b="1"/>
            </a:lvl1pPr>
          </a:lstStyle>
          <a:p>
            <a:r>
              <a:rPr lang="en-US"/>
              <a:t>Click to edit Master title style</a:t>
            </a:r>
            <a:endParaRPr lang="en-CA"/>
          </a:p>
        </p:txBody>
      </p:sp>
      <p:sp>
        <p:nvSpPr>
          <p:cNvPr id="3" name="Content Placeholder 2"/>
          <p:cNvSpPr>
            <a:spLocks noGrp="1"/>
          </p:cNvSpPr>
          <p:nvPr>
            <p:ph idx="1"/>
          </p:nvPr>
        </p:nvSpPr>
        <p:spPr>
          <a:xfrm>
            <a:off x="15017072" y="1529272"/>
            <a:ext cx="21472013" cy="32781498"/>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1920480" y="8037559"/>
            <a:ext cx="12636482" cy="26273211"/>
          </a:xfrm>
        </p:spPr>
        <p:txBody>
          <a:bodyPr/>
          <a:lstStyle>
            <a:lvl1pPr marL="0" indent="0">
              <a:buNone/>
              <a:defRPr sz="6700"/>
            </a:lvl1pPr>
            <a:lvl2pPr marL="2194789" indent="0">
              <a:buNone/>
              <a:defRPr sz="5800"/>
            </a:lvl2pPr>
            <a:lvl3pPr marL="4389577" indent="0">
              <a:buNone/>
              <a:defRPr sz="4800"/>
            </a:lvl3pPr>
            <a:lvl4pPr marL="6584366" indent="0">
              <a:buNone/>
              <a:defRPr sz="4300"/>
            </a:lvl4pPr>
            <a:lvl5pPr marL="8779154" indent="0">
              <a:buNone/>
              <a:defRPr sz="4300"/>
            </a:lvl5pPr>
            <a:lvl6pPr marL="10973943" indent="0">
              <a:buNone/>
              <a:defRPr sz="4300"/>
            </a:lvl6pPr>
            <a:lvl7pPr marL="13168732" indent="0">
              <a:buNone/>
              <a:defRPr sz="4300"/>
            </a:lvl7pPr>
            <a:lvl8pPr marL="15363520" indent="0">
              <a:buNone/>
              <a:defRPr sz="4300"/>
            </a:lvl8pPr>
            <a:lvl9pPr marL="17558309"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04889C9-C453-430C-992F-07334A5422D2}" type="datetimeFigureOut">
              <a:rPr lang="en-CA" smtClean="0"/>
              <a:t>2017-11-10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9FE87B2-01F8-44E7-B863-322B6810F9E3}" type="slidenum">
              <a:rPr lang="en-CA" smtClean="0"/>
              <a:t>‹#›</a:t>
            </a:fld>
            <a:endParaRPr lang="en-CA"/>
          </a:p>
        </p:txBody>
      </p:sp>
    </p:spTree>
    <p:extLst>
      <p:ext uri="{BB962C8B-B14F-4D97-AF65-F5344CB8AC3E}">
        <p14:creationId xmlns:p14="http://schemas.microsoft.com/office/powerpoint/2010/main" val="1385876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8543" y="26886694"/>
            <a:ext cx="23045738" cy="3174126"/>
          </a:xfrm>
        </p:spPr>
        <p:txBody>
          <a:bodyPr anchor="b"/>
          <a:lstStyle>
            <a:lvl1pPr algn="l">
              <a:defRPr sz="9600" b="1"/>
            </a:lvl1pPr>
          </a:lstStyle>
          <a:p>
            <a:r>
              <a:rPr lang="en-US"/>
              <a:t>Click to edit Master title style</a:t>
            </a:r>
            <a:endParaRPr lang="en-CA"/>
          </a:p>
        </p:txBody>
      </p:sp>
      <p:sp>
        <p:nvSpPr>
          <p:cNvPr id="3" name="Picture Placeholder 2"/>
          <p:cNvSpPr>
            <a:spLocks noGrp="1"/>
          </p:cNvSpPr>
          <p:nvPr>
            <p:ph type="pic" idx="1"/>
          </p:nvPr>
        </p:nvSpPr>
        <p:spPr>
          <a:xfrm>
            <a:off x="7528543" y="3431965"/>
            <a:ext cx="23045738" cy="23045738"/>
          </a:xfrm>
        </p:spPr>
        <p:txBody>
          <a:bodyPr/>
          <a:lstStyle>
            <a:lvl1pPr marL="0" indent="0">
              <a:buNone/>
              <a:defRPr sz="15400"/>
            </a:lvl1pPr>
            <a:lvl2pPr marL="2194789" indent="0">
              <a:buNone/>
              <a:defRPr sz="13400"/>
            </a:lvl2pPr>
            <a:lvl3pPr marL="4389577" indent="0">
              <a:buNone/>
              <a:defRPr sz="11500"/>
            </a:lvl3pPr>
            <a:lvl4pPr marL="6584366" indent="0">
              <a:buNone/>
              <a:defRPr sz="9600"/>
            </a:lvl4pPr>
            <a:lvl5pPr marL="8779154" indent="0">
              <a:buNone/>
              <a:defRPr sz="9600"/>
            </a:lvl5pPr>
            <a:lvl6pPr marL="10973943" indent="0">
              <a:buNone/>
              <a:defRPr sz="9600"/>
            </a:lvl6pPr>
            <a:lvl7pPr marL="13168732" indent="0">
              <a:buNone/>
              <a:defRPr sz="9600"/>
            </a:lvl7pPr>
            <a:lvl8pPr marL="15363520" indent="0">
              <a:buNone/>
              <a:defRPr sz="9600"/>
            </a:lvl8pPr>
            <a:lvl9pPr marL="17558309" indent="0">
              <a:buNone/>
              <a:defRPr sz="9600"/>
            </a:lvl9pPr>
          </a:lstStyle>
          <a:p>
            <a:endParaRPr lang="en-CA"/>
          </a:p>
        </p:txBody>
      </p:sp>
      <p:sp>
        <p:nvSpPr>
          <p:cNvPr id="4" name="Text Placeholder 3"/>
          <p:cNvSpPr>
            <a:spLocks noGrp="1"/>
          </p:cNvSpPr>
          <p:nvPr>
            <p:ph type="body" sz="half" idx="2"/>
          </p:nvPr>
        </p:nvSpPr>
        <p:spPr>
          <a:xfrm>
            <a:off x="7528543" y="30060821"/>
            <a:ext cx="23045738" cy="4507786"/>
          </a:xfrm>
        </p:spPr>
        <p:txBody>
          <a:bodyPr/>
          <a:lstStyle>
            <a:lvl1pPr marL="0" indent="0">
              <a:buNone/>
              <a:defRPr sz="6700"/>
            </a:lvl1pPr>
            <a:lvl2pPr marL="2194789" indent="0">
              <a:buNone/>
              <a:defRPr sz="5800"/>
            </a:lvl2pPr>
            <a:lvl3pPr marL="4389577" indent="0">
              <a:buNone/>
              <a:defRPr sz="4800"/>
            </a:lvl3pPr>
            <a:lvl4pPr marL="6584366" indent="0">
              <a:buNone/>
              <a:defRPr sz="4300"/>
            </a:lvl4pPr>
            <a:lvl5pPr marL="8779154" indent="0">
              <a:buNone/>
              <a:defRPr sz="4300"/>
            </a:lvl5pPr>
            <a:lvl6pPr marL="10973943" indent="0">
              <a:buNone/>
              <a:defRPr sz="4300"/>
            </a:lvl6pPr>
            <a:lvl7pPr marL="13168732" indent="0">
              <a:buNone/>
              <a:defRPr sz="4300"/>
            </a:lvl7pPr>
            <a:lvl8pPr marL="15363520" indent="0">
              <a:buNone/>
              <a:defRPr sz="4300"/>
            </a:lvl8pPr>
            <a:lvl9pPr marL="17558309"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04889C9-C453-430C-992F-07334A5422D2}" type="datetimeFigureOut">
              <a:rPr lang="en-CA" smtClean="0"/>
              <a:t>2017-11-10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9FE87B2-01F8-44E7-B863-322B6810F9E3}" type="slidenum">
              <a:rPr lang="en-CA" smtClean="0"/>
              <a:t>‹#›</a:t>
            </a:fld>
            <a:endParaRPr lang="en-CA"/>
          </a:p>
        </p:txBody>
      </p:sp>
    </p:spTree>
    <p:extLst>
      <p:ext uri="{BB962C8B-B14F-4D97-AF65-F5344CB8AC3E}">
        <p14:creationId xmlns:p14="http://schemas.microsoft.com/office/powerpoint/2010/main" val="17360339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478" y="1538163"/>
            <a:ext cx="34568607" cy="6401594"/>
          </a:xfrm>
          <a:prstGeom prst="rect">
            <a:avLst/>
          </a:prstGeom>
        </p:spPr>
        <p:txBody>
          <a:bodyPr vert="horz" lIns="438958" tIns="219479" rIns="438958" bIns="219479"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1920478" y="8962234"/>
            <a:ext cx="34568607" cy="25348536"/>
          </a:xfrm>
          <a:prstGeom prst="rect">
            <a:avLst/>
          </a:prstGeom>
        </p:spPr>
        <p:txBody>
          <a:bodyPr vert="horz" lIns="438958" tIns="219479" rIns="438958" bIns="2194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1920478" y="35599977"/>
            <a:ext cx="8962231" cy="2044954"/>
          </a:xfrm>
          <a:prstGeom prst="rect">
            <a:avLst/>
          </a:prstGeom>
        </p:spPr>
        <p:txBody>
          <a:bodyPr vert="horz" lIns="438958" tIns="219479" rIns="438958" bIns="219479" rtlCol="0" anchor="ctr"/>
          <a:lstStyle>
            <a:lvl1pPr algn="l">
              <a:defRPr sz="5800">
                <a:solidFill>
                  <a:schemeClr val="tx1">
                    <a:tint val="75000"/>
                  </a:schemeClr>
                </a:solidFill>
              </a:defRPr>
            </a:lvl1pPr>
          </a:lstStyle>
          <a:p>
            <a:fld id="{404889C9-C453-430C-992F-07334A5422D2}" type="datetimeFigureOut">
              <a:rPr lang="en-CA" smtClean="0"/>
              <a:t>2017-11-10</a:t>
            </a:fld>
            <a:endParaRPr lang="en-CA"/>
          </a:p>
        </p:txBody>
      </p:sp>
      <p:sp>
        <p:nvSpPr>
          <p:cNvPr id="5" name="Footer Placeholder 4"/>
          <p:cNvSpPr>
            <a:spLocks noGrp="1"/>
          </p:cNvSpPr>
          <p:nvPr>
            <p:ph type="ftr" sz="quarter" idx="3"/>
          </p:nvPr>
        </p:nvSpPr>
        <p:spPr>
          <a:xfrm>
            <a:off x="13123268" y="35599977"/>
            <a:ext cx="12163028" cy="2044954"/>
          </a:xfrm>
          <a:prstGeom prst="rect">
            <a:avLst/>
          </a:prstGeom>
        </p:spPr>
        <p:txBody>
          <a:bodyPr vert="horz" lIns="438958" tIns="219479" rIns="438958" bIns="219479" rtlCol="0" anchor="ctr"/>
          <a:lstStyle>
            <a:lvl1pPr algn="ctr">
              <a:defRPr sz="58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27526854" y="35599977"/>
            <a:ext cx="8962231" cy="2044954"/>
          </a:xfrm>
          <a:prstGeom prst="rect">
            <a:avLst/>
          </a:prstGeom>
        </p:spPr>
        <p:txBody>
          <a:bodyPr vert="horz" lIns="438958" tIns="219479" rIns="438958" bIns="219479" rtlCol="0" anchor="ctr"/>
          <a:lstStyle>
            <a:lvl1pPr algn="r">
              <a:defRPr sz="5800">
                <a:solidFill>
                  <a:schemeClr val="tx1">
                    <a:tint val="75000"/>
                  </a:schemeClr>
                </a:solidFill>
              </a:defRPr>
            </a:lvl1pPr>
          </a:lstStyle>
          <a:p>
            <a:fld id="{39FE87B2-01F8-44E7-B863-322B6810F9E3}" type="slidenum">
              <a:rPr lang="en-CA" smtClean="0"/>
              <a:t>‹#›</a:t>
            </a:fld>
            <a:endParaRPr lang="en-CA"/>
          </a:p>
        </p:txBody>
      </p:sp>
    </p:spTree>
    <p:extLst>
      <p:ext uri="{BB962C8B-B14F-4D97-AF65-F5344CB8AC3E}">
        <p14:creationId xmlns:p14="http://schemas.microsoft.com/office/powerpoint/2010/main" val="1277899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577" rtl="0" eaLnBrk="1" latinLnBrk="0" hangingPunct="1">
        <a:spcBef>
          <a:spcPct val="0"/>
        </a:spcBef>
        <a:buNone/>
        <a:defRPr sz="21100" kern="1200">
          <a:solidFill>
            <a:schemeClr val="tx1"/>
          </a:solidFill>
          <a:latin typeface="+mj-lt"/>
          <a:ea typeface="+mj-ea"/>
          <a:cs typeface="+mj-cs"/>
        </a:defRPr>
      </a:lvl1pPr>
    </p:titleStyle>
    <p:bodyStyle>
      <a:lvl1pPr marL="1646091" indent="-1646091" algn="l" defTabSz="4389577"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531" indent="-1371743" algn="l" defTabSz="4389577"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972" indent="-1097394" algn="l" defTabSz="4389577"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1760" indent="-1097394" algn="l" defTabSz="4389577"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6549" indent="-1097394" algn="l" defTabSz="4389577"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1337" indent="-1097394" algn="l" defTabSz="4389577"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6126" indent="-1097394" algn="l" defTabSz="4389577"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60915" indent="-1097394" algn="l" defTabSz="4389577"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5703" indent="-1097394" algn="l" defTabSz="4389577"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577" rtl="0" eaLnBrk="1" latinLnBrk="0" hangingPunct="1">
        <a:defRPr sz="8600" kern="1200">
          <a:solidFill>
            <a:schemeClr val="tx1"/>
          </a:solidFill>
          <a:latin typeface="+mn-lt"/>
          <a:ea typeface="+mn-ea"/>
          <a:cs typeface="+mn-cs"/>
        </a:defRPr>
      </a:lvl1pPr>
      <a:lvl2pPr marL="2194789" algn="l" defTabSz="4389577" rtl="0" eaLnBrk="1" latinLnBrk="0" hangingPunct="1">
        <a:defRPr sz="8600" kern="1200">
          <a:solidFill>
            <a:schemeClr val="tx1"/>
          </a:solidFill>
          <a:latin typeface="+mn-lt"/>
          <a:ea typeface="+mn-ea"/>
          <a:cs typeface="+mn-cs"/>
        </a:defRPr>
      </a:lvl2pPr>
      <a:lvl3pPr marL="4389577" algn="l" defTabSz="4389577" rtl="0" eaLnBrk="1" latinLnBrk="0" hangingPunct="1">
        <a:defRPr sz="8600" kern="1200">
          <a:solidFill>
            <a:schemeClr val="tx1"/>
          </a:solidFill>
          <a:latin typeface="+mn-lt"/>
          <a:ea typeface="+mn-ea"/>
          <a:cs typeface="+mn-cs"/>
        </a:defRPr>
      </a:lvl3pPr>
      <a:lvl4pPr marL="6584366" algn="l" defTabSz="4389577" rtl="0" eaLnBrk="1" latinLnBrk="0" hangingPunct="1">
        <a:defRPr sz="8600" kern="1200">
          <a:solidFill>
            <a:schemeClr val="tx1"/>
          </a:solidFill>
          <a:latin typeface="+mn-lt"/>
          <a:ea typeface="+mn-ea"/>
          <a:cs typeface="+mn-cs"/>
        </a:defRPr>
      </a:lvl4pPr>
      <a:lvl5pPr marL="8779154" algn="l" defTabSz="4389577" rtl="0" eaLnBrk="1" latinLnBrk="0" hangingPunct="1">
        <a:defRPr sz="8600" kern="1200">
          <a:solidFill>
            <a:schemeClr val="tx1"/>
          </a:solidFill>
          <a:latin typeface="+mn-lt"/>
          <a:ea typeface="+mn-ea"/>
          <a:cs typeface="+mn-cs"/>
        </a:defRPr>
      </a:lvl5pPr>
      <a:lvl6pPr marL="10973943" algn="l" defTabSz="4389577" rtl="0" eaLnBrk="1" latinLnBrk="0" hangingPunct="1">
        <a:defRPr sz="8600" kern="1200">
          <a:solidFill>
            <a:schemeClr val="tx1"/>
          </a:solidFill>
          <a:latin typeface="+mn-lt"/>
          <a:ea typeface="+mn-ea"/>
          <a:cs typeface="+mn-cs"/>
        </a:defRPr>
      </a:lvl6pPr>
      <a:lvl7pPr marL="13168732" algn="l" defTabSz="4389577" rtl="0" eaLnBrk="1" latinLnBrk="0" hangingPunct="1">
        <a:defRPr sz="8600" kern="1200">
          <a:solidFill>
            <a:schemeClr val="tx1"/>
          </a:solidFill>
          <a:latin typeface="+mn-lt"/>
          <a:ea typeface="+mn-ea"/>
          <a:cs typeface="+mn-cs"/>
        </a:defRPr>
      </a:lvl7pPr>
      <a:lvl8pPr marL="15363520" algn="l" defTabSz="4389577" rtl="0" eaLnBrk="1" latinLnBrk="0" hangingPunct="1">
        <a:defRPr sz="8600" kern="1200">
          <a:solidFill>
            <a:schemeClr val="tx1"/>
          </a:solidFill>
          <a:latin typeface="+mn-lt"/>
          <a:ea typeface="+mn-ea"/>
          <a:cs typeface="+mn-cs"/>
        </a:defRPr>
      </a:lvl8pPr>
      <a:lvl9pPr marL="17558309" algn="l" defTabSz="4389577"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jpg"/><Relationship Id="rId12" Type="http://schemas.openxmlformats.org/officeDocument/2006/relationships/hyperlink" Target="http://www.ontario.ca/en/residents/index.htm" TargetMode="External"/><Relationship Id="rId13" Type="http://schemas.openxmlformats.org/officeDocument/2006/relationships/image" Target="../media/image11.png"/><Relationship Id="rId14" Type="http://schemas.openxmlformats.org/officeDocument/2006/relationships/hyperlink" Target="http://upload.wikimedia.org/wikipedia/en/d/d1/CIHRlogo.jpg" TargetMode="External"/><Relationship Id="rId15" Type="http://schemas.openxmlformats.org/officeDocument/2006/relationships/image" Target="../media/image12.jpeg"/><Relationship Id="rId16" Type="http://schemas.openxmlformats.org/officeDocument/2006/relationships/image" Target="../media/image13.png"/><Relationship Id="rId17" Type="http://schemas.openxmlformats.org/officeDocument/2006/relationships/image" Target="../media/image14.tiff"/><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2.jp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g"/><Relationship Id="rId8" Type="http://schemas.openxmlformats.org/officeDocument/2006/relationships/image" Target="../media/image7.jpeg"/><Relationship Id="rId9" Type="http://schemas.openxmlformats.org/officeDocument/2006/relationships/image" Target="../media/image8.jpe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76"/>
          <p:cNvPicPr>
            <a:picLocks noChangeAspect="1"/>
          </p:cNvPicPr>
          <p:nvPr/>
        </p:nvPicPr>
        <p:blipFill rotWithShape="1">
          <a:blip r:embed="rId2">
            <a:extLst>
              <a:ext uri="{28A0092B-C50C-407E-A947-70E740481C1C}">
                <a14:useLocalDpi xmlns:a14="http://schemas.microsoft.com/office/drawing/2010/main" val="0"/>
              </a:ext>
            </a:extLst>
          </a:blip>
          <a:srcRect l="26452" t="-14463" r="358" b="14463"/>
          <a:stretch/>
        </p:blipFill>
        <p:spPr>
          <a:xfrm>
            <a:off x="4547345" y="522230"/>
            <a:ext cx="6071298" cy="2177933"/>
          </a:xfrm>
          <a:prstGeom prst="rect">
            <a:avLst/>
          </a:prstGeom>
        </p:spPr>
      </p:pic>
      <p:graphicFrame>
        <p:nvGraphicFramePr>
          <p:cNvPr id="39" name="Table 38">
            <a:extLst>
              <a:ext uri="{FF2B5EF4-FFF2-40B4-BE49-F238E27FC236}">
                <a16:creationId xmlns="" xmlns:a16="http://schemas.microsoft.com/office/drawing/2014/main" id="{ED2E2DDC-91AC-4BDA-BE3B-59FDE080C939}"/>
              </a:ext>
            </a:extLst>
          </p:cNvPr>
          <p:cNvGraphicFramePr>
            <a:graphicFrameLocks noGrp="1"/>
          </p:cNvGraphicFramePr>
          <p:nvPr>
            <p:extLst>
              <p:ext uri="{D42A27DB-BD31-4B8C-83A1-F6EECF244321}">
                <p14:modId xmlns:p14="http://schemas.microsoft.com/office/powerpoint/2010/main" val="942669053"/>
              </p:ext>
            </p:extLst>
          </p:nvPr>
        </p:nvGraphicFramePr>
        <p:xfrm>
          <a:off x="236454" y="16310562"/>
          <a:ext cx="12232522" cy="4550403"/>
        </p:xfrm>
        <a:graphic>
          <a:graphicData uri="http://schemas.openxmlformats.org/drawingml/2006/table">
            <a:tbl>
              <a:tblPr>
                <a:tableStyleId>{7E9639D4-E3E2-4D34-9284-5A2195B3D0D7}</a:tableStyleId>
              </a:tblPr>
              <a:tblGrid>
                <a:gridCol w="1867604">
                  <a:extLst>
                    <a:ext uri="{9D8B030D-6E8A-4147-A177-3AD203B41FA5}">
                      <a16:colId xmlns="" xmlns:a16="http://schemas.microsoft.com/office/drawing/2014/main" val="2191247732"/>
                    </a:ext>
                  </a:extLst>
                </a:gridCol>
                <a:gridCol w="385618">
                  <a:extLst>
                    <a:ext uri="{9D8B030D-6E8A-4147-A177-3AD203B41FA5}">
                      <a16:colId xmlns="" xmlns:a16="http://schemas.microsoft.com/office/drawing/2014/main" val="2621699691"/>
                    </a:ext>
                  </a:extLst>
                </a:gridCol>
                <a:gridCol w="1656184">
                  <a:extLst>
                    <a:ext uri="{9D8B030D-6E8A-4147-A177-3AD203B41FA5}">
                      <a16:colId xmlns="" xmlns:a16="http://schemas.microsoft.com/office/drawing/2014/main" val="46096934"/>
                    </a:ext>
                  </a:extLst>
                </a:gridCol>
                <a:gridCol w="1800200">
                  <a:extLst>
                    <a:ext uri="{9D8B030D-6E8A-4147-A177-3AD203B41FA5}">
                      <a16:colId xmlns="" xmlns:a16="http://schemas.microsoft.com/office/drawing/2014/main" val="4038233571"/>
                    </a:ext>
                  </a:extLst>
                </a:gridCol>
                <a:gridCol w="1630729">
                  <a:extLst>
                    <a:ext uri="{9D8B030D-6E8A-4147-A177-3AD203B41FA5}">
                      <a16:colId xmlns="" xmlns:a16="http://schemas.microsoft.com/office/drawing/2014/main" val="1672749155"/>
                    </a:ext>
                  </a:extLst>
                </a:gridCol>
                <a:gridCol w="1630729">
                  <a:extLst>
                    <a:ext uri="{9D8B030D-6E8A-4147-A177-3AD203B41FA5}">
                      <a16:colId xmlns="" xmlns:a16="http://schemas.microsoft.com/office/drawing/2014/main" val="847283142"/>
                    </a:ext>
                  </a:extLst>
                </a:gridCol>
                <a:gridCol w="1630729">
                  <a:extLst>
                    <a:ext uri="{9D8B030D-6E8A-4147-A177-3AD203B41FA5}">
                      <a16:colId xmlns="" xmlns:a16="http://schemas.microsoft.com/office/drawing/2014/main" val="3098902521"/>
                    </a:ext>
                  </a:extLst>
                </a:gridCol>
                <a:gridCol w="1630729">
                  <a:extLst>
                    <a:ext uri="{9D8B030D-6E8A-4147-A177-3AD203B41FA5}">
                      <a16:colId xmlns="" xmlns:a16="http://schemas.microsoft.com/office/drawing/2014/main" val="3854964767"/>
                    </a:ext>
                  </a:extLst>
                </a:gridCol>
              </a:tblGrid>
              <a:tr h="1374231">
                <a:tc>
                  <a:txBody>
                    <a:bodyPr/>
                    <a:lstStyle/>
                    <a:p>
                      <a:pPr algn="ctr" fontAlgn="b"/>
                      <a:r>
                        <a:rPr lang="en-CA" sz="2200" u="none" strike="noStrike" dirty="0">
                          <a:effectLst/>
                        </a:rPr>
                        <a:t>Group</a:t>
                      </a:r>
                      <a:endParaRPr lang="en-CA" sz="2200" b="0" i="0" u="none" strike="noStrike" dirty="0">
                        <a:solidFill>
                          <a:srgbClr val="000000"/>
                        </a:solidFill>
                        <a:effectLst/>
                        <a:latin typeface="Calibri" panose="020F0502020204030204" pitchFamily="34" charset="0"/>
                      </a:endParaRPr>
                    </a:p>
                  </a:txBody>
                  <a:tcPr marL="3175" marR="3175" marT="3175" anchor="ctr">
                    <a:lnB w="12700" cap="flat" cmpd="sng" algn="ctr">
                      <a:solidFill>
                        <a:schemeClr val="tx1"/>
                      </a:solidFill>
                      <a:prstDash val="solid"/>
                      <a:round/>
                      <a:headEnd type="none" w="med" len="med"/>
                      <a:tailEnd type="none" w="med" len="med"/>
                    </a:lnB>
                  </a:tcPr>
                </a:tc>
                <a:tc>
                  <a:txBody>
                    <a:bodyPr/>
                    <a:lstStyle/>
                    <a:p>
                      <a:pPr algn="ctr" fontAlgn="b"/>
                      <a:r>
                        <a:rPr lang="en-CA" sz="2200" u="none" strike="noStrike">
                          <a:effectLst/>
                        </a:rPr>
                        <a:t>N</a:t>
                      </a:r>
                      <a:endParaRPr lang="en-CA" sz="2200" b="0" i="0" u="none" strike="noStrike">
                        <a:solidFill>
                          <a:srgbClr val="000000"/>
                        </a:solidFill>
                        <a:effectLst/>
                        <a:latin typeface="Calibri" panose="020F0502020204030204" pitchFamily="34" charset="0"/>
                      </a:endParaRPr>
                    </a:p>
                  </a:txBody>
                  <a:tcPr marL="3175" marR="3175" marT="3175" anchor="ctr">
                    <a:lnB w="12700" cap="flat" cmpd="sng" algn="ctr">
                      <a:solidFill>
                        <a:schemeClr val="tx1"/>
                      </a:solidFill>
                      <a:prstDash val="solid"/>
                      <a:round/>
                      <a:headEnd type="none" w="med" len="med"/>
                      <a:tailEnd type="none" w="med" len="med"/>
                    </a:lnB>
                  </a:tcPr>
                </a:tc>
                <a:tc>
                  <a:txBody>
                    <a:bodyPr/>
                    <a:lstStyle/>
                    <a:p>
                      <a:pPr algn="ctr" fontAlgn="b"/>
                      <a:r>
                        <a:rPr lang="en-CA" sz="2200" u="none" strike="noStrike" dirty="0" smtClean="0">
                          <a:effectLst/>
                        </a:rPr>
                        <a:t>Gender</a:t>
                      </a:r>
                    </a:p>
                    <a:p>
                      <a:pPr algn="ctr" fontAlgn="b"/>
                      <a:r>
                        <a:rPr lang="en-CA" sz="2200" u="none" strike="noStrike" dirty="0" err="1" smtClean="0">
                          <a:effectLst/>
                        </a:rPr>
                        <a:t>Female:Male</a:t>
                      </a:r>
                      <a:endParaRPr lang="en-CA" sz="2200" b="0" i="0" u="none" strike="noStrike" dirty="0">
                        <a:solidFill>
                          <a:srgbClr val="000000"/>
                        </a:solidFill>
                        <a:effectLst/>
                        <a:latin typeface="Calibri" panose="020F0502020204030204" pitchFamily="34" charset="0"/>
                      </a:endParaRPr>
                    </a:p>
                  </a:txBody>
                  <a:tcPr marL="3175" marR="3175" marT="3175" anchor="ctr">
                    <a:lnB w="12700" cap="flat" cmpd="sng" algn="ctr">
                      <a:solidFill>
                        <a:schemeClr val="tx1"/>
                      </a:solidFill>
                      <a:prstDash val="solid"/>
                      <a:round/>
                      <a:headEnd type="none" w="med" len="med"/>
                      <a:tailEnd type="none" w="med" len="med"/>
                    </a:lnB>
                  </a:tcPr>
                </a:tc>
                <a:tc>
                  <a:txBody>
                    <a:bodyPr/>
                    <a:lstStyle/>
                    <a:p>
                      <a:pPr algn="ctr" fontAlgn="b"/>
                      <a:r>
                        <a:rPr lang="en-CA" sz="2200" u="none" strike="noStrike" dirty="0" err="1" smtClean="0">
                          <a:effectLst/>
                        </a:rPr>
                        <a:t>Left:Right</a:t>
                      </a:r>
                      <a:endParaRPr lang="en-CA" sz="2200" u="none" strike="noStrike" dirty="0" smtClean="0">
                        <a:effectLst/>
                      </a:endParaRPr>
                    </a:p>
                    <a:p>
                      <a:pPr algn="ctr" fontAlgn="b"/>
                      <a:r>
                        <a:rPr lang="en-CA" sz="2200" u="none" strike="noStrike" dirty="0" smtClean="0">
                          <a:effectLst/>
                        </a:rPr>
                        <a:t>CI1</a:t>
                      </a:r>
                      <a:endParaRPr lang="en-CA" sz="2200" b="0" i="0" u="none" strike="noStrike" dirty="0">
                        <a:solidFill>
                          <a:srgbClr val="000000"/>
                        </a:solidFill>
                        <a:effectLst/>
                        <a:latin typeface="Calibri" panose="020F0502020204030204" pitchFamily="34" charset="0"/>
                      </a:endParaRPr>
                    </a:p>
                  </a:txBody>
                  <a:tcPr marL="3175" marR="3175" marT="3175" anchor="ctr">
                    <a:lnB w="12700" cap="flat" cmpd="sng" algn="ctr">
                      <a:solidFill>
                        <a:schemeClr val="tx1"/>
                      </a:solidFill>
                      <a:prstDash val="solid"/>
                      <a:round/>
                      <a:headEnd type="none" w="med" len="med"/>
                      <a:tailEnd type="none" w="med" len="med"/>
                    </a:lnB>
                  </a:tcPr>
                </a:tc>
                <a:tc>
                  <a:txBody>
                    <a:bodyPr/>
                    <a:lstStyle/>
                    <a:p>
                      <a:pPr algn="ctr" fontAlgn="b"/>
                      <a:r>
                        <a:rPr lang="en-CA" sz="2200" u="none" strike="noStrike" dirty="0">
                          <a:effectLst/>
                        </a:rPr>
                        <a:t>Age at CI1 (years)</a:t>
                      </a:r>
                      <a:endParaRPr lang="en-CA" sz="2200" b="0" i="0" u="none" strike="noStrike" dirty="0">
                        <a:solidFill>
                          <a:srgbClr val="000000"/>
                        </a:solidFill>
                        <a:effectLst/>
                        <a:latin typeface="Calibri" panose="020F0502020204030204" pitchFamily="34" charset="0"/>
                      </a:endParaRPr>
                    </a:p>
                  </a:txBody>
                  <a:tcPr marL="3175" marR="3175" marT="3175" anchor="ctr">
                    <a:lnB w="12700" cap="flat" cmpd="sng" algn="ctr">
                      <a:solidFill>
                        <a:schemeClr val="tx1"/>
                      </a:solidFill>
                      <a:prstDash val="solid"/>
                      <a:round/>
                      <a:headEnd type="none" w="med" len="med"/>
                      <a:tailEnd type="none" w="med" len="med"/>
                    </a:lnB>
                  </a:tcPr>
                </a:tc>
                <a:tc>
                  <a:txBody>
                    <a:bodyPr/>
                    <a:lstStyle/>
                    <a:p>
                      <a:pPr algn="ctr" fontAlgn="b"/>
                      <a:r>
                        <a:rPr lang="en-CA" sz="2200" u="none" strike="noStrike" dirty="0">
                          <a:effectLst/>
                        </a:rPr>
                        <a:t>Age at CI2 (years)</a:t>
                      </a:r>
                      <a:endParaRPr lang="en-CA" sz="2200" b="0" i="0" u="none" strike="noStrike" dirty="0">
                        <a:solidFill>
                          <a:srgbClr val="000000"/>
                        </a:solidFill>
                        <a:effectLst/>
                        <a:latin typeface="Calibri" panose="020F0502020204030204" pitchFamily="34" charset="0"/>
                      </a:endParaRPr>
                    </a:p>
                  </a:txBody>
                  <a:tcPr marL="3175" marR="3175" marT="3175" anchor="ctr">
                    <a:lnB w="12700" cap="flat" cmpd="sng" algn="ctr">
                      <a:solidFill>
                        <a:schemeClr val="tx1"/>
                      </a:solidFill>
                      <a:prstDash val="solid"/>
                      <a:round/>
                      <a:headEnd type="none" w="med" len="med"/>
                      <a:tailEnd type="none" w="med" len="med"/>
                    </a:lnB>
                  </a:tcPr>
                </a:tc>
                <a:tc>
                  <a:txBody>
                    <a:bodyPr/>
                    <a:lstStyle/>
                    <a:p>
                      <a:pPr algn="ctr" fontAlgn="b"/>
                      <a:r>
                        <a:rPr lang="en-CA" sz="2200" u="none" strike="noStrike" dirty="0">
                          <a:effectLst/>
                        </a:rPr>
                        <a:t>Delay (years)</a:t>
                      </a:r>
                      <a:endParaRPr lang="en-CA" sz="2200" b="0" i="0" u="none" strike="noStrike" dirty="0">
                        <a:solidFill>
                          <a:srgbClr val="000000"/>
                        </a:solidFill>
                        <a:effectLst/>
                        <a:latin typeface="Calibri" panose="020F0502020204030204" pitchFamily="34" charset="0"/>
                      </a:endParaRPr>
                    </a:p>
                  </a:txBody>
                  <a:tcPr marL="3175" marR="3175" marT="3175" anchor="ctr">
                    <a:lnB w="12700" cap="flat" cmpd="sng" algn="ctr">
                      <a:solidFill>
                        <a:schemeClr val="tx1"/>
                      </a:solidFill>
                      <a:prstDash val="solid"/>
                      <a:round/>
                      <a:headEnd type="none" w="med" len="med"/>
                      <a:tailEnd type="none" w="med" len="med"/>
                    </a:lnB>
                  </a:tcPr>
                </a:tc>
                <a:tc>
                  <a:txBody>
                    <a:bodyPr/>
                    <a:lstStyle/>
                    <a:p>
                      <a:pPr algn="ctr" fontAlgn="b"/>
                      <a:r>
                        <a:rPr lang="en-CA" sz="2200" u="none" strike="noStrike" dirty="0" err="1">
                          <a:effectLst/>
                        </a:rPr>
                        <a:t>BiCI</a:t>
                      </a:r>
                      <a:r>
                        <a:rPr lang="en-CA" sz="2200" u="none" strike="noStrike" dirty="0">
                          <a:effectLst/>
                        </a:rPr>
                        <a:t> Use at Speech Perception Test (years)</a:t>
                      </a:r>
                      <a:endParaRPr lang="en-CA" sz="2200" b="0" i="0" u="none" strike="noStrike" dirty="0">
                        <a:solidFill>
                          <a:srgbClr val="000000"/>
                        </a:solidFill>
                        <a:effectLst/>
                        <a:latin typeface="Calibri" panose="020F0502020204030204" pitchFamily="34" charset="0"/>
                      </a:endParaRPr>
                    </a:p>
                  </a:txBody>
                  <a:tcPr marL="3175" marR="3175" marT="3175" anchor="ct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72828736"/>
                  </a:ext>
                </a:extLst>
              </a:tr>
              <a:tr h="857958">
                <a:tc>
                  <a:txBody>
                    <a:bodyPr/>
                    <a:lstStyle/>
                    <a:p>
                      <a:pPr algn="ctr" fontAlgn="b"/>
                      <a:r>
                        <a:rPr lang="en-CA" sz="2200" u="none" strike="noStrike">
                          <a:effectLst/>
                        </a:rPr>
                        <a:t>Bimodal Sequential</a:t>
                      </a:r>
                      <a:endParaRPr lang="en-CA" sz="2200" b="0" i="0" u="none" strike="noStrike">
                        <a:solidFill>
                          <a:srgbClr val="000000"/>
                        </a:solidFill>
                        <a:effectLst/>
                        <a:latin typeface="Calibri" panose="020F0502020204030204" pitchFamily="34" charset="0"/>
                      </a:endParaRPr>
                    </a:p>
                  </a:txBody>
                  <a:tcPr marL="3175" marR="3175" marT="3175" anchor="ctr">
                    <a:lnT w="12700" cap="flat" cmpd="sng" algn="ctr">
                      <a:solidFill>
                        <a:schemeClr val="tx1"/>
                      </a:solidFill>
                      <a:prstDash val="solid"/>
                      <a:round/>
                      <a:headEnd type="none" w="med" len="med"/>
                      <a:tailEnd type="none" w="med" len="med"/>
                    </a:lnT>
                  </a:tcPr>
                </a:tc>
                <a:tc>
                  <a:txBody>
                    <a:bodyPr/>
                    <a:lstStyle/>
                    <a:p>
                      <a:pPr algn="ctr" fontAlgn="b"/>
                      <a:r>
                        <a:rPr lang="en-CA" sz="2200" u="none" strike="noStrike" dirty="0">
                          <a:effectLst/>
                        </a:rPr>
                        <a:t>19</a:t>
                      </a:r>
                      <a:endParaRPr lang="en-CA" sz="2200" b="0" i="0" u="none" strike="noStrike" dirty="0">
                        <a:solidFill>
                          <a:srgbClr val="000000"/>
                        </a:solidFill>
                        <a:effectLst/>
                        <a:latin typeface="Calibri" panose="020F0502020204030204" pitchFamily="34" charset="0"/>
                      </a:endParaRPr>
                    </a:p>
                  </a:txBody>
                  <a:tcPr marL="3175" marR="3175" marT="3175" anchor="ctr">
                    <a:lnT w="12700" cap="flat" cmpd="sng" algn="ctr">
                      <a:solidFill>
                        <a:schemeClr val="tx1"/>
                      </a:solidFill>
                      <a:prstDash val="solid"/>
                      <a:round/>
                      <a:headEnd type="none" w="med" len="med"/>
                      <a:tailEnd type="none" w="med" len="med"/>
                    </a:lnT>
                  </a:tcPr>
                </a:tc>
                <a:tc>
                  <a:txBody>
                    <a:bodyPr/>
                    <a:lstStyle/>
                    <a:p>
                      <a:pPr algn="ctr" fontAlgn="b"/>
                      <a:r>
                        <a:rPr lang="en-CA" sz="2200" u="none" strike="noStrike">
                          <a:effectLst/>
                        </a:rPr>
                        <a:t>12:7</a:t>
                      </a:r>
                      <a:endParaRPr lang="en-CA" sz="2200" b="0" i="0" u="none" strike="noStrike">
                        <a:solidFill>
                          <a:srgbClr val="000000"/>
                        </a:solidFill>
                        <a:effectLst/>
                        <a:latin typeface="Calibri" panose="020F0502020204030204" pitchFamily="34" charset="0"/>
                      </a:endParaRPr>
                    </a:p>
                  </a:txBody>
                  <a:tcPr marL="3175" marR="3175" marT="3175" anchor="ctr">
                    <a:lnT w="12700" cap="flat" cmpd="sng" algn="ctr">
                      <a:solidFill>
                        <a:schemeClr val="tx1"/>
                      </a:solidFill>
                      <a:prstDash val="solid"/>
                      <a:round/>
                      <a:headEnd type="none" w="med" len="med"/>
                      <a:tailEnd type="none" w="med" len="med"/>
                    </a:lnT>
                  </a:tcPr>
                </a:tc>
                <a:tc>
                  <a:txBody>
                    <a:bodyPr/>
                    <a:lstStyle/>
                    <a:p>
                      <a:pPr algn="ctr" fontAlgn="b"/>
                      <a:r>
                        <a:rPr lang="en-CA" sz="2200" u="none" strike="noStrike" dirty="0">
                          <a:effectLst/>
                        </a:rPr>
                        <a:t>6:13</a:t>
                      </a:r>
                      <a:endParaRPr lang="en-CA" sz="2200" b="0" i="0" u="none" strike="noStrike" dirty="0">
                        <a:solidFill>
                          <a:srgbClr val="000000"/>
                        </a:solidFill>
                        <a:effectLst/>
                        <a:latin typeface="Calibri" panose="020F0502020204030204" pitchFamily="34" charset="0"/>
                      </a:endParaRPr>
                    </a:p>
                  </a:txBody>
                  <a:tcPr marL="3175" marR="3175" marT="3175" anchor="ctr">
                    <a:lnT w="12700" cap="flat" cmpd="sng" algn="ctr">
                      <a:solidFill>
                        <a:schemeClr val="tx1"/>
                      </a:solidFill>
                      <a:prstDash val="solid"/>
                      <a:round/>
                      <a:headEnd type="none" w="med" len="med"/>
                      <a:tailEnd type="none" w="med" len="med"/>
                    </a:lnT>
                  </a:tcPr>
                </a:tc>
                <a:tc>
                  <a:txBody>
                    <a:bodyPr/>
                    <a:lstStyle/>
                    <a:p>
                      <a:pPr algn="ctr" fontAlgn="b"/>
                      <a:r>
                        <a:rPr lang="en-CA" sz="2200" u="none" strike="noStrike">
                          <a:effectLst/>
                        </a:rPr>
                        <a:t>5.18 ± 3.82</a:t>
                      </a:r>
                      <a:endParaRPr lang="en-CA" sz="2200" b="0" i="0" u="none" strike="noStrike">
                        <a:solidFill>
                          <a:srgbClr val="000000"/>
                        </a:solidFill>
                        <a:effectLst/>
                        <a:latin typeface="Calibri" panose="020F0502020204030204" pitchFamily="34" charset="0"/>
                      </a:endParaRPr>
                    </a:p>
                  </a:txBody>
                  <a:tcPr marL="3175" marR="3175" marT="3175" anchor="ctr">
                    <a:lnT w="12700" cap="flat" cmpd="sng" algn="ctr">
                      <a:solidFill>
                        <a:schemeClr val="tx1"/>
                      </a:solidFill>
                      <a:prstDash val="solid"/>
                      <a:round/>
                      <a:headEnd type="none" w="med" len="med"/>
                      <a:tailEnd type="none" w="med" len="med"/>
                    </a:lnT>
                  </a:tcPr>
                </a:tc>
                <a:tc>
                  <a:txBody>
                    <a:bodyPr/>
                    <a:lstStyle/>
                    <a:p>
                      <a:pPr algn="ctr" fontAlgn="b"/>
                      <a:r>
                        <a:rPr lang="en-CA" sz="2200" u="none" strike="noStrike">
                          <a:effectLst/>
                        </a:rPr>
                        <a:t>10.14 ± 4.20</a:t>
                      </a:r>
                      <a:endParaRPr lang="en-CA" sz="2200" b="0" i="0" u="none" strike="noStrike">
                        <a:solidFill>
                          <a:srgbClr val="000000"/>
                        </a:solidFill>
                        <a:effectLst/>
                        <a:latin typeface="Calibri" panose="020F0502020204030204" pitchFamily="34" charset="0"/>
                      </a:endParaRPr>
                    </a:p>
                  </a:txBody>
                  <a:tcPr marL="3175" marR="3175" marT="3175" anchor="ctr">
                    <a:lnT w="12700" cap="flat" cmpd="sng" algn="ctr">
                      <a:solidFill>
                        <a:schemeClr val="tx1"/>
                      </a:solidFill>
                      <a:prstDash val="solid"/>
                      <a:round/>
                      <a:headEnd type="none" w="med" len="med"/>
                      <a:tailEnd type="none" w="med" len="med"/>
                    </a:lnT>
                  </a:tcPr>
                </a:tc>
                <a:tc>
                  <a:txBody>
                    <a:bodyPr/>
                    <a:lstStyle/>
                    <a:p>
                      <a:pPr algn="ctr" fontAlgn="b"/>
                      <a:r>
                        <a:rPr lang="en-CA" sz="2200" u="none" strike="noStrike">
                          <a:effectLst/>
                        </a:rPr>
                        <a:t>4.97 ± 3.91</a:t>
                      </a:r>
                      <a:endParaRPr lang="en-CA" sz="2200" b="0" i="0" u="none" strike="noStrike">
                        <a:solidFill>
                          <a:srgbClr val="000000"/>
                        </a:solidFill>
                        <a:effectLst/>
                        <a:latin typeface="Calibri" panose="020F0502020204030204" pitchFamily="34" charset="0"/>
                      </a:endParaRPr>
                    </a:p>
                  </a:txBody>
                  <a:tcPr marL="3175" marR="3175" marT="3175" anchor="ctr">
                    <a:lnT w="12700" cap="flat" cmpd="sng" algn="ctr">
                      <a:solidFill>
                        <a:schemeClr val="tx1"/>
                      </a:solidFill>
                      <a:prstDash val="solid"/>
                      <a:round/>
                      <a:headEnd type="none" w="med" len="med"/>
                      <a:tailEnd type="none" w="med" len="med"/>
                    </a:lnT>
                  </a:tcPr>
                </a:tc>
                <a:tc>
                  <a:txBody>
                    <a:bodyPr/>
                    <a:lstStyle/>
                    <a:p>
                      <a:pPr algn="ctr" fontAlgn="b"/>
                      <a:r>
                        <a:rPr lang="en-CA" sz="2200" u="none" strike="noStrike" dirty="0">
                          <a:effectLst/>
                        </a:rPr>
                        <a:t>0.89 ± 1.41</a:t>
                      </a:r>
                      <a:endParaRPr lang="en-CA" sz="2200" b="0" i="0" u="none" strike="noStrike" dirty="0">
                        <a:solidFill>
                          <a:srgbClr val="000000"/>
                        </a:solidFill>
                        <a:effectLst/>
                        <a:latin typeface="Calibri" panose="020F0502020204030204" pitchFamily="34" charset="0"/>
                      </a:endParaRPr>
                    </a:p>
                  </a:txBody>
                  <a:tcPr marL="3175" marR="3175" marT="3175" anchor="ct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438913833"/>
                  </a:ext>
                </a:extLst>
              </a:tr>
              <a:tr h="857958">
                <a:tc>
                  <a:txBody>
                    <a:bodyPr/>
                    <a:lstStyle/>
                    <a:p>
                      <a:pPr algn="ctr" fontAlgn="b"/>
                      <a:r>
                        <a:rPr lang="en-CA" sz="2200" u="none" strike="noStrike">
                          <a:effectLst/>
                        </a:rPr>
                        <a:t>Long Sequential</a:t>
                      </a:r>
                      <a:endParaRPr lang="en-CA" sz="2200" b="0" i="0" u="none" strike="noStrike">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a:effectLst/>
                        </a:rPr>
                        <a:t>16</a:t>
                      </a:r>
                      <a:endParaRPr lang="en-CA" sz="2200" b="0" i="0" u="none" strike="noStrike">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a:effectLst/>
                        </a:rPr>
                        <a:t>8:8</a:t>
                      </a:r>
                      <a:endParaRPr lang="en-CA" sz="2200" b="0" i="0" u="none" strike="noStrike">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a:effectLst/>
                        </a:rPr>
                        <a:t>0:16</a:t>
                      </a:r>
                      <a:endParaRPr lang="en-CA" sz="2200" b="0" i="0" u="none" strike="noStrike">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a:effectLst/>
                        </a:rPr>
                        <a:t>1.60 ± 0.56</a:t>
                      </a:r>
                      <a:endParaRPr lang="en-CA" sz="2200" b="0" i="0" u="none" strike="noStrike">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dirty="0">
                          <a:effectLst/>
                        </a:rPr>
                        <a:t>5.86 ± 2.09</a:t>
                      </a:r>
                      <a:endParaRPr lang="en-CA" sz="2200" b="0" i="0" u="none" strike="noStrike" dirty="0">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a:effectLst/>
                        </a:rPr>
                        <a:t>4.25 ± 1.74</a:t>
                      </a:r>
                      <a:endParaRPr lang="en-CA" sz="2200" b="0" i="0" u="none" strike="noStrike">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dirty="0">
                          <a:effectLst/>
                        </a:rPr>
                        <a:t>0.86 ± 1.46</a:t>
                      </a:r>
                      <a:endParaRPr lang="en-CA" sz="2200" b="0" i="0" u="none" strike="noStrike" dirty="0">
                        <a:solidFill>
                          <a:srgbClr val="000000"/>
                        </a:solidFill>
                        <a:effectLst/>
                        <a:latin typeface="Calibri" panose="020F0502020204030204" pitchFamily="34" charset="0"/>
                      </a:endParaRPr>
                    </a:p>
                  </a:txBody>
                  <a:tcPr marL="3175" marR="3175" marT="3175" anchor="ctr"/>
                </a:tc>
                <a:extLst>
                  <a:ext uri="{0D108BD9-81ED-4DB2-BD59-A6C34878D82A}">
                    <a16:rowId xmlns="" xmlns:a16="http://schemas.microsoft.com/office/drawing/2014/main" val="1052046798"/>
                  </a:ext>
                </a:extLst>
              </a:tr>
              <a:tr h="857958">
                <a:tc>
                  <a:txBody>
                    <a:bodyPr/>
                    <a:lstStyle/>
                    <a:p>
                      <a:pPr algn="ctr" fontAlgn="b"/>
                      <a:r>
                        <a:rPr lang="en-CA" sz="2200" u="none" strike="noStrike">
                          <a:effectLst/>
                        </a:rPr>
                        <a:t>Short Sequential</a:t>
                      </a:r>
                      <a:endParaRPr lang="en-CA" sz="2200" b="0" i="0" u="none" strike="noStrike">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a:effectLst/>
                        </a:rPr>
                        <a:t>15</a:t>
                      </a:r>
                      <a:endParaRPr lang="en-CA" sz="2200" b="0" i="0" u="none" strike="noStrike">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a:effectLst/>
                        </a:rPr>
                        <a:t>7:8</a:t>
                      </a:r>
                      <a:endParaRPr lang="en-CA" sz="2200" b="0" i="0" u="none" strike="noStrike">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a:effectLst/>
                        </a:rPr>
                        <a:t>0:15</a:t>
                      </a:r>
                      <a:endParaRPr lang="en-CA" sz="2200" b="0" i="0" u="none" strike="noStrike">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a:effectLst/>
                        </a:rPr>
                        <a:t>1.54 ± 0.75</a:t>
                      </a:r>
                      <a:endParaRPr lang="en-CA" sz="2200" b="0" i="0" u="none" strike="noStrike">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a:effectLst/>
                        </a:rPr>
                        <a:t>2.39 ± 0.78</a:t>
                      </a:r>
                      <a:endParaRPr lang="en-CA" sz="2200" b="0" i="0" u="none" strike="noStrike">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a:effectLst/>
                        </a:rPr>
                        <a:t>0.85 ± 0.11</a:t>
                      </a:r>
                      <a:endParaRPr lang="en-CA" sz="2200" b="0" i="0" u="none" strike="noStrike">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dirty="0">
                          <a:effectLst/>
                        </a:rPr>
                        <a:t>1.45 ± 1.75</a:t>
                      </a:r>
                      <a:endParaRPr lang="en-CA" sz="2200" b="0" i="0" u="none" strike="noStrike" dirty="0">
                        <a:solidFill>
                          <a:srgbClr val="000000"/>
                        </a:solidFill>
                        <a:effectLst/>
                        <a:latin typeface="Calibri" panose="020F0502020204030204" pitchFamily="34" charset="0"/>
                      </a:endParaRPr>
                    </a:p>
                  </a:txBody>
                  <a:tcPr marL="3175" marR="3175" marT="3175" anchor="ctr"/>
                </a:tc>
                <a:extLst>
                  <a:ext uri="{0D108BD9-81ED-4DB2-BD59-A6C34878D82A}">
                    <a16:rowId xmlns="" xmlns:a16="http://schemas.microsoft.com/office/drawing/2014/main" val="143917011"/>
                  </a:ext>
                </a:extLst>
              </a:tr>
              <a:tr h="586514">
                <a:tc>
                  <a:txBody>
                    <a:bodyPr/>
                    <a:lstStyle/>
                    <a:p>
                      <a:pPr algn="ctr" fontAlgn="b"/>
                      <a:r>
                        <a:rPr lang="en-CA" sz="2200" u="none" strike="noStrike">
                          <a:effectLst/>
                        </a:rPr>
                        <a:t>Simultaneous</a:t>
                      </a:r>
                      <a:endParaRPr lang="en-CA" sz="2200" b="0" i="0" u="none" strike="noStrike">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a:effectLst/>
                        </a:rPr>
                        <a:t>15</a:t>
                      </a:r>
                      <a:endParaRPr lang="en-CA" sz="2200" b="0" i="0" u="none" strike="noStrike">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dirty="0">
                          <a:effectLst/>
                        </a:rPr>
                        <a:t>8:7</a:t>
                      </a:r>
                      <a:endParaRPr lang="en-CA" sz="2200" b="0" i="0" u="none" strike="noStrike" dirty="0">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dirty="0">
                          <a:effectLst/>
                        </a:rPr>
                        <a:t>0:15</a:t>
                      </a:r>
                      <a:endParaRPr lang="en-CA" sz="2200" b="0" i="0" u="none" strike="noStrike" dirty="0">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a:effectLst/>
                        </a:rPr>
                        <a:t>1.41 ± 0.60</a:t>
                      </a:r>
                      <a:endParaRPr lang="en-CA" sz="2200" b="0" i="0" u="none" strike="noStrike">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dirty="0">
                          <a:effectLst/>
                        </a:rPr>
                        <a:t>1.41 ± 0.60</a:t>
                      </a:r>
                      <a:endParaRPr lang="en-CA" sz="2200" b="0" i="0" u="none" strike="noStrike" dirty="0">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dirty="0">
                          <a:effectLst/>
                        </a:rPr>
                        <a:t>0.00 ± 0.00</a:t>
                      </a:r>
                      <a:endParaRPr lang="en-CA" sz="2200" b="0" i="0" u="none" strike="noStrike" dirty="0">
                        <a:solidFill>
                          <a:srgbClr val="000000"/>
                        </a:solidFill>
                        <a:effectLst/>
                        <a:latin typeface="Calibri" panose="020F0502020204030204" pitchFamily="34" charset="0"/>
                      </a:endParaRPr>
                    </a:p>
                  </a:txBody>
                  <a:tcPr marL="3175" marR="3175" marT="3175" anchor="ctr"/>
                </a:tc>
                <a:tc>
                  <a:txBody>
                    <a:bodyPr/>
                    <a:lstStyle/>
                    <a:p>
                      <a:pPr algn="ctr" fontAlgn="b"/>
                      <a:r>
                        <a:rPr lang="en-CA" sz="2200" u="none" strike="noStrike" dirty="0">
                          <a:effectLst/>
                        </a:rPr>
                        <a:t>1.99 ± 1.08</a:t>
                      </a:r>
                      <a:endParaRPr lang="en-CA" sz="2200" b="0" i="0" u="none" strike="noStrike" dirty="0">
                        <a:solidFill>
                          <a:srgbClr val="000000"/>
                        </a:solidFill>
                        <a:effectLst/>
                        <a:latin typeface="Calibri" panose="020F0502020204030204" pitchFamily="34" charset="0"/>
                      </a:endParaRPr>
                    </a:p>
                  </a:txBody>
                  <a:tcPr marL="3175" marR="3175" marT="3175" anchor="ctr"/>
                </a:tc>
                <a:extLst>
                  <a:ext uri="{0D108BD9-81ED-4DB2-BD59-A6C34878D82A}">
                    <a16:rowId xmlns="" xmlns:a16="http://schemas.microsoft.com/office/drawing/2014/main" val="976338499"/>
                  </a:ext>
                </a:extLst>
              </a:tr>
            </a:tbl>
          </a:graphicData>
        </a:graphic>
      </p:graphicFrame>
      <p:graphicFrame>
        <p:nvGraphicFramePr>
          <p:cNvPr id="91" name="Table 90">
            <a:extLst>
              <a:ext uri="{FF2B5EF4-FFF2-40B4-BE49-F238E27FC236}">
                <a16:creationId xmlns="" xmlns:a16="http://schemas.microsoft.com/office/drawing/2014/main" id="{429E4045-56B8-460C-92FA-6CAA4F3D866A}"/>
              </a:ext>
            </a:extLst>
          </p:cNvPr>
          <p:cNvGraphicFramePr>
            <a:graphicFrameLocks noGrp="1"/>
          </p:cNvGraphicFramePr>
          <p:nvPr>
            <p:extLst>
              <p:ext uri="{D42A27DB-BD31-4B8C-83A1-F6EECF244321}">
                <p14:modId xmlns:p14="http://schemas.microsoft.com/office/powerpoint/2010/main" val="3582688492"/>
              </p:ext>
            </p:extLst>
          </p:nvPr>
        </p:nvGraphicFramePr>
        <p:xfrm>
          <a:off x="242853" y="24458600"/>
          <a:ext cx="12219724" cy="2971605"/>
        </p:xfrm>
        <a:graphic>
          <a:graphicData uri="http://schemas.openxmlformats.org/drawingml/2006/table">
            <a:tbl>
              <a:tblPr firstRow="1" bandRow="1">
                <a:tableStyleId>{5C22544A-7EE6-4342-B048-85BDC9FD1C3A}</a:tableStyleId>
              </a:tblPr>
              <a:tblGrid>
                <a:gridCol w="3572113">
                  <a:extLst>
                    <a:ext uri="{9D8B030D-6E8A-4147-A177-3AD203B41FA5}">
                      <a16:colId xmlns="" xmlns:a16="http://schemas.microsoft.com/office/drawing/2014/main" val="3180785363"/>
                    </a:ext>
                  </a:extLst>
                </a:gridCol>
                <a:gridCol w="4678405">
                  <a:extLst>
                    <a:ext uri="{9D8B030D-6E8A-4147-A177-3AD203B41FA5}">
                      <a16:colId xmlns="" xmlns:a16="http://schemas.microsoft.com/office/drawing/2014/main" val="987248787"/>
                    </a:ext>
                  </a:extLst>
                </a:gridCol>
                <a:gridCol w="3969206">
                  <a:extLst>
                    <a:ext uri="{9D8B030D-6E8A-4147-A177-3AD203B41FA5}">
                      <a16:colId xmlns="" xmlns:a16="http://schemas.microsoft.com/office/drawing/2014/main" val="2718283633"/>
                    </a:ext>
                  </a:extLst>
                </a:gridCol>
              </a:tblGrid>
              <a:tr h="369802">
                <a:tc>
                  <a:txBody>
                    <a:bodyPr/>
                    <a:lstStyle/>
                    <a:p>
                      <a:r>
                        <a:rPr lang="en-CA" sz="2200" dirty="0"/>
                        <a:t>Measure</a:t>
                      </a:r>
                    </a:p>
                  </a:txBody>
                  <a:tcPr/>
                </a:tc>
                <a:tc>
                  <a:txBody>
                    <a:bodyPr/>
                    <a:lstStyle/>
                    <a:p>
                      <a:r>
                        <a:rPr lang="en-CA" sz="2200" dirty="0"/>
                        <a:t>Stimulus</a:t>
                      </a:r>
                    </a:p>
                  </a:txBody>
                  <a:tcPr/>
                </a:tc>
                <a:tc>
                  <a:txBody>
                    <a:bodyPr/>
                    <a:lstStyle/>
                    <a:p>
                      <a:r>
                        <a:rPr lang="en-CA" sz="2200" dirty="0"/>
                        <a:t>Delivery</a:t>
                      </a:r>
                    </a:p>
                  </a:txBody>
                  <a:tcPr/>
                </a:tc>
                <a:extLst>
                  <a:ext uri="{0D108BD9-81ED-4DB2-BD59-A6C34878D82A}">
                    <a16:rowId xmlns="" xmlns:a16="http://schemas.microsoft.com/office/drawing/2014/main" val="610940674"/>
                  </a:ext>
                </a:extLst>
              </a:tr>
              <a:tr h="441765">
                <a:tc>
                  <a:txBody>
                    <a:bodyPr/>
                    <a:lstStyle/>
                    <a:p>
                      <a:r>
                        <a:rPr lang="en-CA" sz="2200" dirty="0"/>
                        <a:t>Speech Perception</a:t>
                      </a:r>
                    </a:p>
                  </a:txBody>
                  <a:tcPr/>
                </a:tc>
                <a:tc>
                  <a:txBody>
                    <a:bodyPr/>
                    <a:lstStyle/>
                    <a:p>
                      <a:r>
                        <a:rPr lang="en-CA" sz="2200" dirty="0"/>
                        <a:t>Speech; age-appropriate tests</a:t>
                      </a:r>
                    </a:p>
                  </a:txBody>
                  <a:tcPr/>
                </a:tc>
                <a:tc>
                  <a:txBody>
                    <a:bodyPr/>
                    <a:lstStyle/>
                    <a:p>
                      <a:r>
                        <a:rPr lang="en-CA" sz="2200" dirty="0"/>
                        <a:t>Speakers</a:t>
                      </a:r>
                    </a:p>
                  </a:txBody>
                  <a:tcPr/>
                </a:tc>
                <a:extLst>
                  <a:ext uri="{0D108BD9-81ED-4DB2-BD59-A6C34878D82A}">
                    <a16:rowId xmlns="" xmlns:a16="http://schemas.microsoft.com/office/drawing/2014/main" val="975755038"/>
                  </a:ext>
                </a:extLst>
              </a:tr>
              <a:tr h="1822597">
                <a:tc>
                  <a:txBody>
                    <a:bodyPr/>
                    <a:lstStyle/>
                    <a:p>
                      <a:r>
                        <a:rPr lang="en-CA" sz="2200" dirty="0"/>
                        <a:t>EEG: Auditory Brainstem Response (ABR)</a:t>
                      </a:r>
                    </a:p>
                    <a:p>
                      <a:endParaRPr lang="en-CA" sz="2200" dirty="0"/>
                    </a:p>
                    <a:p>
                      <a:r>
                        <a:rPr lang="en-CA" sz="2200" dirty="0"/>
                        <a:t>(see Figure 1)</a:t>
                      </a:r>
                    </a:p>
                    <a:p>
                      <a:endParaRPr lang="en-CA" sz="2200" dirty="0"/>
                    </a:p>
                    <a:p>
                      <a:r>
                        <a:rPr lang="en-CA" sz="2200" dirty="0"/>
                        <a:t>CZ referenced to A1/A2</a:t>
                      </a:r>
                    </a:p>
                  </a:txBody>
                  <a:tcPr/>
                </a:tc>
                <a:tc>
                  <a:txBody>
                    <a:bodyPr/>
                    <a:lstStyle/>
                    <a:p>
                      <a:r>
                        <a:rPr lang="en-CA" sz="2200" dirty="0"/>
                        <a:t>11 Hz:</a:t>
                      </a:r>
                    </a:p>
                    <a:p>
                      <a:r>
                        <a:rPr lang="en-CA" sz="2200" dirty="0"/>
                        <a:t>Acoustic clicks </a:t>
                      </a:r>
                    </a:p>
                    <a:p>
                      <a:r>
                        <a:rPr lang="en-CA" sz="2200" dirty="0"/>
                        <a:t>(non-implanted ears)</a:t>
                      </a:r>
                    </a:p>
                    <a:p>
                      <a:endParaRPr lang="en-CA" sz="2200" dirty="0"/>
                    </a:p>
                    <a:p>
                      <a:r>
                        <a:rPr lang="en-CA" sz="2200" dirty="0"/>
                        <a:t>Biphasic electric pulses </a:t>
                      </a:r>
                    </a:p>
                    <a:p>
                      <a:r>
                        <a:rPr lang="en-CA" sz="2200" dirty="0"/>
                        <a:t>(implanted ears)</a:t>
                      </a:r>
                    </a:p>
                  </a:txBody>
                  <a:tcPr/>
                </a:tc>
                <a:tc>
                  <a:txBody>
                    <a:bodyPr/>
                    <a:lstStyle/>
                    <a:p>
                      <a:endParaRPr lang="en-CA" sz="2200" dirty="0"/>
                    </a:p>
                    <a:p>
                      <a:r>
                        <a:rPr lang="en-CA" sz="2200" dirty="0"/>
                        <a:t>Insert earphone</a:t>
                      </a:r>
                    </a:p>
                    <a:p>
                      <a:endParaRPr lang="en-CA" sz="2200" dirty="0"/>
                    </a:p>
                    <a:p>
                      <a:endParaRPr lang="en-CA" sz="2200" dirty="0"/>
                    </a:p>
                    <a:p>
                      <a:r>
                        <a:rPr lang="en-CA" sz="2200" dirty="0"/>
                        <a:t>Apical (#20) electrode (direct stimulation)</a:t>
                      </a:r>
                    </a:p>
                  </a:txBody>
                  <a:tcPr/>
                </a:tc>
                <a:extLst>
                  <a:ext uri="{0D108BD9-81ED-4DB2-BD59-A6C34878D82A}">
                    <a16:rowId xmlns="" xmlns:a16="http://schemas.microsoft.com/office/drawing/2014/main" val="2549801414"/>
                  </a:ext>
                </a:extLst>
              </a:tr>
            </a:tbl>
          </a:graphicData>
        </a:graphic>
      </p:graphicFrame>
      <p:grpSp>
        <p:nvGrpSpPr>
          <p:cNvPr id="31" name="Group 30"/>
          <p:cNvGrpSpPr/>
          <p:nvPr/>
        </p:nvGrpSpPr>
        <p:grpSpPr>
          <a:xfrm>
            <a:off x="-1" y="142504"/>
            <a:ext cx="38358910" cy="38242534"/>
            <a:chOff x="-1" y="142504"/>
            <a:chExt cx="38358910" cy="38242534"/>
          </a:xfrm>
        </p:grpSpPr>
        <p:pic>
          <p:nvPicPr>
            <p:cNvPr id="33" name="Picture 32">
              <a:extLst>
                <a:ext uri="{FF2B5EF4-FFF2-40B4-BE49-F238E27FC236}">
                  <a16:creationId xmlns="" xmlns:a16="http://schemas.microsoft.com/office/drawing/2014/main" id="{348DF2CF-FD33-4971-A4D2-2637BB475B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96069" y="26441367"/>
              <a:ext cx="12481248" cy="5200520"/>
            </a:xfrm>
            <a:prstGeom prst="rect">
              <a:avLst/>
            </a:prstGeom>
          </p:spPr>
        </p:pic>
        <p:pic>
          <p:nvPicPr>
            <p:cNvPr id="4" name="Picture 69" descr="UofT_crest_fullcolor_vert [Convert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670277" y="144778"/>
              <a:ext cx="556069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K_HSC_RG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6567" y="144778"/>
              <a:ext cx="4099424"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121"/>
            <p:cNvSpPr txBox="1">
              <a:spLocks noChangeArrowheads="1"/>
            </p:cNvSpPr>
            <p:nvPr/>
          </p:nvSpPr>
          <p:spPr bwMode="auto">
            <a:xfrm>
              <a:off x="12920451" y="4883854"/>
              <a:ext cx="24934402" cy="567399"/>
            </a:xfrm>
            <a:prstGeom prst="rect">
              <a:avLst/>
            </a:prstGeom>
            <a:solidFill>
              <a:srgbClr val="0070C0"/>
            </a:solidFill>
            <a:ln>
              <a:headEnd/>
              <a:tailEnd/>
            </a:ln>
          </p:spPr>
          <p:style>
            <a:lnRef idx="0">
              <a:schemeClr val="accent1"/>
            </a:lnRef>
            <a:fillRef idx="3">
              <a:schemeClr val="accent1"/>
            </a:fillRef>
            <a:effectRef idx="3">
              <a:schemeClr val="accent1"/>
            </a:effectRef>
            <a:fontRef idx="minor">
              <a:schemeClr val="lt1"/>
            </a:fontRef>
          </p:style>
          <p:txBody>
            <a:bodyPr wrap="square" lIns="74233" tIns="37116" rIns="74233" bIns="37116">
              <a:spAutoFit/>
            </a:bodyPr>
            <a:lstStyle/>
            <a:p>
              <a:pPr algn="ctr" defTabSz="742326">
                <a:defRPr/>
              </a:pPr>
              <a:r>
                <a:rPr lang="en-CA" sz="3200" b="1" dirty="0">
                  <a:solidFill>
                    <a:schemeClr val="bg1"/>
                  </a:solidFill>
                  <a:latin typeface="Arial" pitchFamily="34" charset="0"/>
                  <a:cs typeface="Arial" pitchFamily="34" charset="0"/>
                </a:rPr>
                <a:t>Asymmetric speech perception with bimodal hearing favours the first implant but reduces with bilateral implant use</a:t>
              </a:r>
              <a:endParaRPr lang="en-US" sz="3200" b="1" dirty="0">
                <a:solidFill>
                  <a:schemeClr val="bg1"/>
                </a:solidFill>
                <a:latin typeface="Arial" pitchFamily="34" charset="0"/>
                <a:cs typeface="Arial" pitchFamily="34" charset="0"/>
              </a:endParaRPr>
            </a:p>
          </p:txBody>
        </p:sp>
        <p:sp>
          <p:nvSpPr>
            <p:cNvPr id="20" name="TextBox 19"/>
            <p:cNvSpPr txBox="1"/>
            <p:nvPr/>
          </p:nvSpPr>
          <p:spPr>
            <a:xfrm>
              <a:off x="6747397" y="2226922"/>
              <a:ext cx="25922881" cy="1722616"/>
            </a:xfrm>
            <a:prstGeom prst="rect">
              <a:avLst/>
            </a:prstGeom>
            <a:noFill/>
          </p:spPr>
          <p:txBody>
            <a:bodyPr wrap="square" lIns="90516" tIns="45258" rIns="90516" bIns="45258" rtlCol="0">
              <a:spAutoFit/>
            </a:bodyPr>
            <a:lstStyle/>
            <a:p>
              <a:pPr algn="ctr"/>
              <a:r>
                <a:rPr lang="en-CA" sz="4000" b="1" dirty="0" err="1" smtClean="0">
                  <a:solidFill>
                    <a:schemeClr val="tx2"/>
                  </a:solidFill>
                  <a:latin typeface="Arial" panose="020B0604020202020204" pitchFamily="34" charset="0"/>
                  <a:cs typeface="Arial" panose="020B0604020202020204" pitchFamily="34" charset="0"/>
                </a:rPr>
                <a:t>Arushri</a:t>
              </a:r>
              <a:r>
                <a:rPr lang="en-CA" sz="4000" b="1" dirty="0" smtClean="0">
                  <a:solidFill>
                    <a:schemeClr val="tx2"/>
                  </a:solidFill>
                  <a:latin typeface="Arial" panose="020B0604020202020204" pitchFamily="34" charset="0"/>
                  <a:cs typeface="Arial" panose="020B0604020202020204" pitchFamily="34" charset="0"/>
                </a:rPr>
                <a:t> Swarup</a:t>
              </a:r>
              <a:r>
                <a:rPr lang="en-CA" sz="4000" b="1" baseline="30000" dirty="0" smtClean="0">
                  <a:solidFill>
                    <a:schemeClr val="tx2"/>
                  </a:solidFill>
                  <a:latin typeface="Arial" panose="020B0604020202020204" pitchFamily="34" charset="0"/>
                  <a:cs typeface="Arial" panose="020B0604020202020204" pitchFamily="34" charset="0"/>
                </a:rPr>
                <a:t>1,2</a:t>
              </a:r>
              <a:r>
                <a:rPr lang="en-CA" sz="4000" b="1" dirty="0">
                  <a:solidFill>
                    <a:schemeClr val="tx2"/>
                  </a:solidFill>
                  <a:latin typeface="Arial" panose="020B0604020202020204" pitchFamily="34" charset="0"/>
                  <a:cs typeface="Arial" panose="020B0604020202020204" pitchFamily="34" charset="0"/>
                </a:rPr>
                <a:t>,  </a:t>
              </a:r>
              <a:r>
                <a:rPr lang="en-CA" sz="4000" b="1" dirty="0" smtClean="0">
                  <a:solidFill>
                    <a:schemeClr val="tx2"/>
                  </a:solidFill>
                  <a:latin typeface="Arial" panose="020B0604020202020204" pitchFamily="34" charset="0"/>
                  <a:cs typeface="Arial" panose="020B0604020202020204" pitchFamily="34" charset="0"/>
                </a:rPr>
                <a:t>Adrian L. James</a:t>
              </a:r>
              <a:r>
                <a:rPr lang="en-CA" sz="4000" b="1" baseline="30000" dirty="0" smtClean="0">
                  <a:solidFill>
                    <a:schemeClr val="tx2"/>
                  </a:solidFill>
                  <a:latin typeface="Arial" panose="020B0604020202020204" pitchFamily="34" charset="0"/>
                  <a:cs typeface="Arial" panose="020B0604020202020204" pitchFamily="34" charset="0"/>
                </a:rPr>
                <a:t>1,3</a:t>
              </a:r>
              <a:endParaRPr lang="en-CA" sz="4000" b="1" baseline="30000" dirty="0">
                <a:solidFill>
                  <a:schemeClr val="tx2"/>
                </a:solidFill>
                <a:latin typeface="Arial" panose="020B0604020202020204" pitchFamily="34" charset="0"/>
                <a:cs typeface="Arial" panose="020B0604020202020204" pitchFamily="34" charset="0"/>
              </a:endParaRPr>
            </a:p>
            <a:p>
              <a:pPr algn="ctr"/>
              <a:r>
                <a:rPr lang="en-CA" sz="2200" baseline="30000" dirty="0" smtClean="0">
                  <a:solidFill>
                    <a:schemeClr val="tx2"/>
                  </a:solidFill>
                  <a:latin typeface="Arial" panose="020B0604020202020204" pitchFamily="34" charset="0"/>
                  <a:cs typeface="Arial" panose="020B0604020202020204" pitchFamily="34" charset="0"/>
                </a:rPr>
                <a:t>1</a:t>
              </a:r>
              <a:r>
                <a:rPr lang="en-CA" sz="2200" dirty="0" smtClean="0">
                  <a:solidFill>
                    <a:schemeClr val="tx2"/>
                  </a:solidFill>
                  <a:latin typeface="Arial" panose="020B0604020202020204" pitchFamily="34" charset="0"/>
                  <a:cs typeface="Arial" panose="020B0604020202020204" pitchFamily="34" charset="0"/>
                </a:rPr>
                <a:t>Centre for Image Guided Innovation and Therapeutic Intervention, The Hospital for Sick Children, Toronto, ON, Canada</a:t>
              </a:r>
            </a:p>
            <a:p>
              <a:pPr algn="ctr"/>
              <a:r>
                <a:rPr lang="en-CA" sz="2200" baseline="30000" smtClean="0">
                  <a:solidFill>
                    <a:schemeClr val="tx2"/>
                  </a:solidFill>
                  <a:latin typeface="Arial" panose="020B0604020202020204" pitchFamily="34" charset="0"/>
                  <a:cs typeface="Arial" panose="020B0604020202020204" pitchFamily="34" charset="0"/>
                </a:rPr>
                <a:t>2</a:t>
              </a:r>
              <a:r>
                <a:rPr lang="en-CA" sz="2200" smtClean="0">
                  <a:solidFill>
                    <a:schemeClr val="tx2"/>
                  </a:solidFill>
                  <a:latin typeface="Arial" panose="020B0604020202020204" pitchFamily="34" charset="0"/>
                  <a:cs typeface="Arial" panose="020B0604020202020204" pitchFamily="34" charset="0"/>
                </a:rPr>
                <a:t>Institute of Biomaterials and Biomedical Engineering, University of Toronto, Toronto, ON, Canada</a:t>
              </a:r>
              <a:endParaRPr lang="en-CA" sz="2200" baseline="30000" dirty="0">
                <a:solidFill>
                  <a:schemeClr val="tx2"/>
                </a:solidFill>
                <a:latin typeface="Arial" panose="020B0604020202020204" pitchFamily="34" charset="0"/>
                <a:cs typeface="Arial" panose="020B0604020202020204" pitchFamily="34" charset="0"/>
              </a:endParaRPr>
            </a:p>
            <a:p>
              <a:pPr algn="ctr"/>
              <a:r>
                <a:rPr lang="en-CA" sz="2200" baseline="30000" dirty="0" smtClean="0">
                  <a:solidFill>
                    <a:schemeClr val="tx2"/>
                  </a:solidFill>
                  <a:latin typeface="Arial" panose="020B0604020202020204" pitchFamily="34" charset="0"/>
                  <a:cs typeface="Arial" panose="020B0604020202020204" pitchFamily="34" charset="0"/>
                </a:rPr>
                <a:t>3</a:t>
              </a:r>
              <a:r>
                <a:rPr lang="en-CA" sz="2200" dirty="0" smtClean="0">
                  <a:solidFill>
                    <a:schemeClr val="tx2"/>
                  </a:solidFill>
                  <a:latin typeface="Arial" panose="020B0604020202020204" pitchFamily="34" charset="0"/>
                  <a:cs typeface="Arial" panose="020B0604020202020204" pitchFamily="34" charset="0"/>
                </a:rPr>
                <a:t>Department </a:t>
              </a:r>
              <a:r>
                <a:rPr lang="en-CA" sz="2200" dirty="0">
                  <a:solidFill>
                    <a:schemeClr val="tx2"/>
                  </a:solidFill>
                  <a:latin typeface="Arial" panose="020B0604020202020204" pitchFamily="34" charset="0"/>
                  <a:cs typeface="Arial" panose="020B0604020202020204" pitchFamily="34" charset="0"/>
                </a:rPr>
                <a:t>of Otolaryngology – Head and Neck Surgery, Faculty of Medicine, University of Toronto, Toronto, ON, Canada</a:t>
              </a:r>
            </a:p>
          </p:txBody>
        </p:sp>
        <p:sp>
          <p:nvSpPr>
            <p:cNvPr id="21" name="TextBox 20"/>
            <p:cNvSpPr txBox="1"/>
            <p:nvPr/>
          </p:nvSpPr>
          <p:spPr>
            <a:xfrm>
              <a:off x="12920451" y="4127814"/>
              <a:ext cx="1851789" cy="646331"/>
            </a:xfrm>
            <a:prstGeom prst="rect">
              <a:avLst/>
            </a:prstGeom>
            <a:noFill/>
          </p:spPr>
          <p:txBody>
            <a:bodyPr wrap="none" rtlCol="0">
              <a:spAutoFit/>
            </a:bodyPr>
            <a:lstStyle/>
            <a:p>
              <a:r>
                <a:rPr lang="en-CA" sz="3600" b="1" dirty="0">
                  <a:solidFill>
                    <a:schemeClr val="tx2"/>
                  </a:solidFill>
                </a:rPr>
                <a:t>Results</a:t>
              </a:r>
            </a:p>
          </p:txBody>
        </p:sp>
        <p:sp>
          <p:nvSpPr>
            <p:cNvPr id="22" name="TextBox 21"/>
            <p:cNvSpPr txBox="1"/>
            <p:nvPr/>
          </p:nvSpPr>
          <p:spPr>
            <a:xfrm>
              <a:off x="8040510" y="142504"/>
              <a:ext cx="24629767" cy="2215991"/>
            </a:xfrm>
            <a:prstGeom prst="rect">
              <a:avLst/>
            </a:prstGeom>
            <a:noFill/>
          </p:spPr>
          <p:txBody>
            <a:bodyPr wrap="square" rtlCol="0">
              <a:spAutoFit/>
            </a:bodyPr>
            <a:lstStyle/>
            <a:p>
              <a:pPr algn="ctr"/>
              <a:r>
                <a:rPr lang="en-CA" sz="6900" b="1" dirty="0">
                  <a:solidFill>
                    <a:schemeClr val="tx2"/>
                  </a:solidFill>
                </a:rPr>
                <a:t>Design of Controllable Flexible Instruments to Facilitate Endoscopic Ear Surgery</a:t>
              </a:r>
              <a:r>
                <a:rPr lang="en-US" sz="6900" b="1" dirty="0">
                  <a:solidFill>
                    <a:schemeClr val="tx2"/>
                  </a:solidFill>
                </a:rPr>
                <a:t> </a:t>
              </a:r>
            </a:p>
          </p:txBody>
        </p:sp>
        <p:sp>
          <p:nvSpPr>
            <p:cNvPr id="23" name="Rectangle 22"/>
            <p:cNvSpPr/>
            <p:nvPr/>
          </p:nvSpPr>
          <p:spPr>
            <a:xfrm>
              <a:off x="37637" y="4127814"/>
              <a:ext cx="12468976" cy="1323439"/>
            </a:xfrm>
            <a:prstGeom prst="rect">
              <a:avLst/>
            </a:prstGeom>
          </p:spPr>
          <p:txBody>
            <a:bodyPr wrap="square">
              <a:spAutoFit/>
            </a:bodyPr>
            <a:lstStyle/>
            <a:p>
              <a:pPr algn="just"/>
              <a:r>
                <a:rPr lang="en-CA" sz="3600" b="1" dirty="0">
                  <a:solidFill>
                    <a:schemeClr val="tx2"/>
                  </a:solidFill>
                  <a:latin typeface="Arial" panose="020B0604020202020204" pitchFamily="34" charset="0"/>
                  <a:cs typeface="Arial" panose="020B0604020202020204" pitchFamily="34" charset="0"/>
                </a:rPr>
                <a:t>Objective:</a:t>
              </a:r>
            </a:p>
            <a:p>
              <a:pPr algn="just"/>
              <a:r>
                <a:rPr lang="en-CA" sz="2200" dirty="0">
                  <a:latin typeface="Arial" panose="020B0604020202020204" pitchFamily="34" charset="0"/>
                  <a:cs typeface="Arial" panose="020B0604020202020204" pitchFamily="34" charset="0"/>
                </a:rPr>
                <a:t>To evaluate whether a period of bimodal stimulation provides an advantage for bilateral brainstem development in bilateral CI users.</a:t>
              </a:r>
            </a:p>
          </p:txBody>
        </p:sp>
        <p:sp>
          <p:nvSpPr>
            <p:cNvPr id="25" name="Rectangle 24"/>
            <p:cNvSpPr/>
            <p:nvPr/>
          </p:nvSpPr>
          <p:spPr>
            <a:xfrm>
              <a:off x="37637" y="5708968"/>
              <a:ext cx="12468976" cy="4339650"/>
            </a:xfrm>
            <a:prstGeom prst="rect">
              <a:avLst/>
            </a:prstGeom>
          </p:spPr>
          <p:txBody>
            <a:bodyPr wrap="square">
              <a:spAutoFit/>
            </a:bodyPr>
            <a:lstStyle/>
            <a:p>
              <a:pPr algn="just"/>
              <a:r>
                <a:rPr lang="en-CA" sz="3600" b="1" dirty="0">
                  <a:solidFill>
                    <a:schemeClr val="tx2"/>
                  </a:solidFill>
                  <a:latin typeface="Arial" panose="020B0604020202020204" pitchFamily="34" charset="0"/>
                  <a:cs typeface="Arial" panose="020B0604020202020204" pitchFamily="34" charset="0"/>
                </a:rPr>
                <a:t>Background</a:t>
              </a:r>
            </a:p>
            <a:p>
              <a:pPr algn="just"/>
              <a:r>
                <a:rPr lang="en-CA" sz="2400" dirty="0"/>
                <a:t>Children require timely access to balanced bilateral input in each ear for symmetric brainstem development, binaural processing and development of binaural/spatial hearing</a:t>
              </a:r>
              <a:r>
                <a:rPr lang="en-CA" sz="2400" baseline="30000" dirty="0"/>
                <a:t>1</a:t>
              </a:r>
              <a:r>
                <a:rPr lang="en-CA" sz="2400" dirty="0"/>
                <a:t>. </a:t>
              </a:r>
              <a:r>
                <a:rPr lang="en-US" sz="2400" dirty="0"/>
                <a:t>Prolonged unilateral stimulation in children who are bilaterally deaf abnormally strengthens pathways from the stimulated ear which impedes later efforts to restore binaural hearing with a second </a:t>
              </a:r>
              <a:r>
                <a:rPr lang="en-US" sz="2400" dirty="0" smtClean="0"/>
                <a:t>implant</a:t>
              </a:r>
              <a:r>
                <a:rPr lang="en-US" sz="2400" baseline="30000" dirty="0" smtClean="0"/>
                <a:t>2,3</a:t>
              </a:r>
              <a:r>
                <a:rPr lang="en-US" sz="2400" dirty="0" smtClean="0"/>
                <a:t>.</a:t>
              </a:r>
              <a:endParaRPr lang="en-US" sz="2400" dirty="0"/>
            </a:p>
            <a:p>
              <a:pPr algn="just"/>
              <a:endParaRPr lang="en-US" sz="2400" dirty="0"/>
            </a:p>
            <a:p>
              <a:pPr algn="just"/>
              <a:r>
                <a:rPr lang="en-US" sz="2400" dirty="0"/>
                <a:t>Combined acoustic-electric (bimodal) hearing may provide an advantage by stimulating pathways from both ears, thereby protecting the binaural system for later bilateral CI use.  On the other hand, bimodal stimulation introduces significant (&gt;1 </a:t>
              </a:r>
              <a:r>
                <a:rPr lang="en-US" sz="2400" dirty="0" err="1"/>
                <a:t>ms</a:t>
              </a:r>
              <a:r>
                <a:rPr lang="en-US" sz="2400" dirty="0"/>
                <a:t>) stimulus conduction delays which may impede binaural processing in the brainstem</a:t>
              </a:r>
              <a:r>
                <a:rPr lang="en-US" sz="2400" baseline="30000" dirty="0"/>
                <a:t>4,5</a:t>
              </a:r>
              <a:r>
                <a:rPr lang="en-US" sz="2400" dirty="0"/>
                <a:t>. </a:t>
              </a:r>
              <a:endParaRPr lang="en-CA" sz="2400" dirty="0"/>
            </a:p>
          </p:txBody>
        </p:sp>
        <p:sp>
          <p:nvSpPr>
            <p:cNvPr id="26" name="Rectangle 25"/>
            <p:cNvSpPr/>
            <p:nvPr/>
          </p:nvSpPr>
          <p:spPr>
            <a:xfrm>
              <a:off x="37637" y="10306333"/>
              <a:ext cx="12468975" cy="2000548"/>
            </a:xfrm>
            <a:prstGeom prst="rect">
              <a:avLst/>
            </a:prstGeom>
          </p:spPr>
          <p:txBody>
            <a:bodyPr wrap="square">
              <a:spAutoFit/>
            </a:bodyPr>
            <a:lstStyle/>
            <a:p>
              <a:pPr algn="just"/>
              <a:r>
                <a:rPr lang="en-CA" sz="3600" b="1" dirty="0">
                  <a:solidFill>
                    <a:schemeClr val="tx2"/>
                  </a:solidFill>
                  <a:latin typeface="Arial" panose="020B0604020202020204" pitchFamily="34" charset="0"/>
                  <a:cs typeface="Arial" panose="020B0604020202020204" pitchFamily="34" charset="0"/>
                </a:rPr>
                <a:t>Hypotheses</a:t>
              </a:r>
            </a:p>
            <a:p>
              <a:pPr marL="457200" indent="-457200" algn="just">
                <a:buClr>
                  <a:schemeClr val="tx2"/>
                </a:buClr>
                <a:buAutoNum type="arabicParenBoth"/>
              </a:pPr>
              <a:r>
                <a:rPr lang="en-CA" sz="2200" b="1" dirty="0">
                  <a:latin typeface="Arial" panose="020B0604020202020204" pitchFamily="34" charset="0"/>
                  <a:cs typeface="Arial" panose="020B0604020202020204" pitchFamily="34" charset="0"/>
                </a:rPr>
                <a:t> </a:t>
              </a:r>
              <a:r>
                <a:rPr lang="en-CA" sz="2200" dirty="0">
                  <a:latin typeface="Arial" panose="020B0604020202020204" pitchFamily="34" charset="0"/>
                  <a:cs typeface="Arial" panose="020B0604020202020204" pitchFamily="34" charset="0"/>
                </a:rPr>
                <a:t>Bilateral cochlear implants provide better access to high-frequencies than bimodal stimulation as measured by more symmetric speech perception.</a:t>
              </a:r>
            </a:p>
            <a:p>
              <a:pPr marL="457200" indent="-457200" algn="just">
                <a:buClr>
                  <a:schemeClr val="tx2"/>
                </a:buClr>
                <a:buFontTx/>
                <a:buAutoNum type="arabicParenBoth"/>
              </a:pPr>
              <a:r>
                <a:rPr lang="en-CA" sz="2200" b="1" dirty="0">
                  <a:latin typeface="Arial" panose="020B0604020202020204" pitchFamily="34" charset="0"/>
                  <a:cs typeface="Arial" panose="020B0604020202020204" pitchFamily="34" charset="0"/>
                </a:rPr>
                <a:t> </a:t>
              </a:r>
              <a:r>
                <a:rPr lang="en-CA" sz="2200" dirty="0">
                  <a:latin typeface="Arial" panose="020B0604020202020204" pitchFamily="34" charset="0"/>
                  <a:cs typeface="Arial" panose="020B0604020202020204" pitchFamily="34" charset="0"/>
                </a:rPr>
                <a:t>Bimodal hearing stimulates bilateral auditory pathways thereby promoting bilateral symmetry and integration with bilateral CIs. </a:t>
              </a:r>
            </a:p>
          </p:txBody>
        </p:sp>
        <p:sp>
          <p:nvSpPr>
            <p:cNvPr id="27" name="Rectangle 26"/>
            <p:cNvSpPr/>
            <p:nvPr/>
          </p:nvSpPr>
          <p:spPr>
            <a:xfrm>
              <a:off x="37637" y="13449365"/>
              <a:ext cx="12468976" cy="1938992"/>
            </a:xfrm>
            <a:prstGeom prst="rect">
              <a:avLst/>
            </a:prstGeom>
          </p:spPr>
          <p:txBody>
            <a:bodyPr wrap="square">
              <a:spAutoFit/>
            </a:bodyPr>
            <a:lstStyle/>
            <a:p>
              <a:pPr algn="just"/>
              <a:r>
                <a:rPr lang="en-CA" sz="3200" b="1" dirty="0">
                  <a:solidFill>
                    <a:schemeClr val="tx2"/>
                  </a:solidFill>
                  <a:latin typeface="Arial" panose="020B0604020202020204" pitchFamily="34" charset="0"/>
                  <a:cs typeface="Arial" panose="020B0604020202020204" pitchFamily="34" charset="0"/>
                </a:rPr>
                <a:t>Participants</a:t>
              </a:r>
              <a:endParaRPr lang="en-CA" sz="3600" b="1" dirty="0">
                <a:solidFill>
                  <a:schemeClr val="tx2"/>
                </a:solidFill>
                <a:latin typeface="Arial" panose="020B0604020202020204" pitchFamily="34" charset="0"/>
                <a:cs typeface="Arial" panose="020B0604020202020204" pitchFamily="34" charset="0"/>
              </a:endParaRPr>
            </a:p>
            <a:p>
              <a:pPr algn="just"/>
              <a:r>
                <a:rPr lang="en-CA" sz="2200" dirty="0">
                  <a:latin typeface="Arial" panose="020B0604020202020204" pitchFamily="34" charset="0"/>
                  <a:cs typeface="Arial" panose="020B0604020202020204" pitchFamily="34" charset="0"/>
                </a:rPr>
                <a:t>In this study, 19 bimodal users who received a second CI were followed over the first 3-6 months of bilateral CI used. Average pure tone hearing thresholds in their first and second implanted ears were 97.2 ± 11.3 and 88.6 ± 11.5 dB HL respectively. Measures were compared to previously studied groups of children who used bilateral </a:t>
              </a:r>
              <a:r>
                <a:rPr lang="en-CA" sz="2200" dirty="0" smtClean="0">
                  <a:latin typeface="Arial" panose="020B0604020202020204" pitchFamily="34" charset="0"/>
                  <a:cs typeface="Arial" panose="020B0604020202020204" pitchFamily="34" charset="0"/>
                </a:rPr>
                <a:t>CIs</a:t>
              </a:r>
              <a:r>
                <a:rPr lang="en-CA" sz="2200" baseline="30000" dirty="0" smtClean="0">
                  <a:latin typeface="Arial" panose="020B0604020202020204" pitchFamily="34" charset="0"/>
                  <a:cs typeface="Arial" panose="020B0604020202020204" pitchFamily="34" charset="0"/>
                </a:rPr>
                <a:t>6</a:t>
              </a:r>
              <a:r>
                <a:rPr lang="en-CA" sz="2200" dirty="0" smtClean="0">
                  <a:latin typeface="Arial" panose="020B0604020202020204" pitchFamily="34" charset="0"/>
                  <a:cs typeface="Arial" panose="020B0604020202020204" pitchFamily="34" charset="0"/>
                </a:rPr>
                <a:t>. </a:t>
              </a:r>
              <a:r>
                <a:rPr lang="en-CA" sz="2200" dirty="0">
                  <a:latin typeface="Arial" panose="020B0604020202020204" pitchFamily="34" charset="0"/>
                  <a:cs typeface="Arial" panose="020B0604020202020204" pitchFamily="34" charset="0"/>
                </a:rPr>
                <a:t>See Table 1 for demographic details.</a:t>
              </a:r>
            </a:p>
          </p:txBody>
        </p:sp>
        <p:sp>
          <p:nvSpPr>
            <p:cNvPr id="28" name="TextBox 27"/>
            <p:cNvSpPr txBox="1"/>
            <p:nvPr/>
          </p:nvSpPr>
          <p:spPr>
            <a:xfrm>
              <a:off x="236454" y="15676389"/>
              <a:ext cx="12415599" cy="584775"/>
            </a:xfrm>
            <a:prstGeom prst="rect">
              <a:avLst/>
            </a:prstGeom>
            <a:noFill/>
          </p:spPr>
          <p:txBody>
            <a:bodyPr wrap="square" rtlCol="0">
              <a:spAutoFit/>
            </a:bodyPr>
            <a:lstStyle/>
            <a:p>
              <a:pPr algn="just"/>
              <a:r>
                <a:rPr lang="en-CA" sz="3200" b="1" dirty="0">
                  <a:solidFill>
                    <a:schemeClr val="tx2"/>
                  </a:solidFill>
                </a:rPr>
                <a:t>Table 1. Demographic information for all bilateral CI users</a:t>
              </a:r>
              <a:endParaRPr lang="en-CA" sz="3200" dirty="0">
                <a:solidFill>
                  <a:schemeClr val="tx2"/>
                </a:solidFill>
              </a:endParaRPr>
            </a:p>
          </p:txBody>
        </p:sp>
        <p:sp>
          <p:nvSpPr>
            <p:cNvPr id="30" name="TextBox 29"/>
            <p:cNvSpPr txBox="1"/>
            <p:nvPr/>
          </p:nvSpPr>
          <p:spPr>
            <a:xfrm>
              <a:off x="28824545" y="5667277"/>
              <a:ext cx="9534364" cy="584775"/>
            </a:xfrm>
            <a:prstGeom prst="rect">
              <a:avLst/>
            </a:prstGeom>
            <a:noFill/>
          </p:spPr>
          <p:txBody>
            <a:bodyPr wrap="square" rtlCol="0">
              <a:spAutoFit/>
            </a:bodyPr>
            <a:lstStyle/>
            <a:p>
              <a:pPr algn="just"/>
              <a:r>
                <a:rPr lang="en-CA" sz="3200" b="1" dirty="0">
                  <a:solidFill>
                    <a:schemeClr val="tx2"/>
                  </a:solidFill>
                </a:rPr>
                <a:t>Figure 2. Speech  perception in each ear</a:t>
              </a:r>
              <a:endParaRPr lang="en-CA" sz="3200" dirty="0">
                <a:solidFill>
                  <a:schemeClr val="tx2"/>
                </a:solidFill>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920451" y="5595269"/>
              <a:ext cx="15863088" cy="6101187"/>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983910" y="12545141"/>
              <a:ext cx="12374999" cy="9900000"/>
            </a:xfrm>
            <a:prstGeom prst="rect">
              <a:avLst/>
            </a:prstGeom>
          </p:spPr>
        </p:pic>
        <p:pic>
          <p:nvPicPr>
            <p:cNvPr id="42" name="Picture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378952" y="26441367"/>
              <a:ext cx="12763933" cy="5105573"/>
            </a:xfrm>
            <a:prstGeom prst="rect">
              <a:avLst/>
            </a:prstGeom>
          </p:spPr>
        </p:pic>
        <p:sp>
          <p:nvSpPr>
            <p:cNvPr id="43" name="Text Box 1121"/>
            <p:cNvSpPr txBox="1">
              <a:spLocks noChangeArrowheads="1"/>
            </p:cNvSpPr>
            <p:nvPr/>
          </p:nvSpPr>
          <p:spPr bwMode="auto">
            <a:xfrm>
              <a:off x="12920451" y="11911241"/>
              <a:ext cx="24934402" cy="567399"/>
            </a:xfrm>
            <a:prstGeom prst="rect">
              <a:avLst/>
            </a:prstGeom>
            <a:solidFill>
              <a:srgbClr val="0070C0"/>
            </a:solidFill>
            <a:ln>
              <a:headEnd/>
              <a:tailEnd/>
            </a:ln>
          </p:spPr>
          <p:style>
            <a:lnRef idx="0">
              <a:schemeClr val="accent1"/>
            </a:lnRef>
            <a:fillRef idx="3">
              <a:schemeClr val="accent1"/>
            </a:fillRef>
            <a:effectRef idx="3">
              <a:schemeClr val="accent1"/>
            </a:effectRef>
            <a:fontRef idx="minor">
              <a:schemeClr val="lt1"/>
            </a:fontRef>
          </p:style>
          <p:txBody>
            <a:bodyPr wrap="square" lIns="74233" tIns="37116" rIns="74233" bIns="37116">
              <a:spAutoFit/>
            </a:bodyPr>
            <a:lstStyle/>
            <a:p>
              <a:pPr algn="ctr" defTabSz="742326">
                <a:defRPr/>
              </a:pPr>
              <a:r>
                <a:rPr lang="en-CA" sz="3200" b="1" dirty="0">
                  <a:solidFill>
                    <a:schemeClr val="bg1"/>
                  </a:solidFill>
                  <a:latin typeface="Arial" pitchFamily="34" charset="0"/>
                  <a:cs typeface="Arial" pitchFamily="34" charset="0"/>
                </a:rPr>
                <a:t>Initial rostral brainstem asymmetries tend to decrease with bilateral cochlear implant use</a:t>
              </a:r>
              <a:endParaRPr lang="en-US" sz="3200" b="1" dirty="0">
                <a:solidFill>
                  <a:schemeClr val="bg1"/>
                </a:solidFill>
                <a:latin typeface="Arial" pitchFamily="34" charset="0"/>
                <a:cs typeface="Arial" pitchFamily="34" charset="0"/>
              </a:endParaRPr>
            </a:p>
          </p:txBody>
        </p:sp>
        <p:sp>
          <p:nvSpPr>
            <p:cNvPr id="44" name="Rectangle 43"/>
            <p:cNvSpPr/>
            <p:nvPr/>
          </p:nvSpPr>
          <p:spPr>
            <a:xfrm>
              <a:off x="28918871" y="6171333"/>
              <a:ext cx="9125200" cy="5262979"/>
            </a:xfrm>
            <a:prstGeom prst="rect">
              <a:avLst/>
            </a:prstGeom>
          </p:spPr>
          <p:txBody>
            <a:bodyPr wrap="square">
              <a:spAutoFit/>
            </a:bodyPr>
            <a:lstStyle/>
            <a:p>
              <a:pPr algn="just"/>
              <a:r>
                <a:rPr lang="en-CA" sz="2400" b="1" dirty="0">
                  <a:solidFill>
                    <a:schemeClr val="tx2"/>
                  </a:solidFill>
                </a:rPr>
                <a:t>(A)</a:t>
              </a:r>
              <a:r>
                <a:rPr lang="en-CA" sz="2400" dirty="0"/>
                <a:t> Speech perception differed by ear and group (F(4,52</a:t>
              </a:r>
              <a:r>
                <a:rPr lang="en-CA" sz="2400" dirty="0" smtClean="0"/>
                <a:t>)=6.6</a:t>
              </a:r>
              <a:r>
                <a:rPr lang="en-CA" sz="2400" dirty="0"/>
                <a:t>, </a:t>
              </a:r>
              <a:r>
                <a:rPr lang="en-CA" sz="2400" dirty="0" smtClean="0"/>
                <a:t>p&lt;0.01</a:t>
              </a:r>
              <a:r>
                <a:rPr lang="en-CA" sz="2400" dirty="0"/>
                <a:t>). Significantly asymmetric speech perception favoured CI1 (blue) in long sequential bilateral CI users (-33.7 ± 7.8 RAU, </a:t>
              </a:r>
              <a:r>
                <a:rPr lang="en-CA" sz="2400" dirty="0" smtClean="0"/>
                <a:t>z=-</a:t>
              </a:r>
              <a:r>
                <a:rPr lang="en-CA" sz="2400" dirty="0"/>
                <a:t>4.3, p&lt;0.01) and bimodal users (-33.9 ± 9.1 RAU, </a:t>
              </a:r>
              <a:r>
                <a:rPr lang="en-CA" sz="2400" dirty="0" smtClean="0"/>
                <a:t>z=-</a:t>
              </a:r>
              <a:r>
                <a:rPr lang="en-CA" sz="2400" dirty="0"/>
                <a:t>3.7, p&lt;0.01), which reduced within 0.9 </a:t>
              </a:r>
              <a:r>
                <a:rPr lang="en-US" sz="2400" dirty="0"/>
                <a:t>± 1.4 years</a:t>
              </a:r>
              <a:r>
                <a:rPr lang="en-CA" sz="2400" dirty="0"/>
                <a:t> with bilateral CIs for the bimodal sequential group (12.4 </a:t>
              </a:r>
              <a:r>
                <a:rPr lang="en-US" sz="2400" dirty="0"/>
                <a:t>± 9.1 RAU, z=-1.4, </a:t>
              </a:r>
              <a:r>
                <a:rPr lang="en-US" sz="2400" dirty="0" smtClean="0"/>
                <a:t>p=0.94</a:t>
              </a:r>
              <a:r>
                <a:rPr lang="en-CA" sz="2400" dirty="0"/>
                <a:t>). </a:t>
              </a:r>
            </a:p>
            <a:p>
              <a:pPr marL="457200" indent="-457200" algn="just">
                <a:buFontTx/>
                <a:buAutoNum type="alphaUcParenBoth"/>
              </a:pPr>
              <a:endParaRPr lang="en-CA" sz="2400" dirty="0"/>
            </a:p>
            <a:p>
              <a:pPr algn="just"/>
              <a:r>
                <a:rPr lang="en-CA" sz="2400" dirty="0"/>
                <a:t>Speech perception was more accurate for CI2/left ear (yellow) of simultaneous and short sequential bilateral CI users than that of long sequential bilateral CI users (</a:t>
              </a:r>
              <a:r>
                <a:rPr lang="en-CA" sz="2400" dirty="0" smtClean="0"/>
                <a:t>z=3.7</a:t>
              </a:r>
              <a:r>
                <a:rPr lang="en-CA" sz="2400" dirty="0"/>
                <a:t>, 4.4 respectively, p&lt;0.01) and the hearing aid of bimodal users (z=-3.6, -3.7 respectively, p&lt;0.01). These differences are further highlighted by the asymmetries (green) shown in </a:t>
              </a:r>
              <a:r>
                <a:rPr lang="en-CA" sz="2400" b="1" dirty="0">
                  <a:solidFill>
                    <a:schemeClr val="tx2"/>
                  </a:solidFill>
                </a:rPr>
                <a:t>(B)</a:t>
              </a:r>
              <a:r>
                <a:rPr lang="en-CA" sz="2400" dirty="0"/>
                <a:t>. Note: bimodal testing was completed 1.13 ± 1.12 years prior to bilateral implantation.</a:t>
              </a:r>
            </a:p>
          </p:txBody>
        </p:sp>
        <p:sp>
          <p:nvSpPr>
            <p:cNvPr id="45" name="TextBox 44"/>
            <p:cNvSpPr txBox="1"/>
            <p:nvPr/>
          </p:nvSpPr>
          <p:spPr>
            <a:xfrm>
              <a:off x="12796068" y="22436430"/>
              <a:ext cx="12321877" cy="584775"/>
            </a:xfrm>
            <a:prstGeom prst="rect">
              <a:avLst/>
            </a:prstGeom>
            <a:noFill/>
          </p:spPr>
          <p:txBody>
            <a:bodyPr wrap="square" rtlCol="0">
              <a:spAutoFit/>
            </a:bodyPr>
            <a:lstStyle/>
            <a:p>
              <a:pPr algn="just"/>
              <a:r>
                <a:rPr lang="en-CA" sz="3200" b="1" dirty="0">
                  <a:solidFill>
                    <a:schemeClr val="tx2"/>
                  </a:solidFill>
                </a:rPr>
                <a:t>Figure 3. Peak ABR latencies at bimodal test and CI2 activation</a:t>
              </a:r>
              <a:endParaRPr lang="en-CA" sz="3200" dirty="0">
                <a:solidFill>
                  <a:schemeClr val="tx2"/>
                </a:solidFill>
              </a:endParaRPr>
            </a:p>
          </p:txBody>
        </p:sp>
        <p:sp>
          <p:nvSpPr>
            <p:cNvPr id="46" name="TextBox 45"/>
            <p:cNvSpPr txBox="1"/>
            <p:nvPr/>
          </p:nvSpPr>
          <p:spPr>
            <a:xfrm>
              <a:off x="25983910" y="22373133"/>
              <a:ext cx="10108698" cy="584775"/>
            </a:xfrm>
            <a:prstGeom prst="rect">
              <a:avLst/>
            </a:prstGeom>
            <a:noFill/>
          </p:spPr>
          <p:txBody>
            <a:bodyPr wrap="square" rtlCol="0">
              <a:spAutoFit/>
            </a:bodyPr>
            <a:lstStyle/>
            <a:p>
              <a:pPr algn="just"/>
              <a:r>
                <a:rPr lang="en-CA" sz="3200" b="1" dirty="0">
                  <a:solidFill>
                    <a:schemeClr val="tx2"/>
                  </a:solidFill>
                </a:rPr>
                <a:t>Figure 4. Peak ABR latencies with bilateral CI use</a:t>
              </a:r>
              <a:endParaRPr lang="en-CA" sz="3200" dirty="0">
                <a:solidFill>
                  <a:schemeClr val="tx2"/>
                </a:solidFill>
              </a:endParaRPr>
            </a:p>
          </p:txBody>
        </p:sp>
        <p:sp>
          <p:nvSpPr>
            <p:cNvPr id="49" name="Text Box 1121"/>
            <p:cNvSpPr txBox="1">
              <a:spLocks noChangeArrowheads="1"/>
            </p:cNvSpPr>
            <p:nvPr/>
          </p:nvSpPr>
          <p:spPr bwMode="auto">
            <a:xfrm>
              <a:off x="12920451" y="25253453"/>
              <a:ext cx="12204000" cy="1059842"/>
            </a:xfrm>
            <a:prstGeom prst="rect">
              <a:avLst/>
            </a:prstGeom>
            <a:solidFill>
              <a:srgbClr val="0070C0"/>
            </a:solidFill>
            <a:ln>
              <a:headEnd/>
              <a:tailEnd/>
            </a:ln>
          </p:spPr>
          <p:style>
            <a:lnRef idx="0">
              <a:schemeClr val="accent1"/>
            </a:lnRef>
            <a:fillRef idx="3">
              <a:schemeClr val="accent1"/>
            </a:fillRef>
            <a:effectRef idx="3">
              <a:schemeClr val="accent1"/>
            </a:effectRef>
            <a:fontRef idx="minor">
              <a:schemeClr val="lt1"/>
            </a:fontRef>
          </p:style>
          <p:txBody>
            <a:bodyPr wrap="square" lIns="74233" tIns="37116" rIns="74233" bIns="37116">
              <a:spAutoFit/>
            </a:bodyPr>
            <a:lstStyle/>
            <a:p>
              <a:pPr algn="ctr" defTabSz="742326">
                <a:defRPr/>
              </a:pPr>
              <a:r>
                <a:rPr lang="en-US" sz="3200" b="1" dirty="0">
                  <a:solidFill>
                    <a:schemeClr val="bg1"/>
                  </a:solidFill>
                  <a:latin typeface="Arial" pitchFamily="34" charset="0"/>
                  <a:cs typeface="Arial" pitchFamily="34" charset="0"/>
                </a:rPr>
                <a:t>Binaural interaction is present</a:t>
              </a:r>
            </a:p>
            <a:p>
              <a:pPr algn="ctr" defTabSz="742326">
                <a:defRPr/>
              </a:pPr>
              <a:r>
                <a:rPr lang="en-US" sz="3200" b="1" dirty="0">
                  <a:solidFill>
                    <a:schemeClr val="bg1"/>
                  </a:solidFill>
                  <a:latin typeface="Arial" pitchFamily="34" charset="0"/>
                  <a:cs typeface="Arial" pitchFamily="34" charset="0"/>
                </a:rPr>
                <a:t>but prolonged at second implant activation</a:t>
              </a:r>
            </a:p>
          </p:txBody>
        </p:sp>
        <p:sp>
          <p:nvSpPr>
            <p:cNvPr id="50" name="TextBox 49"/>
            <p:cNvSpPr txBox="1"/>
            <p:nvPr/>
          </p:nvSpPr>
          <p:spPr>
            <a:xfrm>
              <a:off x="12796069" y="31552181"/>
              <a:ext cx="12169352" cy="584775"/>
            </a:xfrm>
            <a:prstGeom prst="rect">
              <a:avLst/>
            </a:prstGeom>
            <a:noFill/>
          </p:spPr>
          <p:txBody>
            <a:bodyPr wrap="square" rtlCol="0">
              <a:spAutoFit/>
            </a:bodyPr>
            <a:lstStyle/>
            <a:p>
              <a:pPr algn="just"/>
              <a:r>
                <a:rPr lang="en-CA" sz="3200" b="1" dirty="0">
                  <a:solidFill>
                    <a:schemeClr val="tx2"/>
                  </a:solidFill>
                </a:rPr>
                <a:t>Figure 5. CI1 eV and BIC latencies upon CI2 activation</a:t>
              </a:r>
              <a:endParaRPr lang="en-CA" sz="3200" dirty="0">
                <a:solidFill>
                  <a:schemeClr val="tx2"/>
                </a:solidFill>
              </a:endParaRPr>
            </a:p>
          </p:txBody>
        </p:sp>
        <p:sp>
          <p:nvSpPr>
            <p:cNvPr id="51" name="TextBox 50"/>
            <p:cNvSpPr txBox="1"/>
            <p:nvPr/>
          </p:nvSpPr>
          <p:spPr>
            <a:xfrm>
              <a:off x="25562823" y="31552181"/>
              <a:ext cx="12179170" cy="584775"/>
            </a:xfrm>
            <a:prstGeom prst="rect">
              <a:avLst/>
            </a:prstGeom>
            <a:noFill/>
          </p:spPr>
          <p:txBody>
            <a:bodyPr wrap="square" rtlCol="0">
              <a:spAutoFit/>
            </a:bodyPr>
            <a:lstStyle/>
            <a:p>
              <a:pPr algn="just"/>
              <a:r>
                <a:rPr lang="en-CA" sz="3200" b="1" dirty="0">
                  <a:solidFill>
                    <a:schemeClr val="tx2"/>
                  </a:solidFill>
                </a:rPr>
                <a:t>Figure 6. Latency difference (BIC re: CI1) with bilateral CI use</a:t>
              </a:r>
              <a:endParaRPr lang="en-CA" sz="3200" dirty="0">
                <a:solidFill>
                  <a:schemeClr val="tx2"/>
                </a:solidFill>
              </a:endParaRPr>
            </a:p>
          </p:txBody>
        </p:sp>
        <p:sp>
          <p:nvSpPr>
            <p:cNvPr id="55" name="Rectangle 54"/>
            <p:cNvSpPr/>
            <p:nvPr/>
          </p:nvSpPr>
          <p:spPr>
            <a:xfrm>
              <a:off x="12864107" y="33876022"/>
              <a:ext cx="12608391" cy="4370427"/>
            </a:xfrm>
            <a:prstGeom prst="rect">
              <a:avLst/>
            </a:prstGeom>
          </p:spPr>
          <p:txBody>
            <a:bodyPr wrap="square">
              <a:spAutoFit/>
            </a:bodyPr>
            <a:lstStyle/>
            <a:p>
              <a:pPr algn="just"/>
              <a:r>
                <a:rPr lang="en-CA" sz="3600" b="1" dirty="0" smtClean="0">
                  <a:solidFill>
                    <a:schemeClr val="tx2"/>
                  </a:solidFill>
                  <a:latin typeface="Arial" panose="020B0604020202020204" pitchFamily="34" charset="0"/>
                  <a:cs typeface="Arial" panose="020B0604020202020204" pitchFamily="34" charset="0"/>
                </a:rPr>
                <a:t>Discussion and Conclusions</a:t>
              </a:r>
              <a:endParaRPr lang="en-CA" sz="3600" b="1" dirty="0">
                <a:solidFill>
                  <a:schemeClr val="tx2"/>
                </a:solidFill>
                <a:latin typeface="Arial" panose="020B0604020202020204" pitchFamily="34" charset="0"/>
                <a:cs typeface="Arial" panose="020B0604020202020204" pitchFamily="34" charset="0"/>
              </a:endParaRPr>
            </a:p>
            <a:p>
              <a:pPr marL="457200" indent="-457200" algn="just">
                <a:buFont typeface="+mj-lt"/>
                <a:buAutoNum type="arabicPeriod"/>
              </a:pPr>
              <a:r>
                <a:rPr lang="en-CA" sz="2200" dirty="0"/>
                <a:t>No clear bimodal advantage in this cohort who had poor residual hearing. Pathways were stimulated with bimodal use but there were still brainstem asymmetries with </a:t>
              </a:r>
              <a:r>
                <a:rPr lang="en-CA" sz="2200" dirty="0" smtClean="0"/>
                <a:t>bilateral CIs.</a:t>
              </a:r>
              <a:endParaRPr lang="en-CA" sz="2200" dirty="0"/>
            </a:p>
            <a:p>
              <a:pPr marL="457200" indent="-457200" algn="just">
                <a:buFont typeface="+mj-lt"/>
                <a:buAutoNum type="arabicPeriod"/>
              </a:pPr>
              <a:r>
                <a:rPr lang="en-CA" sz="2200" dirty="0" smtClean="0"/>
                <a:t>Brainstem </a:t>
              </a:r>
              <a:r>
                <a:rPr lang="en-CA" sz="2200" dirty="0"/>
                <a:t>and speech perception showed limitations of bimodal input with poor residual hearing.</a:t>
              </a:r>
            </a:p>
            <a:p>
              <a:pPr marL="457200" indent="-457200" algn="just">
                <a:buFont typeface="+mj-lt"/>
                <a:buAutoNum type="arabicPeriod"/>
              </a:pPr>
              <a:r>
                <a:rPr lang="en-CA" sz="2200" dirty="0"/>
                <a:t>Bilateral implantation improved access to bilateral input as shown by reduced asymmetries in speech perception and brainstem responses.</a:t>
              </a:r>
            </a:p>
            <a:p>
              <a:pPr marL="457200" indent="-457200" algn="just">
                <a:buFont typeface="+mj-lt"/>
                <a:buAutoNum type="arabicPeriod"/>
              </a:pPr>
              <a:r>
                <a:rPr lang="en-CA" sz="2200" dirty="0"/>
                <a:t>Delayed bilateral implantation may have allowed persistent asymmetries in brainstem development that favour the first implanted ear.</a:t>
              </a:r>
            </a:p>
            <a:p>
              <a:pPr marL="457200" indent="-457200" algn="just">
                <a:buFont typeface="+mj-lt"/>
                <a:buAutoNum type="arabicPeriod"/>
              </a:pPr>
              <a:r>
                <a:rPr lang="en-CA" sz="2200" dirty="0"/>
                <a:t>All children with bilateral Cis exhibited integration, as evidenced by the presence and latency of binaural difference measures. </a:t>
              </a:r>
            </a:p>
            <a:p>
              <a:pPr algn="just"/>
              <a:r>
                <a:rPr lang="en-CA" sz="2200" b="1" dirty="0" smtClean="0">
                  <a:solidFill>
                    <a:srgbClr val="0070C0"/>
                  </a:solidFill>
                  <a:sym typeface="Wingdings" panose="05000000000000000000" pitchFamily="2" charset="2"/>
                </a:rPr>
                <a:t> </a:t>
              </a:r>
              <a:r>
                <a:rPr lang="en-CA" sz="2200" b="1" dirty="0" smtClean="0">
                  <a:solidFill>
                    <a:srgbClr val="0070C0"/>
                  </a:solidFill>
                </a:rPr>
                <a:t>For </a:t>
              </a:r>
              <a:r>
                <a:rPr lang="en-CA" sz="2200" b="1" dirty="0">
                  <a:solidFill>
                    <a:srgbClr val="0070C0"/>
                  </a:solidFill>
                </a:rPr>
                <a:t>children who have poor residual hearing, quicker transition from bilateral hearing aids to bimodal to bilateral CI may be warranted to provide best access to bilateral hearing.</a:t>
              </a:r>
            </a:p>
          </p:txBody>
        </p:sp>
        <p:cxnSp>
          <p:nvCxnSpPr>
            <p:cNvPr id="63" name="Straight Connector 62"/>
            <p:cNvCxnSpPr/>
            <p:nvPr/>
          </p:nvCxnSpPr>
          <p:spPr>
            <a:xfrm>
              <a:off x="12724061" y="4774145"/>
              <a:ext cx="0" cy="3297262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Text Box 1121"/>
            <p:cNvSpPr txBox="1">
              <a:spLocks noChangeArrowheads="1"/>
            </p:cNvSpPr>
            <p:nvPr/>
          </p:nvSpPr>
          <p:spPr bwMode="auto">
            <a:xfrm>
              <a:off x="25541485" y="25253453"/>
              <a:ext cx="12544663" cy="1059842"/>
            </a:xfrm>
            <a:prstGeom prst="rect">
              <a:avLst/>
            </a:prstGeom>
            <a:solidFill>
              <a:srgbClr val="0070C0"/>
            </a:solidFill>
            <a:ln>
              <a:headEnd/>
              <a:tailEnd/>
            </a:ln>
          </p:spPr>
          <p:style>
            <a:lnRef idx="0">
              <a:schemeClr val="accent1"/>
            </a:lnRef>
            <a:fillRef idx="3">
              <a:schemeClr val="accent1"/>
            </a:fillRef>
            <a:effectRef idx="3">
              <a:schemeClr val="accent1"/>
            </a:effectRef>
            <a:fontRef idx="minor">
              <a:schemeClr val="lt1"/>
            </a:fontRef>
          </p:style>
          <p:txBody>
            <a:bodyPr wrap="square" lIns="74233" tIns="37116" rIns="74233" bIns="37116">
              <a:spAutoFit/>
            </a:bodyPr>
            <a:lstStyle/>
            <a:p>
              <a:pPr algn="ctr" defTabSz="742326">
                <a:defRPr/>
              </a:pPr>
              <a:r>
                <a:rPr lang="en-US" sz="3200" b="1" dirty="0">
                  <a:solidFill>
                    <a:schemeClr val="bg1"/>
                  </a:solidFill>
                  <a:latin typeface="Arial" pitchFamily="34" charset="0"/>
                  <a:cs typeface="Arial" pitchFamily="34" charset="0"/>
                </a:rPr>
                <a:t>Binaural interaction latencies shorten with bilateral implant use for children who had limited unilateral deprivation</a:t>
              </a:r>
            </a:p>
          </p:txBody>
        </p:sp>
        <p:sp>
          <p:nvSpPr>
            <p:cNvPr id="3" name="Rectangle 2"/>
            <p:cNvSpPr/>
            <p:nvPr/>
          </p:nvSpPr>
          <p:spPr>
            <a:xfrm>
              <a:off x="12774020" y="22899836"/>
              <a:ext cx="12551441" cy="2123658"/>
            </a:xfrm>
            <a:prstGeom prst="rect">
              <a:avLst/>
            </a:prstGeom>
          </p:spPr>
          <p:txBody>
            <a:bodyPr wrap="square">
              <a:spAutoFit/>
            </a:bodyPr>
            <a:lstStyle/>
            <a:p>
              <a:pPr algn="just"/>
              <a:r>
                <a:rPr lang="en-CA" sz="2200" dirty="0"/>
                <a:t>An expected acoustic delay existed for all brainstem waves in the bimodal group (p&lt;0.01). Among bilateral CI users at second CI activation, peak latencies were similar for </a:t>
              </a:r>
              <a:r>
                <a:rPr lang="en-CA" sz="2200" dirty="0" err="1"/>
                <a:t>eIII</a:t>
              </a:r>
              <a:r>
                <a:rPr lang="en-CA" sz="2200" dirty="0"/>
                <a:t> (all p&gt;0.05), differed by group and ear for eV (F(3,43</a:t>
              </a:r>
              <a:r>
                <a:rPr lang="en-CA" sz="2200" dirty="0" smtClean="0"/>
                <a:t>)=3.4</a:t>
              </a:r>
              <a:r>
                <a:rPr lang="en-CA" sz="2200" dirty="0"/>
                <a:t>, p=0.03), and longer CI2 (yellow) than CI1 (blue) for the III-V inter-wave interval (F(1,43)=5.8, p=0.02). eV latencies from CI1 were shorter for bimodal sequential and long sequential users, resulting in larger asymmetries (green) for these groups than for simultaneous bilateral CI users.</a:t>
              </a:r>
            </a:p>
          </p:txBody>
        </p:sp>
        <p:sp>
          <p:nvSpPr>
            <p:cNvPr id="11" name="Rectangle 10"/>
            <p:cNvSpPr/>
            <p:nvPr/>
          </p:nvSpPr>
          <p:spPr>
            <a:xfrm>
              <a:off x="25983911" y="22899836"/>
              <a:ext cx="12060160" cy="2123658"/>
            </a:xfrm>
            <a:prstGeom prst="rect">
              <a:avLst/>
            </a:prstGeom>
          </p:spPr>
          <p:txBody>
            <a:bodyPr wrap="square">
              <a:spAutoFit/>
            </a:bodyPr>
            <a:lstStyle/>
            <a:p>
              <a:pPr algn="just"/>
              <a:r>
                <a:rPr lang="en-CA" sz="2200" dirty="0"/>
                <a:t>The latency asymmetries identified at CI2 activation tended to decrease with bilateral CI use for wave eV (</a:t>
              </a:r>
              <a:r>
                <a:rPr lang="el-GR" sz="2200" dirty="0"/>
                <a:t>Χ</a:t>
              </a:r>
              <a:r>
                <a:rPr lang="en-CA" sz="2200" baseline="30000" dirty="0"/>
                <a:t>2</a:t>
              </a:r>
              <a:r>
                <a:rPr lang="en-CA" sz="2200" dirty="0"/>
                <a:t>(1)=3.2, p=0.07) but not for wave </a:t>
              </a:r>
              <a:r>
                <a:rPr lang="en-CA" sz="2200" dirty="0" err="1"/>
                <a:t>eIII</a:t>
              </a:r>
              <a:r>
                <a:rPr lang="en-CA" sz="2200" dirty="0"/>
                <a:t> (</a:t>
              </a:r>
              <a:r>
                <a:rPr lang="el-GR" sz="2200" dirty="0"/>
                <a:t>Χ</a:t>
              </a:r>
              <a:r>
                <a:rPr lang="en-CA" sz="2200" baseline="30000" dirty="0"/>
                <a:t>2</a:t>
              </a:r>
              <a:r>
                <a:rPr lang="en-CA" sz="2200" dirty="0"/>
                <a:t>(1)=</a:t>
              </a:r>
              <a:r>
                <a:rPr lang="en-CA" sz="2200" dirty="0" smtClean="0"/>
                <a:t>1.1</a:t>
              </a:r>
              <a:r>
                <a:rPr lang="en-CA" sz="2200" dirty="0"/>
                <a:t>, p=0.30) or the III-V inter-wave interval (</a:t>
              </a:r>
              <a:r>
                <a:rPr lang="el-GR" sz="2200" dirty="0"/>
                <a:t>Χ</a:t>
              </a:r>
              <a:r>
                <a:rPr lang="en-CA" sz="2200" baseline="30000" dirty="0"/>
                <a:t>2</a:t>
              </a:r>
              <a:r>
                <a:rPr lang="en-CA" sz="2200" dirty="0"/>
                <a:t>(1)=2.7, p=0.10). This was assessed using linear mixed effects regression by adding a fixed effect of time to a null model containing a fixed effect of group (given the initial asymmetries, or intercepts, identified in Figure 3) and random intercept and slope effects of time per group and per participant.</a:t>
              </a:r>
            </a:p>
          </p:txBody>
        </p:sp>
        <p:sp>
          <p:nvSpPr>
            <p:cNvPr id="12" name="Rectangle 11"/>
            <p:cNvSpPr/>
            <p:nvPr/>
          </p:nvSpPr>
          <p:spPr>
            <a:xfrm>
              <a:off x="12796069" y="32052444"/>
              <a:ext cx="12481248" cy="1785104"/>
            </a:xfrm>
            <a:prstGeom prst="rect">
              <a:avLst/>
            </a:prstGeom>
          </p:spPr>
          <p:txBody>
            <a:bodyPr wrap="square">
              <a:spAutoFit/>
            </a:bodyPr>
            <a:lstStyle/>
            <a:p>
              <a:pPr algn="just"/>
              <a:r>
                <a:rPr lang="en-CA" sz="2200" dirty="0"/>
                <a:t>Presence of a BIC increased when brainstem responses were matched for timing and amplitude with bilateral CIs. The BIC latency (pink) was significantly delayed relative to the eV latency of CI1 (blue) for all sequential (p&lt;0.01) but not simultaneous (p=0.99) bilateral CI users (2-way interaction: F(3,29)=3.8, p=0.02). The extent of latency prolongation (difference; purple) for the BIC did not differ by across groups (F(3,29)=1.2, p=0.31).</a:t>
              </a:r>
            </a:p>
          </p:txBody>
        </p:sp>
        <p:sp>
          <p:nvSpPr>
            <p:cNvPr id="40" name="Rectangle 39">
              <a:extLst>
                <a:ext uri="{FF2B5EF4-FFF2-40B4-BE49-F238E27FC236}">
                  <a16:creationId xmlns="" xmlns:a16="http://schemas.microsoft.com/office/drawing/2014/main" id="{9A7CFEC9-A98E-41BA-A6B7-B3031F2DB134}"/>
                </a:ext>
              </a:extLst>
            </p:cNvPr>
            <p:cNvSpPr/>
            <p:nvPr/>
          </p:nvSpPr>
          <p:spPr>
            <a:xfrm>
              <a:off x="25622576" y="34414720"/>
              <a:ext cx="12608391" cy="3970318"/>
            </a:xfrm>
            <a:prstGeom prst="rect">
              <a:avLst/>
            </a:prstGeom>
          </p:spPr>
          <p:txBody>
            <a:bodyPr wrap="square">
              <a:spAutoFit/>
            </a:bodyPr>
            <a:lstStyle/>
            <a:p>
              <a:pPr algn="just"/>
              <a:r>
                <a:rPr lang="en-CA" sz="3600" b="1" dirty="0">
                  <a:solidFill>
                    <a:schemeClr val="tx2"/>
                  </a:solidFill>
                  <a:latin typeface="Arial" panose="020B0604020202020204" pitchFamily="34" charset="0"/>
                  <a:cs typeface="Arial" panose="020B0604020202020204" pitchFamily="34" charset="0"/>
                </a:rPr>
                <a:t>References</a:t>
              </a:r>
            </a:p>
            <a:p>
              <a:pPr marL="457200" indent="-457200" algn="just">
                <a:buAutoNum type="arabicPeriod"/>
              </a:pPr>
              <a:r>
                <a:rPr lang="en-CA" sz="1800" dirty="0" smtClean="0"/>
                <a:t>Gordon K, </a:t>
              </a:r>
              <a:r>
                <a:rPr lang="en-CA" sz="1800" dirty="0" err="1" smtClean="0"/>
                <a:t>Henkin</a:t>
              </a:r>
              <a:r>
                <a:rPr lang="en-CA" sz="1800" dirty="0" smtClean="0"/>
                <a:t> Y, </a:t>
              </a:r>
              <a:r>
                <a:rPr lang="en-CA" sz="1800" dirty="0" err="1" smtClean="0"/>
                <a:t>Kral</a:t>
              </a:r>
              <a:r>
                <a:rPr lang="en-CA" sz="1800" dirty="0" smtClean="0"/>
                <a:t> A (2015). </a:t>
              </a:r>
              <a:r>
                <a:rPr lang="en-CA" sz="1800" dirty="0"/>
                <a:t>Asymmetric Hearing During Development: The Aural Preference Syndrome and Treatment Options. </a:t>
              </a:r>
              <a:r>
                <a:rPr lang="en-CA" sz="1800" i="1" dirty="0"/>
                <a:t>Pediatrics </a:t>
              </a:r>
              <a:r>
                <a:rPr lang="en-CA" sz="1800" dirty="0" smtClean="0"/>
                <a:t>136:141–153</a:t>
              </a:r>
              <a:r>
                <a:rPr lang="en-CA" sz="1800" dirty="0"/>
                <a:t>. </a:t>
              </a:r>
              <a:endParaRPr lang="en-CA" sz="1800" dirty="0" smtClean="0"/>
            </a:p>
            <a:p>
              <a:pPr marL="457200" indent="-457200" algn="just">
                <a:buAutoNum type="arabicPeriod"/>
              </a:pPr>
              <a:r>
                <a:rPr lang="en-CA" sz="1800" dirty="0" smtClean="0"/>
                <a:t>Gordon KA, Wong DDE, Papsin BC (2013). </a:t>
              </a:r>
              <a:r>
                <a:rPr lang="en-CA" sz="1800" dirty="0"/>
                <a:t>Bilateral input protects the cortex from unilaterally-driven reorganization in children who are deaf. </a:t>
              </a:r>
              <a:r>
                <a:rPr lang="en-CA" sz="1800" i="1" dirty="0"/>
                <a:t>Brain </a:t>
              </a:r>
              <a:r>
                <a:rPr lang="en-CA" sz="1800" i="1" dirty="0" smtClean="0"/>
                <a:t>J </a:t>
              </a:r>
              <a:r>
                <a:rPr lang="en-CA" sz="1800" i="1" dirty="0" err="1" smtClean="0"/>
                <a:t>Neurol</a:t>
              </a:r>
              <a:r>
                <a:rPr lang="en-CA" sz="1800" i="1" dirty="0" smtClean="0"/>
                <a:t>,</a:t>
              </a:r>
              <a:r>
                <a:rPr lang="en-CA" sz="1800" dirty="0" smtClean="0"/>
                <a:t> 136:1609–1625.</a:t>
              </a:r>
            </a:p>
            <a:p>
              <a:pPr marL="457200" indent="-457200" algn="just">
                <a:buAutoNum type="arabicPeriod"/>
              </a:pPr>
              <a:r>
                <a:rPr lang="en-CA" sz="1800" dirty="0" err="1" smtClean="0"/>
                <a:t>Jiwani</a:t>
              </a:r>
              <a:r>
                <a:rPr lang="en-CA" sz="1800" dirty="0" smtClean="0"/>
                <a:t> S, Papsin BC, Gordon KA (2016). </a:t>
              </a:r>
              <a:r>
                <a:rPr lang="en-CA" sz="1800" dirty="0"/>
                <a:t>Early unilateral cochlear implantation promotes mature cortical asymmetries in adolescents who are deaf</a:t>
              </a:r>
              <a:r>
                <a:rPr lang="en-CA" sz="1800" i="1" dirty="0" smtClean="0"/>
                <a:t>. HBM,</a:t>
              </a:r>
              <a:r>
                <a:rPr lang="en-CA" sz="1800" dirty="0" smtClean="0"/>
                <a:t> 37:135–152.</a:t>
              </a:r>
            </a:p>
            <a:p>
              <a:pPr marL="457200" indent="-457200" algn="just">
                <a:buAutoNum type="arabicPeriod"/>
              </a:pPr>
              <a:r>
                <a:rPr lang="en-CA" sz="1800" dirty="0" err="1" smtClean="0"/>
                <a:t>Polonenko</a:t>
              </a:r>
              <a:r>
                <a:rPr lang="en-CA" sz="1800" dirty="0" smtClean="0"/>
                <a:t> MJ, Papsin BC, Gordon KA (2015). The </a:t>
              </a:r>
              <a:r>
                <a:rPr lang="en-CA" sz="1800" dirty="0"/>
                <a:t>effects of asymmetric hearing on bilateral brainstem function: findings in children with bimodal (electric and acoustic) hearing. </a:t>
              </a:r>
              <a:r>
                <a:rPr lang="en-CA" sz="1800" i="1" dirty="0" err="1" smtClean="0"/>
                <a:t>Audiol</a:t>
              </a:r>
              <a:r>
                <a:rPr lang="en-CA" sz="1800" i="1" dirty="0" smtClean="0"/>
                <a:t> </a:t>
              </a:r>
              <a:r>
                <a:rPr lang="en-CA" sz="1800" i="1" dirty="0" err="1" smtClean="0"/>
                <a:t>Neurootol</a:t>
              </a:r>
              <a:r>
                <a:rPr lang="en-CA" sz="1800" i="1" dirty="0" smtClean="0"/>
                <a:t>,</a:t>
              </a:r>
              <a:r>
                <a:rPr lang="en-CA" sz="1800" dirty="0" smtClean="0"/>
                <a:t> </a:t>
              </a:r>
              <a:r>
                <a:rPr lang="en-CA" sz="1800" dirty="0"/>
                <a:t>20 </a:t>
              </a:r>
              <a:r>
                <a:rPr lang="en-CA" sz="1800" dirty="0" err="1"/>
                <a:t>Suppl</a:t>
              </a:r>
              <a:r>
                <a:rPr lang="en-CA" sz="1800" dirty="0"/>
                <a:t> </a:t>
              </a:r>
              <a:r>
                <a:rPr lang="en-CA" sz="1800" dirty="0" smtClean="0"/>
                <a:t>1:13–20.</a:t>
              </a:r>
              <a:endParaRPr lang="en-CA" sz="1800" dirty="0">
                <a:latin typeface="Arial" panose="020B0604020202020204" pitchFamily="34" charset="0"/>
                <a:cs typeface="Arial" panose="020B0604020202020204" pitchFamily="34" charset="0"/>
              </a:endParaRPr>
            </a:p>
            <a:p>
              <a:pPr marL="457200" indent="-457200" algn="just">
                <a:buAutoNum type="arabicPeriod"/>
              </a:pPr>
              <a:r>
                <a:rPr lang="en-CA" sz="1800" dirty="0" err="1" smtClean="0">
                  <a:latin typeface="Arial" panose="020B0604020202020204" pitchFamily="34" charset="0"/>
                  <a:cs typeface="Arial" panose="020B0604020202020204" pitchFamily="34" charset="0"/>
                </a:rPr>
                <a:t>Zirn</a:t>
              </a:r>
              <a:r>
                <a:rPr lang="en-CA" sz="1800" dirty="0" smtClean="0">
                  <a:latin typeface="Arial" panose="020B0604020202020204" pitchFamily="34" charset="0"/>
                  <a:cs typeface="Arial" panose="020B0604020202020204" pitchFamily="34" charset="0"/>
                </a:rPr>
                <a:t> S, Arndt S, </a:t>
              </a:r>
              <a:r>
                <a:rPr lang="en-CA" sz="1800" dirty="0" err="1" smtClean="0">
                  <a:latin typeface="Arial" panose="020B0604020202020204" pitchFamily="34" charset="0"/>
                  <a:cs typeface="Arial" panose="020B0604020202020204" pitchFamily="34" charset="0"/>
                </a:rPr>
                <a:t>Aschendorff</a:t>
              </a:r>
              <a:r>
                <a:rPr lang="en-CA" sz="1800" dirty="0" smtClean="0">
                  <a:latin typeface="Arial" panose="020B0604020202020204" pitchFamily="34" charset="0"/>
                  <a:cs typeface="Arial" panose="020B0604020202020204" pitchFamily="34" charset="0"/>
                </a:rPr>
                <a:t> A, </a:t>
              </a:r>
              <a:r>
                <a:rPr lang="en-CA" sz="1800" dirty="0" err="1" smtClean="0">
                  <a:latin typeface="Arial" panose="020B0604020202020204" pitchFamily="34" charset="0"/>
                  <a:cs typeface="Arial" panose="020B0604020202020204" pitchFamily="34" charset="0"/>
                </a:rPr>
                <a:t>Wesarg</a:t>
              </a:r>
              <a:r>
                <a:rPr lang="en-CA" sz="1800" dirty="0" smtClean="0">
                  <a:latin typeface="Arial" panose="020B0604020202020204" pitchFamily="34" charset="0"/>
                  <a:cs typeface="Arial" panose="020B0604020202020204" pitchFamily="34" charset="0"/>
                </a:rPr>
                <a:t> T (2015). </a:t>
              </a:r>
              <a:r>
                <a:rPr lang="en-CA" sz="1800" dirty="0" err="1">
                  <a:latin typeface="Arial" panose="020B0604020202020204" pitchFamily="34" charset="0"/>
                  <a:cs typeface="Arial" panose="020B0604020202020204" pitchFamily="34" charset="0"/>
                </a:rPr>
                <a:t>Interaural</a:t>
              </a:r>
              <a:r>
                <a:rPr lang="en-CA" sz="1800" dirty="0">
                  <a:latin typeface="Arial" panose="020B0604020202020204" pitchFamily="34" charset="0"/>
                  <a:cs typeface="Arial" panose="020B0604020202020204" pitchFamily="34" charset="0"/>
                </a:rPr>
                <a:t> stimulation timing in single sided deaf cochlear implant users. </a:t>
              </a:r>
              <a:r>
                <a:rPr lang="en-CA" sz="1800" i="1" dirty="0" smtClean="0">
                  <a:latin typeface="Arial" panose="020B0604020202020204" pitchFamily="34" charset="0"/>
                  <a:cs typeface="Arial" panose="020B0604020202020204" pitchFamily="34" charset="0"/>
                </a:rPr>
                <a:t>Hear Res,</a:t>
              </a:r>
              <a:r>
                <a:rPr lang="en-CA" sz="1800" dirty="0" smtClean="0">
                  <a:latin typeface="Arial" panose="020B0604020202020204" pitchFamily="34" charset="0"/>
                  <a:cs typeface="Arial" panose="020B0604020202020204" pitchFamily="34" charset="0"/>
                </a:rPr>
                <a:t> 328:148–156.</a:t>
              </a:r>
            </a:p>
            <a:p>
              <a:pPr marL="457200" indent="-457200" algn="just">
                <a:buAutoNum type="arabicPeriod"/>
              </a:pPr>
              <a:r>
                <a:rPr lang="en-CA" sz="1800" dirty="0" smtClean="0">
                  <a:latin typeface="Arial" panose="020B0604020202020204" pitchFamily="34" charset="0"/>
                  <a:cs typeface="Arial" panose="020B0604020202020204" pitchFamily="34" charset="0"/>
                </a:rPr>
                <a:t> Gordon KA, Valero J, van </a:t>
              </a:r>
              <a:r>
                <a:rPr lang="en-CA" sz="1800" dirty="0" err="1" smtClean="0">
                  <a:latin typeface="Arial" panose="020B0604020202020204" pitchFamily="34" charset="0"/>
                  <a:cs typeface="Arial" panose="020B0604020202020204" pitchFamily="34" charset="0"/>
                </a:rPr>
                <a:t>Hoesel</a:t>
              </a:r>
              <a:r>
                <a:rPr lang="en-CA" sz="1800" dirty="0" smtClean="0">
                  <a:latin typeface="Arial" panose="020B0604020202020204" pitchFamily="34" charset="0"/>
                  <a:cs typeface="Arial" panose="020B0604020202020204" pitchFamily="34" charset="0"/>
                </a:rPr>
                <a:t> R, Papsin B (2008). Abnormal timing delays in auditory brainstem responses evoked by bilateral cochlear implant use in children. </a:t>
              </a:r>
              <a:r>
                <a:rPr lang="en-CA" sz="1800" i="1" dirty="0" err="1" smtClean="0">
                  <a:latin typeface="Arial" panose="020B0604020202020204" pitchFamily="34" charset="0"/>
                  <a:cs typeface="Arial" panose="020B0604020202020204" pitchFamily="34" charset="0"/>
                </a:rPr>
                <a:t>Otol</a:t>
              </a:r>
              <a:r>
                <a:rPr lang="en-CA" sz="1800" i="1" dirty="0" smtClean="0">
                  <a:latin typeface="Arial" panose="020B0604020202020204" pitchFamily="34" charset="0"/>
                  <a:cs typeface="Arial" panose="020B0604020202020204" pitchFamily="34" charset="0"/>
                </a:rPr>
                <a:t> </a:t>
              </a:r>
              <a:r>
                <a:rPr lang="en-CA" sz="1800" i="1" dirty="0" err="1" smtClean="0">
                  <a:latin typeface="Arial" panose="020B0604020202020204" pitchFamily="34" charset="0"/>
                  <a:cs typeface="Arial" panose="020B0604020202020204" pitchFamily="34" charset="0"/>
                </a:rPr>
                <a:t>Neurootol</a:t>
              </a:r>
              <a:r>
                <a:rPr lang="en-CA" sz="1800" i="1" dirty="0" smtClean="0">
                  <a:latin typeface="Arial" panose="020B0604020202020204" pitchFamily="34" charset="0"/>
                  <a:cs typeface="Arial" panose="020B0604020202020204" pitchFamily="34" charset="0"/>
                </a:rPr>
                <a:t>, </a:t>
              </a:r>
              <a:r>
                <a:rPr lang="en-CA" sz="1800" dirty="0" smtClean="0">
                  <a:latin typeface="Arial" panose="020B0604020202020204" pitchFamily="34" charset="0"/>
                  <a:cs typeface="Arial" panose="020B0604020202020204" pitchFamily="34" charset="0"/>
                </a:rPr>
                <a:t>29:193-198.</a:t>
              </a:r>
              <a:endParaRPr lang="en-CA" sz="18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 xmlns:a16="http://schemas.microsoft.com/office/drawing/2014/main" id="{B6A575A3-1F32-4337-B12E-5DC12FF13F43}"/>
                </a:ext>
              </a:extLst>
            </p:cNvPr>
            <p:cNvSpPr txBox="1"/>
            <p:nvPr/>
          </p:nvSpPr>
          <p:spPr>
            <a:xfrm>
              <a:off x="12774019" y="5552234"/>
              <a:ext cx="526106" cy="707886"/>
            </a:xfrm>
            <a:prstGeom prst="rect">
              <a:avLst/>
            </a:prstGeom>
            <a:noFill/>
          </p:spPr>
          <p:txBody>
            <a:bodyPr wrap="none" rtlCol="0">
              <a:spAutoFit/>
            </a:bodyPr>
            <a:lstStyle/>
            <a:p>
              <a:r>
                <a:rPr lang="en-CA" sz="4000" dirty="0">
                  <a:solidFill>
                    <a:schemeClr val="tx2"/>
                  </a:solidFill>
                </a:rPr>
                <a:t>A</a:t>
              </a:r>
            </a:p>
          </p:txBody>
        </p:sp>
        <p:sp>
          <p:nvSpPr>
            <p:cNvPr id="48" name="TextBox 47">
              <a:extLst>
                <a:ext uri="{FF2B5EF4-FFF2-40B4-BE49-F238E27FC236}">
                  <a16:creationId xmlns="" xmlns:a16="http://schemas.microsoft.com/office/drawing/2014/main" id="{B3C9874A-EFFE-4453-98FA-9A9603383934}"/>
                </a:ext>
              </a:extLst>
            </p:cNvPr>
            <p:cNvSpPr txBox="1"/>
            <p:nvPr/>
          </p:nvSpPr>
          <p:spPr>
            <a:xfrm>
              <a:off x="21653053" y="5552234"/>
              <a:ext cx="526106" cy="707886"/>
            </a:xfrm>
            <a:prstGeom prst="rect">
              <a:avLst/>
            </a:prstGeom>
            <a:noFill/>
          </p:spPr>
          <p:txBody>
            <a:bodyPr wrap="none" rtlCol="0">
              <a:spAutoFit/>
            </a:bodyPr>
            <a:lstStyle/>
            <a:p>
              <a:r>
                <a:rPr lang="en-CA" sz="4000" dirty="0">
                  <a:solidFill>
                    <a:schemeClr val="tx2"/>
                  </a:solidFill>
                </a:rPr>
                <a:t>B</a:t>
              </a:r>
            </a:p>
          </p:txBody>
        </p:sp>
        <p:sp>
          <p:nvSpPr>
            <p:cNvPr id="56" name="Rectangle 55">
              <a:extLst>
                <a:ext uri="{FF2B5EF4-FFF2-40B4-BE49-F238E27FC236}">
                  <a16:creationId xmlns="" xmlns:a16="http://schemas.microsoft.com/office/drawing/2014/main" id="{7372FE9F-57AD-4DA8-97C7-03EEB440223F}"/>
                </a:ext>
              </a:extLst>
            </p:cNvPr>
            <p:cNvSpPr/>
            <p:nvPr/>
          </p:nvSpPr>
          <p:spPr>
            <a:xfrm>
              <a:off x="25562823" y="32052444"/>
              <a:ext cx="12481248" cy="2462213"/>
            </a:xfrm>
            <a:prstGeom prst="rect">
              <a:avLst/>
            </a:prstGeom>
          </p:spPr>
          <p:txBody>
            <a:bodyPr wrap="square">
              <a:spAutoFit/>
            </a:bodyPr>
            <a:lstStyle/>
            <a:p>
              <a:pPr algn="just"/>
              <a:r>
                <a:rPr lang="en-CA" sz="2200" dirty="0"/>
                <a:t>Differences between BIC and CI1 eV latencies changed with bilateral CI use in different ways for per group (</a:t>
              </a:r>
              <a:r>
                <a:rPr lang="el-GR" sz="2200" dirty="0"/>
                <a:t>Χ</a:t>
              </a:r>
              <a:r>
                <a:rPr lang="en-CA" sz="2200" baseline="30000" dirty="0"/>
                <a:t>2</a:t>
              </a:r>
              <a:r>
                <a:rPr lang="en-CA" sz="2200" dirty="0"/>
                <a:t>(3)=10.9, p=0.01) as assessed by linear mixed effects regression (random intercept and slope per group; fixed effects of group and time). As identified in Figure 5, initial prolongations existed (intercepts) for all sequential users. Latency differences between BIC and CI1 eV tended to decrease with bilateral CI use in children who had limited unilateral deprivation (i.e., bimodal and short sequential users), although the relationship was not significant </a:t>
              </a:r>
              <a:r>
                <a:rPr lang="en-CA" sz="2200" dirty="0" smtClean="0"/>
                <a:t>in </a:t>
              </a:r>
              <a:r>
                <a:rPr lang="en-CA" sz="2200" dirty="0"/>
                <a:t>each group alone (p=0.30, 0.25 respectively).</a:t>
              </a:r>
            </a:p>
          </p:txBody>
        </p:sp>
        <p:grpSp>
          <p:nvGrpSpPr>
            <p:cNvPr id="17" name="Group 16"/>
            <p:cNvGrpSpPr/>
            <p:nvPr/>
          </p:nvGrpSpPr>
          <p:grpSpPr>
            <a:xfrm>
              <a:off x="-1" y="27823227"/>
              <a:ext cx="12636000" cy="10423222"/>
              <a:chOff x="-1" y="27823227"/>
              <a:chExt cx="12636000" cy="10423222"/>
            </a:xfrm>
          </p:grpSpPr>
          <p:pic>
            <p:nvPicPr>
              <p:cNvPr id="1026" name="Picture 2" descr="C:\Users\melissa polonenko\Dropbox\PhD Thesis\Presentations and Conferences\CIAP\2017\poster\data\ABR\plots\plot_bic_use2.jpe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27823227"/>
                <a:ext cx="12636000" cy="758159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0" y="35253854"/>
                <a:ext cx="12508037" cy="2992595"/>
                <a:chOff x="0" y="35253854"/>
                <a:chExt cx="12508037" cy="2992595"/>
              </a:xfrm>
            </p:grpSpPr>
            <p:sp>
              <p:nvSpPr>
                <p:cNvPr id="52" name="TextBox 51"/>
                <p:cNvSpPr txBox="1"/>
                <p:nvPr/>
              </p:nvSpPr>
              <p:spPr>
                <a:xfrm>
                  <a:off x="0" y="35253854"/>
                  <a:ext cx="12142748" cy="584775"/>
                </a:xfrm>
                <a:prstGeom prst="rect">
                  <a:avLst/>
                </a:prstGeom>
                <a:noFill/>
              </p:spPr>
              <p:txBody>
                <a:bodyPr wrap="square" rtlCol="0">
                  <a:spAutoFit/>
                </a:bodyPr>
                <a:lstStyle/>
                <a:p>
                  <a:pPr algn="just"/>
                  <a:r>
                    <a:rPr lang="en-CA" sz="3200" b="1" dirty="0">
                      <a:solidFill>
                        <a:schemeClr val="tx2"/>
                      </a:solidFill>
                    </a:rPr>
                    <a:t>Figure 1. ABR responses and calculating binaural interaction</a:t>
                  </a:r>
                  <a:endParaRPr lang="en-CA" sz="3200" dirty="0">
                    <a:solidFill>
                      <a:schemeClr val="tx2"/>
                    </a:solidFill>
                  </a:endParaRPr>
                </a:p>
              </p:txBody>
            </p:sp>
            <p:sp>
              <p:nvSpPr>
                <p:cNvPr id="57" name="Rectangle 56">
                  <a:extLst>
                    <a:ext uri="{FF2B5EF4-FFF2-40B4-BE49-F238E27FC236}">
                      <a16:creationId xmlns="" xmlns:a16="http://schemas.microsoft.com/office/drawing/2014/main" id="{7EDF03D3-467B-4D86-BFB8-90B15DD101D5}"/>
                    </a:ext>
                  </a:extLst>
                </p:cNvPr>
                <p:cNvSpPr/>
                <p:nvPr/>
              </p:nvSpPr>
              <p:spPr>
                <a:xfrm>
                  <a:off x="37637" y="35784236"/>
                  <a:ext cx="12470400" cy="2462213"/>
                </a:xfrm>
                <a:prstGeom prst="rect">
                  <a:avLst/>
                </a:prstGeom>
              </p:spPr>
              <p:txBody>
                <a:bodyPr wrap="square">
                  <a:spAutoFit/>
                </a:bodyPr>
                <a:lstStyle/>
                <a:p>
                  <a:pPr algn="just"/>
                  <a:r>
                    <a:rPr lang="en-CA" sz="2200" dirty="0"/>
                    <a:t>Mean ± SD auditory brainstem responses (ABR) were recorded at 4 time points (pre-CI2/Bimodal; post-CI2 day 1, month 1, months 3-9) to unilateral input delivered to CI1 (blue) and CI2/HA (yellow), and to bilateral input delivered simultaneously to both ears (‘Bilateral’, green). To calculate binaural interaction (pink), unilateral responses (blue and yellow) were added together (‘CI1 + CI2’, orange) and subtracted from the bilateral response (green). Binaural interaction components (BIC) were tiny and difficult to identify in individual recordings for bimodal users. Identification increased when inputs were matched for timing and amplitude in bilateral CI users.</a:t>
                  </a:r>
                </a:p>
              </p:txBody>
            </p:sp>
          </p:grpSp>
        </p:grpSp>
        <p:sp>
          <p:nvSpPr>
            <p:cNvPr id="58" name="Rectangle 57">
              <a:extLst>
                <a:ext uri="{FF2B5EF4-FFF2-40B4-BE49-F238E27FC236}">
                  <a16:creationId xmlns="" xmlns:a16="http://schemas.microsoft.com/office/drawing/2014/main" id="{84E36D30-631B-438A-9D24-B2982FCBF667}"/>
                </a:ext>
              </a:extLst>
            </p:cNvPr>
            <p:cNvSpPr/>
            <p:nvPr/>
          </p:nvSpPr>
          <p:spPr>
            <a:xfrm>
              <a:off x="37637" y="12797810"/>
              <a:ext cx="4761604" cy="646331"/>
            </a:xfrm>
            <a:prstGeom prst="rect">
              <a:avLst/>
            </a:prstGeom>
          </p:spPr>
          <p:txBody>
            <a:bodyPr wrap="square">
              <a:spAutoFit/>
            </a:bodyPr>
            <a:lstStyle/>
            <a:p>
              <a:pPr algn="just"/>
              <a:r>
                <a:rPr lang="en-CA" sz="3600" b="1" dirty="0">
                  <a:solidFill>
                    <a:schemeClr val="tx2"/>
                  </a:solidFill>
                  <a:latin typeface="Arial" panose="020B0604020202020204" pitchFamily="34" charset="0"/>
                  <a:cs typeface="Arial" panose="020B0604020202020204" pitchFamily="34" charset="0"/>
                </a:rPr>
                <a:t>Methods</a:t>
              </a:r>
            </a:p>
          </p:txBody>
        </p:sp>
        <p:grpSp>
          <p:nvGrpSpPr>
            <p:cNvPr id="14" name="Group 13"/>
            <p:cNvGrpSpPr/>
            <p:nvPr/>
          </p:nvGrpSpPr>
          <p:grpSpPr>
            <a:xfrm>
              <a:off x="37637" y="21275504"/>
              <a:ext cx="12281298" cy="2177749"/>
              <a:chOff x="37637" y="21525594"/>
              <a:chExt cx="12281298" cy="2177749"/>
            </a:xfrm>
          </p:grpSpPr>
          <p:sp>
            <p:nvSpPr>
              <p:cNvPr id="60" name="Rectangle 59">
                <a:extLst>
                  <a:ext uri="{FF2B5EF4-FFF2-40B4-BE49-F238E27FC236}">
                    <a16:creationId xmlns="" xmlns:a16="http://schemas.microsoft.com/office/drawing/2014/main" id="{A81EDC47-C6F1-4F40-8411-458AF8F0888D}"/>
                  </a:ext>
                </a:extLst>
              </p:cNvPr>
              <p:cNvSpPr/>
              <p:nvPr/>
            </p:nvSpPr>
            <p:spPr>
              <a:xfrm>
                <a:off x="37637" y="21525594"/>
                <a:ext cx="12281298" cy="584775"/>
              </a:xfrm>
              <a:prstGeom prst="rect">
                <a:avLst/>
              </a:prstGeom>
            </p:spPr>
            <p:txBody>
              <a:bodyPr wrap="square">
                <a:spAutoFit/>
              </a:bodyPr>
              <a:lstStyle/>
              <a:p>
                <a:pPr algn="just"/>
                <a:r>
                  <a:rPr lang="en-CA" sz="3200" b="1" dirty="0">
                    <a:solidFill>
                      <a:schemeClr val="tx2"/>
                    </a:solidFill>
                    <a:latin typeface="Arial" panose="020B0604020202020204" pitchFamily="34" charset="0"/>
                    <a:cs typeface="Arial" panose="020B0604020202020204" pitchFamily="34" charset="0"/>
                  </a:rPr>
                  <a:t>Measures</a:t>
                </a:r>
                <a:endParaRPr lang="en-CA" sz="3600" b="1" dirty="0">
                  <a:solidFill>
                    <a:schemeClr val="tx2"/>
                  </a:solidFill>
                  <a:latin typeface="Arial" panose="020B0604020202020204" pitchFamily="34" charset="0"/>
                  <a:cs typeface="Arial" panose="020B0604020202020204" pitchFamily="34" charset="0"/>
                </a:endParaRPr>
              </a:p>
            </p:txBody>
          </p:sp>
          <p:grpSp>
            <p:nvGrpSpPr>
              <p:cNvPr id="59" name="Group 58">
                <a:extLst>
                  <a:ext uri="{FF2B5EF4-FFF2-40B4-BE49-F238E27FC236}">
                    <a16:creationId xmlns="" xmlns:a16="http://schemas.microsoft.com/office/drawing/2014/main" id="{67447B9B-CA49-4ADD-B9A5-6D8616EA0612}"/>
                  </a:ext>
                </a:extLst>
              </p:cNvPr>
              <p:cNvGrpSpPr/>
              <p:nvPr/>
            </p:nvGrpSpPr>
            <p:grpSpPr>
              <a:xfrm>
                <a:off x="2030405" y="22317682"/>
                <a:ext cx="1744525" cy="1385661"/>
                <a:chOff x="554709" y="25545086"/>
                <a:chExt cx="1744525" cy="1385661"/>
              </a:xfrm>
            </p:grpSpPr>
            <p:pic>
              <p:nvPicPr>
                <p:cNvPr id="79" name="Picture 2">
                  <a:extLst>
                    <a:ext uri="{FF2B5EF4-FFF2-40B4-BE49-F238E27FC236}">
                      <a16:creationId xmlns="" xmlns:a16="http://schemas.microsoft.com/office/drawing/2014/main" id="{6DF7A9FC-C432-4D61-A63E-09196102E1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4709" y="25545086"/>
                  <a:ext cx="1440000" cy="1385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TextBox 79">
                  <a:extLst>
                    <a:ext uri="{FF2B5EF4-FFF2-40B4-BE49-F238E27FC236}">
                      <a16:creationId xmlns="" xmlns:a16="http://schemas.microsoft.com/office/drawing/2014/main" id="{3F4D8FCC-2975-4D98-A29E-512B3AC22EB7}"/>
                    </a:ext>
                  </a:extLst>
                </p:cNvPr>
                <p:cNvSpPr txBox="1"/>
                <p:nvPr/>
              </p:nvSpPr>
              <p:spPr>
                <a:xfrm>
                  <a:off x="1675345" y="26426596"/>
                  <a:ext cx="623889"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200" b="1" i="0" u="none" strike="noStrike" kern="1200" cap="none" spc="0" normalizeH="0" baseline="0" noProof="0" dirty="0">
                      <a:ln>
                        <a:noFill/>
                      </a:ln>
                      <a:solidFill>
                        <a:srgbClr val="00B0F0"/>
                      </a:solidFill>
                      <a:effectLst/>
                      <a:uLnTx/>
                      <a:uFillTx/>
                      <a:latin typeface="Arial"/>
                      <a:ea typeface="+mn-ea"/>
                      <a:cs typeface="Arial"/>
                    </a:rPr>
                    <a:t>CI1</a:t>
                  </a:r>
                </a:p>
              </p:txBody>
            </p:sp>
          </p:grpSp>
          <p:grpSp>
            <p:nvGrpSpPr>
              <p:cNvPr id="82" name="Group 81">
                <a:extLst>
                  <a:ext uri="{FF2B5EF4-FFF2-40B4-BE49-F238E27FC236}">
                    <a16:creationId xmlns="" xmlns:a16="http://schemas.microsoft.com/office/drawing/2014/main" id="{FB74FAC9-C60A-497A-BC71-72C2B5AFACBE}"/>
                  </a:ext>
                </a:extLst>
              </p:cNvPr>
              <p:cNvGrpSpPr/>
              <p:nvPr/>
            </p:nvGrpSpPr>
            <p:grpSpPr>
              <a:xfrm>
                <a:off x="4396356" y="22317683"/>
                <a:ext cx="2098316" cy="1385660"/>
                <a:chOff x="-103607" y="25545083"/>
                <a:chExt cx="2098316" cy="1385660"/>
              </a:xfrm>
            </p:grpSpPr>
            <p:pic>
              <p:nvPicPr>
                <p:cNvPr id="83" name="Picture 2">
                  <a:extLst>
                    <a:ext uri="{FF2B5EF4-FFF2-40B4-BE49-F238E27FC236}">
                      <a16:creationId xmlns="" xmlns:a16="http://schemas.microsoft.com/office/drawing/2014/main" id="{C4B92A28-ABE6-4987-8F3B-15F59DBF41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4709" y="25545083"/>
                  <a:ext cx="1440000" cy="1385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 name="TextBox 84">
                  <a:extLst>
                    <a:ext uri="{FF2B5EF4-FFF2-40B4-BE49-F238E27FC236}">
                      <a16:creationId xmlns="" xmlns:a16="http://schemas.microsoft.com/office/drawing/2014/main" id="{DBD3AEA8-CC5F-4397-AACD-76CBD70CB27A}"/>
                    </a:ext>
                  </a:extLst>
                </p:cNvPr>
                <p:cNvSpPr txBox="1"/>
                <p:nvPr/>
              </p:nvSpPr>
              <p:spPr>
                <a:xfrm>
                  <a:off x="-103607" y="26421212"/>
                  <a:ext cx="1253451"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200" b="1" i="0" u="none" strike="noStrike" kern="1200" cap="none" spc="0" normalizeH="0" baseline="0" noProof="0" dirty="0">
                      <a:ln>
                        <a:noFill/>
                      </a:ln>
                      <a:solidFill>
                        <a:srgbClr val="C9C400"/>
                      </a:solidFill>
                      <a:effectLst/>
                      <a:uLnTx/>
                      <a:uFillTx/>
                      <a:latin typeface="Arial"/>
                      <a:ea typeface="+mn-ea"/>
                      <a:cs typeface="Arial"/>
                    </a:rPr>
                    <a:t>HA/CI2</a:t>
                  </a:r>
                </a:p>
              </p:txBody>
            </p:sp>
          </p:grpSp>
          <p:grpSp>
            <p:nvGrpSpPr>
              <p:cNvPr id="86" name="Group 85">
                <a:extLst>
                  <a:ext uri="{FF2B5EF4-FFF2-40B4-BE49-F238E27FC236}">
                    <a16:creationId xmlns="" xmlns:a16="http://schemas.microsoft.com/office/drawing/2014/main" id="{186C9DA9-66D7-41C9-B685-9B8999E0DB13}"/>
                  </a:ext>
                </a:extLst>
              </p:cNvPr>
              <p:cNvGrpSpPr/>
              <p:nvPr/>
            </p:nvGrpSpPr>
            <p:grpSpPr>
              <a:xfrm>
                <a:off x="8210656" y="22317683"/>
                <a:ext cx="2608140" cy="1385660"/>
                <a:chOff x="-109262" y="25545083"/>
                <a:chExt cx="2398646" cy="1385660"/>
              </a:xfrm>
            </p:grpSpPr>
            <p:pic>
              <p:nvPicPr>
                <p:cNvPr id="87" name="Picture 2">
                  <a:extLst>
                    <a:ext uri="{FF2B5EF4-FFF2-40B4-BE49-F238E27FC236}">
                      <a16:creationId xmlns="" xmlns:a16="http://schemas.microsoft.com/office/drawing/2014/main" id="{DA3A8ADC-C1D3-4761-BBE1-724F5A5A11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4709" y="25545083"/>
                  <a:ext cx="1440000" cy="1385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 name="TextBox 87">
                  <a:extLst>
                    <a:ext uri="{FF2B5EF4-FFF2-40B4-BE49-F238E27FC236}">
                      <a16:creationId xmlns="" xmlns:a16="http://schemas.microsoft.com/office/drawing/2014/main" id="{CE78796E-D3AF-44A5-9109-C3FDD7241838}"/>
                    </a:ext>
                  </a:extLst>
                </p:cNvPr>
                <p:cNvSpPr txBox="1"/>
                <p:nvPr/>
              </p:nvSpPr>
              <p:spPr>
                <a:xfrm>
                  <a:off x="1618930" y="26475152"/>
                  <a:ext cx="670454"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200" b="1" i="0" u="none" strike="noStrike" kern="1200" cap="none" spc="0" normalizeH="0" baseline="0" noProof="0" dirty="0">
                      <a:ln>
                        <a:noFill/>
                      </a:ln>
                      <a:solidFill>
                        <a:srgbClr val="00B050"/>
                      </a:solidFill>
                      <a:effectLst/>
                      <a:uLnTx/>
                      <a:uFillTx/>
                      <a:latin typeface="Arial"/>
                      <a:ea typeface="+mn-ea"/>
                      <a:cs typeface="Arial"/>
                    </a:rPr>
                    <a:t>CI1</a:t>
                  </a:r>
                </a:p>
              </p:txBody>
            </p:sp>
            <p:sp>
              <p:nvSpPr>
                <p:cNvPr id="89" name="TextBox 88">
                  <a:extLst>
                    <a:ext uri="{FF2B5EF4-FFF2-40B4-BE49-F238E27FC236}">
                      <a16:creationId xmlns="" xmlns:a16="http://schemas.microsoft.com/office/drawing/2014/main" id="{37F840BB-1F10-48E0-9A78-E2B6EAEB887E}"/>
                    </a:ext>
                  </a:extLst>
                </p:cNvPr>
                <p:cNvSpPr txBox="1"/>
                <p:nvPr/>
              </p:nvSpPr>
              <p:spPr>
                <a:xfrm>
                  <a:off x="-109262" y="26475152"/>
                  <a:ext cx="1175189"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200" b="1" i="0" u="none" strike="noStrike" kern="1200" cap="none" spc="0" normalizeH="0" baseline="0" noProof="0" dirty="0">
                      <a:ln>
                        <a:noFill/>
                      </a:ln>
                      <a:solidFill>
                        <a:srgbClr val="00B050"/>
                      </a:solidFill>
                      <a:effectLst/>
                      <a:uLnTx/>
                      <a:uFillTx/>
                      <a:latin typeface="Arial"/>
                      <a:ea typeface="+mn-ea"/>
                      <a:cs typeface="Arial"/>
                    </a:rPr>
                    <a:t>HA/CI2</a:t>
                  </a:r>
                </a:p>
              </p:txBody>
            </p:sp>
          </p:grpSp>
          <p:sp>
            <p:nvSpPr>
              <p:cNvPr id="92" name="TextBox 91">
                <a:extLst>
                  <a:ext uri="{FF2B5EF4-FFF2-40B4-BE49-F238E27FC236}">
                    <a16:creationId xmlns="" xmlns:a16="http://schemas.microsoft.com/office/drawing/2014/main" id="{D09D37E6-DD5B-4CD3-8BF5-F766FD992DAD}"/>
                  </a:ext>
                </a:extLst>
              </p:cNvPr>
              <p:cNvSpPr txBox="1"/>
              <p:nvPr/>
            </p:nvSpPr>
            <p:spPr>
              <a:xfrm>
                <a:off x="3435029" y="21999049"/>
                <a:ext cx="1377300" cy="430887"/>
              </a:xfrm>
              <a:prstGeom prst="rect">
                <a:avLst/>
              </a:prstGeom>
              <a:noFill/>
            </p:spPr>
            <p:txBody>
              <a:bodyPr wrap="none" rtlCol="0">
                <a:spAutoFit/>
              </a:bodyPr>
              <a:lstStyle/>
              <a:p>
                <a:r>
                  <a:rPr lang="en-CA" sz="2200" dirty="0"/>
                  <a:t>Unilateral</a:t>
                </a:r>
              </a:p>
            </p:txBody>
          </p:sp>
          <p:sp>
            <p:nvSpPr>
              <p:cNvPr id="93" name="TextBox 92">
                <a:extLst>
                  <a:ext uri="{FF2B5EF4-FFF2-40B4-BE49-F238E27FC236}">
                    <a16:creationId xmlns="" xmlns:a16="http://schemas.microsoft.com/office/drawing/2014/main" id="{07907F63-BED1-48ED-B919-5E982176B386}"/>
                  </a:ext>
                </a:extLst>
              </p:cNvPr>
              <p:cNvSpPr txBox="1"/>
              <p:nvPr/>
            </p:nvSpPr>
            <p:spPr>
              <a:xfrm>
                <a:off x="136998" y="21999049"/>
                <a:ext cx="1757212" cy="430887"/>
              </a:xfrm>
              <a:prstGeom prst="rect">
                <a:avLst/>
              </a:prstGeom>
              <a:noFill/>
            </p:spPr>
            <p:txBody>
              <a:bodyPr wrap="none" rtlCol="0">
                <a:spAutoFit/>
              </a:bodyPr>
              <a:lstStyle/>
              <a:p>
                <a:r>
                  <a:rPr lang="en-CA" sz="2200" b="1" dirty="0"/>
                  <a:t>Conditions:</a:t>
                </a:r>
              </a:p>
            </p:txBody>
          </p:sp>
          <p:sp>
            <p:nvSpPr>
              <p:cNvPr id="94" name="TextBox 93">
                <a:extLst>
                  <a:ext uri="{FF2B5EF4-FFF2-40B4-BE49-F238E27FC236}">
                    <a16:creationId xmlns="" xmlns:a16="http://schemas.microsoft.com/office/drawing/2014/main" id="{1B0E32C2-3A49-4725-9B5A-06F1C855AF8F}"/>
                  </a:ext>
                </a:extLst>
              </p:cNvPr>
              <p:cNvSpPr txBox="1"/>
              <p:nvPr/>
            </p:nvSpPr>
            <p:spPr>
              <a:xfrm>
                <a:off x="9123661" y="21999049"/>
                <a:ext cx="1204176" cy="430887"/>
              </a:xfrm>
              <a:prstGeom prst="rect">
                <a:avLst/>
              </a:prstGeom>
              <a:noFill/>
            </p:spPr>
            <p:txBody>
              <a:bodyPr wrap="none" rtlCol="0">
                <a:spAutoFit/>
              </a:bodyPr>
              <a:lstStyle/>
              <a:p>
                <a:r>
                  <a:rPr lang="en-CA" sz="2200" dirty="0"/>
                  <a:t>Bilateral</a:t>
                </a:r>
              </a:p>
            </p:txBody>
          </p:sp>
        </p:grpSp>
        <p:sp>
          <p:nvSpPr>
            <p:cNvPr id="95" name="TextBox 94">
              <a:extLst>
                <a:ext uri="{FF2B5EF4-FFF2-40B4-BE49-F238E27FC236}">
                  <a16:creationId xmlns="" xmlns:a16="http://schemas.microsoft.com/office/drawing/2014/main" id="{9726702B-26A2-4F5D-9296-4F65BE5A95F2}"/>
                </a:ext>
              </a:extLst>
            </p:cNvPr>
            <p:cNvSpPr txBox="1"/>
            <p:nvPr/>
          </p:nvSpPr>
          <p:spPr>
            <a:xfrm>
              <a:off x="242853" y="23885301"/>
              <a:ext cx="12178773" cy="584775"/>
            </a:xfrm>
            <a:prstGeom prst="rect">
              <a:avLst/>
            </a:prstGeom>
            <a:noFill/>
          </p:spPr>
          <p:txBody>
            <a:bodyPr wrap="square" rtlCol="0">
              <a:spAutoFit/>
            </a:bodyPr>
            <a:lstStyle/>
            <a:p>
              <a:pPr algn="just"/>
              <a:r>
                <a:rPr lang="en-CA" sz="3200" b="1" dirty="0">
                  <a:solidFill>
                    <a:schemeClr val="tx2"/>
                  </a:solidFill>
                </a:rPr>
                <a:t>Table 2. Measures collected for all bilateral CI users</a:t>
              </a:r>
              <a:endParaRPr lang="en-CA" sz="3200" dirty="0">
                <a:solidFill>
                  <a:schemeClr val="tx2"/>
                </a:solidFill>
              </a:endParaRPr>
            </a:p>
          </p:txBody>
        </p:sp>
        <p:grpSp>
          <p:nvGrpSpPr>
            <p:cNvPr id="24" name="Group 23"/>
            <p:cNvGrpSpPr/>
            <p:nvPr/>
          </p:nvGrpSpPr>
          <p:grpSpPr>
            <a:xfrm>
              <a:off x="12796069" y="12543231"/>
              <a:ext cx="12529392" cy="9900000"/>
              <a:chOff x="12796069" y="12543231"/>
              <a:chExt cx="12529392" cy="9900000"/>
            </a:xfrm>
          </p:grpSpPr>
          <p:pic>
            <p:nvPicPr>
              <p:cNvPr id="15" name="Picture 14">
                <a:extLst>
                  <a:ext uri="{FF2B5EF4-FFF2-40B4-BE49-F238E27FC236}">
                    <a16:creationId xmlns="" xmlns:a16="http://schemas.microsoft.com/office/drawing/2014/main" id="{44133A2D-494D-424F-817E-70410D73FD08}"/>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r="2646"/>
              <a:stretch/>
            </p:blipFill>
            <p:spPr>
              <a:xfrm>
                <a:off x="12796069" y="12543231"/>
                <a:ext cx="12529392" cy="9900000"/>
              </a:xfrm>
              <a:prstGeom prst="rect">
                <a:avLst/>
              </a:prstGeom>
            </p:spPr>
          </p:pic>
          <p:sp>
            <p:nvSpPr>
              <p:cNvPr id="18" name="TextBox 17"/>
              <p:cNvSpPr txBox="1"/>
              <p:nvPr/>
            </p:nvSpPr>
            <p:spPr>
              <a:xfrm>
                <a:off x="15040057" y="13156671"/>
                <a:ext cx="420308" cy="430887"/>
              </a:xfrm>
              <a:prstGeom prst="rect">
                <a:avLst/>
              </a:prstGeom>
              <a:noFill/>
            </p:spPr>
            <p:txBody>
              <a:bodyPr wrap="none" rtlCol="0">
                <a:spAutoFit/>
              </a:bodyPr>
              <a:lstStyle/>
              <a:p>
                <a:r>
                  <a:rPr lang="en-CA" sz="2200" dirty="0" smtClean="0"/>
                  <a:t>III</a:t>
                </a:r>
                <a:endParaRPr lang="en-CA" sz="2200" dirty="0"/>
              </a:p>
            </p:txBody>
          </p:sp>
          <p:sp>
            <p:nvSpPr>
              <p:cNvPr id="67" name="TextBox 66"/>
              <p:cNvSpPr txBox="1"/>
              <p:nvPr/>
            </p:nvSpPr>
            <p:spPr>
              <a:xfrm>
                <a:off x="21313478" y="13152870"/>
                <a:ext cx="420308" cy="430887"/>
              </a:xfrm>
              <a:prstGeom prst="rect">
                <a:avLst/>
              </a:prstGeom>
              <a:noFill/>
            </p:spPr>
            <p:txBody>
              <a:bodyPr wrap="none" rtlCol="0">
                <a:spAutoFit/>
              </a:bodyPr>
              <a:lstStyle/>
              <a:p>
                <a:r>
                  <a:rPr lang="en-CA" sz="2200" dirty="0" smtClean="0"/>
                  <a:t>III</a:t>
                </a:r>
                <a:endParaRPr lang="en-CA" sz="2200" dirty="0"/>
              </a:p>
            </p:txBody>
          </p:sp>
          <p:sp>
            <p:nvSpPr>
              <p:cNvPr id="68" name="TextBox 67"/>
              <p:cNvSpPr txBox="1"/>
              <p:nvPr/>
            </p:nvSpPr>
            <p:spPr>
              <a:xfrm>
                <a:off x="21313478" y="16036429"/>
                <a:ext cx="372218" cy="430887"/>
              </a:xfrm>
              <a:prstGeom prst="rect">
                <a:avLst/>
              </a:prstGeom>
              <a:noFill/>
            </p:spPr>
            <p:txBody>
              <a:bodyPr wrap="none" rtlCol="0">
                <a:spAutoFit/>
              </a:bodyPr>
              <a:lstStyle/>
              <a:p>
                <a:r>
                  <a:rPr lang="en-CA" sz="2200" dirty="0" smtClean="0"/>
                  <a:t>V</a:t>
                </a:r>
                <a:endParaRPr lang="en-CA" sz="2200" dirty="0"/>
              </a:p>
            </p:txBody>
          </p:sp>
          <p:sp>
            <p:nvSpPr>
              <p:cNvPr id="69" name="TextBox 68"/>
              <p:cNvSpPr txBox="1"/>
              <p:nvPr/>
            </p:nvSpPr>
            <p:spPr>
              <a:xfrm>
                <a:off x="15028317" y="16042206"/>
                <a:ext cx="372218" cy="430887"/>
              </a:xfrm>
              <a:prstGeom prst="rect">
                <a:avLst/>
              </a:prstGeom>
              <a:noFill/>
            </p:spPr>
            <p:txBody>
              <a:bodyPr wrap="none" rtlCol="0">
                <a:spAutoFit/>
              </a:bodyPr>
              <a:lstStyle/>
              <a:p>
                <a:r>
                  <a:rPr lang="en-CA" sz="2200" dirty="0" smtClean="0"/>
                  <a:t>V</a:t>
                </a:r>
                <a:endParaRPr lang="en-CA" sz="2200" dirty="0"/>
              </a:p>
            </p:txBody>
          </p:sp>
          <p:sp>
            <p:nvSpPr>
              <p:cNvPr id="70" name="TextBox 69"/>
              <p:cNvSpPr txBox="1"/>
              <p:nvPr/>
            </p:nvSpPr>
            <p:spPr>
              <a:xfrm>
                <a:off x="15028317" y="18931263"/>
                <a:ext cx="702436" cy="430887"/>
              </a:xfrm>
              <a:prstGeom prst="rect">
                <a:avLst/>
              </a:prstGeom>
              <a:noFill/>
            </p:spPr>
            <p:txBody>
              <a:bodyPr wrap="none" rtlCol="0">
                <a:spAutoFit/>
              </a:bodyPr>
              <a:lstStyle/>
              <a:p>
                <a:r>
                  <a:rPr lang="en-CA" sz="2200" dirty="0" smtClean="0"/>
                  <a:t>III-V</a:t>
                </a:r>
                <a:endParaRPr lang="en-CA" sz="2200" dirty="0"/>
              </a:p>
            </p:txBody>
          </p:sp>
          <p:sp>
            <p:nvSpPr>
              <p:cNvPr id="71" name="TextBox 70"/>
              <p:cNvSpPr txBox="1"/>
              <p:nvPr/>
            </p:nvSpPr>
            <p:spPr>
              <a:xfrm>
                <a:off x="21313478" y="18909583"/>
                <a:ext cx="702436" cy="430887"/>
              </a:xfrm>
              <a:prstGeom prst="rect">
                <a:avLst/>
              </a:prstGeom>
              <a:noFill/>
            </p:spPr>
            <p:txBody>
              <a:bodyPr wrap="none" rtlCol="0">
                <a:spAutoFit/>
              </a:bodyPr>
              <a:lstStyle/>
              <a:p>
                <a:r>
                  <a:rPr lang="en-CA" sz="2200" dirty="0" smtClean="0"/>
                  <a:t>III-V</a:t>
                </a:r>
                <a:endParaRPr lang="en-CA" sz="2200" dirty="0"/>
              </a:p>
            </p:txBody>
          </p:sp>
        </p:grpSp>
        <p:pic>
          <p:nvPicPr>
            <p:cNvPr id="74" name="Picture 73" descr="Ontario">
              <a:hlinkClick r:id="rId12"/>
            </p:cNvPr>
            <p:cNvPicPr>
              <a:picLocks noChangeAspect="1" noChangeArrowheads="1"/>
            </p:cNvPicPr>
            <p:nvPr/>
          </p:nvPicPr>
          <p:blipFill>
            <a:blip r:embed="rId13" cstate="print"/>
            <a:srcRect/>
            <a:stretch>
              <a:fillRect/>
            </a:stretch>
          </p:blipFill>
          <p:spPr bwMode="auto">
            <a:xfrm>
              <a:off x="33364682" y="3245347"/>
              <a:ext cx="2412000" cy="1047512"/>
            </a:xfrm>
            <a:prstGeom prst="rect">
              <a:avLst/>
            </a:prstGeom>
            <a:noFill/>
            <a:ln w="9525">
              <a:noFill/>
              <a:miter lim="800000"/>
              <a:headEnd/>
              <a:tailEnd/>
            </a:ln>
          </p:spPr>
        </p:pic>
        <p:pic>
          <p:nvPicPr>
            <p:cNvPr id="75" name="Picture 2" descr="File:CIHRlogo.jpg">
              <a:hlinkClick r:id="rId14"/>
            </p:cNvPr>
            <p:cNvPicPr>
              <a:picLocks noChangeAspect="1" noChangeArrowheads="1"/>
            </p:cNvPicPr>
            <p:nvPr/>
          </p:nvPicPr>
          <p:blipFill>
            <a:blip r:embed="rId15" cstate="print"/>
            <a:srcRect/>
            <a:stretch>
              <a:fillRect/>
            </a:stretch>
          </p:blipFill>
          <p:spPr bwMode="auto">
            <a:xfrm>
              <a:off x="36052840" y="2305916"/>
              <a:ext cx="1980000" cy="1845001"/>
            </a:xfrm>
            <a:prstGeom prst="rect">
              <a:avLst/>
            </a:prstGeom>
            <a:noFill/>
            <a:ln w="9525">
              <a:noFill/>
              <a:miter lim="800000"/>
              <a:headEnd/>
              <a:tailEnd/>
            </a:ln>
          </p:spPr>
        </p:pic>
        <p:sp>
          <p:nvSpPr>
            <p:cNvPr id="76" name="TextBox 75"/>
            <p:cNvSpPr txBox="1"/>
            <p:nvPr/>
          </p:nvSpPr>
          <p:spPr>
            <a:xfrm>
              <a:off x="1841410" y="2734286"/>
              <a:ext cx="4365298" cy="769441"/>
            </a:xfrm>
            <a:prstGeom prst="rect">
              <a:avLst/>
            </a:prstGeom>
            <a:noFill/>
            <a:ln>
              <a:noFill/>
            </a:ln>
          </p:spPr>
          <p:txBody>
            <a:bodyPr wrap="none" rtlCol="0">
              <a:spAutoFit/>
            </a:bodyPr>
            <a:lstStyle/>
            <a:p>
              <a:pPr algn="ctr"/>
              <a:r>
                <a:rPr lang="en-CA" sz="2200" dirty="0"/>
                <a:t>Email:</a:t>
              </a:r>
            </a:p>
            <a:p>
              <a:pPr algn="ctr"/>
              <a:r>
                <a:rPr lang="en-CA" sz="2200" dirty="0" err="1" smtClean="0"/>
                <a:t>arushri.swarup@mail.utoronto.ca</a:t>
              </a:r>
              <a:endParaRPr lang="en-CA" sz="2200" dirty="0"/>
            </a:p>
          </p:txBody>
        </p:sp>
      </p:grpSp>
      <p:pic>
        <p:nvPicPr>
          <p:cNvPr id="78" name="Picture 7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94264" y="1641834"/>
            <a:ext cx="6940175" cy="1752856"/>
          </a:xfrm>
          <a:prstGeom prst="rect">
            <a:avLst/>
          </a:prstGeom>
        </p:spPr>
      </p:pic>
      <p:pic>
        <p:nvPicPr>
          <p:cNvPr id="81" name="Picture 80"/>
          <p:cNvPicPr>
            <a:picLocks noChangeAspect="1"/>
          </p:cNvPicPr>
          <p:nvPr/>
        </p:nvPicPr>
        <p:blipFill rotWithShape="1">
          <a:blip r:embed="rId17"/>
          <a:srcRect r="37648"/>
          <a:stretch/>
        </p:blipFill>
        <p:spPr>
          <a:xfrm>
            <a:off x="4294263" y="352615"/>
            <a:ext cx="3444588" cy="1410191"/>
          </a:xfrm>
          <a:prstGeom prst="rect">
            <a:avLst/>
          </a:prstGeom>
        </p:spPr>
      </p:pic>
    </p:spTree>
    <p:extLst>
      <p:ext uri="{BB962C8B-B14F-4D97-AF65-F5344CB8AC3E}">
        <p14:creationId xmlns:p14="http://schemas.microsoft.com/office/powerpoint/2010/main" val="1813081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7054</TotalTime>
  <Words>1652</Words>
  <Application>Microsoft Macintosh PowerPoint</Application>
  <PresentationFormat>Custom</PresentationFormat>
  <Paragraphs>135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Wingdings</vt:lpstr>
      <vt:lpstr>Arial</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Polonenko</dc:creator>
  <cp:lastModifiedBy>Arushri Swarup</cp:lastModifiedBy>
  <cp:revision>150</cp:revision>
  <dcterms:created xsi:type="dcterms:W3CDTF">2017-07-04T18:03:02Z</dcterms:created>
  <dcterms:modified xsi:type="dcterms:W3CDTF">2017-11-13T18:48:10Z</dcterms:modified>
</cp:coreProperties>
</file>