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71" r:id="rId9"/>
    <p:sldId id="272" r:id="rId10"/>
    <p:sldId id="285" r:id="rId11"/>
    <p:sldId id="283" r:id="rId12"/>
    <p:sldId id="284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ECF20-A1AD-456C-ADFD-3F7F897AD100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5E2B7-C6B4-4AAC-BD0D-8B23456AB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160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 out roles and Game instruction and roles handout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48EC3C-A9FC-F942-B932-A54E130CC3E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48EC3C-A9FC-F942-B932-A54E130CC3E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33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Customers:</a:t>
            </a:r>
            <a:r>
              <a:rPr lang="en-US" baseline="0" dirty="0" smtClean="0"/>
              <a:t> Give preliminary targets for companies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48EC3C-A9FC-F942-B932-A54E130CC3E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4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‒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48EC3C-A9FC-F942-B932-A54E130CC3E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73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48EC3C-A9FC-F942-B932-A54E130CC3E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8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FE18-15F1-4A8B-A438-12CEE5EEF20A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4466-54D6-405C-B58C-86D491959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77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FE18-15F1-4A8B-A438-12CEE5EEF20A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4466-54D6-405C-B58C-86D491959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624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FE18-15F1-4A8B-A438-12CEE5EEF20A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4466-54D6-405C-B58C-86D491959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168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FE18-15F1-4A8B-A438-12CEE5EEF20A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4466-54D6-405C-B58C-86D491959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671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FE18-15F1-4A8B-A438-12CEE5EEF20A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4466-54D6-405C-B58C-86D491959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6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FE18-15F1-4A8B-A438-12CEE5EEF20A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4466-54D6-405C-B58C-86D491959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095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FE18-15F1-4A8B-A438-12CEE5EEF20A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4466-54D6-405C-B58C-86D491959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517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FE18-15F1-4A8B-A438-12CEE5EEF20A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4466-54D6-405C-B58C-86D491959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846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FE18-15F1-4A8B-A438-12CEE5EEF20A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4466-54D6-405C-B58C-86D491959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177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FE18-15F1-4A8B-A438-12CEE5EEF20A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4466-54D6-405C-B58C-86D491959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736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FE18-15F1-4A8B-A438-12CEE5EEF20A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4466-54D6-405C-B58C-86D491959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12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4FE18-15F1-4A8B-A438-12CEE5EEF20A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64466-54D6-405C-B58C-86D491959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85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s://thenounproject.com/icon/710391" TargetMode="External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Material Introduced in Lecture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Note: Customized for 9 participants</a:t>
            </a:r>
          </a:p>
        </p:txBody>
      </p:sp>
    </p:spTree>
    <p:extLst>
      <p:ext uri="{BB962C8B-B14F-4D97-AF65-F5344CB8AC3E}">
        <p14:creationId xmlns:p14="http://schemas.microsoft.com/office/powerpoint/2010/main" val="2439853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Rules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Marketer: only the marketer can talk to </a:t>
            </a:r>
            <a:r>
              <a:rPr lang="en-US" b="1" dirty="0" smtClean="0"/>
              <a:t>customer</a:t>
            </a:r>
            <a:endParaRPr lang="en-US" b="1" dirty="0"/>
          </a:p>
          <a:p>
            <a:r>
              <a:rPr lang="en-US" b="1" dirty="0"/>
              <a:t>Inspector: only the inspector can talk to </a:t>
            </a:r>
            <a:r>
              <a:rPr lang="en-US" b="1" dirty="0" smtClean="0"/>
              <a:t>regulator</a:t>
            </a:r>
          </a:p>
          <a:p>
            <a:endParaRPr lang="en-US" b="1" dirty="0"/>
          </a:p>
          <a:p>
            <a:pPr lvl="0"/>
            <a:r>
              <a:rPr lang="en-US" dirty="0"/>
              <a:t>Only human-powered tools are permitted in manufacturing</a:t>
            </a:r>
          </a:p>
          <a:p>
            <a:r>
              <a:rPr lang="en-US" b="1" dirty="0"/>
              <a:t>Customers will decide the quality of your product</a:t>
            </a:r>
          </a:p>
          <a:p>
            <a:r>
              <a:rPr lang="en-US" dirty="0"/>
              <a:t>Must pass regulatory safety requirements</a:t>
            </a:r>
          </a:p>
          <a:p>
            <a:pPr marL="0" indent="0">
              <a:buNone/>
            </a:pPr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1808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049837" cy="4758055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b="1" dirty="0" smtClean="0"/>
              <a:t>Decide what qualities you want:</a:t>
            </a:r>
          </a:p>
          <a:p>
            <a:r>
              <a:rPr lang="en-US" dirty="0" smtClean="0"/>
              <a:t>Comfort/Secure strap (but not too tight)</a:t>
            </a:r>
          </a:p>
          <a:p>
            <a:pPr marL="0" lvl="0" indent="0">
              <a:buNone/>
            </a:pPr>
            <a:r>
              <a:rPr lang="en-US" b="1" dirty="0" smtClean="0"/>
              <a:t>Decide what qualities you like:</a:t>
            </a:r>
          </a:p>
          <a:p>
            <a:r>
              <a:rPr lang="en-US" dirty="0" smtClean="0"/>
              <a:t>Color, shape</a:t>
            </a:r>
            <a:r>
              <a:rPr lang="en-US" dirty="0"/>
              <a:t>, texture, weight, fit </a:t>
            </a:r>
            <a:r>
              <a:rPr lang="en-US" dirty="0" smtClean="0"/>
              <a:t>under/over/without glasses, etc.)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During Sales:</a:t>
            </a:r>
            <a:endParaRPr lang="en-US" b="1" dirty="0"/>
          </a:p>
          <a:p>
            <a:pPr lvl="0"/>
            <a:r>
              <a:rPr lang="en-US" dirty="0"/>
              <a:t>What </a:t>
            </a:r>
            <a:r>
              <a:rPr lang="en-US" dirty="0" smtClean="0"/>
              <a:t>price </a:t>
            </a:r>
            <a:r>
              <a:rPr lang="en-US" dirty="0"/>
              <a:t>are you going to pay? (e.g., $1.00/eye patch)</a:t>
            </a:r>
          </a:p>
          <a:p>
            <a:pPr lvl="0"/>
            <a:r>
              <a:rPr lang="en-US" dirty="0"/>
              <a:t>Set a penalty / reward system for poor / good quality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e.g., +10 </a:t>
            </a:r>
            <a:r>
              <a:rPr lang="en-US" dirty="0" smtClean="0"/>
              <a:t>/ -10 cents)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61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Regulator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/>
              <a:t>Judge safety &amp; efficacy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No </a:t>
            </a:r>
            <a:r>
              <a:rPr lang="en-US" dirty="0"/>
              <a:t>sharp corners or </a:t>
            </a:r>
            <a:r>
              <a:rPr lang="en-US" dirty="0" smtClean="0"/>
              <a:t>objects (no reasonable chance of injury)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Reasonably </a:t>
            </a:r>
            <a:r>
              <a:rPr lang="en-US" dirty="0"/>
              <a:t>block light from entering eye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Need to get clearance prior to sale of device</a:t>
            </a:r>
            <a:br>
              <a:rPr lang="en-US" dirty="0" smtClean="0"/>
            </a:br>
            <a:r>
              <a:rPr lang="en-US" dirty="0" smtClean="0"/>
              <a:t>(for both round 1 and 2)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721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Game Overview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302273" y="5522545"/>
            <a:ext cx="8539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/>
              <a:t>* Must have regulatory certification before sales!</a:t>
            </a:r>
            <a:endParaRPr lang="en-CA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32" b="34910"/>
          <a:stretch/>
        </p:blipFill>
        <p:spPr>
          <a:xfrm>
            <a:off x="5198244" y="80704"/>
            <a:ext cx="3934444" cy="17373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642556"/>
            <a:ext cx="4086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800" dirty="0"/>
              <a:t>eye patch by </a:t>
            </a:r>
            <a:r>
              <a:rPr lang="en-CA" sz="800" dirty="0" err="1"/>
              <a:t>emilegraphics</a:t>
            </a:r>
            <a:r>
              <a:rPr lang="en-CA" sz="800" dirty="0"/>
              <a:t> from the Noun Project https://thenounproject.com/icon/710391</a:t>
            </a:r>
            <a:r>
              <a:rPr lang="en-CA" sz="800" dirty="0" smtClean="0"/>
              <a:t>/</a:t>
            </a:r>
            <a:endParaRPr lang="en-CA" sz="8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5 </a:t>
            </a:r>
            <a:r>
              <a:rPr lang="en-CA" dirty="0" err="1" smtClean="0"/>
              <a:t>mins</a:t>
            </a:r>
            <a:r>
              <a:rPr lang="en-CA" dirty="0" smtClean="0"/>
              <a:t> Preparation time</a:t>
            </a:r>
          </a:p>
          <a:p>
            <a:r>
              <a:rPr lang="en-CA" dirty="0" smtClean="0"/>
              <a:t>30 </a:t>
            </a:r>
            <a:r>
              <a:rPr lang="en-CA" dirty="0" err="1" smtClean="0"/>
              <a:t>mins</a:t>
            </a:r>
            <a:r>
              <a:rPr lang="en-CA" dirty="0" smtClean="0"/>
              <a:t> Production</a:t>
            </a:r>
          </a:p>
          <a:p>
            <a:r>
              <a:rPr lang="en-CA" dirty="0" smtClean="0"/>
              <a:t>First Sales</a:t>
            </a:r>
            <a:r>
              <a:rPr lang="en-CA" b="1" dirty="0" smtClean="0"/>
              <a:t>*</a:t>
            </a:r>
          </a:p>
          <a:p>
            <a:r>
              <a:rPr lang="en-CA" dirty="0" smtClean="0"/>
              <a:t>5 </a:t>
            </a:r>
            <a:r>
              <a:rPr lang="en-CA" dirty="0" err="1" smtClean="0"/>
              <a:t>mins</a:t>
            </a:r>
            <a:r>
              <a:rPr lang="en-CA" dirty="0" smtClean="0"/>
              <a:t> Company reflection – NO PRODUCTION!</a:t>
            </a:r>
          </a:p>
          <a:p>
            <a:r>
              <a:rPr lang="en-CA" dirty="0" smtClean="0"/>
              <a:t>20 </a:t>
            </a:r>
            <a:r>
              <a:rPr lang="en-CA" dirty="0" err="1" smtClean="0"/>
              <a:t>mins</a:t>
            </a:r>
            <a:r>
              <a:rPr lang="en-CA" dirty="0" smtClean="0"/>
              <a:t> Production</a:t>
            </a:r>
          </a:p>
          <a:p>
            <a:r>
              <a:rPr lang="en-CA" dirty="0" smtClean="0"/>
              <a:t>Second sales</a:t>
            </a:r>
            <a:r>
              <a:rPr lang="en-CA" b="1" dirty="0" smtClean="0"/>
              <a:t>*</a:t>
            </a:r>
            <a:r>
              <a:rPr lang="en-CA" dirty="0" smtClean="0"/>
              <a:t> &amp; Winner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140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 5 Minutes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825625"/>
            <a:ext cx="8010853" cy="48799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Review roles</a:t>
            </a:r>
          </a:p>
          <a:p>
            <a:pPr lvl="1"/>
            <a:r>
              <a:rPr lang="en-US" dirty="0" smtClean="0"/>
              <a:t>One person must be CEO</a:t>
            </a:r>
          </a:p>
          <a:p>
            <a:pPr lvl="1"/>
            <a:r>
              <a:rPr lang="en-US" dirty="0" smtClean="0"/>
              <a:t>One person must be Inspector</a:t>
            </a:r>
          </a:p>
          <a:p>
            <a:pPr lvl="1"/>
            <a:r>
              <a:rPr lang="en-US" dirty="0" smtClean="0"/>
              <a:t>One person must be Marketer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Review preliminary design</a:t>
            </a:r>
          </a:p>
          <a:p>
            <a:pPr lvl="1"/>
            <a:r>
              <a:rPr lang="en-US" dirty="0" smtClean="0"/>
              <a:t>How will you make the device?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Review strategy</a:t>
            </a:r>
          </a:p>
          <a:p>
            <a:pPr lvl="1"/>
            <a:r>
              <a:rPr lang="en-US" dirty="0" smtClean="0"/>
              <a:t>How will you manufacture the device?</a:t>
            </a:r>
          </a:p>
          <a:p>
            <a:pPr lvl="1"/>
            <a:r>
              <a:rPr lang="en-US" dirty="0" smtClean="0"/>
              <a:t>Talk to customer – What are their needs/want/like?</a:t>
            </a:r>
          </a:p>
          <a:p>
            <a:pPr lvl="1"/>
            <a:r>
              <a:rPr lang="en-US" dirty="0" smtClean="0"/>
              <a:t>Talk to regulator – What do they require?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9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Production Round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30 minutes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598" y="2983964"/>
            <a:ext cx="2455059" cy="1737360"/>
          </a:xfrm>
          <a:prstGeom prst="rect">
            <a:avLst/>
          </a:prstGeom>
        </p:spPr>
      </p:pic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020408" y="2900856"/>
            <a:ext cx="3197957" cy="1737360"/>
            <a:chOff x="420437" y="3015370"/>
            <a:chExt cx="4039524" cy="219456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37" y="3015370"/>
              <a:ext cx="2043502" cy="219456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3759" y="3617626"/>
              <a:ext cx="2276202" cy="1554480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5121379" y="4972090"/>
            <a:ext cx="33939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Check that you met user </a:t>
            </a:r>
            <a:r>
              <a:rPr lang="en-US" sz="2800" b="1" dirty="0" smtClean="0"/>
              <a:t>needs</a:t>
            </a:r>
          </a:p>
        </p:txBody>
      </p:sp>
      <p:sp>
        <p:nvSpPr>
          <p:cNvPr id="9" name="Rectangle 8"/>
          <p:cNvSpPr/>
          <p:nvPr/>
        </p:nvSpPr>
        <p:spPr>
          <a:xfrm>
            <a:off x="859879" y="4972090"/>
            <a:ext cx="32601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Check engineering activities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974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Initial Sales to Customer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Each marketer from each team deliver all products to customer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332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Company Reflection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5 minutes</a:t>
            </a:r>
            <a:endParaRPr lang="en-CA" dirty="0"/>
          </a:p>
        </p:txBody>
      </p:sp>
      <p:grpSp>
        <p:nvGrpSpPr>
          <p:cNvPr id="8" name="Group 7"/>
          <p:cNvGrpSpPr/>
          <p:nvPr/>
        </p:nvGrpSpPr>
        <p:grpSpPr>
          <a:xfrm>
            <a:off x="464779" y="3519837"/>
            <a:ext cx="3413252" cy="3266422"/>
            <a:chOff x="464779" y="2500339"/>
            <a:chExt cx="3413252" cy="3266422"/>
          </a:xfrm>
        </p:grpSpPr>
        <p:sp>
          <p:nvSpPr>
            <p:cNvPr id="9" name="Right Triangle 8"/>
            <p:cNvSpPr/>
            <p:nvPr/>
          </p:nvSpPr>
          <p:spPr>
            <a:xfrm flipV="1">
              <a:off x="512611" y="4939211"/>
              <a:ext cx="2514678" cy="827550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1483632" y="2500339"/>
              <a:ext cx="2394399" cy="2375982"/>
              <a:chOff x="1147125" y="2271916"/>
              <a:chExt cx="3081027" cy="3057328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1339027" y="2450681"/>
                <a:ext cx="1314047" cy="1314047"/>
              </a:xfrm>
              <a:custGeom>
                <a:avLst/>
                <a:gdLst>
                  <a:gd name="connsiteX0" fmla="*/ 0 w 1314047"/>
                  <a:gd name="connsiteY0" fmla="*/ 1314047 h 1314047"/>
                  <a:gd name="connsiteX1" fmla="*/ 1314047 w 1314047"/>
                  <a:gd name="connsiteY1" fmla="*/ 0 h 1314047"/>
                  <a:gd name="connsiteX2" fmla="*/ 1314047 w 1314047"/>
                  <a:gd name="connsiteY2" fmla="*/ 1314047 h 1314047"/>
                  <a:gd name="connsiteX3" fmla="*/ 0 w 1314047"/>
                  <a:gd name="connsiteY3" fmla="*/ 1314047 h 1314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4047" h="1314047">
                    <a:moveTo>
                      <a:pt x="0" y="1314047"/>
                    </a:moveTo>
                    <a:cubicBezTo>
                      <a:pt x="0" y="588319"/>
                      <a:pt x="588319" y="0"/>
                      <a:pt x="1314047" y="0"/>
                    </a:cubicBezTo>
                    <a:lnTo>
                      <a:pt x="1314047" y="1314047"/>
                    </a:lnTo>
                    <a:lnTo>
                      <a:pt x="0" y="1314047"/>
                    </a:lnTo>
                    <a:close/>
                  </a:path>
                </a:pathLst>
              </a:custGeom>
              <a:solidFill>
                <a:srgbClr val="0000C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27115" tIns="527115" rIns="142240" bIns="1422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600" kern="1200" dirty="0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2713769" y="2450681"/>
                <a:ext cx="1314047" cy="1314047"/>
              </a:xfrm>
              <a:custGeom>
                <a:avLst/>
                <a:gdLst>
                  <a:gd name="connsiteX0" fmla="*/ 0 w 1314047"/>
                  <a:gd name="connsiteY0" fmla="*/ 1314047 h 1314047"/>
                  <a:gd name="connsiteX1" fmla="*/ 1314047 w 1314047"/>
                  <a:gd name="connsiteY1" fmla="*/ 0 h 1314047"/>
                  <a:gd name="connsiteX2" fmla="*/ 1314047 w 1314047"/>
                  <a:gd name="connsiteY2" fmla="*/ 1314047 h 1314047"/>
                  <a:gd name="connsiteX3" fmla="*/ 0 w 1314047"/>
                  <a:gd name="connsiteY3" fmla="*/ 1314047 h 1314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4047" h="1314047">
                    <a:moveTo>
                      <a:pt x="0" y="0"/>
                    </a:moveTo>
                    <a:cubicBezTo>
                      <a:pt x="725728" y="0"/>
                      <a:pt x="1314047" y="588319"/>
                      <a:pt x="1314047" y="1314047"/>
                    </a:cubicBezTo>
                    <a:lnTo>
                      <a:pt x="0" y="1314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80000"/>
                  <a:hueOff val="0"/>
                  <a:satOff val="0"/>
                  <a:lumOff val="6364"/>
                  <a:alphaOff val="0"/>
                </a:schemeClr>
              </a:fillRef>
              <a:effectRef idx="0">
                <a:schemeClr val="accent3">
                  <a:shade val="80000"/>
                  <a:hueOff val="0"/>
                  <a:satOff val="0"/>
                  <a:lumOff val="6364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2240" tIns="527115" rIns="527115" bIns="1422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600" kern="1200" dirty="0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2713769" y="3825423"/>
                <a:ext cx="1314048" cy="1314048"/>
              </a:xfrm>
              <a:custGeom>
                <a:avLst/>
                <a:gdLst>
                  <a:gd name="connsiteX0" fmla="*/ 0 w 1314047"/>
                  <a:gd name="connsiteY0" fmla="*/ 1314047 h 1314047"/>
                  <a:gd name="connsiteX1" fmla="*/ 1314047 w 1314047"/>
                  <a:gd name="connsiteY1" fmla="*/ 0 h 1314047"/>
                  <a:gd name="connsiteX2" fmla="*/ 1314047 w 1314047"/>
                  <a:gd name="connsiteY2" fmla="*/ 1314047 h 1314047"/>
                  <a:gd name="connsiteX3" fmla="*/ 0 w 1314047"/>
                  <a:gd name="connsiteY3" fmla="*/ 1314047 h 1314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4047" h="1314047">
                    <a:moveTo>
                      <a:pt x="1314047" y="0"/>
                    </a:moveTo>
                    <a:cubicBezTo>
                      <a:pt x="1314047" y="725728"/>
                      <a:pt x="725728" y="1314047"/>
                      <a:pt x="0" y="1314047"/>
                    </a:cubicBezTo>
                    <a:lnTo>
                      <a:pt x="0" y="0"/>
                    </a:lnTo>
                    <a:lnTo>
                      <a:pt x="1314047" y="0"/>
                    </a:lnTo>
                    <a:close/>
                  </a:path>
                </a:pathLst>
              </a:custGeom>
              <a:solidFill>
                <a:srgbClr val="FFC0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80000"/>
                  <a:hueOff val="0"/>
                  <a:satOff val="0"/>
                  <a:lumOff val="12728"/>
                  <a:alphaOff val="0"/>
                </a:schemeClr>
              </a:fillRef>
              <a:effectRef idx="0">
                <a:schemeClr val="accent3">
                  <a:shade val="80000"/>
                  <a:hueOff val="0"/>
                  <a:satOff val="0"/>
                  <a:lumOff val="1272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2240" tIns="142241" rIns="527116" bIns="527114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600" kern="1200" dirty="0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1339027" y="3825424"/>
                <a:ext cx="1314047" cy="1314047"/>
              </a:xfrm>
              <a:custGeom>
                <a:avLst/>
                <a:gdLst>
                  <a:gd name="connsiteX0" fmla="*/ 0 w 1314047"/>
                  <a:gd name="connsiteY0" fmla="*/ 1314047 h 1314047"/>
                  <a:gd name="connsiteX1" fmla="*/ 1314047 w 1314047"/>
                  <a:gd name="connsiteY1" fmla="*/ 0 h 1314047"/>
                  <a:gd name="connsiteX2" fmla="*/ 1314047 w 1314047"/>
                  <a:gd name="connsiteY2" fmla="*/ 1314047 h 1314047"/>
                  <a:gd name="connsiteX3" fmla="*/ 0 w 1314047"/>
                  <a:gd name="connsiteY3" fmla="*/ 1314047 h 1314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4047" h="1314047">
                    <a:moveTo>
                      <a:pt x="1314047" y="1314047"/>
                    </a:moveTo>
                    <a:cubicBezTo>
                      <a:pt x="588319" y="1314047"/>
                      <a:pt x="0" y="725728"/>
                      <a:pt x="0" y="0"/>
                    </a:cubicBezTo>
                    <a:lnTo>
                      <a:pt x="1314047" y="0"/>
                    </a:lnTo>
                    <a:lnTo>
                      <a:pt x="1314047" y="1314047"/>
                    </a:lnTo>
                    <a:close/>
                  </a:path>
                </a:pathLst>
              </a:custGeom>
              <a:solidFill>
                <a:srgbClr val="0080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80000"/>
                  <a:hueOff val="0"/>
                  <a:satOff val="0"/>
                  <a:lumOff val="19092"/>
                  <a:alphaOff val="0"/>
                </a:schemeClr>
              </a:fillRef>
              <a:effectRef idx="0">
                <a:schemeClr val="accent3">
                  <a:shade val="80000"/>
                  <a:hueOff val="0"/>
                  <a:satOff val="0"/>
                  <a:lumOff val="19092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27115" tIns="142240" rIns="142240" bIns="527115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600" kern="12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435855" y="3937536"/>
                <a:ext cx="1047901" cy="5301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chemeClr val="bg1"/>
                    </a:solidFill>
                    <a:latin typeface="+mn-lt"/>
                  </a:rPr>
                  <a:t>Study</a:t>
                </a:r>
                <a:endParaRPr lang="en-US" sz="2800" b="1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857382" y="3937535"/>
                <a:ext cx="611006" cy="5301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chemeClr val="bg1"/>
                    </a:solidFill>
                    <a:latin typeface="+mn-lt"/>
                  </a:rPr>
                  <a:t>Do</a:t>
                </a:r>
                <a:endParaRPr lang="en-US" sz="2800" b="1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731209" y="2967418"/>
                <a:ext cx="844884" cy="5301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chemeClr val="bg1"/>
                    </a:solidFill>
                    <a:latin typeface="+mn-lt"/>
                  </a:rPr>
                  <a:t>Plan</a:t>
                </a:r>
                <a:endParaRPr lang="en-US" sz="2800" b="1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665084" y="2967418"/>
                <a:ext cx="687341" cy="5301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chemeClr val="bg1"/>
                    </a:solidFill>
                    <a:latin typeface="+mn-lt"/>
                  </a:rPr>
                  <a:t>Act</a:t>
                </a:r>
                <a:endParaRPr lang="en-US" sz="2800" b="1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20" name="Arc 19"/>
              <p:cNvSpPr>
                <a:spLocks noChangeAspect="1"/>
              </p:cNvSpPr>
              <p:nvPr/>
            </p:nvSpPr>
            <p:spPr>
              <a:xfrm>
                <a:off x="1515549" y="2271916"/>
                <a:ext cx="2683666" cy="2683666"/>
              </a:xfrm>
              <a:prstGeom prst="arc">
                <a:avLst>
                  <a:gd name="adj1" fmla="val 16699642"/>
                  <a:gd name="adj2" fmla="val 164143"/>
                </a:avLst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Arc 20"/>
              <p:cNvSpPr>
                <a:spLocks noChangeAspect="1"/>
              </p:cNvSpPr>
              <p:nvPr/>
            </p:nvSpPr>
            <p:spPr>
              <a:xfrm rot="5400000">
                <a:off x="1544486" y="2645578"/>
                <a:ext cx="2683666" cy="2683666"/>
              </a:xfrm>
              <a:prstGeom prst="arc">
                <a:avLst>
                  <a:gd name="adj1" fmla="val 16699642"/>
                  <a:gd name="adj2" fmla="val 164143"/>
                </a:avLst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" name="Arc 21"/>
              <p:cNvSpPr>
                <a:spLocks noChangeAspect="1"/>
              </p:cNvSpPr>
              <p:nvPr/>
            </p:nvSpPr>
            <p:spPr>
              <a:xfrm rot="10800000">
                <a:off x="1147125" y="2645578"/>
                <a:ext cx="2683666" cy="2683666"/>
              </a:xfrm>
              <a:prstGeom prst="arc">
                <a:avLst>
                  <a:gd name="adj1" fmla="val 16699642"/>
                  <a:gd name="adj2" fmla="val 164143"/>
                </a:avLst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64779" y="4946879"/>
              <a:ext cx="1518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Standard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742911" y="2061410"/>
            <a:ext cx="3413252" cy="3266422"/>
            <a:chOff x="464779" y="2500339"/>
            <a:chExt cx="3413252" cy="3266422"/>
          </a:xfrm>
        </p:grpSpPr>
        <p:sp>
          <p:nvSpPr>
            <p:cNvPr id="24" name="Right Triangle 23"/>
            <p:cNvSpPr/>
            <p:nvPr/>
          </p:nvSpPr>
          <p:spPr>
            <a:xfrm flipV="1">
              <a:off x="512611" y="4939211"/>
              <a:ext cx="2514678" cy="827550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1483632" y="2500339"/>
              <a:ext cx="2394399" cy="2375982"/>
              <a:chOff x="1147125" y="2271916"/>
              <a:chExt cx="3081027" cy="3057328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1339027" y="2450681"/>
                <a:ext cx="1314047" cy="1314047"/>
              </a:xfrm>
              <a:custGeom>
                <a:avLst/>
                <a:gdLst>
                  <a:gd name="connsiteX0" fmla="*/ 0 w 1314047"/>
                  <a:gd name="connsiteY0" fmla="*/ 1314047 h 1314047"/>
                  <a:gd name="connsiteX1" fmla="*/ 1314047 w 1314047"/>
                  <a:gd name="connsiteY1" fmla="*/ 0 h 1314047"/>
                  <a:gd name="connsiteX2" fmla="*/ 1314047 w 1314047"/>
                  <a:gd name="connsiteY2" fmla="*/ 1314047 h 1314047"/>
                  <a:gd name="connsiteX3" fmla="*/ 0 w 1314047"/>
                  <a:gd name="connsiteY3" fmla="*/ 1314047 h 1314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4047" h="1314047">
                    <a:moveTo>
                      <a:pt x="0" y="1314047"/>
                    </a:moveTo>
                    <a:cubicBezTo>
                      <a:pt x="0" y="588319"/>
                      <a:pt x="588319" y="0"/>
                      <a:pt x="1314047" y="0"/>
                    </a:cubicBezTo>
                    <a:lnTo>
                      <a:pt x="1314047" y="1314047"/>
                    </a:lnTo>
                    <a:lnTo>
                      <a:pt x="0" y="1314047"/>
                    </a:lnTo>
                    <a:close/>
                  </a:path>
                </a:pathLst>
              </a:custGeom>
              <a:solidFill>
                <a:srgbClr val="0000C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27115" tIns="527115" rIns="142240" bIns="1422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600" kern="1200" dirty="0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2713769" y="2450681"/>
                <a:ext cx="1314047" cy="1314047"/>
              </a:xfrm>
              <a:custGeom>
                <a:avLst/>
                <a:gdLst>
                  <a:gd name="connsiteX0" fmla="*/ 0 w 1314047"/>
                  <a:gd name="connsiteY0" fmla="*/ 1314047 h 1314047"/>
                  <a:gd name="connsiteX1" fmla="*/ 1314047 w 1314047"/>
                  <a:gd name="connsiteY1" fmla="*/ 0 h 1314047"/>
                  <a:gd name="connsiteX2" fmla="*/ 1314047 w 1314047"/>
                  <a:gd name="connsiteY2" fmla="*/ 1314047 h 1314047"/>
                  <a:gd name="connsiteX3" fmla="*/ 0 w 1314047"/>
                  <a:gd name="connsiteY3" fmla="*/ 1314047 h 1314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4047" h="1314047">
                    <a:moveTo>
                      <a:pt x="0" y="0"/>
                    </a:moveTo>
                    <a:cubicBezTo>
                      <a:pt x="725728" y="0"/>
                      <a:pt x="1314047" y="588319"/>
                      <a:pt x="1314047" y="1314047"/>
                    </a:cubicBezTo>
                    <a:lnTo>
                      <a:pt x="0" y="1314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80000"/>
                  <a:hueOff val="0"/>
                  <a:satOff val="0"/>
                  <a:lumOff val="6364"/>
                  <a:alphaOff val="0"/>
                </a:schemeClr>
              </a:fillRef>
              <a:effectRef idx="0">
                <a:schemeClr val="accent3">
                  <a:shade val="80000"/>
                  <a:hueOff val="0"/>
                  <a:satOff val="0"/>
                  <a:lumOff val="6364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2240" tIns="527115" rIns="527115" bIns="1422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600" kern="1200" dirty="0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2713769" y="3825423"/>
                <a:ext cx="1314048" cy="1314048"/>
              </a:xfrm>
              <a:custGeom>
                <a:avLst/>
                <a:gdLst>
                  <a:gd name="connsiteX0" fmla="*/ 0 w 1314047"/>
                  <a:gd name="connsiteY0" fmla="*/ 1314047 h 1314047"/>
                  <a:gd name="connsiteX1" fmla="*/ 1314047 w 1314047"/>
                  <a:gd name="connsiteY1" fmla="*/ 0 h 1314047"/>
                  <a:gd name="connsiteX2" fmla="*/ 1314047 w 1314047"/>
                  <a:gd name="connsiteY2" fmla="*/ 1314047 h 1314047"/>
                  <a:gd name="connsiteX3" fmla="*/ 0 w 1314047"/>
                  <a:gd name="connsiteY3" fmla="*/ 1314047 h 1314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4047" h="1314047">
                    <a:moveTo>
                      <a:pt x="1314047" y="0"/>
                    </a:moveTo>
                    <a:cubicBezTo>
                      <a:pt x="1314047" y="725728"/>
                      <a:pt x="725728" y="1314047"/>
                      <a:pt x="0" y="1314047"/>
                    </a:cubicBezTo>
                    <a:lnTo>
                      <a:pt x="0" y="0"/>
                    </a:lnTo>
                    <a:lnTo>
                      <a:pt x="1314047" y="0"/>
                    </a:lnTo>
                    <a:close/>
                  </a:path>
                </a:pathLst>
              </a:custGeom>
              <a:solidFill>
                <a:srgbClr val="FFC0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80000"/>
                  <a:hueOff val="0"/>
                  <a:satOff val="0"/>
                  <a:lumOff val="12728"/>
                  <a:alphaOff val="0"/>
                </a:schemeClr>
              </a:fillRef>
              <a:effectRef idx="0">
                <a:schemeClr val="accent3">
                  <a:shade val="80000"/>
                  <a:hueOff val="0"/>
                  <a:satOff val="0"/>
                  <a:lumOff val="1272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2240" tIns="142241" rIns="527116" bIns="527114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600" kern="1200" dirty="0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1339027" y="3825424"/>
                <a:ext cx="1314047" cy="1314047"/>
              </a:xfrm>
              <a:custGeom>
                <a:avLst/>
                <a:gdLst>
                  <a:gd name="connsiteX0" fmla="*/ 0 w 1314047"/>
                  <a:gd name="connsiteY0" fmla="*/ 1314047 h 1314047"/>
                  <a:gd name="connsiteX1" fmla="*/ 1314047 w 1314047"/>
                  <a:gd name="connsiteY1" fmla="*/ 0 h 1314047"/>
                  <a:gd name="connsiteX2" fmla="*/ 1314047 w 1314047"/>
                  <a:gd name="connsiteY2" fmla="*/ 1314047 h 1314047"/>
                  <a:gd name="connsiteX3" fmla="*/ 0 w 1314047"/>
                  <a:gd name="connsiteY3" fmla="*/ 1314047 h 1314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4047" h="1314047">
                    <a:moveTo>
                      <a:pt x="1314047" y="1314047"/>
                    </a:moveTo>
                    <a:cubicBezTo>
                      <a:pt x="588319" y="1314047"/>
                      <a:pt x="0" y="725728"/>
                      <a:pt x="0" y="0"/>
                    </a:cubicBezTo>
                    <a:lnTo>
                      <a:pt x="1314047" y="0"/>
                    </a:lnTo>
                    <a:lnTo>
                      <a:pt x="1314047" y="1314047"/>
                    </a:lnTo>
                    <a:close/>
                  </a:path>
                </a:pathLst>
              </a:custGeom>
              <a:solidFill>
                <a:srgbClr val="0080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80000"/>
                  <a:hueOff val="0"/>
                  <a:satOff val="0"/>
                  <a:lumOff val="19092"/>
                  <a:alphaOff val="0"/>
                </a:schemeClr>
              </a:fillRef>
              <a:effectRef idx="0">
                <a:schemeClr val="accent3">
                  <a:shade val="80000"/>
                  <a:hueOff val="0"/>
                  <a:satOff val="0"/>
                  <a:lumOff val="19092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27115" tIns="142240" rIns="142240" bIns="527115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600" kern="12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35855" y="3937536"/>
                <a:ext cx="1047901" cy="5301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chemeClr val="bg1"/>
                    </a:solidFill>
                    <a:latin typeface="+mn-lt"/>
                  </a:rPr>
                  <a:t>Study</a:t>
                </a:r>
                <a:endParaRPr lang="en-US" sz="2800" b="1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857382" y="3937535"/>
                <a:ext cx="611006" cy="5301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chemeClr val="bg1"/>
                    </a:solidFill>
                    <a:latin typeface="+mn-lt"/>
                  </a:rPr>
                  <a:t>Do</a:t>
                </a:r>
                <a:endParaRPr lang="en-US" sz="2800" b="1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731209" y="2967418"/>
                <a:ext cx="844884" cy="5301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chemeClr val="bg1"/>
                    </a:solidFill>
                    <a:latin typeface="+mn-lt"/>
                  </a:rPr>
                  <a:t>Plan</a:t>
                </a:r>
                <a:endParaRPr lang="en-US" sz="2800" b="1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665084" y="2967418"/>
                <a:ext cx="687341" cy="5301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chemeClr val="bg1"/>
                    </a:solidFill>
                    <a:latin typeface="+mn-lt"/>
                  </a:rPr>
                  <a:t>Act</a:t>
                </a:r>
                <a:endParaRPr lang="en-US" sz="2800" b="1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35" name="Arc 34"/>
              <p:cNvSpPr>
                <a:spLocks noChangeAspect="1"/>
              </p:cNvSpPr>
              <p:nvPr/>
            </p:nvSpPr>
            <p:spPr>
              <a:xfrm>
                <a:off x="1515549" y="2271916"/>
                <a:ext cx="2683666" cy="2683666"/>
              </a:xfrm>
              <a:prstGeom prst="arc">
                <a:avLst>
                  <a:gd name="adj1" fmla="val 16699642"/>
                  <a:gd name="adj2" fmla="val 164143"/>
                </a:avLst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6" name="Arc 35"/>
              <p:cNvSpPr>
                <a:spLocks noChangeAspect="1"/>
              </p:cNvSpPr>
              <p:nvPr/>
            </p:nvSpPr>
            <p:spPr>
              <a:xfrm rot="5400000">
                <a:off x="1544486" y="2645578"/>
                <a:ext cx="2683666" cy="2683666"/>
              </a:xfrm>
              <a:prstGeom prst="arc">
                <a:avLst>
                  <a:gd name="adj1" fmla="val 16699642"/>
                  <a:gd name="adj2" fmla="val 164143"/>
                </a:avLst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Arc 36"/>
              <p:cNvSpPr>
                <a:spLocks noChangeAspect="1"/>
              </p:cNvSpPr>
              <p:nvPr/>
            </p:nvSpPr>
            <p:spPr>
              <a:xfrm rot="10800000">
                <a:off x="1147125" y="2645578"/>
                <a:ext cx="2683666" cy="2683666"/>
              </a:xfrm>
              <a:prstGeom prst="arc">
                <a:avLst>
                  <a:gd name="adj1" fmla="val 16699642"/>
                  <a:gd name="adj2" fmla="val 164143"/>
                </a:avLst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464779" y="4946879"/>
              <a:ext cx="1518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Standard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Arc 40"/>
          <p:cNvSpPr>
            <a:spLocks noChangeAspect="1"/>
          </p:cNvSpPr>
          <p:nvPr/>
        </p:nvSpPr>
        <p:spPr>
          <a:xfrm rot="16200000">
            <a:off x="2943460" y="575011"/>
            <a:ext cx="2446129" cy="5390822"/>
          </a:xfrm>
          <a:custGeom>
            <a:avLst/>
            <a:gdLst>
              <a:gd name="connsiteX0" fmla="*/ 1193823 w 2085593"/>
              <a:gd name="connsiteY0" fmla="*/ 10994 h 2085593"/>
              <a:gd name="connsiteX1" fmla="*/ 2084404 w 2085593"/>
              <a:gd name="connsiteY1" fmla="*/ 1092568 h 2085593"/>
              <a:gd name="connsiteX2" fmla="*/ 1042797 w 2085593"/>
              <a:gd name="connsiteY2" fmla="*/ 1042797 h 2085593"/>
              <a:gd name="connsiteX3" fmla="*/ 1193823 w 2085593"/>
              <a:gd name="connsiteY3" fmla="*/ 10994 h 2085593"/>
              <a:gd name="connsiteX0" fmla="*/ 1193823 w 2085593"/>
              <a:gd name="connsiteY0" fmla="*/ 10994 h 2085593"/>
              <a:gd name="connsiteX1" fmla="*/ 2084404 w 2085593"/>
              <a:gd name="connsiteY1" fmla="*/ 1092568 h 2085593"/>
              <a:gd name="connsiteX0" fmla="*/ 151026 w 2502808"/>
              <a:gd name="connsiteY0" fmla="*/ 0 h 5390816"/>
              <a:gd name="connsiteX1" fmla="*/ 1041607 w 2502808"/>
              <a:gd name="connsiteY1" fmla="*/ 1081574 h 5390816"/>
              <a:gd name="connsiteX2" fmla="*/ 0 w 2502808"/>
              <a:gd name="connsiteY2" fmla="*/ 1031803 h 5390816"/>
              <a:gd name="connsiteX3" fmla="*/ 151026 w 2502808"/>
              <a:gd name="connsiteY3" fmla="*/ 0 h 5390816"/>
              <a:gd name="connsiteX0" fmla="*/ 151026 w 2502808"/>
              <a:gd name="connsiteY0" fmla="*/ 0 h 5390816"/>
              <a:gd name="connsiteX1" fmla="*/ 2502545 w 2502808"/>
              <a:gd name="connsiteY1" fmla="*/ 5390816 h 5390816"/>
              <a:gd name="connsiteX0" fmla="*/ 151026 w 2502545"/>
              <a:gd name="connsiteY0" fmla="*/ 0 h 5390816"/>
              <a:gd name="connsiteX1" fmla="*/ 1041607 w 2502545"/>
              <a:gd name="connsiteY1" fmla="*/ 1081574 h 5390816"/>
              <a:gd name="connsiteX2" fmla="*/ 0 w 2502545"/>
              <a:gd name="connsiteY2" fmla="*/ 1031803 h 5390816"/>
              <a:gd name="connsiteX3" fmla="*/ 151026 w 2502545"/>
              <a:gd name="connsiteY3" fmla="*/ 0 h 5390816"/>
              <a:gd name="connsiteX0" fmla="*/ 151026 w 2502545"/>
              <a:gd name="connsiteY0" fmla="*/ 0 h 5390816"/>
              <a:gd name="connsiteX1" fmla="*/ 2502545 w 2502545"/>
              <a:gd name="connsiteY1" fmla="*/ 5390816 h 5390816"/>
              <a:gd name="connsiteX0" fmla="*/ 151026 w 2502545"/>
              <a:gd name="connsiteY0" fmla="*/ 0 h 5390816"/>
              <a:gd name="connsiteX1" fmla="*/ 1041607 w 2502545"/>
              <a:gd name="connsiteY1" fmla="*/ 1081574 h 5390816"/>
              <a:gd name="connsiteX2" fmla="*/ 0 w 2502545"/>
              <a:gd name="connsiteY2" fmla="*/ 1031803 h 5390816"/>
              <a:gd name="connsiteX3" fmla="*/ 151026 w 2502545"/>
              <a:gd name="connsiteY3" fmla="*/ 0 h 5390816"/>
              <a:gd name="connsiteX0" fmla="*/ 151026 w 2502545"/>
              <a:gd name="connsiteY0" fmla="*/ 0 h 5390816"/>
              <a:gd name="connsiteX1" fmla="*/ 2502545 w 2502545"/>
              <a:gd name="connsiteY1" fmla="*/ 5390816 h 5390816"/>
              <a:gd name="connsiteX0" fmla="*/ 151026 w 2502545"/>
              <a:gd name="connsiteY0" fmla="*/ 0 h 5390816"/>
              <a:gd name="connsiteX1" fmla="*/ 1041607 w 2502545"/>
              <a:gd name="connsiteY1" fmla="*/ 1081574 h 5390816"/>
              <a:gd name="connsiteX2" fmla="*/ 0 w 2502545"/>
              <a:gd name="connsiteY2" fmla="*/ 1031803 h 5390816"/>
              <a:gd name="connsiteX3" fmla="*/ 151026 w 2502545"/>
              <a:gd name="connsiteY3" fmla="*/ 0 h 5390816"/>
              <a:gd name="connsiteX0" fmla="*/ 151026 w 2502545"/>
              <a:gd name="connsiteY0" fmla="*/ 0 h 5390816"/>
              <a:gd name="connsiteX1" fmla="*/ 2502545 w 2502545"/>
              <a:gd name="connsiteY1" fmla="*/ 5390816 h 5390816"/>
              <a:gd name="connsiteX0" fmla="*/ 151026 w 2502545"/>
              <a:gd name="connsiteY0" fmla="*/ 0 h 5390816"/>
              <a:gd name="connsiteX1" fmla="*/ 1041607 w 2502545"/>
              <a:gd name="connsiteY1" fmla="*/ 1081574 h 5390816"/>
              <a:gd name="connsiteX2" fmla="*/ 0 w 2502545"/>
              <a:gd name="connsiteY2" fmla="*/ 1031803 h 5390816"/>
              <a:gd name="connsiteX3" fmla="*/ 151026 w 2502545"/>
              <a:gd name="connsiteY3" fmla="*/ 0 h 5390816"/>
              <a:gd name="connsiteX0" fmla="*/ 56433 w 2502545"/>
              <a:gd name="connsiteY0" fmla="*/ 1 h 5390816"/>
              <a:gd name="connsiteX1" fmla="*/ 2502545 w 2502545"/>
              <a:gd name="connsiteY1" fmla="*/ 5390816 h 5390816"/>
              <a:gd name="connsiteX0" fmla="*/ 151026 w 2502545"/>
              <a:gd name="connsiteY0" fmla="*/ 0 h 5390816"/>
              <a:gd name="connsiteX1" fmla="*/ 1041607 w 2502545"/>
              <a:gd name="connsiteY1" fmla="*/ 1081574 h 5390816"/>
              <a:gd name="connsiteX2" fmla="*/ 0 w 2502545"/>
              <a:gd name="connsiteY2" fmla="*/ 1031803 h 5390816"/>
              <a:gd name="connsiteX3" fmla="*/ 151026 w 2502545"/>
              <a:gd name="connsiteY3" fmla="*/ 0 h 5390816"/>
              <a:gd name="connsiteX0" fmla="*/ 56433 w 2502545"/>
              <a:gd name="connsiteY0" fmla="*/ 1 h 5390816"/>
              <a:gd name="connsiteX1" fmla="*/ 2502545 w 2502545"/>
              <a:gd name="connsiteY1" fmla="*/ 5390816 h 5390816"/>
              <a:gd name="connsiteX0" fmla="*/ 151026 w 2502545"/>
              <a:gd name="connsiteY0" fmla="*/ 0 h 5390816"/>
              <a:gd name="connsiteX1" fmla="*/ 1272835 w 2502545"/>
              <a:gd name="connsiteY1" fmla="*/ 2038019 h 5390816"/>
              <a:gd name="connsiteX2" fmla="*/ 0 w 2502545"/>
              <a:gd name="connsiteY2" fmla="*/ 1031803 h 5390816"/>
              <a:gd name="connsiteX3" fmla="*/ 151026 w 2502545"/>
              <a:gd name="connsiteY3" fmla="*/ 0 h 5390816"/>
              <a:gd name="connsiteX0" fmla="*/ 56433 w 2502545"/>
              <a:gd name="connsiteY0" fmla="*/ 1 h 5390816"/>
              <a:gd name="connsiteX1" fmla="*/ 2502545 w 2502545"/>
              <a:gd name="connsiteY1" fmla="*/ 5390816 h 5390816"/>
              <a:gd name="connsiteX0" fmla="*/ 151026 w 2502545"/>
              <a:gd name="connsiteY0" fmla="*/ 0 h 5390822"/>
              <a:gd name="connsiteX1" fmla="*/ 2492037 w 2502545"/>
              <a:gd name="connsiteY1" fmla="*/ 5390822 h 5390822"/>
              <a:gd name="connsiteX2" fmla="*/ 0 w 2502545"/>
              <a:gd name="connsiteY2" fmla="*/ 1031803 h 5390822"/>
              <a:gd name="connsiteX3" fmla="*/ 151026 w 2502545"/>
              <a:gd name="connsiteY3" fmla="*/ 0 h 5390822"/>
              <a:gd name="connsiteX0" fmla="*/ 56433 w 2502545"/>
              <a:gd name="connsiteY0" fmla="*/ 1 h 5390822"/>
              <a:gd name="connsiteX1" fmla="*/ 2502545 w 2502545"/>
              <a:gd name="connsiteY1" fmla="*/ 5390816 h 5390822"/>
              <a:gd name="connsiteX0" fmla="*/ 94593 w 2446112"/>
              <a:gd name="connsiteY0" fmla="*/ 0 h 5390822"/>
              <a:gd name="connsiteX1" fmla="*/ 2435604 w 2446112"/>
              <a:gd name="connsiteY1" fmla="*/ 5390822 h 5390822"/>
              <a:gd name="connsiteX2" fmla="*/ 2276864 w 2446112"/>
              <a:gd name="connsiteY2" fmla="*/ 1483748 h 5390822"/>
              <a:gd name="connsiteX3" fmla="*/ 94593 w 2446112"/>
              <a:gd name="connsiteY3" fmla="*/ 0 h 5390822"/>
              <a:gd name="connsiteX0" fmla="*/ 0 w 2446112"/>
              <a:gd name="connsiteY0" fmla="*/ 1 h 5390822"/>
              <a:gd name="connsiteX1" fmla="*/ 2446112 w 2446112"/>
              <a:gd name="connsiteY1" fmla="*/ 5390816 h 5390822"/>
              <a:gd name="connsiteX0" fmla="*/ 94593 w 2446112"/>
              <a:gd name="connsiteY0" fmla="*/ 0 h 5390822"/>
              <a:gd name="connsiteX1" fmla="*/ 2435604 w 2446112"/>
              <a:gd name="connsiteY1" fmla="*/ 5390822 h 5390822"/>
              <a:gd name="connsiteX2" fmla="*/ 2276864 w 2446112"/>
              <a:gd name="connsiteY2" fmla="*/ 1483748 h 5390822"/>
              <a:gd name="connsiteX3" fmla="*/ 94593 w 2446112"/>
              <a:gd name="connsiteY3" fmla="*/ 0 h 5390822"/>
              <a:gd name="connsiteX0" fmla="*/ 0 w 2446112"/>
              <a:gd name="connsiteY0" fmla="*/ 1 h 5390822"/>
              <a:gd name="connsiteX1" fmla="*/ 2446112 w 2446112"/>
              <a:gd name="connsiteY1" fmla="*/ 5390816 h 5390822"/>
              <a:gd name="connsiteX0" fmla="*/ 94593 w 2446112"/>
              <a:gd name="connsiteY0" fmla="*/ 0 h 5390822"/>
              <a:gd name="connsiteX1" fmla="*/ 2435604 w 2446112"/>
              <a:gd name="connsiteY1" fmla="*/ 5390822 h 5390822"/>
              <a:gd name="connsiteX2" fmla="*/ 1341443 w 2446112"/>
              <a:gd name="connsiteY2" fmla="*/ 2282534 h 5390822"/>
              <a:gd name="connsiteX3" fmla="*/ 94593 w 2446112"/>
              <a:gd name="connsiteY3" fmla="*/ 0 h 5390822"/>
              <a:gd name="connsiteX0" fmla="*/ 0 w 2446112"/>
              <a:gd name="connsiteY0" fmla="*/ 1 h 5390822"/>
              <a:gd name="connsiteX1" fmla="*/ 2446112 w 2446112"/>
              <a:gd name="connsiteY1" fmla="*/ 5390816 h 5390822"/>
              <a:gd name="connsiteX0" fmla="*/ 94593 w 2446112"/>
              <a:gd name="connsiteY0" fmla="*/ 0 h 5390822"/>
              <a:gd name="connsiteX1" fmla="*/ 2435604 w 2446112"/>
              <a:gd name="connsiteY1" fmla="*/ 5390822 h 5390822"/>
              <a:gd name="connsiteX2" fmla="*/ 1341443 w 2446112"/>
              <a:gd name="connsiteY2" fmla="*/ 2282534 h 5390822"/>
              <a:gd name="connsiteX3" fmla="*/ 94593 w 2446112"/>
              <a:gd name="connsiteY3" fmla="*/ 0 h 5390822"/>
              <a:gd name="connsiteX0" fmla="*/ 0 w 2446112"/>
              <a:gd name="connsiteY0" fmla="*/ 1 h 5390822"/>
              <a:gd name="connsiteX1" fmla="*/ 2446112 w 2446112"/>
              <a:gd name="connsiteY1" fmla="*/ 5390816 h 5390822"/>
              <a:gd name="connsiteX0" fmla="*/ 94593 w 2446112"/>
              <a:gd name="connsiteY0" fmla="*/ 0 h 5390822"/>
              <a:gd name="connsiteX1" fmla="*/ 2435604 w 2446112"/>
              <a:gd name="connsiteY1" fmla="*/ 5390822 h 5390822"/>
              <a:gd name="connsiteX2" fmla="*/ 1341443 w 2446112"/>
              <a:gd name="connsiteY2" fmla="*/ 2282534 h 5390822"/>
              <a:gd name="connsiteX3" fmla="*/ 94593 w 2446112"/>
              <a:gd name="connsiteY3" fmla="*/ 0 h 5390822"/>
              <a:gd name="connsiteX0" fmla="*/ 0 w 2446112"/>
              <a:gd name="connsiteY0" fmla="*/ 1 h 5390822"/>
              <a:gd name="connsiteX1" fmla="*/ 2446112 w 2446112"/>
              <a:gd name="connsiteY1" fmla="*/ 5390816 h 5390822"/>
              <a:gd name="connsiteX0" fmla="*/ 94593 w 2446112"/>
              <a:gd name="connsiteY0" fmla="*/ 0 h 5390822"/>
              <a:gd name="connsiteX1" fmla="*/ 2435604 w 2446112"/>
              <a:gd name="connsiteY1" fmla="*/ 5390822 h 5390822"/>
              <a:gd name="connsiteX2" fmla="*/ 1341443 w 2446112"/>
              <a:gd name="connsiteY2" fmla="*/ 2282534 h 5390822"/>
              <a:gd name="connsiteX3" fmla="*/ 94593 w 2446112"/>
              <a:gd name="connsiteY3" fmla="*/ 0 h 5390822"/>
              <a:gd name="connsiteX0" fmla="*/ 0 w 2446112"/>
              <a:gd name="connsiteY0" fmla="*/ 1 h 5390822"/>
              <a:gd name="connsiteX1" fmla="*/ 2446112 w 2446112"/>
              <a:gd name="connsiteY1" fmla="*/ 5390816 h 5390822"/>
              <a:gd name="connsiteX0" fmla="*/ 94593 w 2446112"/>
              <a:gd name="connsiteY0" fmla="*/ 0 h 5390822"/>
              <a:gd name="connsiteX1" fmla="*/ 2435604 w 2446112"/>
              <a:gd name="connsiteY1" fmla="*/ 5390822 h 5390822"/>
              <a:gd name="connsiteX2" fmla="*/ 1341443 w 2446112"/>
              <a:gd name="connsiteY2" fmla="*/ 2282534 h 5390822"/>
              <a:gd name="connsiteX3" fmla="*/ 94593 w 2446112"/>
              <a:gd name="connsiteY3" fmla="*/ 0 h 5390822"/>
              <a:gd name="connsiteX0" fmla="*/ 0 w 2446112"/>
              <a:gd name="connsiteY0" fmla="*/ 1 h 5390822"/>
              <a:gd name="connsiteX1" fmla="*/ 2446112 w 2446112"/>
              <a:gd name="connsiteY1" fmla="*/ 5390816 h 5390822"/>
              <a:gd name="connsiteX0" fmla="*/ 94593 w 2446129"/>
              <a:gd name="connsiteY0" fmla="*/ 0 h 5390822"/>
              <a:gd name="connsiteX1" fmla="*/ 2435604 w 2446129"/>
              <a:gd name="connsiteY1" fmla="*/ 5390822 h 5390822"/>
              <a:gd name="connsiteX2" fmla="*/ 1341443 w 2446129"/>
              <a:gd name="connsiteY2" fmla="*/ 2282534 h 5390822"/>
              <a:gd name="connsiteX3" fmla="*/ 94593 w 2446129"/>
              <a:gd name="connsiteY3" fmla="*/ 0 h 5390822"/>
              <a:gd name="connsiteX0" fmla="*/ 0 w 2446129"/>
              <a:gd name="connsiteY0" fmla="*/ 1 h 5390822"/>
              <a:gd name="connsiteX1" fmla="*/ 2446112 w 2446129"/>
              <a:gd name="connsiteY1" fmla="*/ 5390816 h 539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6129" h="5390822" stroke="0" extrusionOk="0">
                <a:moveTo>
                  <a:pt x="94593" y="0"/>
                </a:moveTo>
                <a:cubicBezTo>
                  <a:pt x="1298166" y="771395"/>
                  <a:pt x="2461214" y="4854866"/>
                  <a:pt x="2435604" y="5390822"/>
                </a:cubicBezTo>
                <a:lnTo>
                  <a:pt x="1341443" y="2282534"/>
                </a:lnTo>
                <a:cubicBezTo>
                  <a:pt x="445853" y="2292448"/>
                  <a:pt x="822017" y="494583"/>
                  <a:pt x="94593" y="0"/>
                </a:cubicBezTo>
                <a:close/>
              </a:path>
              <a:path w="2446129" h="5390822" fill="none">
                <a:moveTo>
                  <a:pt x="0" y="1"/>
                </a:moveTo>
                <a:cubicBezTo>
                  <a:pt x="1550413" y="235367"/>
                  <a:pt x="2450702" y="2532075"/>
                  <a:pt x="2446112" y="5390816"/>
                </a:cubicBezTo>
              </a:path>
            </a:pathLst>
          </a:cu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7555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Production Round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20 minutes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64779" y="3519837"/>
            <a:ext cx="3413252" cy="3266422"/>
            <a:chOff x="464779" y="2500339"/>
            <a:chExt cx="3413252" cy="3266422"/>
          </a:xfrm>
        </p:grpSpPr>
        <p:sp>
          <p:nvSpPr>
            <p:cNvPr id="20" name="Right Triangle 19"/>
            <p:cNvSpPr/>
            <p:nvPr/>
          </p:nvSpPr>
          <p:spPr>
            <a:xfrm flipV="1">
              <a:off x="512611" y="4939211"/>
              <a:ext cx="2514678" cy="827550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/>
            <p:cNvGrpSpPr>
              <a:grpSpLocks noChangeAspect="1"/>
            </p:cNvGrpSpPr>
            <p:nvPr/>
          </p:nvGrpSpPr>
          <p:grpSpPr>
            <a:xfrm>
              <a:off x="1483632" y="2500339"/>
              <a:ext cx="2394399" cy="2375982"/>
              <a:chOff x="1147125" y="2271916"/>
              <a:chExt cx="3081027" cy="3057328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1339027" y="2450681"/>
                <a:ext cx="1314047" cy="1314047"/>
              </a:xfrm>
              <a:custGeom>
                <a:avLst/>
                <a:gdLst>
                  <a:gd name="connsiteX0" fmla="*/ 0 w 1314047"/>
                  <a:gd name="connsiteY0" fmla="*/ 1314047 h 1314047"/>
                  <a:gd name="connsiteX1" fmla="*/ 1314047 w 1314047"/>
                  <a:gd name="connsiteY1" fmla="*/ 0 h 1314047"/>
                  <a:gd name="connsiteX2" fmla="*/ 1314047 w 1314047"/>
                  <a:gd name="connsiteY2" fmla="*/ 1314047 h 1314047"/>
                  <a:gd name="connsiteX3" fmla="*/ 0 w 1314047"/>
                  <a:gd name="connsiteY3" fmla="*/ 1314047 h 1314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4047" h="1314047">
                    <a:moveTo>
                      <a:pt x="0" y="1314047"/>
                    </a:moveTo>
                    <a:cubicBezTo>
                      <a:pt x="0" y="588319"/>
                      <a:pt x="588319" y="0"/>
                      <a:pt x="1314047" y="0"/>
                    </a:cubicBezTo>
                    <a:lnTo>
                      <a:pt x="1314047" y="1314047"/>
                    </a:lnTo>
                    <a:lnTo>
                      <a:pt x="0" y="1314047"/>
                    </a:lnTo>
                    <a:close/>
                  </a:path>
                </a:pathLst>
              </a:custGeom>
              <a:solidFill>
                <a:srgbClr val="0000C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27115" tIns="527115" rIns="142240" bIns="1422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600" kern="1200" dirty="0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2713769" y="2450681"/>
                <a:ext cx="1314047" cy="1314047"/>
              </a:xfrm>
              <a:custGeom>
                <a:avLst/>
                <a:gdLst>
                  <a:gd name="connsiteX0" fmla="*/ 0 w 1314047"/>
                  <a:gd name="connsiteY0" fmla="*/ 1314047 h 1314047"/>
                  <a:gd name="connsiteX1" fmla="*/ 1314047 w 1314047"/>
                  <a:gd name="connsiteY1" fmla="*/ 0 h 1314047"/>
                  <a:gd name="connsiteX2" fmla="*/ 1314047 w 1314047"/>
                  <a:gd name="connsiteY2" fmla="*/ 1314047 h 1314047"/>
                  <a:gd name="connsiteX3" fmla="*/ 0 w 1314047"/>
                  <a:gd name="connsiteY3" fmla="*/ 1314047 h 1314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4047" h="1314047">
                    <a:moveTo>
                      <a:pt x="0" y="0"/>
                    </a:moveTo>
                    <a:cubicBezTo>
                      <a:pt x="725728" y="0"/>
                      <a:pt x="1314047" y="588319"/>
                      <a:pt x="1314047" y="1314047"/>
                    </a:cubicBezTo>
                    <a:lnTo>
                      <a:pt x="0" y="1314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80000"/>
                  <a:hueOff val="0"/>
                  <a:satOff val="0"/>
                  <a:lumOff val="6364"/>
                  <a:alphaOff val="0"/>
                </a:schemeClr>
              </a:fillRef>
              <a:effectRef idx="0">
                <a:schemeClr val="accent3">
                  <a:shade val="80000"/>
                  <a:hueOff val="0"/>
                  <a:satOff val="0"/>
                  <a:lumOff val="6364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2240" tIns="527115" rIns="527115" bIns="1422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600" kern="1200" dirty="0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2713769" y="3825423"/>
                <a:ext cx="1314048" cy="1314048"/>
              </a:xfrm>
              <a:custGeom>
                <a:avLst/>
                <a:gdLst>
                  <a:gd name="connsiteX0" fmla="*/ 0 w 1314047"/>
                  <a:gd name="connsiteY0" fmla="*/ 1314047 h 1314047"/>
                  <a:gd name="connsiteX1" fmla="*/ 1314047 w 1314047"/>
                  <a:gd name="connsiteY1" fmla="*/ 0 h 1314047"/>
                  <a:gd name="connsiteX2" fmla="*/ 1314047 w 1314047"/>
                  <a:gd name="connsiteY2" fmla="*/ 1314047 h 1314047"/>
                  <a:gd name="connsiteX3" fmla="*/ 0 w 1314047"/>
                  <a:gd name="connsiteY3" fmla="*/ 1314047 h 1314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4047" h="1314047">
                    <a:moveTo>
                      <a:pt x="1314047" y="0"/>
                    </a:moveTo>
                    <a:cubicBezTo>
                      <a:pt x="1314047" y="725728"/>
                      <a:pt x="725728" y="1314047"/>
                      <a:pt x="0" y="1314047"/>
                    </a:cubicBezTo>
                    <a:lnTo>
                      <a:pt x="0" y="0"/>
                    </a:lnTo>
                    <a:lnTo>
                      <a:pt x="1314047" y="0"/>
                    </a:lnTo>
                    <a:close/>
                  </a:path>
                </a:pathLst>
              </a:custGeom>
              <a:solidFill>
                <a:srgbClr val="FFC0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80000"/>
                  <a:hueOff val="0"/>
                  <a:satOff val="0"/>
                  <a:lumOff val="12728"/>
                  <a:alphaOff val="0"/>
                </a:schemeClr>
              </a:fillRef>
              <a:effectRef idx="0">
                <a:schemeClr val="accent3">
                  <a:shade val="80000"/>
                  <a:hueOff val="0"/>
                  <a:satOff val="0"/>
                  <a:lumOff val="1272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2240" tIns="142241" rIns="527116" bIns="527114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600" kern="1200" dirty="0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1339027" y="3825424"/>
                <a:ext cx="1314047" cy="1314047"/>
              </a:xfrm>
              <a:custGeom>
                <a:avLst/>
                <a:gdLst>
                  <a:gd name="connsiteX0" fmla="*/ 0 w 1314047"/>
                  <a:gd name="connsiteY0" fmla="*/ 1314047 h 1314047"/>
                  <a:gd name="connsiteX1" fmla="*/ 1314047 w 1314047"/>
                  <a:gd name="connsiteY1" fmla="*/ 0 h 1314047"/>
                  <a:gd name="connsiteX2" fmla="*/ 1314047 w 1314047"/>
                  <a:gd name="connsiteY2" fmla="*/ 1314047 h 1314047"/>
                  <a:gd name="connsiteX3" fmla="*/ 0 w 1314047"/>
                  <a:gd name="connsiteY3" fmla="*/ 1314047 h 1314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4047" h="1314047">
                    <a:moveTo>
                      <a:pt x="1314047" y="1314047"/>
                    </a:moveTo>
                    <a:cubicBezTo>
                      <a:pt x="588319" y="1314047"/>
                      <a:pt x="0" y="725728"/>
                      <a:pt x="0" y="0"/>
                    </a:cubicBezTo>
                    <a:lnTo>
                      <a:pt x="1314047" y="0"/>
                    </a:lnTo>
                    <a:lnTo>
                      <a:pt x="1314047" y="1314047"/>
                    </a:lnTo>
                    <a:close/>
                  </a:path>
                </a:pathLst>
              </a:custGeom>
              <a:solidFill>
                <a:srgbClr val="0080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80000"/>
                  <a:hueOff val="0"/>
                  <a:satOff val="0"/>
                  <a:lumOff val="19092"/>
                  <a:alphaOff val="0"/>
                </a:schemeClr>
              </a:fillRef>
              <a:effectRef idx="0">
                <a:schemeClr val="accent3">
                  <a:shade val="80000"/>
                  <a:hueOff val="0"/>
                  <a:satOff val="0"/>
                  <a:lumOff val="19092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27115" tIns="142240" rIns="142240" bIns="527115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600" kern="12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435855" y="3937536"/>
                <a:ext cx="1047901" cy="5301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chemeClr val="bg1"/>
                    </a:solidFill>
                    <a:latin typeface="+mn-lt"/>
                  </a:rPr>
                  <a:t>Study</a:t>
                </a:r>
                <a:endParaRPr lang="en-US" sz="2800" b="1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857382" y="3937535"/>
                <a:ext cx="611006" cy="5301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chemeClr val="bg1"/>
                    </a:solidFill>
                    <a:latin typeface="+mn-lt"/>
                  </a:rPr>
                  <a:t>Do</a:t>
                </a:r>
                <a:endParaRPr lang="en-US" sz="2800" b="1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731209" y="2967418"/>
                <a:ext cx="844884" cy="5301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chemeClr val="bg1"/>
                    </a:solidFill>
                    <a:latin typeface="+mn-lt"/>
                  </a:rPr>
                  <a:t>Plan</a:t>
                </a:r>
                <a:endParaRPr lang="en-US" sz="2800" b="1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665084" y="2967418"/>
                <a:ext cx="687341" cy="5301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chemeClr val="bg1"/>
                    </a:solidFill>
                    <a:latin typeface="+mn-lt"/>
                  </a:rPr>
                  <a:t>Act</a:t>
                </a:r>
                <a:endParaRPr lang="en-US" sz="2800" b="1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31" name="Arc 30"/>
              <p:cNvSpPr>
                <a:spLocks noChangeAspect="1"/>
              </p:cNvSpPr>
              <p:nvPr/>
            </p:nvSpPr>
            <p:spPr>
              <a:xfrm>
                <a:off x="1515549" y="2271916"/>
                <a:ext cx="2683666" cy="2683666"/>
              </a:xfrm>
              <a:prstGeom prst="arc">
                <a:avLst>
                  <a:gd name="adj1" fmla="val 16699642"/>
                  <a:gd name="adj2" fmla="val 164143"/>
                </a:avLst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2" name="Arc 31"/>
              <p:cNvSpPr>
                <a:spLocks noChangeAspect="1"/>
              </p:cNvSpPr>
              <p:nvPr/>
            </p:nvSpPr>
            <p:spPr>
              <a:xfrm rot="5400000">
                <a:off x="1544486" y="2645578"/>
                <a:ext cx="2683666" cy="2683666"/>
              </a:xfrm>
              <a:prstGeom prst="arc">
                <a:avLst>
                  <a:gd name="adj1" fmla="val 16699642"/>
                  <a:gd name="adj2" fmla="val 164143"/>
                </a:avLst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3" name="Arc 32"/>
              <p:cNvSpPr>
                <a:spLocks noChangeAspect="1"/>
              </p:cNvSpPr>
              <p:nvPr/>
            </p:nvSpPr>
            <p:spPr>
              <a:xfrm rot="10800000">
                <a:off x="1147125" y="2645578"/>
                <a:ext cx="2683666" cy="2683666"/>
              </a:xfrm>
              <a:prstGeom prst="arc">
                <a:avLst>
                  <a:gd name="adj1" fmla="val 16699642"/>
                  <a:gd name="adj2" fmla="val 164143"/>
                </a:avLst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64779" y="4946879"/>
              <a:ext cx="1518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Standard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742911" y="2061410"/>
            <a:ext cx="3413252" cy="3266422"/>
            <a:chOff x="464779" y="2500339"/>
            <a:chExt cx="3413252" cy="3266422"/>
          </a:xfrm>
        </p:grpSpPr>
        <p:sp>
          <p:nvSpPr>
            <p:cNvPr id="35" name="Right Triangle 34"/>
            <p:cNvSpPr/>
            <p:nvPr/>
          </p:nvSpPr>
          <p:spPr>
            <a:xfrm flipV="1">
              <a:off x="512611" y="4939211"/>
              <a:ext cx="2514678" cy="827550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1483632" y="2500339"/>
              <a:ext cx="2394399" cy="2375982"/>
              <a:chOff x="1147125" y="2271916"/>
              <a:chExt cx="3081027" cy="3057328"/>
            </a:xfrm>
          </p:grpSpPr>
          <p:sp>
            <p:nvSpPr>
              <p:cNvPr id="38" name="Freeform 37"/>
              <p:cNvSpPr/>
              <p:nvPr/>
            </p:nvSpPr>
            <p:spPr>
              <a:xfrm>
                <a:off x="1339027" y="2450681"/>
                <a:ext cx="1314047" cy="1314047"/>
              </a:xfrm>
              <a:custGeom>
                <a:avLst/>
                <a:gdLst>
                  <a:gd name="connsiteX0" fmla="*/ 0 w 1314047"/>
                  <a:gd name="connsiteY0" fmla="*/ 1314047 h 1314047"/>
                  <a:gd name="connsiteX1" fmla="*/ 1314047 w 1314047"/>
                  <a:gd name="connsiteY1" fmla="*/ 0 h 1314047"/>
                  <a:gd name="connsiteX2" fmla="*/ 1314047 w 1314047"/>
                  <a:gd name="connsiteY2" fmla="*/ 1314047 h 1314047"/>
                  <a:gd name="connsiteX3" fmla="*/ 0 w 1314047"/>
                  <a:gd name="connsiteY3" fmla="*/ 1314047 h 1314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4047" h="1314047">
                    <a:moveTo>
                      <a:pt x="0" y="1314047"/>
                    </a:moveTo>
                    <a:cubicBezTo>
                      <a:pt x="0" y="588319"/>
                      <a:pt x="588319" y="0"/>
                      <a:pt x="1314047" y="0"/>
                    </a:cubicBezTo>
                    <a:lnTo>
                      <a:pt x="1314047" y="1314047"/>
                    </a:lnTo>
                    <a:lnTo>
                      <a:pt x="0" y="1314047"/>
                    </a:lnTo>
                    <a:close/>
                  </a:path>
                </a:pathLst>
              </a:custGeom>
              <a:solidFill>
                <a:srgbClr val="0000C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27115" tIns="527115" rIns="142240" bIns="1422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600" kern="1200" dirty="0"/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2713769" y="2450681"/>
                <a:ext cx="1314047" cy="1314047"/>
              </a:xfrm>
              <a:custGeom>
                <a:avLst/>
                <a:gdLst>
                  <a:gd name="connsiteX0" fmla="*/ 0 w 1314047"/>
                  <a:gd name="connsiteY0" fmla="*/ 1314047 h 1314047"/>
                  <a:gd name="connsiteX1" fmla="*/ 1314047 w 1314047"/>
                  <a:gd name="connsiteY1" fmla="*/ 0 h 1314047"/>
                  <a:gd name="connsiteX2" fmla="*/ 1314047 w 1314047"/>
                  <a:gd name="connsiteY2" fmla="*/ 1314047 h 1314047"/>
                  <a:gd name="connsiteX3" fmla="*/ 0 w 1314047"/>
                  <a:gd name="connsiteY3" fmla="*/ 1314047 h 1314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4047" h="1314047">
                    <a:moveTo>
                      <a:pt x="0" y="0"/>
                    </a:moveTo>
                    <a:cubicBezTo>
                      <a:pt x="725728" y="0"/>
                      <a:pt x="1314047" y="588319"/>
                      <a:pt x="1314047" y="1314047"/>
                    </a:cubicBezTo>
                    <a:lnTo>
                      <a:pt x="0" y="1314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80000"/>
                  <a:hueOff val="0"/>
                  <a:satOff val="0"/>
                  <a:lumOff val="6364"/>
                  <a:alphaOff val="0"/>
                </a:schemeClr>
              </a:fillRef>
              <a:effectRef idx="0">
                <a:schemeClr val="accent3">
                  <a:shade val="80000"/>
                  <a:hueOff val="0"/>
                  <a:satOff val="0"/>
                  <a:lumOff val="6364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2240" tIns="527115" rIns="527115" bIns="14224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600" kern="1200" dirty="0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2713769" y="3825423"/>
                <a:ext cx="1314048" cy="1314048"/>
              </a:xfrm>
              <a:custGeom>
                <a:avLst/>
                <a:gdLst>
                  <a:gd name="connsiteX0" fmla="*/ 0 w 1314047"/>
                  <a:gd name="connsiteY0" fmla="*/ 1314047 h 1314047"/>
                  <a:gd name="connsiteX1" fmla="*/ 1314047 w 1314047"/>
                  <a:gd name="connsiteY1" fmla="*/ 0 h 1314047"/>
                  <a:gd name="connsiteX2" fmla="*/ 1314047 w 1314047"/>
                  <a:gd name="connsiteY2" fmla="*/ 1314047 h 1314047"/>
                  <a:gd name="connsiteX3" fmla="*/ 0 w 1314047"/>
                  <a:gd name="connsiteY3" fmla="*/ 1314047 h 1314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4047" h="1314047">
                    <a:moveTo>
                      <a:pt x="1314047" y="0"/>
                    </a:moveTo>
                    <a:cubicBezTo>
                      <a:pt x="1314047" y="725728"/>
                      <a:pt x="725728" y="1314047"/>
                      <a:pt x="0" y="1314047"/>
                    </a:cubicBezTo>
                    <a:lnTo>
                      <a:pt x="0" y="0"/>
                    </a:lnTo>
                    <a:lnTo>
                      <a:pt x="1314047" y="0"/>
                    </a:lnTo>
                    <a:close/>
                  </a:path>
                </a:pathLst>
              </a:custGeom>
              <a:solidFill>
                <a:srgbClr val="FFC0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80000"/>
                  <a:hueOff val="0"/>
                  <a:satOff val="0"/>
                  <a:lumOff val="12728"/>
                  <a:alphaOff val="0"/>
                </a:schemeClr>
              </a:fillRef>
              <a:effectRef idx="0">
                <a:schemeClr val="accent3">
                  <a:shade val="80000"/>
                  <a:hueOff val="0"/>
                  <a:satOff val="0"/>
                  <a:lumOff val="1272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2240" tIns="142241" rIns="527116" bIns="527114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600" kern="1200" dirty="0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1339027" y="3825424"/>
                <a:ext cx="1314047" cy="1314047"/>
              </a:xfrm>
              <a:custGeom>
                <a:avLst/>
                <a:gdLst>
                  <a:gd name="connsiteX0" fmla="*/ 0 w 1314047"/>
                  <a:gd name="connsiteY0" fmla="*/ 1314047 h 1314047"/>
                  <a:gd name="connsiteX1" fmla="*/ 1314047 w 1314047"/>
                  <a:gd name="connsiteY1" fmla="*/ 0 h 1314047"/>
                  <a:gd name="connsiteX2" fmla="*/ 1314047 w 1314047"/>
                  <a:gd name="connsiteY2" fmla="*/ 1314047 h 1314047"/>
                  <a:gd name="connsiteX3" fmla="*/ 0 w 1314047"/>
                  <a:gd name="connsiteY3" fmla="*/ 1314047 h 1314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4047" h="1314047">
                    <a:moveTo>
                      <a:pt x="1314047" y="1314047"/>
                    </a:moveTo>
                    <a:cubicBezTo>
                      <a:pt x="588319" y="1314047"/>
                      <a:pt x="0" y="725728"/>
                      <a:pt x="0" y="0"/>
                    </a:cubicBezTo>
                    <a:lnTo>
                      <a:pt x="1314047" y="0"/>
                    </a:lnTo>
                    <a:lnTo>
                      <a:pt x="1314047" y="1314047"/>
                    </a:lnTo>
                    <a:close/>
                  </a:path>
                </a:pathLst>
              </a:custGeom>
              <a:solidFill>
                <a:srgbClr val="0080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80000"/>
                  <a:hueOff val="0"/>
                  <a:satOff val="0"/>
                  <a:lumOff val="19092"/>
                  <a:alphaOff val="0"/>
                </a:schemeClr>
              </a:fillRef>
              <a:effectRef idx="0">
                <a:schemeClr val="accent3">
                  <a:shade val="80000"/>
                  <a:hueOff val="0"/>
                  <a:satOff val="0"/>
                  <a:lumOff val="19092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27115" tIns="142240" rIns="142240" bIns="527115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600" kern="12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435855" y="3937536"/>
                <a:ext cx="1047901" cy="5301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chemeClr val="bg1"/>
                    </a:solidFill>
                    <a:latin typeface="+mn-lt"/>
                  </a:rPr>
                  <a:t>Study</a:t>
                </a:r>
                <a:endParaRPr lang="en-US" sz="2800" b="1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857382" y="3937535"/>
                <a:ext cx="611006" cy="5301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chemeClr val="bg1"/>
                    </a:solidFill>
                    <a:latin typeface="+mn-lt"/>
                  </a:rPr>
                  <a:t>Do</a:t>
                </a:r>
                <a:endParaRPr lang="en-US" sz="2800" b="1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731209" y="2967418"/>
                <a:ext cx="844884" cy="5301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chemeClr val="bg1"/>
                    </a:solidFill>
                    <a:latin typeface="+mn-lt"/>
                  </a:rPr>
                  <a:t>Plan</a:t>
                </a:r>
                <a:endParaRPr lang="en-US" sz="2800" b="1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665084" y="2967418"/>
                <a:ext cx="687341" cy="5301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chemeClr val="bg1"/>
                    </a:solidFill>
                    <a:latin typeface="+mn-lt"/>
                  </a:rPr>
                  <a:t>Act</a:t>
                </a:r>
                <a:endParaRPr lang="en-US" sz="2800" b="1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6" name="Arc 45"/>
              <p:cNvSpPr>
                <a:spLocks noChangeAspect="1"/>
              </p:cNvSpPr>
              <p:nvPr/>
            </p:nvSpPr>
            <p:spPr>
              <a:xfrm>
                <a:off x="1515549" y="2271916"/>
                <a:ext cx="2683666" cy="2683666"/>
              </a:xfrm>
              <a:prstGeom prst="arc">
                <a:avLst>
                  <a:gd name="adj1" fmla="val 16699642"/>
                  <a:gd name="adj2" fmla="val 164143"/>
                </a:avLst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7" name="Arc 46"/>
              <p:cNvSpPr>
                <a:spLocks noChangeAspect="1"/>
              </p:cNvSpPr>
              <p:nvPr/>
            </p:nvSpPr>
            <p:spPr>
              <a:xfrm rot="5400000">
                <a:off x="1544486" y="2645578"/>
                <a:ext cx="2683666" cy="2683666"/>
              </a:xfrm>
              <a:prstGeom prst="arc">
                <a:avLst>
                  <a:gd name="adj1" fmla="val 16699642"/>
                  <a:gd name="adj2" fmla="val 164143"/>
                </a:avLst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8" name="Arc 47"/>
              <p:cNvSpPr>
                <a:spLocks noChangeAspect="1"/>
              </p:cNvSpPr>
              <p:nvPr/>
            </p:nvSpPr>
            <p:spPr>
              <a:xfrm rot="10800000">
                <a:off x="1147125" y="2645578"/>
                <a:ext cx="2683666" cy="2683666"/>
              </a:xfrm>
              <a:prstGeom prst="arc">
                <a:avLst>
                  <a:gd name="adj1" fmla="val 16699642"/>
                  <a:gd name="adj2" fmla="val 164143"/>
                </a:avLst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464779" y="4946879"/>
              <a:ext cx="1518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Standard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Arc 40"/>
          <p:cNvSpPr>
            <a:spLocks noChangeAspect="1"/>
          </p:cNvSpPr>
          <p:nvPr/>
        </p:nvSpPr>
        <p:spPr>
          <a:xfrm rot="16200000">
            <a:off x="2943460" y="575011"/>
            <a:ext cx="2446129" cy="5390822"/>
          </a:xfrm>
          <a:custGeom>
            <a:avLst/>
            <a:gdLst>
              <a:gd name="connsiteX0" fmla="*/ 1193823 w 2085593"/>
              <a:gd name="connsiteY0" fmla="*/ 10994 h 2085593"/>
              <a:gd name="connsiteX1" fmla="*/ 2084404 w 2085593"/>
              <a:gd name="connsiteY1" fmla="*/ 1092568 h 2085593"/>
              <a:gd name="connsiteX2" fmla="*/ 1042797 w 2085593"/>
              <a:gd name="connsiteY2" fmla="*/ 1042797 h 2085593"/>
              <a:gd name="connsiteX3" fmla="*/ 1193823 w 2085593"/>
              <a:gd name="connsiteY3" fmla="*/ 10994 h 2085593"/>
              <a:gd name="connsiteX0" fmla="*/ 1193823 w 2085593"/>
              <a:gd name="connsiteY0" fmla="*/ 10994 h 2085593"/>
              <a:gd name="connsiteX1" fmla="*/ 2084404 w 2085593"/>
              <a:gd name="connsiteY1" fmla="*/ 1092568 h 2085593"/>
              <a:gd name="connsiteX0" fmla="*/ 151026 w 2502808"/>
              <a:gd name="connsiteY0" fmla="*/ 0 h 5390816"/>
              <a:gd name="connsiteX1" fmla="*/ 1041607 w 2502808"/>
              <a:gd name="connsiteY1" fmla="*/ 1081574 h 5390816"/>
              <a:gd name="connsiteX2" fmla="*/ 0 w 2502808"/>
              <a:gd name="connsiteY2" fmla="*/ 1031803 h 5390816"/>
              <a:gd name="connsiteX3" fmla="*/ 151026 w 2502808"/>
              <a:gd name="connsiteY3" fmla="*/ 0 h 5390816"/>
              <a:gd name="connsiteX0" fmla="*/ 151026 w 2502808"/>
              <a:gd name="connsiteY0" fmla="*/ 0 h 5390816"/>
              <a:gd name="connsiteX1" fmla="*/ 2502545 w 2502808"/>
              <a:gd name="connsiteY1" fmla="*/ 5390816 h 5390816"/>
              <a:gd name="connsiteX0" fmla="*/ 151026 w 2502545"/>
              <a:gd name="connsiteY0" fmla="*/ 0 h 5390816"/>
              <a:gd name="connsiteX1" fmla="*/ 1041607 w 2502545"/>
              <a:gd name="connsiteY1" fmla="*/ 1081574 h 5390816"/>
              <a:gd name="connsiteX2" fmla="*/ 0 w 2502545"/>
              <a:gd name="connsiteY2" fmla="*/ 1031803 h 5390816"/>
              <a:gd name="connsiteX3" fmla="*/ 151026 w 2502545"/>
              <a:gd name="connsiteY3" fmla="*/ 0 h 5390816"/>
              <a:gd name="connsiteX0" fmla="*/ 151026 w 2502545"/>
              <a:gd name="connsiteY0" fmla="*/ 0 h 5390816"/>
              <a:gd name="connsiteX1" fmla="*/ 2502545 w 2502545"/>
              <a:gd name="connsiteY1" fmla="*/ 5390816 h 5390816"/>
              <a:gd name="connsiteX0" fmla="*/ 151026 w 2502545"/>
              <a:gd name="connsiteY0" fmla="*/ 0 h 5390816"/>
              <a:gd name="connsiteX1" fmla="*/ 1041607 w 2502545"/>
              <a:gd name="connsiteY1" fmla="*/ 1081574 h 5390816"/>
              <a:gd name="connsiteX2" fmla="*/ 0 w 2502545"/>
              <a:gd name="connsiteY2" fmla="*/ 1031803 h 5390816"/>
              <a:gd name="connsiteX3" fmla="*/ 151026 w 2502545"/>
              <a:gd name="connsiteY3" fmla="*/ 0 h 5390816"/>
              <a:gd name="connsiteX0" fmla="*/ 151026 w 2502545"/>
              <a:gd name="connsiteY0" fmla="*/ 0 h 5390816"/>
              <a:gd name="connsiteX1" fmla="*/ 2502545 w 2502545"/>
              <a:gd name="connsiteY1" fmla="*/ 5390816 h 5390816"/>
              <a:gd name="connsiteX0" fmla="*/ 151026 w 2502545"/>
              <a:gd name="connsiteY0" fmla="*/ 0 h 5390816"/>
              <a:gd name="connsiteX1" fmla="*/ 1041607 w 2502545"/>
              <a:gd name="connsiteY1" fmla="*/ 1081574 h 5390816"/>
              <a:gd name="connsiteX2" fmla="*/ 0 w 2502545"/>
              <a:gd name="connsiteY2" fmla="*/ 1031803 h 5390816"/>
              <a:gd name="connsiteX3" fmla="*/ 151026 w 2502545"/>
              <a:gd name="connsiteY3" fmla="*/ 0 h 5390816"/>
              <a:gd name="connsiteX0" fmla="*/ 151026 w 2502545"/>
              <a:gd name="connsiteY0" fmla="*/ 0 h 5390816"/>
              <a:gd name="connsiteX1" fmla="*/ 2502545 w 2502545"/>
              <a:gd name="connsiteY1" fmla="*/ 5390816 h 5390816"/>
              <a:gd name="connsiteX0" fmla="*/ 151026 w 2502545"/>
              <a:gd name="connsiteY0" fmla="*/ 0 h 5390816"/>
              <a:gd name="connsiteX1" fmla="*/ 1041607 w 2502545"/>
              <a:gd name="connsiteY1" fmla="*/ 1081574 h 5390816"/>
              <a:gd name="connsiteX2" fmla="*/ 0 w 2502545"/>
              <a:gd name="connsiteY2" fmla="*/ 1031803 h 5390816"/>
              <a:gd name="connsiteX3" fmla="*/ 151026 w 2502545"/>
              <a:gd name="connsiteY3" fmla="*/ 0 h 5390816"/>
              <a:gd name="connsiteX0" fmla="*/ 56433 w 2502545"/>
              <a:gd name="connsiteY0" fmla="*/ 1 h 5390816"/>
              <a:gd name="connsiteX1" fmla="*/ 2502545 w 2502545"/>
              <a:gd name="connsiteY1" fmla="*/ 5390816 h 5390816"/>
              <a:gd name="connsiteX0" fmla="*/ 151026 w 2502545"/>
              <a:gd name="connsiteY0" fmla="*/ 0 h 5390816"/>
              <a:gd name="connsiteX1" fmla="*/ 1041607 w 2502545"/>
              <a:gd name="connsiteY1" fmla="*/ 1081574 h 5390816"/>
              <a:gd name="connsiteX2" fmla="*/ 0 w 2502545"/>
              <a:gd name="connsiteY2" fmla="*/ 1031803 h 5390816"/>
              <a:gd name="connsiteX3" fmla="*/ 151026 w 2502545"/>
              <a:gd name="connsiteY3" fmla="*/ 0 h 5390816"/>
              <a:gd name="connsiteX0" fmla="*/ 56433 w 2502545"/>
              <a:gd name="connsiteY0" fmla="*/ 1 h 5390816"/>
              <a:gd name="connsiteX1" fmla="*/ 2502545 w 2502545"/>
              <a:gd name="connsiteY1" fmla="*/ 5390816 h 5390816"/>
              <a:gd name="connsiteX0" fmla="*/ 151026 w 2502545"/>
              <a:gd name="connsiteY0" fmla="*/ 0 h 5390816"/>
              <a:gd name="connsiteX1" fmla="*/ 1272835 w 2502545"/>
              <a:gd name="connsiteY1" fmla="*/ 2038019 h 5390816"/>
              <a:gd name="connsiteX2" fmla="*/ 0 w 2502545"/>
              <a:gd name="connsiteY2" fmla="*/ 1031803 h 5390816"/>
              <a:gd name="connsiteX3" fmla="*/ 151026 w 2502545"/>
              <a:gd name="connsiteY3" fmla="*/ 0 h 5390816"/>
              <a:gd name="connsiteX0" fmla="*/ 56433 w 2502545"/>
              <a:gd name="connsiteY0" fmla="*/ 1 h 5390816"/>
              <a:gd name="connsiteX1" fmla="*/ 2502545 w 2502545"/>
              <a:gd name="connsiteY1" fmla="*/ 5390816 h 5390816"/>
              <a:gd name="connsiteX0" fmla="*/ 151026 w 2502545"/>
              <a:gd name="connsiteY0" fmla="*/ 0 h 5390822"/>
              <a:gd name="connsiteX1" fmla="*/ 2492037 w 2502545"/>
              <a:gd name="connsiteY1" fmla="*/ 5390822 h 5390822"/>
              <a:gd name="connsiteX2" fmla="*/ 0 w 2502545"/>
              <a:gd name="connsiteY2" fmla="*/ 1031803 h 5390822"/>
              <a:gd name="connsiteX3" fmla="*/ 151026 w 2502545"/>
              <a:gd name="connsiteY3" fmla="*/ 0 h 5390822"/>
              <a:gd name="connsiteX0" fmla="*/ 56433 w 2502545"/>
              <a:gd name="connsiteY0" fmla="*/ 1 h 5390822"/>
              <a:gd name="connsiteX1" fmla="*/ 2502545 w 2502545"/>
              <a:gd name="connsiteY1" fmla="*/ 5390816 h 5390822"/>
              <a:gd name="connsiteX0" fmla="*/ 94593 w 2446112"/>
              <a:gd name="connsiteY0" fmla="*/ 0 h 5390822"/>
              <a:gd name="connsiteX1" fmla="*/ 2435604 w 2446112"/>
              <a:gd name="connsiteY1" fmla="*/ 5390822 h 5390822"/>
              <a:gd name="connsiteX2" fmla="*/ 2276864 w 2446112"/>
              <a:gd name="connsiteY2" fmla="*/ 1483748 h 5390822"/>
              <a:gd name="connsiteX3" fmla="*/ 94593 w 2446112"/>
              <a:gd name="connsiteY3" fmla="*/ 0 h 5390822"/>
              <a:gd name="connsiteX0" fmla="*/ 0 w 2446112"/>
              <a:gd name="connsiteY0" fmla="*/ 1 h 5390822"/>
              <a:gd name="connsiteX1" fmla="*/ 2446112 w 2446112"/>
              <a:gd name="connsiteY1" fmla="*/ 5390816 h 5390822"/>
              <a:gd name="connsiteX0" fmla="*/ 94593 w 2446112"/>
              <a:gd name="connsiteY0" fmla="*/ 0 h 5390822"/>
              <a:gd name="connsiteX1" fmla="*/ 2435604 w 2446112"/>
              <a:gd name="connsiteY1" fmla="*/ 5390822 h 5390822"/>
              <a:gd name="connsiteX2" fmla="*/ 2276864 w 2446112"/>
              <a:gd name="connsiteY2" fmla="*/ 1483748 h 5390822"/>
              <a:gd name="connsiteX3" fmla="*/ 94593 w 2446112"/>
              <a:gd name="connsiteY3" fmla="*/ 0 h 5390822"/>
              <a:gd name="connsiteX0" fmla="*/ 0 w 2446112"/>
              <a:gd name="connsiteY0" fmla="*/ 1 h 5390822"/>
              <a:gd name="connsiteX1" fmla="*/ 2446112 w 2446112"/>
              <a:gd name="connsiteY1" fmla="*/ 5390816 h 5390822"/>
              <a:gd name="connsiteX0" fmla="*/ 94593 w 2446112"/>
              <a:gd name="connsiteY0" fmla="*/ 0 h 5390822"/>
              <a:gd name="connsiteX1" fmla="*/ 2435604 w 2446112"/>
              <a:gd name="connsiteY1" fmla="*/ 5390822 h 5390822"/>
              <a:gd name="connsiteX2" fmla="*/ 1341443 w 2446112"/>
              <a:gd name="connsiteY2" fmla="*/ 2282534 h 5390822"/>
              <a:gd name="connsiteX3" fmla="*/ 94593 w 2446112"/>
              <a:gd name="connsiteY3" fmla="*/ 0 h 5390822"/>
              <a:gd name="connsiteX0" fmla="*/ 0 w 2446112"/>
              <a:gd name="connsiteY0" fmla="*/ 1 h 5390822"/>
              <a:gd name="connsiteX1" fmla="*/ 2446112 w 2446112"/>
              <a:gd name="connsiteY1" fmla="*/ 5390816 h 5390822"/>
              <a:gd name="connsiteX0" fmla="*/ 94593 w 2446112"/>
              <a:gd name="connsiteY0" fmla="*/ 0 h 5390822"/>
              <a:gd name="connsiteX1" fmla="*/ 2435604 w 2446112"/>
              <a:gd name="connsiteY1" fmla="*/ 5390822 h 5390822"/>
              <a:gd name="connsiteX2" fmla="*/ 1341443 w 2446112"/>
              <a:gd name="connsiteY2" fmla="*/ 2282534 h 5390822"/>
              <a:gd name="connsiteX3" fmla="*/ 94593 w 2446112"/>
              <a:gd name="connsiteY3" fmla="*/ 0 h 5390822"/>
              <a:gd name="connsiteX0" fmla="*/ 0 w 2446112"/>
              <a:gd name="connsiteY0" fmla="*/ 1 h 5390822"/>
              <a:gd name="connsiteX1" fmla="*/ 2446112 w 2446112"/>
              <a:gd name="connsiteY1" fmla="*/ 5390816 h 5390822"/>
              <a:gd name="connsiteX0" fmla="*/ 94593 w 2446112"/>
              <a:gd name="connsiteY0" fmla="*/ 0 h 5390822"/>
              <a:gd name="connsiteX1" fmla="*/ 2435604 w 2446112"/>
              <a:gd name="connsiteY1" fmla="*/ 5390822 h 5390822"/>
              <a:gd name="connsiteX2" fmla="*/ 1341443 w 2446112"/>
              <a:gd name="connsiteY2" fmla="*/ 2282534 h 5390822"/>
              <a:gd name="connsiteX3" fmla="*/ 94593 w 2446112"/>
              <a:gd name="connsiteY3" fmla="*/ 0 h 5390822"/>
              <a:gd name="connsiteX0" fmla="*/ 0 w 2446112"/>
              <a:gd name="connsiteY0" fmla="*/ 1 h 5390822"/>
              <a:gd name="connsiteX1" fmla="*/ 2446112 w 2446112"/>
              <a:gd name="connsiteY1" fmla="*/ 5390816 h 5390822"/>
              <a:gd name="connsiteX0" fmla="*/ 94593 w 2446112"/>
              <a:gd name="connsiteY0" fmla="*/ 0 h 5390822"/>
              <a:gd name="connsiteX1" fmla="*/ 2435604 w 2446112"/>
              <a:gd name="connsiteY1" fmla="*/ 5390822 h 5390822"/>
              <a:gd name="connsiteX2" fmla="*/ 1341443 w 2446112"/>
              <a:gd name="connsiteY2" fmla="*/ 2282534 h 5390822"/>
              <a:gd name="connsiteX3" fmla="*/ 94593 w 2446112"/>
              <a:gd name="connsiteY3" fmla="*/ 0 h 5390822"/>
              <a:gd name="connsiteX0" fmla="*/ 0 w 2446112"/>
              <a:gd name="connsiteY0" fmla="*/ 1 h 5390822"/>
              <a:gd name="connsiteX1" fmla="*/ 2446112 w 2446112"/>
              <a:gd name="connsiteY1" fmla="*/ 5390816 h 5390822"/>
              <a:gd name="connsiteX0" fmla="*/ 94593 w 2446112"/>
              <a:gd name="connsiteY0" fmla="*/ 0 h 5390822"/>
              <a:gd name="connsiteX1" fmla="*/ 2435604 w 2446112"/>
              <a:gd name="connsiteY1" fmla="*/ 5390822 h 5390822"/>
              <a:gd name="connsiteX2" fmla="*/ 1341443 w 2446112"/>
              <a:gd name="connsiteY2" fmla="*/ 2282534 h 5390822"/>
              <a:gd name="connsiteX3" fmla="*/ 94593 w 2446112"/>
              <a:gd name="connsiteY3" fmla="*/ 0 h 5390822"/>
              <a:gd name="connsiteX0" fmla="*/ 0 w 2446112"/>
              <a:gd name="connsiteY0" fmla="*/ 1 h 5390822"/>
              <a:gd name="connsiteX1" fmla="*/ 2446112 w 2446112"/>
              <a:gd name="connsiteY1" fmla="*/ 5390816 h 5390822"/>
              <a:gd name="connsiteX0" fmla="*/ 94593 w 2446129"/>
              <a:gd name="connsiteY0" fmla="*/ 0 h 5390822"/>
              <a:gd name="connsiteX1" fmla="*/ 2435604 w 2446129"/>
              <a:gd name="connsiteY1" fmla="*/ 5390822 h 5390822"/>
              <a:gd name="connsiteX2" fmla="*/ 1341443 w 2446129"/>
              <a:gd name="connsiteY2" fmla="*/ 2282534 h 5390822"/>
              <a:gd name="connsiteX3" fmla="*/ 94593 w 2446129"/>
              <a:gd name="connsiteY3" fmla="*/ 0 h 5390822"/>
              <a:gd name="connsiteX0" fmla="*/ 0 w 2446129"/>
              <a:gd name="connsiteY0" fmla="*/ 1 h 5390822"/>
              <a:gd name="connsiteX1" fmla="*/ 2446112 w 2446129"/>
              <a:gd name="connsiteY1" fmla="*/ 5390816 h 539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6129" h="5390822" stroke="0" extrusionOk="0">
                <a:moveTo>
                  <a:pt x="94593" y="0"/>
                </a:moveTo>
                <a:cubicBezTo>
                  <a:pt x="1298166" y="771395"/>
                  <a:pt x="2461214" y="4854866"/>
                  <a:pt x="2435604" y="5390822"/>
                </a:cubicBezTo>
                <a:lnTo>
                  <a:pt x="1341443" y="2282534"/>
                </a:lnTo>
                <a:cubicBezTo>
                  <a:pt x="445853" y="2292448"/>
                  <a:pt x="822017" y="494583"/>
                  <a:pt x="94593" y="0"/>
                </a:cubicBezTo>
                <a:close/>
              </a:path>
              <a:path w="2446129" h="5390822" fill="none">
                <a:moveTo>
                  <a:pt x="0" y="1"/>
                </a:moveTo>
                <a:cubicBezTo>
                  <a:pt x="1550413" y="235367"/>
                  <a:pt x="2450702" y="2532075"/>
                  <a:pt x="2446112" y="5390816"/>
                </a:cubicBezTo>
              </a:path>
            </a:pathLst>
          </a:cu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8609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Final Sales to Customer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Each marketer from each team deliver all products to customer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476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for Next </a:t>
            </a:r>
            <a:r>
              <a:rPr lang="en-US" dirty="0" smtClean="0"/>
              <a:t>Class:</a:t>
            </a:r>
            <a:br>
              <a:rPr lang="en-US" dirty="0" smtClean="0"/>
            </a:br>
            <a:r>
              <a:rPr lang="en-US" dirty="0" smtClean="0"/>
              <a:t>Eye Patch Challenge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1023" y="1790700"/>
            <a:ext cx="20697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3</a:t>
            </a:r>
          </a:p>
          <a:p>
            <a:pPr algn="ctr"/>
            <a:r>
              <a:rPr lang="en-US" sz="3200" b="1" dirty="0" smtClean="0"/>
              <a:t>Companies</a:t>
            </a:r>
            <a:endParaRPr lang="en-US" sz="3200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70" y="3149899"/>
            <a:ext cx="1137936" cy="113793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042564" y="5015640"/>
            <a:ext cx="0" cy="568968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68000" y="5015640"/>
            <a:ext cx="0" cy="568968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81" y="5639134"/>
            <a:ext cx="568968" cy="5689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16" y="5639134"/>
            <a:ext cx="568968" cy="5689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752" y="5639134"/>
            <a:ext cx="568968" cy="568968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2296237" y="5015640"/>
            <a:ext cx="0" cy="568968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041166" y="5015640"/>
            <a:ext cx="1255071" cy="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65438" y="4446672"/>
            <a:ext cx="0" cy="568968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35008" y="1790700"/>
            <a:ext cx="18347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1</a:t>
            </a:r>
          </a:p>
          <a:p>
            <a:pPr algn="ctr"/>
            <a:r>
              <a:rPr lang="en-US" sz="3200" b="1" dirty="0" smtClean="0">
                <a:latin typeface="+mn-lt"/>
              </a:rPr>
              <a:t>Regulator</a:t>
            </a: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7015002" y="3743664"/>
            <a:ext cx="1188720" cy="1188720"/>
            <a:chOff x="7095175" y="2668845"/>
            <a:chExt cx="914400" cy="91440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5175" y="2668845"/>
              <a:ext cx="914400" cy="914400"/>
            </a:xfrm>
            <a:prstGeom prst="rect">
              <a:avLst/>
            </a:prstGeom>
          </p:spPr>
        </p:pic>
        <p:sp>
          <p:nvSpPr>
            <p:cNvPr id="22" name="5-Point Star 21"/>
            <p:cNvSpPr>
              <a:spLocks noChangeAspect="1"/>
            </p:cNvSpPr>
            <p:nvPr/>
          </p:nvSpPr>
          <p:spPr>
            <a:xfrm>
              <a:off x="7626971" y="3217485"/>
              <a:ext cx="182880" cy="18288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647975" y="1790700"/>
            <a:ext cx="18271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1</a:t>
            </a:r>
          </a:p>
          <a:p>
            <a:pPr algn="ctr"/>
            <a:r>
              <a:rPr lang="en-US" sz="3200" b="1" dirty="0" smtClean="0">
                <a:latin typeface="+mn-lt"/>
              </a:rPr>
              <a:t>Customer</a:t>
            </a:r>
            <a:endParaRPr lang="en-US" sz="3200" b="1" dirty="0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34196" y="3292896"/>
            <a:ext cx="2542747" cy="1623849"/>
            <a:chOff x="4051358" y="2453666"/>
            <a:chExt cx="2542747" cy="162384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07" b="49909"/>
            <a:stretch/>
          </p:blipFill>
          <p:spPr>
            <a:xfrm>
              <a:off x="4917312" y="2453666"/>
              <a:ext cx="1676793" cy="870257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4051358" y="2888795"/>
              <a:ext cx="1188720" cy="1188720"/>
              <a:chOff x="3893964" y="3922275"/>
              <a:chExt cx="1188720" cy="1188720"/>
            </a:xfrm>
          </p:grpSpPr>
          <p:grpSp>
            <p:nvGrpSpPr>
              <p:cNvPr id="27" name="Group 26"/>
              <p:cNvGrpSpPr>
                <a:grpSpLocks noChangeAspect="1"/>
              </p:cNvGrpSpPr>
              <p:nvPr/>
            </p:nvGrpSpPr>
            <p:grpSpPr>
              <a:xfrm>
                <a:off x="3893964" y="3922275"/>
                <a:ext cx="1188720" cy="1188720"/>
                <a:chOff x="7095175" y="2668845"/>
                <a:chExt cx="914400" cy="914400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95175" y="2668845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0" name="5-Point Star 29"/>
                <p:cNvSpPr>
                  <a:spLocks noChangeAspect="1"/>
                </p:cNvSpPr>
                <p:nvPr/>
              </p:nvSpPr>
              <p:spPr>
                <a:xfrm>
                  <a:off x="7626971" y="3217485"/>
                  <a:ext cx="182880" cy="182880"/>
                </a:xfrm>
                <a:prstGeom prst="star5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" name="Oval 2"/>
              <p:cNvSpPr/>
              <p:nvPr/>
            </p:nvSpPr>
            <p:spPr>
              <a:xfrm>
                <a:off x="4499628" y="4577196"/>
                <a:ext cx="369953" cy="3543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235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65" y="365126"/>
            <a:ext cx="8915841" cy="1325563"/>
          </a:xfrm>
        </p:spPr>
        <p:txBody>
          <a:bodyPr/>
          <a:lstStyle/>
          <a:p>
            <a:r>
              <a:rPr lang="en-CA" dirty="0" smtClean="0"/>
              <a:t>Why Did Your Company Win (or Lose)?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957" y="1738656"/>
            <a:ext cx="7723820" cy="4611297"/>
          </a:xfrm>
        </p:spPr>
        <p:txBody>
          <a:bodyPr>
            <a:noAutofit/>
          </a:bodyPr>
          <a:lstStyle/>
          <a:p>
            <a:pPr marL="0" lvl="0" indent="0">
              <a:spcAft>
                <a:spcPts val="2400"/>
              </a:spcAft>
              <a:buNone/>
            </a:pPr>
            <a:r>
              <a:rPr lang="en-CA" dirty="0" smtClean="0"/>
              <a:t>How did </a:t>
            </a:r>
            <a:r>
              <a:rPr lang="en-CA" b="1" dirty="0" smtClean="0"/>
              <a:t>leadership</a:t>
            </a:r>
            <a:r>
              <a:rPr lang="en-CA" dirty="0" smtClean="0"/>
              <a:t> influence your team? </a:t>
            </a:r>
          </a:p>
          <a:p>
            <a:pPr marL="0" lvl="0" indent="0">
              <a:spcAft>
                <a:spcPts val="2400"/>
              </a:spcAft>
              <a:buNone/>
            </a:pPr>
            <a:r>
              <a:rPr lang="en-CA" dirty="0" smtClean="0"/>
              <a:t>How did your company satisfy the </a:t>
            </a:r>
            <a:r>
              <a:rPr lang="en-CA" b="1" dirty="0" smtClean="0"/>
              <a:t>customer</a:t>
            </a:r>
            <a:r>
              <a:rPr lang="en-CA" dirty="0" smtClean="0"/>
              <a:t>?</a:t>
            </a:r>
          </a:p>
          <a:p>
            <a:pPr marL="0" lvl="0" indent="0">
              <a:spcAft>
                <a:spcPts val="2400"/>
              </a:spcAft>
              <a:buNone/>
            </a:pPr>
            <a:r>
              <a:rPr lang="en-CA" dirty="0" smtClean="0"/>
              <a:t>How did the </a:t>
            </a:r>
            <a:r>
              <a:rPr lang="en-CA" b="1" dirty="0" smtClean="0"/>
              <a:t>team</a:t>
            </a:r>
            <a:r>
              <a:rPr lang="en-CA" dirty="0" smtClean="0"/>
              <a:t> influence product quality?</a:t>
            </a:r>
          </a:p>
          <a:p>
            <a:pPr marL="0" lvl="0" indent="0">
              <a:spcAft>
                <a:spcPts val="2400"/>
              </a:spcAft>
              <a:buNone/>
            </a:pPr>
            <a:r>
              <a:rPr lang="en-CA" dirty="0" smtClean="0"/>
              <a:t>How did your company </a:t>
            </a:r>
            <a:r>
              <a:rPr lang="en-CA" b="1" dirty="0" smtClean="0"/>
              <a:t>improve</a:t>
            </a:r>
            <a:r>
              <a:rPr lang="en-CA" dirty="0" smtClean="0"/>
              <a:t> your device?</a:t>
            </a:r>
          </a:p>
          <a:p>
            <a:pPr marL="0" lvl="0" indent="0">
              <a:spcAft>
                <a:spcPts val="2400"/>
              </a:spcAft>
              <a:buNone/>
            </a:pPr>
            <a:r>
              <a:rPr lang="en-CA" dirty="0" smtClean="0"/>
              <a:t>How were you limited by the construction </a:t>
            </a:r>
            <a:r>
              <a:rPr lang="en-CA" b="1" dirty="0" smtClean="0"/>
              <a:t>supplies</a:t>
            </a:r>
            <a:r>
              <a:rPr lang="en-CA" dirty="0" smtClean="0"/>
              <a:t>?</a:t>
            </a:r>
          </a:p>
          <a:p>
            <a:pPr marL="0" lvl="0" indent="0">
              <a:spcAft>
                <a:spcPts val="2400"/>
              </a:spcAft>
              <a:buNone/>
            </a:pPr>
            <a:r>
              <a:rPr lang="en-CA" dirty="0" smtClean="0"/>
              <a:t>How did you measure </a:t>
            </a:r>
            <a:r>
              <a:rPr lang="en-CA" b="1" dirty="0" smtClean="0"/>
              <a:t>performance</a:t>
            </a:r>
            <a:r>
              <a:rPr lang="en-CA" dirty="0" smtClean="0"/>
              <a:t>?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2" y="1553522"/>
            <a:ext cx="682098" cy="640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4" y="2423972"/>
            <a:ext cx="823793" cy="537680"/>
          </a:xfrm>
          <a:prstGeom prst="rect">
            <a:avLst/>
          </a:prstGeom>
        </p:spPr>
      </p:pic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528534" y="3976188"/>
            <a:ext cx="456434" cy="814631"/>
            <a:chOff x="1432910" y="3781425"/>
            <a:chExt cx="725805" cy="1295400"/>
          </a:xfrm>
        </p:grpSpPr>
        <p:sp>
          <p:nvSpPr>
            <p:cNvPr id="11" name="Rectangle 10"/>
            <p:cNvSpPr/>
            <p:nvPr/>
          </p:nvSpPr>
          <p:spPr>
            <a:xfrm>
              <a:off x="1446415" y="4619625"/>
              <a:ext cx="18288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06015" y="4436745"/>
              <a:ext cx="182880" cy="6400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75835" y="4162425"/>
              <a:ext cx="18288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432910" y="3781425"/>
              <a:ext cx="657225" cy="655320"/>
            </a:xfrm>
            <a:custGeom>
              <a:avLst/>
              <a:gdLst>
                <a:gd name="connsiteX0" fmla="*/ 0 w 657225"/>
                <a:gd name="connsiteY0" fmla="*/ 400050 h 400050"/>
                <a:gd name="connsiteX1" fmla="*/ 219075 w 657225"/>
                <a:gd name="connsiteY1" fmla="*/ 333375 h 400050"/>
                <a:gd name="connsiteX2" fmla="*/ 476250 w 657225"/>
                <a:gd name="connsiteY2" fmla="*/ 190500 h 400050"/>
                <a:gd name="connsiteX3" fmla="*/ 657225 w 657225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400050">
                  <a:moveTo>
                    <a:pt x="0" y="400050"/>
                  </a:moveTo>
                  <a:cubicBezTo>
                    <a:pt x="69850" y="384175"/>
                    <a:pt x="139700" y="368300"/>
                    <a:pt x="219075" y="333375"/>
                  </a:cubicBezTo>
                  <a:cubicBezTo>
                    <a:pt x="298450" y="298450"/>
                    <a:pt x="403225" y="246062"/>
                    <a:pt x="476250" y="190500"/>
                  </a:cubicBezTo>
                  <a:cubicBezTo>
                    <a:pt x="549275" y="134938"/>
                    <a:pt x="603250" y="67469"/>
                    <a:pt x="657225" y="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04" y="4958161"/>
            <a:ext cx="642056" cy="6420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34" y="5699850"/>
            <a:ext cx="649033" cy="6501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02" y="3082300"/>
            <a:ext cx="665169" cy="8229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902245" y="6534835"/>
            <a:ext cx="224175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00" dirty="0" smtClean="0"/>
              <a:t>Mountain </a:t>
            </a:r>
            <a:r>
              <a:rPr lang="en-US" sz="300" dirty="0"/>
              <a:t>Climber by Juan Pablo Bravo from the Noun Project Source: https://thenounproject.com/term/leadership/14892/; Mountain Climbing by Juan Pablo Bravo from the Noun Project Source: https://</a:t>
            </a:r>
            <a:r>
              <a:rPr lang="en-US" sz="300" dirty="0" smtClean="0"/>
              <a:t>thenounproject.com/term/leadership/14893/; rating </a:t>
            </a:r>
            <a:r>
              <a:rPr lang="en-US" sz="300" dirty="0"/>
              <a:t>by Creative Stall from the Noun Project </a:t>
            </a:r>
            <a:r>
              <a:rPr lang="en-US" sz="300" dirty="0" smtClean="0"/>
              <a:t>Source: https</a:t>
            </a:r>
            <a:r>
              <a:rPr lang="en-US" sz="300" dirty="0"/>
              <a:t>://thenounproject.com/search/?q=satisfaction&amp;i=144056; evaluate by Scott Lewis from the Noun Project Source: https://thenounproject.com/search/?q=performance+measurement&amp;i=4625 </a:t>
            </a:r>
            <a:r>
              <a:rPr lang="en-US" sz="300" dirty="0" smtClean="0"/>
              <a:t>http</a:t>
            </a:r>
            <a:r>
              <a:rPr lang="en-US" sz="300" dirty="0"/>
              <a:t>://creativecommons.org/licenses/by/3.0/us</a:t>
            </a:r>
            <a:r>
              <a:rPr lang="en-US" sz="300" dirty="0" smtClean="0"/>
              <a:t>/</a:t>
            </a:r>
            <a:endParaRPr lang="en-CA" sz="300" dirty="0"/>
          </a:p>
        </p:txBody>
      </p:sp>
    </p:spTree>
    <p:extLst>
      <p:ext uri="{BB962C8B-B14F-4D97-AF65-F5344CB8AC3E}">
        <p14:creationId xmlns:p14="http://schemas.microsoft.com/office/powerpoint/2010/main" val="330302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Eye Patch Challenge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8650" y="1718051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GOAL: </a:t>
            </a:r>
            <a:r>
              <a:rPr lang="en-US" dirty="0" smtClean="0"/>
              <a:t>Each company will try to produce as many products as possible in allotted time and achieve maximum profit</a:t>
            </a:r>
          </a:p>
          <a:p>
            <a:pPr marL="0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Only </a:t>
            </a:r>
            <a:r>
              <a:rPr lang="en-US" dirty="0"/>
              <a:t>human-powered tools are permitted in </a:t>
            </a:r>
            <a:r>
              <a:rPr lang="en-US" dirty="0" smtClean="0"/>
              <a:t>manufacturing</a:t>
            </a:r>
          </a:p>
          <a:p>
            <a:r>
              <a:rPr lang="en-US" b="1" dirty="0" smtClean="0"/>
              <a:t>Customers will decide the </a:t>
            </a:r>
            <a:r>
              <a:rPr lang="en-US" b="1" dirty="0"/>
              <a:t>quality of your product</a:t>
            </a:r>
          </a:p>
          <a:p>
            <a:r>
              <a:rPr lang="en-US" dirty="0" smtClean="0"/>
              <a:t>Must pass regulatory safety requirements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6661393"/>
            <a:ext cx="76642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eyepatch by </a:t>
            </a:r>
            <a:r>
              <a:rPr lang="en-US" sz="800" dirty="0" err="1"/>
              <a:t>nikki</a:t>
            </a:r>
            <a:r>
              <a:rPr lang="en-US" sz="800" dirty="0"/>
              <a:t> </a:t>
            </a:r>
            <a:r>
              <a:rPr lang="en-US" sz="800" dirty="0" err="1"/>
              <a:t>rodriguez</a:t>
            </a:r>
            <a:r>
              <a:rPr lang="en-US" sz="800" dirty="0"/>
              <a:t> from the Noun Project source: https://thenounproject.com/search/?</a:t>
            </a:r>
            <a:r>
              <a:rPr lang="en-US" sz="800" dirty="0" smtClean="0"/>
              <a:t>q=eye+patch&amp;i=60828 http</a:t>
            </a:r>
            <a:r>
              <a:rPr lang="en-US" sz="800" dirty="0"/>
              <a:t>://creativecommons.org/licenses/by/3.0/us</a:t>
            </a:r>
            <a:r>
              <a:rPr lang="en-US" sz="800" dirty="0" smtClean="0"/>
              <a:t>/</a:t>
            </a:r>
            <a:endParaRPr lang="en-US" sz="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160" y="250548"/>
            <a:ext cx="2645190" cy="133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 Eye Patch </a:t>
            </a:r>
            <a:r>
              <a:rPr lang="en-US" dirty="0" smtClean="0"/>
              <a:t>Game:</a:t>
            </a:r>
            <a:br>
              <a:rPr lang="en-US" dirty="0" smtClean="0"/>
            </a:br>
            <a:r>
              <a:rPr lang="en-US" dirty="0" smtClean="0"/>
              <a:t>Company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515351" cy="4879975"/>
          </a:xfrm>
        </p:spPr>
        <p:txBody>
          <a:bodyPr>
            <a:normAutofit/>
          </a:bodyPr>
          <a:lstStyle/>
          <a:p>
            <a:r>
              <a:rPr lang="en-US" b="1" dirty="0" smtClean="0"/>
              <a:t>CEO</a:t>
            </a:r>
            <a:r>
              <a:rPr lang="en-US" b="1" dirty="0"/>
              <a:t>:</a:t>
            </a:r>
            <a:r>
              <a:rPr lang="en-US" dirty="0"/>
              <a:t> provide leadership to each company and be responsible for all final </a:t>
            </a:r>
            <a:r>
              <a:rPr lang="en-US" dirty="0" smtClean="0"/>
              <a:t>decisions</a:t>
            </a:r>
          </a:p>
          <a:p>
            <a:r>
              <a:rPr lang="en-US" b="1" dirty="0" smtClean="0"/>
              <a:t>Inspector</a:t>
            </a:r>
            <a:r>
              <a:rPr lang="en-US" b="1" dirty="0"/>
              <a:t>: </a:t>
            </a:r>
            <a:r>
              <a:rPr lang="en-US" dirty="0"/>
              <a:t>only the inspector can talk to </a:t>
            </a:r>
            <a:r>
              <a:rPr lang="en-US" b="1" i="1" dirty="0"/>
              <a:t>regulator</a:t>
            </a:r>
          </a:p>
          <a:p>
            <a:r>
              <a:rPr lang="en-US" b="1" dirty="0" smtClean="0"/>
              <a:t>Marketer</a:t>
            </a:r>
            <a:r>
              <a:rPr lang="en-US" b="1" dirty="0"/>
              <a:t>:</a:t>
            </a:r>
            <a:r>
              <a:rPr lang="en-US" dirty="0"/>
              <a:t> only the marketer can talk to </a:t>
            </a:r>
            <a:r>
              <a:rPr lang="en-US" b="1" i="1" dirty="0" smtClean="0"/>
              <a:t>customer</a:t>
            </a:r>
            <a:endParaRPr lang="en-US" b="1" i="1" dirty="0"/>
          </a:p>
          <a:p>
            <a:endParaRPr lang="en-US" dirty="0"/>
          </a:p>
          <a:p>
            <a:pPr>
              <a:buFont typeface="Calibri" panose="020F0502020204030204" pitchFamily="34" charset="0"/>
              <a:buChar char="‒"/>
            </a:pPr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team members </a:t>
            </a:r>
            <a:r>
              <a:rPr lang="en-US" dirty="0" smtClean="0"/>
              <a:t>should </a:t>
            </a:r>
            <a:r>
              <a:rPr lang="en-US" dirty="0"/>
              <a:t>participate in the design </a:t>
            </a:r>
            <a:r>
              <a:rPr lang="en-US" dirty="0" smtClean="0"/>
              <a:t>process</a:t>
            </a:r>
            <a:endParaRPr lang="en-US" dirty="0"/>
          </a:p>
          <a:p>
            <a:pPr>
              <a:buFont typeface="Calibri" panose="020F0502020204030204" pitchFamily="34" charset="0"/>
              <a:buChar char="‒"/>
            </a:pPr>
            <a:r>
              <a:rPr lang="en-US" dirty="0" smtClean="0"/>
              <a:t>If somebody is missing – one person (or more) will have to assume multiple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2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Now: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your new company colleagues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Decide on roles</a:t>
            </a:r>
          </a:p>
          <a:p>
            <a:pPr lvl="1"/>
            <a:r>
              <a:rPr lang="en-US" dirty="0" smtClean="0"/>
              <a:t>One person must be CEO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Decide on preliminary design</a:t>
            </a:r>
          </a:p>
          <a:p>
            <a:pPr lvl="1"/>
            <a:r>
              <a:rPr lang="en-US" dirty="0" smtClean="0"/>
              <a:t>Suggest making a design at the least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Decide on strategy</a:t>
            </a:r>
          </a:p>
          <a:p>
            <a:pPr lvl="1"/>
            <a:r>
              <a:rPr lang="en-US" dirty="0" smtClean="0"/>
              <a:t>Suggest having a company discussion</a:t>
            </a:r>
          </a:p>
          <a:p>
            <a:pPr lvl="1"/>
            <a:r>
              <a:rPr lang="en-US" dirty="0" smtClean="0"/>
              <a:t>Perhaps talk to customer or regulator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9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Lab: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Lab will start at 10:30 AM!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Familiarize yourself with game rules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After lab – Debrief questions will be used for Pre-class assignment 5 (Due Tomorrow, Jan 16, before class)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Material Introduced in Lab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Note: Customized for 9 </a:t>
            </a:r>
            <a:r>
              <a:rPr lang="en-CA" dirty="0" smtClean="0"/>
              <a:t>participants with 90 minutes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764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Eye Patch Challenge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8650" y="1718051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dirty="0" smtClean="0"/>
              <a:t>Each company must produce as many eye patches as possible in the allotted time to achieve maximum profit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32" b="34910"/>
          <a:stretch/>
        </p:blipFill>
        <p:spPr>
          <a:xfrm>
            <a:off x="507487" y="5708537"/>
            <a:ext cx="992349" cy="4381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32" b="34910"/>
          <a:stretch/>
        </p:blipFill>
        <p:spPr>
          <a:xfrm>
            <a:off x="730610" y="6170127"/>
            <a:ext cx="992349" cy="4381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32" b="34910"/>
          <a:stretch/>
        </p:blipFill>
        <p:spPr>
          <a:xfrm>
            <a:off x="1122342" y="5462075"/>
            <a:ext cx="992349" cy="4381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32" b="34910"/>
          <a:stretch/>
        </p:blipFill>
        <p:spPr>
          <a:xfrm>
            <a:off x="1345465" y="5923665"/>
            <a:ext cx="992349" cy="4381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32" b="34910"/>
          <a:stretch/>
        </p:blipFill>
        <p:spPr>
          <a:xfrm>
            <a:off x="1946082" y="5662523"/>
            <a:ext cx="992349" cy="4381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32" b="34910"/>
          <a:stretch/>
        </p:blipFill>
        <p:spPr>
          <a:xfrm>
            <a:off x="2169205" y="6124113"/>
            <a:ext cx="992349" cy="4381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32" b="34910"/>
          <a:stretch/>
        </p:blipFill>
        <p:spPr>
          <a:xfrm>
            <a:off x="2560937" y="5416061"/>
            <a:ext cx="992349" cy="4381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32" b="34910"/>
          <a:stretch/>
        </p:blipFill>
        <p:spPr>
          <a:xfrm>
            <a:off x="2784060" y="5877651"/>
            <a:ext cx="992349" cy="4381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32" b="34910"/>
          <a:stretch/>
        </p:blipFill>
        <p:spPr>
          <a:xfrm>
            <a:off x="11312" y="4779016"/>
            <a:ext cx="992349" cy="4381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32" b="34910"/>
          <a:stretch/>
        </p:blipFill>
        <p:spPr>
          <a:xfrm>
            <a:off x="234435" y="5240606"/>
            <a:ext cx="992349" cy="4381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32" b="34910"/>
          <a:stretch/>
        </p:blipFill>
        <p:spPr>
          <a:xfrm>
            <a:off x="626167" y="4532554"/>
            <a:ext cx="992349" cy="4381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32" b="34910"/>
          <a:stretch/>
        </p:blipFill>
        <p:spPr>
          <a:xfrm>
            <a:off x="849290" y="4994144"/>
            <a:ext cx="992349" cy="4381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32" b="34910"/>
          <a:stretch/>
        </p:blipFill>
        <p:spPr>
          <a:xfrm>
            <a:off x="1449907" y="4733002"/>
            <a:ext cx="992349" cy="43819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32" b="34910"/>
          <a:stretch/>
        </p:blipFill>
        <p:spPr>
          <a:xfrm>
            <a:off x="1673030" y="5194592"/>
            <a:ext cx="992349" cy="4381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32" b="34910"/>
          <a:stretch/>
        </p:blipFill>
        <p:spPr>
          <a:xfrm>
            <a:off x="2064762" y="4486540"/>
            <a:ext cx="992349" cy="4381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32" b="34910"/>
          <a:stretch/>
        </p:blipFill>
        <p:spPr>
          <a:xfrm>
            <a:off x="2287885" y="4948130"/>
            <a:ext cx="992349" cy="4381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812" y="6644953"/>
            <a:ext cx="783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800" dirty="0"/>
              <a:t>eye patch by </a:t>
            </a:r>
            <a:r>
              <a:rPr lang="en-CA" sz="800" dirty="0" err="1"/>
              <a:t>emilegraphics</a:t>
            </a:r>
            <a:r>
              <a:rPr lang="en-CA" sz="800" dirty="0"/>
              <a:t> from the Noun Project </a:t>
            </a:r>
            <a:r>
              <a:rPr lang="en-CA" sz="800" dirty="0">
                <a:hlinkClick r:id="rId4"/>
              </a:rPr>
              <a:t>https://</a:t>
            </a:r>
            <a:r>
              <a:rPr lang="en-CA" sz="800" dirty="0" smtClean="0">
                <a:hlinkClick r:id="rId4"/>
              </a:rPr>
              <a:t>thenounproject.com/icon/710391</a:t>
            </a:r>
            <a:r>
              <a:rPr lang="en-CA" sz="800" dirty="0" smtClean="0"/>
              <a:t>; clock </a:t>
            </a:r>
            <a:r>
              <a:rPr lang="en-CA" sz="800" dirty="0"/>
              <a:t>by Stephen Plaster from the Noun Project https://</a:t>
            </a:r>
            <a:r>
              <a:rPr lang="en-CA" sz="800" dirty="0" smtClean="0"/>
              <a:t>thenounproject.com/icon/638439</a:t>
            </a:r>
            <a:endParaRPr lang="en-CA" sz="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4" b="18161"/>
          <a:stretch/>
        </p:blipFill>
        <p:spPr>
          <a:xfrm>
            <a:off x="3853372" y="4386827"/>
            <a:ext cx="2362955" cy="18288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542967" y="4351709"/>
            <a:ext cx="225895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800" dirty="0" smtClean="0">
                <a:latin typeface="Algerian" panose="04020705040A02060702" pitchFamily="82" charset="0"/>
              </a:rPr>
              <a:t>$$</a:t>
            </a:r>
            <a:endParaRPr lang="en-CA" sz="13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00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8552" y="6638823"/>
            <a:ext cx="3955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" dirty="0"/>
              <a:t>eye patch by </a:t>
            </a:r>
            <a:r>
              <a:rPr lang="en-CA" sz="300" dirty="0" err="1"/>
              <a:t>emilegraphics</a:t>
            </a:r>
            <a:r>
              <a:rPr lang="en-CA" sz="300" dirty="0"/>
              <a:t> from the Noun Project https://</a:t>
            </a:r>
            <a:r>
              <a:rPr lang="en-CA" sz="300" dirty="0" smtClean="0"/>
              <a:t>thenounproject.com/icon/710391</a:t>
            </a:r>
            <a:r>
              <a:rPr lang="en-CA" sz="300" dirty="0"/>
              <a:t>/</a:t>
            </a:r>
            <a:r>
              <a:rPr lang="en-US" sz="300" dirty="0" smtClean="0"/>
              <a:t>; </a:t>
            </a:r>
            <a:r>
              <a:rPr lang="en-CA" sz="300" dirty="0" smtClean="0"/>
              <a:t>salesperson &amp; detective &amp; man with cigar on antique chair &amp; man with bill &amp; consumer &amp; person by </a:t>
            </a:r>
            <a:r>
              <a:rPr lang="en-CA" sz="300" dirty="0" err="1"/>
              <a:t>Gan</a:t>
            </a:r>
            <a:r>
              <a:rPr lang="en-CA" sz="300" dirty="0"/>
              <a:t> </a:t>
            </a:r>
            <a:r>
              <a:rPr lang="en-CA" sz="300" dirty="0" err="1"/>
              <a:t>Khoon</a:t>
            </a:r>
            <a:r>
              <a:rPr lang="en-CA" sz="300" dirty="0"/>
              <a:t> Lay from the Noun </a:t>
            </a:r>
            <a:r>
              <a:rPr lang="en-CA" sz="300" dirty="0" smtClean="0"/>
              <a:t>Project; https</a:t>
            </a:r>
            <a:r>
              <a:rPr lang="en-CA" sz="300" dirty="0"/>
              <a:t>://</a:t>
            </a:r>
            <a:r>
              <a:rPr lang="en-CA" sz="300" dirty="0" smtClean="0"/>
              <a:t>thenounproject.com/icon/974069 &amp;  </a:t>
            </a:r>
            <a:r>
              <a:rPr lang="en-CA" sz="300" dirty="0"/>
              <a:t>https://</a:t>
            </a:r>
            <a:r>
              <a:rPr lang="en-CA" sz="300" dirty="0" smtClean="0"/>
              <a:t>thenounproject.com/icon/883964</a:t>
            </a:r>
            <a:r>
              <a:rPr lang="en-CA" sz="300" dirty="0"/>
              <a:t> &amp; https://</a:t>
            </a:r>
            <a:r>
              <a:rPr lang="en-CA" sz="300" dirty="0" smtClean="0"/>
              <a:t>thenounproject.com/icon/974380</a:t>
            </a:r>
            <a:r>
              <a:rPr lang="en-CA" sz="300" dirty="0"/>
              <a:t> &amp; https://</a:t>
            </a:r>
            <a:r>
              <a:rPr lang="en-CA" sz="300" dirty="0" smtClean="0"/>
              <a:t>thenounproject.com/icon/858437</a:t>
            </a:r>
            <a:r>
              <a:rPr lang="en-CA" sz="300" dirty="0"/>
              <a:t> &amp; https://</a:t>
            </a:r>
            <a:r>
              <a:rPr lang="en-CA" sz="300" dirty="0" smtClean="0"/>
              <a:t>thenounproject.com/icon/640562</a:t>
            </a:r>
            <a:r>
              <a:rPr lang="en-CA" sz="300" dirty="0"/>
              <a:t>; https://</a:t>
            </a:r>
            <a:r>
              <a:rPr lang="en-CA" sz="300" dirty="0" smtClean="0"/>
              <a:t>thenounproject.com/icon/883979; </a:t>
            </a:r>
            <a:r>
              <a:rPr lang="en-US" sz="300" dirty="0" smtClean="0"/>
              <a:t>http</a:t>
            </a:r>
            <a:r>
              <a:rPr lang="en-US" sz="300" dirty="0"/>
              <a:t>://creativecommons.org/licenses/by/3.0/us</a:t>
            </a:r>
            <a:r>
              <a:rPr lang="en-US" sz="300" dirty="0" smtClean="0"/>
              <a:t>/</a:t>
            </a:r>
            <a:endParaRPr lang="en-US" sz="300" dirty="0"/>
          </a:p>
        </p:txBody>
      </p:sp>
      <p:sp>
        <p:nvSpPr>
          <p:cNvPr id="8" name="TextBox 7"/>
          <p:cNvSpPr txBox="1"/>
          <p:nvPr/>
        </p:nvSpPr>
        <p:spPr>
          <a:xfrm>
            <a:off x="208113" y="2205659"/>
            <a:ext cx="78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CEO</a:t>
            </a:r>
            <a:endParaRPr lang="en-CA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499247" y="1955325"/>
            <a:ext cx="1582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Inspector</a:t>
            </a:r>
            <a:endParaRPr lang="en-CA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499247" y="2869725"/>
            <a:ext cx="15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Marketer</a:t>
            </a:r>
            <a:endParaRPr lang="en-CA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540636" y="3784125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>
                <a:solidFill>
                  <a:srgbClr val="A2A1A1"/>
                </a:solidFill>
              </a:rPr>
              <a:t>Designer</a:t>
            </a:r>
            <a:endParaRPr lang="en-CA" sz="2800" dirty="0">
              <a:solidFill>
                <a:srgbClr val="A2A1A1"/>
              </a:solidFill>
            </a:endParaRPr>
          </a:p>
        </p:txBody>
      </p:sp>
      <p:cxnSp>
        <p:nvCxnSpPr>
          <p:cNvPr id="12" name="Straight Connector 11"/>
          <p:cNvCxnSpPr>
            <a:cxnSpLocks noChangeAspect="1"/>
          </p:cNvCxnSpPr>
          <p:nvPr/>
        </p:nvCxnSpPr>
        <p:spPr>
          <a:xfrm>
            <a:off x="1201404" y="3144045"/>
            <a:ext cx="659227" cy="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 noChangeAspect="1"/>
          </p:cNvCxnSpPr>
          <p:nvPr/>
        </p:nvCxnSpPr>
        <p:spPr>
          <a:xfrm>
            <a:off x="1522882" y="2227152"/>
            <a:ext cx="337749" cy="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 noChangeAspect="1"/>
          </p:cNvCxnSpPr>
          <p:nvPr/>
        </p:nvCxnSpPr>
        <p:spPr>
          <a:xfrm>
            <a:off x="1531017" y="4058445"/>
            <a:ext cx="329613" cy="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ChangeAspect="1"/>
          </p:cNvCxnSpPr>
          <p:nvPr/>
        </p:nvCxnSpPr>
        <p:spPr>
          <a:xfrm flipV="1">
            <a:off x="1522882" y="2229645"/>
            <a:ext cx="0" cy="2814784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67"/>
          <a:stretch/>
        </p:blipFill>
        <p:spPr>
          <a:xfrm>
            <a:off x="0" y="2607406"/>
            <a:ext cx="1365828" cy="11887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28"/>
          <a:stretch/>
        </p:blipFill>
        <p:spPr>
          <a:xfrm>
            <a:off x="1675999" y="1731304"/>
            <a:ext cx="1045357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28"/>
          <a:stretch/>
        </p:blipFill>
        <p:spPr>
          <a:xfrm>
            <a:off x="1736412" y="2672866"/>
            <a:ext cx="1045357" cy="914400"/>
          </a:xfrm>
          <a:prstGeom prst="rect">
            <a:avLst/>
          </a:prstGeom>
        </p:spPr>
      </p:pic>
      <p:cxnSp>
        <p:nvCxnSpPr>
          <p:cNvPr id="21" name="Elbow Connector 20"/>
          <p:cNvCxnSpPr>
            <a:stCxn id="9" idx="3"/>
            <a:endCxn id="24" idx="1"/>
          </p:cNvCxnSpPr>
          <p:nvPr/>
        </p:nvCxnSpPr>
        <p:spPr>
          <a:xfrm flipV="1">
            <a:off x="4081411" y="1353427"/>
            <a:ext cx="1107141" cy="863508"/>
          </a:xfrm>
          <a:prstGeom prst="bentConnector3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53326" y="828410"/>
            <a:ext cx="3129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Regulator</a:t>
            </a:r>
          </a:p>
          <a:p>
            <a:r>
              <a:rPr lang="en-CA" sz="2800" dirty="0" smtClean="0"/>
              <a:t>(Approves safety and efficacy)</a:t>
            </a:r>
            <a:endParaRPr lang="en-CA" sz="28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8" b="13260"/>
          <a:stretch/>
        </p:blipFill>
        <p:spPr>
          <a:xfrm>
            <a:off x="5188552" y="896227"/>
            <a:ext cx="878158" cy="914400"/>
          </a:xfrm>
          <a:prstGeom prst="rect">
            <a:avLst/>
          </a:prstGeom>
        </p:spPr>
      </p:pic>
      <p:cxnSp>
        <p:nvCxnSpPr>
          <p:cNvPr id="26" name="Elbow Connector 25"/>
          <p:cNvCxnSpPr>
            <a:stCxn id="10" idx="3"/>
            <a:endCxn id="28" idx="1"/>
          </p:cNvCxnSpPr>
          <p:nvPr/>
        </p:nvCxnSpPr>
        <p:spPr>
          <a:xfrm>
            <a:off x="4076345" y="3131335"/>
            <a:ext cx="978574" cy="1582853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79498" y="4237134"/>
            <a:ext cx="35645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Customer</a:t>
            </a:r>
          </a:p>
          <a:p>
            <a:r>
              <a:rPr lang="en-CA" sz="2800" dirty="0" smtClean="0"/>
              <a:t>(Needs, wants, desires)</a:t>
            </a:r>
            <a:endParaRPr lang="en-CA" sz="28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1" b="13260"/>
          <a:stretch/>
        </p:blipFill>
        <p:spPr>
          <a:xfrm>
            <a:off x="5054919" y="4256988"/>
            <a:ext cx="837964" cy="914400"/>
          </a:xfrm>
          <a:prstGeom prst="rect">
            <a:avLst/>
          </a:prstGeom>
        </p:spPr>
      </p:pic>
      <p:cxnSp>
        <p:nvCxnSpPr>
          <p:cNvPr id="31" name="Straight Connector 30"/>
          <p:cNvCxnSpPr>
            <a:cxnSpLocks noChangeAspect="1"/>
          </p:cNvCxnSpPr>
          <p:nvPr/>
        </p:nvCxnSpPr>
        <p:spPr>
          <a:xfrm flipV="1">
            <a:off x="1520507" y="5138186"/>
            <a:ext cx="0" cy="1554480"/>
          </a:xfrm>
          <a:prstGeom prst="line">
            <a:avLst/>
          </a:prstGeom>
          <a:ln w="762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97"/>
          <a:stretch/>
        </p:blipFill>
        <p:spPr>
          <a:xfrm>
            <a:off x="1735197" y="4616392"/>
            <a:ext cx="1048587" cy="914400"/>
          </a:xfrm>
          <a:prstGeom prst="rect">
            <a:avLst/>
          </a:prstGeom>
        </p:spPr>
      </p:pic>
      <p:cxnSp>
        <p:nvCxnSpPr>
          <p:cNvPr id="35" name="Straight Connector 34"/>
          <p:cNvCxnSpPr>
            <a:cxnSpLocks noChangeAspect="1"/>
          </p:cNvCxnSpPr>
          <p:nvPr/>
        </p:nvCxnSpPr>
        <p:spPr>
          <a:xfrm>
            <a:off x="1527048" y="4974336"/>
            <a:ext cx="329613" cy="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42032" y="4811982"/>
            <a:ext cx="324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A2A1A1"/>
                </a:solidFill>
              </a:rPr>
              <a:t>Production</a:t>
            </a:r>
            <a:endParaRPr lang="en-CA" sz="2800" dirty="0">
              <a:solidFill>
                <a:srgbClr val="A2A1A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97"/>
          <a:stretch/>
        </p:blipFill>
        <p:spPr>
          <a:xfrm>
            <a:off x="1743783" y="5678058"/>
            <a:ext cx="1048587" cy="914400"/>
          </a:xfrm>
          <a:prstGeom prst="rect">
            <a:avLst/>
          </a:prstGeom>
        </p:spPr>
      </p:pic>
      <p:cxnSp>
        <p:nvCxnSpPr>
          <p:cNvPr id="38" name="Straight Connector 37"/>
          <p:cNvCxnSpPr>
            <a:cxnSpLocks noChangeAspect="1"/>
          </p:cNvCxnSpPr>
          <p:nvPr/>
        </p:nvCxnSpPr>
        <p:spPr>
          <a:xfrm>
            <a:off x="1527048" y="5888736"/>
            <a:ext cx="329613" cy="0"/>
          </a:xfrm>
          <a:prstGeom prst="line">
            <a:avLst/>
          </a:prstGeom>
          <a:ln w="762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40635" y="5850201"/>
            <a:ext cx="3889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A2A1A1"/>
                </a:solidFill>
              </a:rPr>
              <a:t>Manufacturing</a:t>
            </a:r>
            <a:endParaRPr lang="en-CA" sz="2800" dirty="0">
              <a:solidFill>
                <a:srgbClr val="A2A1A1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97"/>
          <a:stretch/>
        </p:blipFill>
        <p:spPr>
          <a:xfrm>
            <a:off x="1739596" y="3634703"/>
            <a:ext cx="1048587" cy="914400"/>
          </a:xfrm>
          <a:prstGeom prst="rect">
            <a:avLst/>
          </a:prstGeom>
        </p:spPr>
      </p:pic>
      <p:sp>
        <p:nvSpPr>
          <p:cNvPr id="43" name="Title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Company Roles</a:t>
            </a:r>
            <a:endParaRPr lang="en-CA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2" b="23441"/>
          <a:stretch/>
        </p:blipFill>
        <p:spPr>
          <a:xfrm>
            <a:off x="4879268" y="2494429"/>
            <a:ext cx="1380507" cy="9144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022205" y="2477165"/>
            <a:ext cx="3008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Must get approval before sales!</a:t>
            </a:r>
            <a:endParaRPr lang="en-CA" sz="2800" b="1" dirty="0"/>
          </a:p>
        </p:txBody>
      </p: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4805416" y="5401919"/>
            <a:ext cx="1336969" cy="365760"/>
            <a:chOff x="386684" y="4974497"/>
            <a:chExt cx="914400" cy="250156"/>
          </a:xfrm>
        </p:grpSpPr>
        <p:sp>
          <p:nvSpPr>
            <p:cNvPr id="50" name="Rounded Rectangular Callout 49"/>
            <p:cNvSpPr/>
            <p:nvPr/>
          </p:nvSpPr>
          <p:spPr>
            <a:xfrm>
              <a:off x="386684" y="4974497"/>
              <a:ext cx="914400" cy="250156"/>
            </a:xfrm>
            <a:prstGeom prst="wedgeRoundRectCallout">
              <a:avLst>
                <a:gd name="adj1" fmla="val 42709"/>
                <a:gd name="adj2" fmla="val 96769"/>
                <a:gd name="adj3" fmla="val 1666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5-Point Star 50"/>
            <p:cNvSpPr>
              <a:spLocks noChangeAspect="1"/>
            </p:cNvSpPr>
            <p:nvPr/>
          </p:nvSpPr>
          <p:spPr>
            <a:xfrm>
              <a:off x="437194" y="5027266"/>
              <a:ext cx="144615" cy="144615"/>
            </a:xfrm>
            <a:prstGeom prst="star5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5-Point Star 51"/>
            <p:cNvSpPr>
              <a:spLocks noChangeAspect="1"/>
            </p:cNvSpPr>
            <p:nvPr/>
          </p:nvSpPr>
          <p:spPr>
            <a:xfrm>
              <a:off x="649684" y="5027266"/>
              <a:ext cx="144615" cy="144615"/>
            </a:xfrm>
            <a:prstGeom prst="star5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5-Point Star 52"/>
            <p:cNvSpPr>
              <a:spLocks noChangeAspect="1"/>
            </p:cNvSpPr>
            <p:nvPr/>
          </p:nvSpPr>
          <p:spPr>
            <a:xfrm>
              <a:off x="862174" y="5027266"/>
              <a:ext cx="144615" cy="144615"/>
            </a:xfrm>
            <a:prstGeom prst="star5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5-Point Star 53"/>
            <p:cNvSpPr>
              <a:spLocks noChangeAspect="1"/>
            </p:cNvSpPr>
            <p:nvPr/>
          </p:nvSpPr>
          <p:spPr>
            <a:xfrm>
              <a:off x="1074664" y="5027266"/>
              <a:ext cx="144615" cy="144615"/>
            </a:xfrm>
            <a:prstGeom prst="star5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50623" y="4995253"/>
              <a:ext cx="136531" cy="2051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6135850" y="5842799"/>
            <a:ext cx="3008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Decides on quality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348592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D48A7DB-D10E-45C7-9ED1-55C495344773}" vid="{C3F106C5-3839-477E-82F8-C34192F3C3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67</TotalTime>
  <Words>841</Words>
  <Application>Microsoft Macintosh PowerPoint</Application>
  <PresentationFormat>On-screen Show (4:3)</PresentationFormat>
  <Paragraphs>148</Paragraphs>
  <Slides>20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Algerian</vt:lpstr>
      <vt:lpstr>Arial</vt:lpstr>
      <vt:lpstr>Calibri</vt:lpstr>
      <vt:lpstr>Calibri Light</vt:lpstr>
      <vt:lpstr>Theme1</vt:lpstr>
      <vt:lpstr>Material Introduced in Lecture</vt:lpstr>
      <vt:lpstr>Preparation for Next Class: Eye Patch Challenge</vt:lpstr>
      <vt:lpstr>Eye Patch Challenge</vt:lpstr>
      <vt:lpstr>Design an Eye Patch Game: Company Roles</vt:lpstr>
      <vt:lpstr>To Do Now:</vt:lpstr>
      <vt:lpstr>Before Lab:</vt:lpstr>
      <vt:lpstr>Material Introduced in Lab</vt:lpstr>
      <vt:lpstr>Eye Patch Challenge</vt:lpstr>
      <vt:lpstr>Company Roles</vt:lpstr>
      <vt:lpstr>Rules</vt:lpstr>
      <vt:lpstr>Customer Role</vt:lpstr>
      <vt:lpstr>Regulator Role</vt:lpstr>
      <vt:lpstr>Game Overview</vt:lpstr>
      <vt:lpstr>Preparation 5 Minutes</vt:lpstr>
      <vt:lpstr>Production Round 1</vt:lpstr>
      <vt:lpstr>Initial Sales to Customer</vt:lpstr>
      <vt:lpstr>Company Reflection</vt:lpstr>
      <vt:lpstr>Production Round 2</vt:lpstr>
      <vt:lpstr>Final Sales to Customer</vt:lpstr>
      <vt:lpstr>Why Did Your Company Win (or Lose)?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 Introduced in Lecture</dc:title>
  <dc:creator>Chris Bouwmeester</dc:creator>
  <cp:lastModifiedBy>Arushri Swarup</cp:lastModifiedBy>
  <cp:revision>6</cp:revision>
  <dcterms:created xsi:type="dcterms:W3CDTF">2018-01-09T16:09:46Z</dcterms:created>
  <dcterms:modified xsi:type="dcterms:W3CDTF">2018-01-10T01:47:39Z</dcterms:modified>
</cp:coreProperties>
</file>