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9"/>
    <p:restoredTop sz="94648"/>
  </p:normalViewPr>
  <p:slideViewPr>
    <p:cSldViewPr>
      <p:cViewPr varScale="1">
        <p:scale>
          <a:sx n="107" d="100"/>
          <a:sy n="107" d="100"/>
        </p:scale>
        <p:origin x="1400" y="1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9E9539F7-F31E-4C83-8E23-6A4D8A663BCC}" type="datetimeFigureOut">
              <a:rPr lang="en-CA" smtClean="0"/>
              <a:pPr/>
              <a:t>2017-09-12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2504DB0-B8E2-4205-A15A-DE28B48156FA}"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9E9539F7-F31E-4C83-8E23-6A4D8A663BCC}" type="datetimeFigureOut">
              <a:rPr lang="en-CA" smtClean="0"/>
              <a:pPr/>
              <a:t>2017-09-12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2504DB0-B8E2-4205-A15A-DE28B48156FA}"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9E9539F7-F31E-4C83-8E23-6A4D8A663BCC}" type="datetimeFigureOut">
              <a:rPr lang="en-CA" smtClean="0"/>
              <a:pPr/>
              <a:t>2017-09-12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2504DB0-B8E2-4205-A15A-DE28B48156FA}"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9E9539F7-F31E-4C83-8E23-6A4D8A663BCC}" type="datetimeFigureOut">
              <a:rPr lang="en-CA" smtClean="0"/>
              <a:pPr/>
              <a:t>2017-09-12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2504DB0-B8E2-4205-A15A-DE28B48156FA}"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9539F7-F31E-4C83-8E23-6A4D8A663BCC}" type="datetimeFigureOut">
              <a:rPr lang="en-CA" smtClean="0"/>
              <a:pPr/>
              <a:t>2017-09-12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2504DB0-B8E2-4205-A15A-DE28B48156FA}"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9E9539F7-F31E-4C83-8E23-6A4D8A663BCC}" type="datetimeFigureOut">
              <a:rPr lang="en-CA" smtClean="0"/>
              <a:pPr/>
              <a:t>2017-09-12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2504DB0-B8E2-4205-A15A-DE28B48156FA}"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9E9539F7-F31E-4C83-8E23-6A4D8A663BCC}" type="datetimeFigureOut">
              <a:rPr lang="en-CA" smtClean="0"/>
              <a:pPr/>
              <a:t>2017-09-12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2504DB0-B8E2-4205-A15A-DE28B48156FA}"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9E9539F7-F31E-4C83-8E23-6A4D8A663BCC}" type="datetimeFigureOut">
              <a:rPr lang="en-CA" smtClean="0"/>
              <a:pPr/>
              <a:t>2017-09-12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2504DB0-B8E2-4205-A15A-DE28B48156FA}"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9539F7-F31E-4C83-8E23-6A4D8A663BCC}" type="datetimeFigureOut">
              <a:rPr lang="en-CA" smtClean="0"/>
              <a:pPr/>
              <a:t>2017-09-12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2504DB0-B8E2-4205-A15A-DE28B48156FA}"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9539F7-F31E-4C83-8E23-6A4D8A663BCC}" type="datetimeFigureOut">
              <a:rPr lang="en-CA" smtClean="0"/>
              <a:pPr/>
              <a:t>2017-09-12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2504DB0-B8E2-4205-A15A-DE28B48156FA}"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9539F7-F31E-4C83-8E23-6A4D8A663BCC}" type="datetimeFigureOut">
              <a:rPr lang="en-CA" smtClean="0"/>
              <a:pPr/>
              <a:t>2017-09-12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2504DB0-B8E2-4205-A15A-DE28B48156FA}"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539F7-F31E-4C83-8E23-6A4D8A663BCC}" type="datetimeFigureOut">
              <a:rPr lang="en-CA" smtClean="0"/>
              <a:pPr/>
              <a:t>2017-09-12</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04DB0-B8E2-4205-A15A-DE28B48156FA}"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CA"/>
          </a:p>
        </p:txBody>
      </p:sp>
      <p:sp>
        <p:nvSpPr>
          <p:cNvPr id="3" name="Subtitle 2"/>
          <p:cNvSpPr>
            <a:spLocks noGrp="1"/>
          </p:cNvSpPr>
          <p:nvPr>
            <p:ph type="subTitle" idx="1"/>
          </p:nvPr>
        </p:nvSpPr>
        <p:spPr/>
        <p:txBody>
          <a:bodyPr/>
          <a:lstStyle/>
          <a:p>
            <a:endParaRPr lang="en-C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03648" y="2204864"/>
            <a:ext cx="5832648" cy="1754326"/>
          </a:xfrm>
          <a:prstGeom prst="rect">
            <a:avLst/>
          </a:prstGeom>
          <a:noFill/>
        </p:spPr>
        <p:txBody>
          <a:bodyPr wrap="square" rtlCol="0">
            <a:spAutoFit/>
          </a:bodyPr>
          <a:lstStyle/>
          <a:p>
            <a:r>
              <a:rPr lang="en-US" dirty="0" smtClean="0"/>
              <a:t>This shows the prototype with the wrist, notches milled into a </a:t>
            </a:r>
            <a:r>
              <a:rPr lang="en-US" dirty="0" err="1" smtClean="0"/>
              <a:t>nitinol</a:t>
            </a:r>
            <a:r>
              <a:rPr lang="en-US" dirty="0" smtClean="0"/>
              <a:t> tube, connected to a stainless steel shaft that is clamped onto the handle that consists of a finger piece that controls the cable displacement of the cable attached to the </a:t>
            </a:r>
            <a:r>
              <a:rPr lang="en-US" dirty="0" err="1" smtClean="0"/>
              <a:t>nitinol</a:t>
            </a:r>
            <a:r>
              <a:rPr lang="en-US" dirty="0" smtClean="0"/>
              <a:t> wrist. Moving the finger piece back causes cable displacement and thus wrist actuation. </a:t>
            </a:r>
            <a:endParaRPr lang="en-US" dirty="0"/>
          </a:p>
        </p:txBody>
      </p:sp>
      <p:grpSp>
        <p:nvGrpSpPr>
          <p:cNvPr id="4" name="Group 3"/>
          <p:cNvGrpSpPr/>
          <p:nvPr/>
        </p:nvGrpSpPr>
        <p:grpSpPr>
          <a:xfrm>
            <a:off x="539552" y="182237"/>
            <a:ext cx="8352928" cy="1890715"/>
            <a:chOff x="500064" y="1106237"/>
            <a:chExt cx="8352928" cy="1890715"/>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5900" t="41600" r="2751" b="34251"/>
            <a:stretch/>
          </p:blipFill>
          <p:spPr>
            <a:xfrm>
              <a:off x="500064" y="1340768"/>
              <a:ext cx="8352928" cy="1656184"/>
            </a:xfrm>
            <a:prstGeom prst="rect">
              <a:avLst/>
            </a:prstGeom>
          </p:spPr>
        </p:pic>
        <p:sp>
          <p:nvSpPr>
            <p:cNvPr id="6" name="TextBox 5"/>
            <p:cNvSpPr txBox="1"/>
            <p:nvPr/>
          </p:nvSpPr>
          <p:spPr>
            <a:xfrm>
              <a:off x="5652924" y="1106237"/>
              <a:ext cx="1288879" cy="369332"/>
            </a:xfrm>
            <a:prstGeom prst="rect">
              <a:avLst/>
            </a:prstGeom>
            <a:noFill/>
          </p:spPr>
          <p:txBody>
            <a:bodyPr wrap="none" rtlCol="0">
              <a:spAutoFit/>
            </a:bodyPr>
            <a:lstStyle/>
            <a:p>
              <a:r>
                <a:rPr lang="en-US" dirty="0"/>
                <a:t>f</a:t>
              </a:r>
              <a:r>
                <a:rPr lang="en-US" dirty="0" smtClean="0"/>
                <a:t>inger </a:t>
              </a:r>
              <a:r>
                <a:rPr lang="en-US" dirty="0" smtClean="0"/>
                <a:t>piece</a:t>
              </a:r>
              <a:endParaRPr lang="en-US" dirty="0"/>
            </a:p>
          </p:txBody>
        </p:sp>
        <p:cxnSp>
          <p:nvCxnSpPr>
            <p:cNvPr id="7" name="Straight Arrow Connector 6"/>
            <p:cNvCxnSpPr/>
            <p:nvPr/>
          </p:nvCxnSpPr>
          <p:spPr>
            <a:xfrm flipH="1">
              <a:off x="5508909" y="1417386"/>
              <a:ext cx="216044" cy="2521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155695" y="1326501"/>
              <a:ext cx="646972" cy="369332"/>
            </a:xfrm>
            <a:prstGeom prst="rect">
              <a:avLst/>
            </a:prstGeom>
            <a:noFill/>
          </p:spPr>
          <p:txBody>
            <a:bodyPr wrap="none" rtlCol="0">
              <a:spAutoFit/>
            </a:bodyPr>
            <a:lstStyle/>
            <a:p>
              <a:r>
                <a:rPr lang="en-US" dirty="0" smtClean="0"/>
                <a:t>wrist</a:t>
              </a:r>
              <a:endParaRPr lang="en-US" dirty="0"/>
            </a:p>
          </p:txBody>
        </p:sp>
        <p:cxnSp>
          <p:nvCxnSpPr>
            <p:cNvPr id="9" name="Straight Arrow Connector 8"/>
            <p:cNvCxnSpPr/>
            <p:nvPr/>
          </p:nvCxnSpPr>
          <p:spPr>
            <a:xfrm flipH="1">
              <a:off x="979750" y="1695833"/>
              <a:ext cx="351890" cy="4142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2015168" y="402501"/>
            <a:ext cx="2072268" cy="369332"/>
          </a:xfrm>
          <a:prstGeom prst="rect">
            <a:avLst/>
          </a:prstGeom>
          <a:noFill/>
        </p:spPr>
        <p:txBody>
          <a:bodyPr wrap="square" rtlCol="0">
            <a:spAutoFit/>
          </a:bodyPr>
          <a:lstStyle/>
          <a:p>
            <a:r>
              <a:rPr lang="en-US" dirty="0"/>
              <a:t>s</a:t>
            </a:r>
            <a:r>
              <a:rPr lang="en-US" dirty="0" smtClean="0"/>
              <a:t>tainless steel shaft</a:t>
            </a:r>
            <a:endParaRPr lang="en-US" dirty="0"/>
          </a:p>
        </p:txBody>
      </p:sp>
      <p:cxnSp>
        <p:nvCxnSpPr>
          <p:cNvPr id="11" name="Straight Arrow Connector 10"/>
          <p:cNvCxnSpPr/>
          <p:nvPr/>
        </p:nvCxnSpPr>
        <p:spPr>
          <a:xfrm flipH="1">
            <a:off x="2620479" y="771833"/>
            <a:ext cx="351890" cy="4142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43870" y="345875"/>
            <a:ext cx="1319785" cy="369332"/>
          </a:xfrm>
          <a:prstGeom prst="rect">
            <a:avLst/>
          </a:prstGeom>
          <a:noFill/>
        </p:spPr>
        <p:txBody>
          <a:bodyPr wrap="none" rtlCol="0">
            <a:spAutoFit/>
          </a:bodyPr>
          <a:lstStyle/>
          <a:p>
            <a:r>
              <a:rPr lang="en-US" dirty="0"/>
              <a:t>c</a:t>
            </a:r>
            <a:r>
              <a:rPr lang="en-US" dirty="0" smtClean="0"/>
              <a:t>ollet clamp</a:t>
            </a:r>
            <a:endParaRPr lang="en-US" dirty="0"/>
          </a:p>
        </p:txBody>
      </p:sp>
      <p:cxnSp>
        <p:nvCxnSpPr>
          <p:cNvPr id="13" name="Straight Arrow Connector 12"/>
          <p:cNvCxnSpPr/>
          <p:nvPr/>
        </p:nvCxnSpPr>
        <p:spPr>
          <a:xfrm flipH="1">
            <a:off x="4224654" y="654188"/>
            <a:ext cx="351890" cy="4142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614666" y="332656"/>
            <a:ext cx="829073" cy="369332"/>
          </a:xfrm>
          <a:prstGeom prst="rect">
            <a:avLst/>
          </a:prstGeom>
          <a:noFill/>
        </p:spPr>
        <p:txBody>
          <a:bodyPr wrap="none" rtlCol="0">
            <a:spAutoFit/>
          </a:bodyPr>
          <a:lstStyle/>
          <a:p>
            <a:r>
              <a:rPr lang="en-US" dirty="0" smtClean="0"/>
              <a:t>handle</a:t>
            </a:r>
            <a:endParaRPr lang="en-US" dirty="0"/>
          </a:p>
        </p:txBody>
      </p:sp>
      <p:cxnSp>
        <p:nvCxnSpPr>
          <p:cNvPr id="15" name="Straight Arrow Connector 14"/>
          <p:cNvCxnSpPr/>
          <p:nvPr/>
        </p:nvCxnSpPr>
        <p:spPr>
          <a:xfrm flipH="1">
            <a:off x="7438721" y="701988"/>
            <a:ext cx="351890" cy="4142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85009" y="437796"/>
            <a:ext cx="681340" cy="369332"/>
          </a:xfrm>
          <a:prstGeom prst="rect">
            <a:avLst/>
          </a:prstGeom>
          <a:noFill/>
        </p:spPr>
        <p:txBody>
          <a:bodyPr wrap="none" rtlCol="0">
            <a:spAutoFit/>
          </a:bodyPr>
          <a:lstStyle/>
          <a:p>
            <a:r>
              <a:rPr lang="en-US" dirty="0" smtClean="0"/>
              <a:t>cable</a:t>
            </a:r>
            <a:endParaRPr lang="en-US" dirty="0"/>
          </a:p>
        </p:txBody>
      </p:sp>
      <p:cxnSp>
        <p:nvCxnSpPr>
          <p:cNvPr id="17" name="Straight Arrow Connector 16"/>
          <p:cNvCxnSpPr/>
          <p:nvPr/>
        </p:nvCxnSpPr>
        <p:spPr>
          <a:xfrm flipH="1">
            <a:off x="5910802" y="716427"/>
            <a:ext cx="351890" cy="4142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323528" y="620688"/>
            <a:ext cx="5943600" cy="3346493"/>
            <a:chOff x="1979712" y="1772816"/>
            <a:chExt cx="5943600" cy="3346493"/>
          </a:xfrm>
        </p:grpSpPr>
        <p:pic>
          <p:nvPicPr>
            <p:cNvPr id="2" name="Picture 1"/>
            <p:cNvPicPr/>
            <p:nvPr/>
          </p:nvPicPr>
          <p:blipFill>
            <a:blip r:embed="rId2" cstate="print"/>
            <a:srcRect/>
            <a:stretch>
              <a:fillRect/>
            </a:stretch>
          </p:blipFill>
          <p:spPr bwMode="auto">
            <a:xfrm>
              <a:off x="1979712" y="1772816"/>
              <a:ext cx="5943600" cy="3346493"/>
            </a:xfrm>
            <a:prstGeom prst="rect">
              <a:avLst/>
            </a:prstGeom>
            <a:noFill/>
            <a:ln w="9525">
              <a:noFill/>
              <a:miter lim="800000"/>
              <a:headEnd/>
              <a:tailEnd/>
            </a:ln>
          </p:spPr>
        </p:pic>
        <p:sp>
          <p:nvSpPr>
            <p:cNvPr id="3" name="TextBox 2"/>
            <p:cNvSpPr txBox="1"/>
            <p:nvPr/>
          </p:nvSpPr>
          <p:spPr>
            <a:xfrm>
              <a:off x="4427984" y="3284984"/>
              <a:ext cx="1060931" cy="307777"/>
            </a:xfrm>
            <a:prstGeom prst="rect">
              <a:avLst/>
            </a:prstGeom>
            <a:noFill/>
          </p:spPr>
          <p:txBody>
            <a:bodyPr wrap="none" rtlCol="0">
              <a:spAutoFit/>
            </a:bodyPr>
            <a:lstStyle/>
            <a:p>
              <a:r>
                <a:rPr lang="en-CA" sz="1400" dirty="0" smtClean="0"/>
                <a:t>Promontory</a:t>
              </a:r>
              <a:endParaRPr lang="en-CA" sz="1400" dirty="0"/>
            </a:p>
          </p:txBody>
        </p:sp>
        <p:sp>
          <p:nvSpPr>
            <p:cNvPr id="4" name="TextBox 3"/>
            <p:cNvSpPr txBox="1"/>
            <p:nvPr/>
          </p:nvSpPr>
          <p:spPr>
            <a:xfrm>
              <a:off x="4355976" y="4581128"/>
              <a:ext cx="1007007" cy="261610"/>
            </a:xfrm>
            <a:prstGeom prst="rect">
              <a:avLst/>
            </a:prstGeom>
            <a:noFill/>
          </p:spPr>
          <p:txBody>
            <a:bodyPr wrap="none" rtlCol="0">
              <a:spAutoFit/>
            </a:bodyPr>
            <a:lstStyle/>
            <a:p>
              <a:r>
                <a:rPr lang="en-CA" sz="1100" dirty="0" smtClean="0"/>
                <a:t>Sinus Tympani</a:t>
              </a:r>
              <a:endParaRPr lang="en-CA" sz="1100" dirty="0"/>
            </a:p>
          </p:txBody>
        </p:sp>
        <p:cxnSp>
          <p:nvCxnSpPr>
            <p:cNvPr id="6" name="Straight Arrow Connector 5"/>
            <p:cNvCxnSpPr/>
            <p:nvPr/>
          </p:nvCxnSpPr>
          <p:spPr>
            <a:xfrm>
              <a:off x="5148064" y="4797152"/>
              <a:ext cx="216024" cy="720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467544" y="4183205"/>
            <a:ext cx="6264696" cy="2308324"/>
          </a:xfrm>
          <a:prstGeom prst="rect">
            <a:avLst/>
          </a:prstGeom>
          <a:noFill/>
        </p:spPr>
        <p:txBody>
          <a:bodyPr wrap="square" rtlCol="0">
            <a:spAutoFit/>
          </a:bodyPr>
          <a:lstStyle/>
          <a:p>
            <a:r>
              <a:rPr lang="en-US" dirty="0"/>
              <a:t>This is a model of the left temporal bone. </a:t>
            </a:r>
            <a:r>
              <a:rPr lang="en-US" dirty="0" smtClean="0"/>
              <a:t>The promontory is a landmark bone inside the middle ear, behind the </a:t>
            </a:r>
            <a:r>
              <a:rPr lang="en-US" dirty="0" err="1" smtClean="0"/>
              <a:t>ossicles</a:t>
            </a:r>
            <a:r>
              <a:rPr lang="en-US" dirty="0" smtClean="0"/>
              <a:t>. The sinus tympani is shown and is very difficult to reach into with standard, rigid tools to dissect and remove </a:t>
            </a:r>
            <a:r>
              <a:rPr lang="en-US" dirty="0" err="1" smtClean="0"/>
              <a:t>cholesteatoma</a:t>
            </a:r>
            <a:r>
              <a:rPr lang="en-US" dirty="0" smtClean="0"/>
              <a:t>. Often, the </a:t>
            </a:r>
            <a:r>
              <a:rPr lang="en-US" dirty="0" err="1" smtClean="0"/>
              <a:t>cholesteatoma</a:t>
            </a:r>
            <a:r>
              <a:rPr lang="en-US" dirty="0" smtClean="0"/>
              <a:t> is visualized in the sinus tympani with the endoscope but the tools cannot reach inside to extract it. This image shows, with an endoscope view, that the controllable, flexible instrument can reach into the sinus tympani.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7442" y="817553"/>
            <a:ext cx="4226905" cy="3139321"/>
          </a:xfrm>
          <a:prstGeom prst="rect">
            <a:avLst/>
          </a:prstGeom>
          <a:noFill/>
        </p:spPr>
        <p:txBody>
          <a:bodyPr wrap="square" rtlCol="0">
            <a:spAutoFit/>
          </a:bodyPr>
          <a:lstStyle/>
          <a:p>
            <a:r>
              <a:rPr lang="en-US" dirty="0"/>
              <a:t>This is a model of the left temporal bone. </a:t>
            </a:r>
            <a:r>
              <a:rPr lang="en-US" dirty="0" smtClean="0"/>
              <a:t>The model has been cropped so that the antrum is visible in this bird’s eye view. </a:t>
            </a:r>
            <a:r>
              <a:rPr lang="en-US" dirty="0" err="1" smtClean="0"/>
              <a:t>Cholesteatoma</a:t>
            </a:r>
            <a:r>
              <a:rPr lang="en-US" dirty="0" smtClean="0"/>
              <a:t> </a:t>
            </a:r>
            <a:r>
              <a:rPr lang="en-US" dirty="0"/>
              <a:t>had eroded the ear canal in this patient like an </a:t>
            </a:r>
            <a:r>
              <a:rPr lang="en-US" dirty="0" err="1" smtClean="0"/>
              <a:t>atticoantrostomy</a:t>
            </a:r>
            <a:r>
              <a:rPr lang="en-US" dirty="0" smtClean="0"/>
              <a:t>, a hole in the ear canal where the instrument is coming through. Thus, the instrument is introduced </a:t>
            </a:r>
            <a:r>
              <a:rPr lang="en-US" dirty="0"/>
              <a:t>through that </a:t>
            </a:r>
            <a:r>
              <a:rPr lang="en-US" dirty="0" smtClean="0"/>
              <a:t>opening and the tip can reach and dissect the boundary of the antrum. </a:t>
            </a:r>
            <a:endParaRPr lang="en-US" dirty="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18500" r="2180" b="17450"/>
          <a:stretch/>
        </p:blipFill>
        <p:spPr>
          <a:xfrm>
            <a:off x="693930" y="692696"/>
            <a:ext cx="3773512" cy="43924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214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771</TotalTime>
  <Words>241</Words>
  <Application>Microsoft Macintosh PowerPoint</Application>
  <PresentationFormat>On-screen Show (4:3)</PresentationFormat>
  <Paragraphs>11</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Arial</vt:lpstr>
      <vt:lpstr>Office Theme</vt:lpstr>
      <vt:lpstr>PowerPoint Presentation</vt:lpstr>
      <vt:lpstr>PowerPoint Presentation</vt:lpstr>
      <vt:lpstr>PowerPoint Presentation</vt:lpstr>
      <vt:lpstr>PowerPoint Presentation</vt:lpstr>
      <vt:lpstr>PowerPoint Presentation</vt:lpstr>
    </vt:vector>
  </TitlesOfParts>
  <Company>HSC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Arushri Swarup</dc:creator>
  <cp:lastModifiedBy>Arushri Swarup</cp:lastModifiedBy>
  <cp:revision>15</cp:revision>
  <dcterms:created xsi:type="dcterms:W3CDTF">2017-08-30T22:16:52Z</dcterms:created>
  <dcterms:modified xsi:type="dcterms:W3CDTF">2017-09-12T19:07:01Z</dcterms:modified>
</cp:coreProperties>
</file>