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varScale="1">
        <p:scale>
          <a:sx n="98" d="100"/>
          <a:sy n="98"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CA"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6906DEB8-9A8F-4347-984E-18C406531835}"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829686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906DEB8-9A8F-4347-984E-18C406531835}"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91591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906DEB8-9A8F-4347-984E-18C406531835}"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47572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906DEB8-9A8F-4347-984E-18C406531835}"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50901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CA"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906DEB8-9A8F-4347-984E-18C406531835}"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25918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906DEB8-9A8F-4347-984E-18C406531835}"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00760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CA"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906DEB8-9A8F-4347-984E-18C406531835}"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99019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906DEB8-9A8F-4347-984E-18C406531835}"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210510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6DEB8-9A8F-4347-984E-18C406531835}"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76480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906DEB8-9A8F-4347-984E-18C406531835}"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135262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CA"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906DEB8-9A8F-4347-984E-18C406531835}"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337-1EE7-104C-8E77-423ACDA41304}" type="slidenum">
              <a:rPr lang="en-US" smtClean="0"/>
              <a:t>‹#›</a:t>
            </a:fld>
            <a:endParaRPr lang="en-US"/>
          </a:p>
        </p:txBody>
      </p:sp>
    </p:spTree>
    <p:extLst>
      <p:ext uri="{BB962C8B-B14F-4D97-AF65-F5344CB8AC3E}">
        <p14:creationId xmlns:p14="http://schemas.microsoft.com/office/powerpoint/2010/main" val="3732116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6DEB8-9A8F-4347-984E-18C406531835}" type="datetimeFigureOut">
              <a:rPr lang="en-US" smtClean="0"/>
              <a:t>3/16/17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4337-1EE7-104C-8E77-423ACDA41304}" type="slidenum">
              <a:rPr lang="en-US" smtClean="0"/>
              <a:t>‹#›</a:t>
            </a:fld>
            <a:endParaRPr lang="en-US"/>
          </a:p>
        </p:txBody>
      </p:sp>
    </p:spTree>
    <p:extLst>
      <p:ext uri="{BB962C8B-B14F-4D97-AF65-F5344CB8AC3E}">
        <p14:creationId xmlns:p14="http://schemas.microsoft.com/office/powerpoint/2010/main" val="63578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6348548" y="115733"/>
            <a:ext cx="0" cy="6596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0" y="3619389"/>
            <a:ext cx="12083143" cy="52252"/>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4" descr="creen Shot 2017-03-15 at 11.31.2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698" y="1571275"/>
            <a:ext cx="1694551" cy="20451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reen Shot 2017-03-15 at 11.36.52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1354" y="1863403"/>
            <a:ext cx="1724297" cy="14906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19416" y="1272554"/>
            <a:ext cx="4207730" cy="2308324"/>
          </a:xfrm>
          <a:prstGeom prst="rect">
            <a:avLst/>
          </a:prstGeom>
        </p:spPr>
        <p:txBody>
          <a:bodyPr wrap="square">
            <a:spAutoFit/>
          </a:bodyPr>
          <a:lstStyle/>
          <a:p>
            <a:r>
              <a:rPr lang="en-US" sz="1600" dirty="0" smtClean="0">
                <a:solidFill>
                  <a:schemeClr val="bg1"/>
                </a:solidFill>
                <a:effectLst/>
                <a:latin typeface="Arial" charset="0"/>
                <a:ea typeface="Calibri" charset="0"/>
                <a:cs typeface="Times New Roman" charset="0"/>
              </a:rPr>
              <a:t>Michael Phelps suffered a right subcortical stroke in the internal capsule, the main motor tract. He now has upper limb hemiplegia with spasticity and is distraught that he will not be able to win his 24th gold medal in Tokyo 2020. He is so upset that he barely pays attention while you, his rehab team, try to explain and run through his rehab strategy.</a:t>
            </a:r>
            <a:endParaRPr lang="en-US" sz="1600" dirty="0">
              <a:solidFill>
                <a:schemeClr val="bg1"/>
              </a:solidFill>
            </a:endParaRPr>
          </a:p>
        </p:txBody>
      </p:sp>
      <p:sp>
        <p:nvSpPr>
          <p:cNvPr id="12" name="Rectangle 11"/>
          <p:cNvSpPr/>
          <p:nvPr/>
        </p:nvSpPr>
        <p:spPr>
          <a:xfrm>
            <a:off x="6307972" y="681999"/>
            <a:ext cx="4099728" cy="3046988"/>
          </a:xfrm>
          <a:prstGeom prst="rect">
            <a:avLst/>
          </a:prstGeom>
        </p:spPr>
        <p:txBody>
          <a:bodyPr wrap="square">
            <a:spAutoFit/>
          </a:bodyPr>
          <a:lstStyle/>
          <a:p>
            <a:pPr>
              <a:spcAft>
                <a:spcPts val="0"/>
              </a:spcAft>
            </a:pPr>
            <a:r>
              <a:rPr lang="en-US" sz="1600" dirty="0" smtClean="0">
                <a:solidFill>
                  <a:schemeClr val="bg1"/>
                </a:solidFill>
                <a:effectLst/>
                <a:latin typeface="Arial" charset="0"/>
                <a:ea typeface="Calibri" charset="0"/>
                <a:cs typeface="Times New Roman" charset="0"/>
              </a:rPr>
              <a:t>Harvey, while arguing with Jessica over a supreme court case, suffered a cortical stroke near the primary motor cortex. He has lower limb impairment, where he has slight gait asymmetry. He is attending rehab, but constantly wants updates on his progress after each session. He also read that running on the treadmill can improve muscle performance and he pushes himself harder than what is recommended so that he can get back to being a corporate shark.</a:t>
            </a:r>
            <a:endParaRPr lang="en-US" sz="1600" dirty="0">
              <a:solidFill>
                <a:schemeClr val="bg1"/>
              </a:solidFill>
              <a:effectLst/>
              <a:latin typeface="Calibri" charset="0"/>
              <a:ea typeface="Calibri" charset="0"/>
              <a:cs typeface="Times New Roman" charset="0"/>
            </a:endParaRPr>
          </a:p>
        </p:txBody>
      </p:sp>
      <p:pic>
        <p:nvPicPr>
          <p:cNvPr id="13" name="Picture 2" descr="creen Shot 2017-03-15 at 11.38.51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882" y="4781476"/>
            <a:ext cx="1700069" cy="19534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9520" y="4426647"/>
            <a:ext cx="4217058" cy="2308324"/>
          </a:xfrm>
          <a:prstGeom prst="rect">
            <a:avLst/>
          </a:prstGeom>
        </p:spPr>
        <p:txBody>
          <a:bodyPr wrap="square">
            <a:spAutoFit/>
          </a:bodyPr>
          <a:lstStyle/>
          <a:p>
            <a:pPr>
              <a:spcAft>
                <a:spcPts val="0"/>
              </a:spcAft>
            </a:pPr>
            <a:r>
              <a:rPr lang="en-US" sz="1600" dirty="0" smtClean="0">
                <a:solidFill>
                  <a:schemeClr val="bg1"/>
                </a:solidFill>
                <a:effectLst/>
                <a:latin typeface="Arial" charset="0"/>
                <a:ea typeface="Calibri" charset="0"/>
                <a:cs typeface="Times New Roman" charset="0"/>
              </a:rPr>
              <a:t>Dr. Meredith Grey feels sorry for herself because she got into an accident and she feels that the universe is out to get her. She thinks that she should just stay in bed so that nothing else bad will happen to her, despite her medical degree where she learned about stroke and the importance of rehab. You worry she is showing signs of depression after her injury. </a:t>
            </a:r>
            <a:endParaRPr lang="en-US" sz="1600" dirty="0">
              <a:solidFill>
                <a:schemeClr val="bg1"/>
              </a:solidFill>
              <a:effectLst/>
              <a:latin typeface="Calibri" charset="0"/>
              <a:ea typeface="Calibri" charset="0"/>
              <a:cs typeface="Times New Roman" charset="0"/>
            </a:endParaRPr>
          </a:p>
        </p:txBody>
      </p:sp>
      <p:pic>
        <p:nvPicPr>
          <p:cNvPr id="15" name="Picture 14" descr="creen Shot 2017-03-15 at 11.41.18 P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8846" y="4781476"/>
            <a:ext cx="1724297" cy="190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412820" y="4580097"/>
            <a:ext cx="3722914" cy="1815882"/>
          </a:xfrm>
          <a:prstGeom prst="rect">
            <a:avLst/>
          </a:prstGeom>
        </p:spPr>
        <p:txBody>
          <a:bodyPr wrap="square">
            <a:spAutoFit/>
          </a:bodyPr>
          <a:lstStyle/>
          <a:p>
            <a:pPr>
              <a:spcAft>
                <a:spcPts val="0"/>
              </a:spcAft>
            </a:pPr>
            <a:r>
              <a:rPr lang="en-US" sz="1600" dirty="0" smtClean="0">
                <a:solidFill>
                  <a:schemeClr val="bg1"/>
                </a:solidFill>
                <a:effectLst/>
                <a:latin typeface="Arial" charset="0"/>
                <a:ea typeface="Calibri" charset="0"/>
                <a:cs typeface="Times New Roman" charset="0"/>
              </a:rPr>
              <a:t>Betty White keeps trying to make jokes while you, her rehab team, try to administer therapy. She doesn’t seem to take anything seriously and it doesn’t seem like she practices any of the rehab activities at home, like she says she does. </a:t>
            </a:r>
            <a:endParaRPr lang="en-US" sz="1600" dirty="0">
              <a:solidFill>
                <a:schemeClr val="bg1"/>
              </a:solidFill>
              <a:effectLst/>
              <a:latin typeface="Calibri" charset="0"/>
              <a:ea typeface="Calibri" charset="0"/>
              <a:cs typeface="Times New Roman" charset="0"/>
            </a:endParaRPr>
          </a:p>
        </p:txBody>
      </p:sp>
      <p:sp>
        <p:nvSpPr>
          <p:cNvPr id="17" name="TextBox 16"/>
          <p:cNvSpPr txBox="1"/>
          <p:nvPr/>
        </p:nvSpPr>
        <p:spPr>
          <a:xfrm>
            <a:off x="173627" y="64054"/>
            <a:ext cx="5847656" cy="830997"/>
          </a:xfrm>
          <a:prstGeom prst="rect">
            <a:avLst/>
          </a:prstGeom>
          <a:noFill/>
        </p:spPr>
        <p:txBody>
          <a:bodyPr wrap="square" rtlCol="0">
            <a:spAutoFit/>
          </a:bodyPr>
          <a:lstStyle/>
          <a:p>
            <a:pPr algn="ctr"/>
            <a:r>
              <a:rPr lang="en-US" sz="2400" b="1" dirty="0" smtClean="0">
                <a:solidFill>
                  <a:schemeClr val="bg1"/>
                </a:solidFill>
                <a:latin typeface="Arial" charset="0"/>
                <a:ea typeface="Arial" charset="0"/>
                <a:cs typeface="Arial" charset="0"/>
              </a:rPr>
              <a:t>1. Michael Phelps - Subcortical stroke; Upper limb hemiplegia with spasticity</a:t>
            </a:r>
            <a:endParaRPr lang="en-US" sz="2400" b="1" dirty="0">
              <a:solidFill>
                <a:schemeClr val="bg1"/>
              </a:solidFill>
              <a:latin typeface="Arial" charset="0"/>
              <a:ea typeface="Arial" charset="0"/>
              <a:cs typeface="Arial" charset="0"/>
            </a:endParaRPr>
          </a:p>
        </p:txBody>
      </p:sp>
      <p:sp>
        <p:nvSpPr>
          <p:cNvPr id="18" name="TextBox 17"/>
          <p:cNvSpPr txBox="1"/>
          <p:nvPr/>
        </p:nvSpPr>
        <p:spPr>
          <a:xfrm>
            <a:off x="1" y="3645515"/>
            <a:ext cx="6412820" cy="830997"/>
          </a:xfrm>
          <a:prstGeom prst="rect">
            <a:avLst/>
          </a:prstGeom>
          <a:noFill/>
        </p:spPr>
        <p:txBody>
          <a:bodyPr wrap="square" rtlCol="0">
            <a:spAutoFit/>
          </a:bodyPr>
          <a:lstStyle/>
          <a:p>
            <a:pPr algn="ctr"/>
            <a:r>
              <a:rPr lang="en-US" sz="2400" b="1" dirty="0" smtClean="0">
                <a:solidFill>
                  <a:schemeClr val="bg1"/>
                </a:solidFill>
                <a:latin typeface="Arial" charset="0"/>
                <a:ea typeface="Arial" charset="0"/>
                <a:cs typeface="Arial" charset="0"/>
              </a:rPr>
              <a:t>3. Meredith Grey – Middle cerebral artery stroke; Upper and lower limb impairments</a:t>
            </a:r>
            <a:endParaRPr lang="en-US" sz="2400" b="1" dirty="0">
              <a:solidFill>
                <a:schemeClr val="bg1"/>
              </a:solidFill>
              <a:latin typeface="Arial" charset="0"/>
              <a:ea typeface="Arial" charset="0"/>
              <a:cs typeface="Arial" charset="0"/>
            </a:endParaRPr>
          </a:p>
        </p:txBody>
      </p:sp>
      <p:sp>
        <p:nvSpPr>
          <p:cNvPr id="19" name="TextBox 18"/>
          <p:cNvSpPr txBox="1"/>
          <p:nvPr/>
        </p:nvSpPr>
        <p:spPr>
          <a:xfrm>
            <a:off x="6041571" y="3660325"/>
            <a:ext cx="6262072" cy="830997"/>
          </a:xfrm>
          <a:prstGeom prst="rect">
            <a:avLst/>
          </a:prstGeom>
          <a:noFill/>
        </p:spPr>
        <p:txBody>
          <a:bodyPr wrap="square" rtlCol="0">
            <a:spAutoFit/>
          </a:bodyPr>
          <a:lstStyle/>
          <a:p>
            <a:pPr algn="ctr"/>
            <a:r>
              <a:rPr lang="en-US" sz="2400" b="1" dirty="0" smtClean="0">
                <a:solidFill>
                  <a:schemeClr val="bg1"/>
                </a:solidFill>
                <a:latin typeface="Arial" charset="0"/>
                <a:ea typeface="Arial" charset="0"/>
                <a:cs typeface="Arial" charset="0"/>
              </a:rPr>
              <a:t>4. Betty White – Basal ganglia stroke; Asymmetric gait</a:t>
            </a:r>
            <a:endParaRPr lang="en-US" sz="2400" b="1" dirty="0">
              <a:solidFill>
                <a:schemeClr val="bg1"/>
              </a:solidFill>
              <a:latin typeface="Arial" charset="0"/>
              <a:ea typeface="Arial" charset="0"/>
              <a:cs typeface="Arial" charset="0"/>
            </a:endParaRPr>
          </a:p>
        </p:txBody>
      </p:sp>
      <p:sp>
        <p:nvSpPr>
          <p:cNvPr id="20" name="TextBox 19"/>
          <p:cNvSpPr txBox="1"/>
          <p:nvPr/>
        </p:nvSpPr>
        <p:spPr>
          <a:xfrm>
            <a:off x="6041571" y="0"/>
            <a:ext cx="6509750" cy="830997"/>
          </a:xfrm>
          <a:prstGeom prst="rect">
            <a:avLst/>
          </a:prstGeom>
          <a:noFill/>
        </p:spPr>
        <p:txBody>
          <a:bodyPr wrap="square" rtlCol="0">
            <a:spAutoFit/>
          </a:bodyPr>
          <a:lstStyle/>
          <a:p>
            <a:pPr algn="ctr"/>
            <a:r>
              <a:rPr lang="en-US" sz="2400" b="1" dirty="0" smtClean="0">
                <a:solidFill>
                  <a:schemeClr val="bg1"/>
                </a:solidFill>
                <a:latin typeface="Arial" charset="0"/>
                <a:ea typeface="Arial" charset="0"/>
                <a:cs typeface="Arial" charset="0"/>
              </a:rPr>
              <a:t>2. Harvey Specter – Cortical stroke; </a:t>
            </a:r>
          </a:p>
          <a:p>
            <a:pPr algn="ctr"/>
            <a:r>
              <a:rPr lang="en-US" sz="2400" b="1" dirty="0" smtClean="0">
                <a:solidFill>
                  <a:schemeClr val="bg1"/>
                </a:solidFill>
                <a:latin typeface="Arial" charset="0"/>
                <a:ea typeface="Arial" charset="0"/>
                <a:cs typeface="Arial" charset="0"/>
              </a:rPr>
              <a:t>Lower limb impairment</a:t>
            </a:r>
            <a:endParaRPr lang="en-US" sz="24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96440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323</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Times New Roman</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Arushri Swarup</dc:creator>
  <cp:lastModifiedBy>Arushri Swarup</cp:lastModifiedBy>
  <cp:revision>5</cp:revision>
  <dcterms:created xsi:type="dcterms:W3CDTF">2017-03-16T04:26:29Z</dcterms:created>
  <dcterms:modified xsi:type="dcterms:W3CDTF">2017-03-16T06:06:57Z</dcterms:modified>
</cp:coreProperties>
</file>