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5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How to Succeed in Capstone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Arushri</a:t>
            </a:r>
            <a:r>
              <a:rPr lang="en-US" dirty="0" smtClean="0"/>
              <a:t> </a:t>
            </a:r>
            <a:r>
              <a:rPr lang="en-US" dirty="0" err="1" smtClean="0"/>
              <a:t>Swarup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October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communication with group, client, professors, TA</a:t>
            </a:r>
          </a:p>
          <a:p>
            <a:r>
              <a:rPr lang="en-US" dirty="0" smtClean="0"/>
              <a:t>Always ask questions/seek help if you are stuck</a:t>
            </a:r>
          </a:p>
          <a:p>
            <a:r>
              <a:rPr lang="en-US" dirty="0" smtClean="0"/>
              <a:t>Meet with Professor and Client as they give different perspectives</a:t>
            </a:r>
          </a:p>
          <a:p>
            <a:r>
              <a:rPr lang="en-US" dirty="0" smtClean="0"/>
              <a:t>Productive meetings (split up the work)</a:t>
            </a:r>
          </a:p>
          <a:p>
            <a:r>
              <a:rPr lang="en-US" dirty="0" smtClean="0"/>
              <a:t>Take breaks!</a:t>
            </a:r>
          </a:p>
        </p:txBody>
      </p:sp>
    </p:spTree>
    <p:extLst>
      <p:ext uri="{BB962C8B-B14F-4D97-AF65-F5344CB8AC3E}">
        <p14:creationId xmlns:p14="http://schemas.microsoft.com/office/powerpoint/2010/main" val="20671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Tools for Endoscopic Ear Surgery</a:t>
            </a:r>
          </a:p>
          <a:p>
            <a:r>
              <a:rPr lang="en-US" dirty="0" smtClean="0"/>
              <a:t>Client: Dr. Adrian James, ENT</a:t>
            </a:r>
          </a:p>
          <a:p>
            <a:r>
              <a:rPr lang="en-US" dirty="0" smtClean="0"/>
              <a:t>Problem: Endoscopic ear surgery is single-handed </a:t>
            </a:r>
          </a:p>
          <a:p>
            <a:pPr lvl="1"/>
            <a:r>
              <a:rPr lang="en-US" dirty="0" smtClean="0"/>
              <a:t>In ear drum reconstruction, a graft is placed on the ear drum. Rosen needle used to impale the graft but hard to take out.</a:t>
            </a:r>
          </a:p>
          <a:p>
            <a:r>
              <a:rPr lang="en-US" dirty="0" smtClean="0"/>
              <a:t>Solution: tool that combines a two-handed maneuver </a:t>
            </a:r>
          </a:p>
          <a:p>
            <a:pPr lvl="1"/>
            <a:r>
              <a:rPr lang="en-US" dirty="0" smtClean="0"/>
              <a:t>Designed a ‘graft pusher mechanism’</a:t>
            </a:r>
          </a:p>
        </p:txBody>
      </p:sp>
    </p:spTree>
    <p:extLst>
      <p:ext uri="{BB962C8B-B14F-4D97-AF65-F5344CB8AC3E}">
        <p14:creationId xmlns:p14="http://schemas.microsoft.com/office/powerpoint/2010/main" val="2117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578" y="493904"/>
            <a:ext cx="11545740" cy="6053925"/>
            <a:chOff x="517278" y="595504"/>
            <a:chExt cx="11545740" cy="6053925"/>
          </a:xfrm>
        </p:grpSpPr>
        <p:grpSp>
          <p:nvGrpSpPr>
            <p:cNvPr id="5" name="Group 4"/>
            <p:cNvGrpSpPr/>
            <p:nvPr/>
          </p:nvGrpSpPr>
          <p:grpSpPr>
            <a:xfrm>
              <a:off x="517278" y="595504"/>
              <a:ext cx="10495517" cy="6053925"/>
              <a:chOff x="517278" y="595504"/>
              <a:chExt cx="10495517" cy="605392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17278" y="595504"/>
                <a:ext cx="10495517" cy="6053925"/>
                <a:chOff x="517278" y="595504"/>
                <a:chExt cx="10495517" cy="605392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83265" y="595504"/>
                  <a:ext cx="9004896" cy="3332854"/>
                  <a:chOff x="846871" y="1613714"/>
                  <a:chExt cx="9004896" cy="3332854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846871" y="2074657"/>
                    <a:ext cx="6949808" cy="2368853"/>
                    <a:chOff x="2048262" y="1940905"/>
                    <a:chExt cx="6949808" cy="2368853"/>
                  </a:xfrm>
                </p:grpSpPr>
                <p:pic>
                  <p:nvPicPr>
                    <p:cNvPr id="51" name="Picture 50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50237" y="1940905"/>
                      <a:ext cx="5547833" cy="236885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Picture 5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76728" r="78022" b="3434"/>
                    <a:stretch/>
                  </p:blipFill>
                  <p:spPr>
                    <a:xfrm>
                      <a:off x="2048262" y="2379519"/>
                      <a:ext cx="2803949" cy="1080654"/>
                    </a:xfrm>
                    <a:prstGeom prst="rect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</p:pic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flipV="1">
                      <a:off x="2266014" y="3018374"/>
                      <a:ext cx="1079859" cy="325811"/>
                    </a:xfrm>
                    <a:prstGeom prst="straightConnector1">
                      <a:avLst/>
                    </a:prstGeom>
                    <a:ln w="28575">
                      <a:solidFill>
                        <a:srgbClr val="FF4744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541291" y="3618788"/>
                      <a:ext cx="700230" cy="27999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TIP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7544896" y="1613714"/>
                    <a:ext cx="2306871" cy="2175573"/>
                    <a:chOff x="838363" y="185335"/>
                    <a:chExt cx="4671913" cy="5255656"/>
                  </a:xfrm>
                </p:grpSpPr>
                <p:pic>
                  <p:nvPicPr>
                    <p:cNvPr id="48" name="Picture 47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13172" t="-1" r="41636" b="8008"/>
                    <a:stretch/>
                  </p:blipFill>
                  <p:spPr>
                    <a:xfrm>
                      <a:off x="1707130" y="1212991"/>
                      <a:ext cx="2702712" cy="4228000"/>
                    </a:xfrm>
                    <a:prstGeom prst="rect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</p:pic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38363" y="185335"/>
                      <a:ext cx="4671913" cy="66916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Elliptical-shaped suction tip 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cxnSp>
                  <p:nvCxnSpPr>
                    <p:cNvPr id="50" name="Straight Arrow Connector 49"/>
                    <p:cNvCxnSpPr>
                      <a:stCxn id="49" idx="2"/>
                    </p:cNvCxnSpPr>
                    <p:nvPr/>
                  </p:nvCxnSpPr>
                  <p:spPr>
                    <a:xfrm flipH="1">
                      <a:off x="2510756" y="854497"/>
                      <a:ext cx="663564" cy="92002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70887" y="1950038"/>
                    <a:ext cx="874009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HANDLE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141500" y="4577236"/>
                    <a:ext cx="2328660" cy="36933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Calibri" charset="0"/>
                        <a:ea typeface="Calibri" charset="0"/>
                        <a:cs typeface="Calibri" charset="0"/>
                      </a:rPr>
                      <a:t>3D Computer Model</a:t>
                    </a:r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051522" y="4072556"/>
                  <a:ext cx="7765295" cy="2576873"/>
                  <a:chOff x="2573660" y="4226282"/>
                  <a:chExt cx="7765295" cy="2576873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67" t="15678" r="-67" b="9388"/>
                  <a:stretch/>
                </p:blipFill>
                <p:spPr>
                  <a:xfrm>
                    <a:off x="6754091" y="4730425"/>
                    <a:ext cx="3584864" cy="2072730"/>
                  </a:xfrm>
                  <a:prstGeom prst="rect">
                    <a:avLst/>
                  </a:prstGeom>
                </p:spPr>
              </p:pic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6929419" y="6693694"/>
                    <a:ext cx="273091" cy="105492"/>
                  </a:xfrm>
                  <a:prstGeom prst="straightConnector1">
                    <a:avLst/>
                  </a:prstGeom>
                  <a:ln w="38100">
                    <a:solidFill>
                      <a:srgbClr val="FF474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754091" y="4830135"/>
                    <a:ext cx="2492952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Metal Pusher Tip Advanced Position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6" t="14473" r="609" b="16910"/>
                  <a:stretch/>
                </p:blipFill>
                <p:spPr>
                  <a:xfrm>
                    <a:off x="2587335" y="4735364"/>
                    <a:ext cx="3834247" cy="2067791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2899600" y="6652130"/>
                    <a:ext cx="343370" cy="105493"/>
                  </a:xfrm>
                  <a:prstGeom prst="straightConnector1">
                    <a:avLst/>
                  </a:prstGeom>
                  <a:ln w="38100">
                    <a:solidFill>
                      <a:srgbClr val="FF474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73660" y="5942471"/>
                    <a:ext cx="616066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smtClean="0">
                        <a:latin typeface="Calibri" charset="0"/>
                        <a:ea typeface="Calibri" charset="0"/>
                        <a:cs typeface="Calibri" charset="0"/>
                      </a:rPr>
                      <a:t>Sheath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88504" y="5803972"/>
                    <a:ext cx="535724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smtClean="0">
                        <a:latin typeface="Calibri" charset="0"/>
                        <a:ea typeface="Calibri" charset="0"/>
                        <a:cs typeface="Calibri" charset="0"/>
                      </a:rPr>
                      <a:t>Slider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174203" y="6402786"/>
                    <a:ext cx="426848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Rod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617883" y="5206172"/>
                    <a:ext cx="1045607" cy="276999"/>
                  </a:xfrm>
                  <a:prstGeom prst="rect">
                    <a:avLst/>
                  </a:prstGeom>
                  <a:solidFill>
                    <a:srgbClr val="D373FD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Rosen Needle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cxnSp>
                <p:nvCxnSpPr>
                  <p:cNvPr id="39" name="Straight Arrow Connector 38"/>
                  <p:cNvCxnSpPr>
                    <a:stCxn id="33" idx="2"/>
                  </p:cNvCxnSpPr>
                  <p:nvPr/>
                </p:nvCxnSpPr>
                <p:spPr>
                  <a:xfrm>
                    <a:off x="4140687" y="5483171"/>
                    <a:ext cx="338907" cy="296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2" idx="0"/>
                  </p:cNvCxnSpPr>
                  <p:nvPr/>
                </p:nvCxnSpPr>
                <p:spPr>
                  <a:xfrm flipH="1" flipV="1">
                    <a:off x="4183156" y="6160546"/>
                    <a:ext cx="204471" cy="2422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>
                    <a:stCxn id="30" idx="2"/>
                  </p:cNvCxnSpPr>
                  <p:nvPr/>
                </p:nvCxnSpPr>
                <p:spPr>
                  <a:xfrm>
                    <a:off x="2881693" y="6219470"/>
                    <a:ext cx="17907" cy="3513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583671" y="4825432"/>
                    <a:ext cx="2628162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Metal Pusher Tip Withdrawn Position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400032" y="4226282"/>
                    <a:ext cx="2328660" cy="36933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Calibri" charset="0"/>
                        <a:ea typeface="Calibri" charset="0"/>
                        <a:cs typeface="Calibri" charset="0"/>
                      </a:rPr>
                      <a:t>Physical Prototype</a:t>
                    </a:r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517278" y="3978213"/>
                  <a:ext cx="10495517" cy="1502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 rot="20532986">
                <a:off x="4348138" y="1736146"/>
                <a:ext cx="3212406" cy="44179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53" idx="2"/>
              </p:cNvCxnSpPr>
              <p:nvPr/>
            </p:nvCxnSpPr>
            <p:spPr>
              <a:xfrm>
                <a:off x="6844286" y="1208827"/>
                <a:ext cx="53607" cy="218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8" idx="3"/>
                <a:endCxn id="14" idx="2"/>
              </p:cNvCxnSpPr>
              <p:nvPr/>
            </p:nvCxnSpPr>
            <p:spPr>
              <a:xfrm flipV="1">
                <a:off x="1776524" y="2575715"/>
                <a:ext cx="208716" cy="2986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8" idx="3"/>
              </p:cNvCxnSpPr>
              <p:nvPr/>
            </p:nvCxnSpPr>
            <p:spPr>
              <a:xfrm>
                <a:off x="1776524" y="2874330"/>
                <a:ext cx="208715" cy="252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177197" y="906660"/>
                <a:ext cx="2332901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GRAFT REMOVAL MECHANISM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13231" y="1238706"/>
                <a:ext cx="149405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charset="0"/>
                    <a:ea typeface="Calibri" charset="0"/>
                    <a:cs typeface="Calibri" charset="0"/>
                  </a:rPr>
                  <a:t>Groove in Handle</a:t>
                </a:r>
                <a:endParaRPr lang="en-US" sz="12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660256" y="1515705"/>
                <a:ext cx="239188" cy="402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 rot="20491040">
                <a:off x="2161626" y="2372774"/>
                <a:ext cx="3549004" cy="479204"/>
              </a:xfrm>
              <a:prstGeom prst="rect">
                <a:avLst/>
              </a:prstGeom>
              <a:solidFill>
                <a:srgbClr val="FF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496962" y="1197946"/>
                <a:ext cx="617838" cy="1230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370638" y="1292985"/>
                <a:ext cx="171378" cy="6846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47113" y="1064508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Sheath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93009" y="3108431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Thin Rod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141352" y="2567014"/>
                <a:ext cx="216067" cy="5414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86725" y="2729335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Slider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266366" y="2288126"/>
                <a:ext cx="368703" cy="436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31" idx="0"/>
              </p:cNvCxnSpPr>
              <p:nvPr/>
            </p:nvCxnSpPr>
            <p:spPr>
              <a:xfrm flipH="1" flipV="1">
                <a:off x="5395729" y="5207084"/>
                <a:ext cx="138499" cy="443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" descr="https://lh4.googleusercontent.com/MliTkJ5OWKlfMFVMQCuNtAmaVLHzQ3zu2i1TBeMW8r0NNDpOCvANjvisRqemMLeJz6CtOoh8Cv5MJ3mDkemLFnhi2aA4NnG9KaQyQIe_23SJA9fYxZB9qBwPDD2VuFwtjjmSobM-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3641" y="1068016"/>
              <a:ext cx="1212466" cy="104134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lh5.googleusercontent.com/OKqTCBrGUJ4uh_zdonSa6UdDgSposslok29jqjqh0chFCen9vRlqahitZQCVzOns9c3c2pPxCv6JSSq6Rq5s7GAqsfwR3-7BCq-9sY_WezDeVHSJvLO7Freegz8IHkdJyRfTv5RA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3" t="2543" r="9723" b="3838"/>
            <a:stretch/>
          </p:blipFill>
          <p:spPr bwMode="auto">
            <a:xfrm>
              <a:off x="9292036" y="2212019"/>
              <a:ext cx="1235676" cy="1112108"/>
            </a:xfrm>
            <a:prstGeom prst="rect">
              <a:avLst/>
            </a:prstGeom>
            <a:noFill/>
            <a:ln w="38100">
              <a:solidFill>
                <a:srgbClr val="FF474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541171" y="2391379"/>
              <a:ext cx="1521847" cy="830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rPr>
                <a:t>Cross Section of Slider with notches to integrate with grooves (in handle)</a:t>
              </a:r>
              <a:endParaRPr lang="en-US" sz="12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7712" y="1192953"/>
              <a:ext cx="1494050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charset="0"/>
                  <a:ea typeface="Calibri" charset="0"/>
                  <a:cs typeface="Calibri" charset="0"/>
                </a:rPr>
                <a:t>Cross Section of Handle with Grooves to integrate with notches (in slider)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0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Words>180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How to Succeed in Capstone</vt:lpstr>
      <vt:lpstr>In General </vt:lpstr>
      <vt:lpstr>My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Succeed in Capstone</dc:title>
  <dc:creator>Arushri Swarup</dc:creator>
  <cp:lastModifiedBy>Arushri Swarup</cp:lastModifiedBy>
  <cp:revision>4</cp:revision>
  <dcterms:created xsi:type="dcterms:W3CDTF">2016-09-15T17:36:33Z</dcterms:created>
  <dcterms:modified xsi:type="dcterms:W3CDTF">2016-09-18T19:08:10Z</dcterms:modified>
</cp:coreProperties>
</file>