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sldIdLst>
    <p:sldId id="256" r:id="rId2"/>
    <p:sldId id="257" r:id="rId3"/>
    <p:sldId id="265" r:id="rId4"/>
    <p:sldId id="266" r:id="rId5"/>
    <p:sldId id="262" r:id="rId6"/>
    <p:sldId id="264" r:id="rId7"/>
    <p:sldId id="263" r:id="rId8"/>
    <p:sldId id="258" r:id="rId9"/>
    <p:sldId id="269" r:id="rId10"/>
    <p:sldId id="270" r:id="rId11"/>
    <p:sldId id="272" r:id="rId12"/>
    <p:sldId id="260" r:id="rId13"/>
    <p:sldId id="261" r:id="rId14"/>
    <p:sldId id="273" r:id="rId15"/>
    <p:sldId id="267" r:id="rId16"/>
    <p:sldId id="268" r:id="rId17"/>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6DFF62-707D-4D09-EF17-2DF91BF6A37C}" v="34" dt="2020-08-31T17:53:25.047"/>
    <p1510:client id="{1D7D3D60-F936-2011-11B2-98D16F2E8FB4}" v="2369" dt="2020-08-31T19:11:21.464"/>
    <p1510:client id="{80366AAD-8F1F-416C-BAAA-3D78CDF958EA}" v="33" dt="2020-08-31T19:14:32.568"/>
  </p1510:revLst>
</p1510:revInfo>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2" autoAdjust="0"/>
    <p:restoredTop sz="94660"/>
  </p:normalViewPr>
  <p:slideViewPr>
    <p:cSldViewPr snapToGrid="0">
      <p:cViewPr varScale="1">
        <p:scale>
          <a:sx n="89" d="100"/>
          <a:sy n="89" d="100"/>
        </p:scale>
        <p:origin x="84"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dirty="0"/>
              <a:t>Click to edit Master title style</a:t>
            </a:r>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8/31/2020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0143585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dirty="0"/>
              <a:t>Click to edit Master title style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2152508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dirty="0"/>
              <a:t>Click to edit Master title style</a:t>
            </a:r>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949120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dirty="0"/>
              <a:t>Click to edit Master title style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2074351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dirty="0"/>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1151276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dirty="0"/>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7244375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5C6B4A9-1611-4792-9094-5F34BCA07E0B}" type="datetimeFigureOut">
              <a:rPr lang="en-US" dirty="0"/>
              <a:t>8/31/2020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extLst>
      <p:ext uri="{BB962C8B-B14F-4D97-AF65-F5344CB8AC3E}">
        <p14:creationId xmlns:p14="http://schemas.microsoft.com/office/powerpoint/2010/main" val="23926584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dirty="0"/>
              <a:t>Click to edit Master title style</a:t>
            </a:r>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8/31/2020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6385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8/31/2020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2760706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3857965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677334" y="2160589"/>
            <a:ext cx="4184035" cy="388077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089970" y="2160589"/>
            <a:ext cx="4184034" cy="388077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EB712588-04B1-427B-82EE-E8DB90309F08}" type="datetimeFigureOut">
              <a:rPr lang="en-US" dirty="0"/>
              <a:t>8/31/2020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extLst>
      <p:ext uri="{BB962C8B-B14F-4D97-AF65-F5344CB8AC3E}">
        <p14:creationId xmlns:p14="http://schemas.microsoft.com/office/powerpoint/2010/main" val="1283988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8/31/2020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2681776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8/31/2020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8096693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8/31/2020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8370485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dirty="0"/>
              <a:t>Click to edit Master title style</a:t>
            </a:r>
          </a:p>
        </p:txBody>
      </p:sp>
      <p:sp>
        <p:nvSpPr>
          <p:cNvPr id="3" name="Content Placeholder 2"/>
          <p:cNvSpPr>
            <a:spLocks noGrp="1"/>
          </p:cNvSpPr>
          <p:nvPr>
            <p:ph idx="1"/>
          </p:nvPr>
        </p:nvSpPr>
        <p:spPr>
          <a:xfrm>
            <a:off x="4760461" y="514924"/>
            <a:ext cx="4513541" cy="552643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8/31/2020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extLst>
      <p:ext uri="{BB962C8B-B14F-4D97-AF65-F5344CB8AC3E}">
        <p14:creationId xmlns:p14="http://schemas.microsoft.com/office/powerpoint/2010/main" val="29360331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8/31/2020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210269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8/31/2020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2664832433"/>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inclass.kaggle.com/c/catch-me-if-you-can-intruder-detection-through-webpage-session-tracking2"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habrahabr.ru/company/yandex/blog/230583/"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fc.isima.fr/~kahngi/cez13.zip" TargetMode="External"/><Relationship Id="rId2" Type="http://schemas.openxmlformats.org/officeDocument/2006/relationships/hyperlink" Target="http://ceur-ws.org/Vol-1703/paper12.pdf"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docs.scipy.org/doc/scipy-0.18.1/reference/generated/scipy.sparse.csr_matrix.htm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ru-RU" sz="3600" dirty="0"/>
              <a:t>Идентификация пользователей по посещенным веб-страницам</a:t>
            </a:r>
            <a:br>
              <a:rPr lang="ru-RU" sz="3600" dirty="0"/>
            </a:br>
            <a:r>
              <a:rPr lang="ru-RU" sz="2000" dirty="0">
                <a:ea typeface="+mj-lt"/>
                <a:cs typeface="+mj-lt"/>
              </a:rPr>
              <a:t>Специализация "Машинное обучение и анализ данных" </a:t>
            </a:r>
            <a:endParaRPr lang="ru-RU" dirty="0"/>
          </a:p>
        </p:txBody>
      </p:sp>
      <p:sp>
        <p:nvSpPr>
          <p:cNvPr id="3" name="Подзаголовок 2"/>
          <p:cNvSpPr>
            <a:spLocks noGrp="1"/>
          </p:cNvSpPr>
          <p:nvPr>
            <p:ph type="subTitle" idx="1"/>
          </p:nvPr>
        </p:nvSpPr>
        <p:spPr/>
        <p:txBody>
          <a:bodyPr/>
          <a:lstStyle/>
          <a:p>
            <a:r>
              <a:rPr lang="ru-RU" dirty="0"/>
              <a:t>Выполнил </a:t>
            </a:r>
            <a:r>
              <a:rPr lang="ru-RU" dirty="0" err="1"/>
              <a:t>Русланцев</a:t>
            </a:r>
            <a:r>
              <a:rPr lang="ru-RU" dirty="0"/>
              <a:t> Андрей</a:t>
            </a:r>
          </a:p>
        </p:txBody>
      </p:sp>
    </p:spTree>
    <p:extLst>
      <p:ext uri="{BB962C8B-B14F-4D97-AF65-F5344CB8AC3E}">
        <p14:creationId xmlns:p14="http://schemas.microsoft.com/office/powerpoint/2010/main" val="13516515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293FF60-8611-4DE7-AF2F-9C5873D63042}"/>
              </a:ext>
            </a:extLst>
          </p:cNvPr>
          <p:cNvSpPr>
            <a:spLocks noGrp="1"/>
          </p:cNvSpPr>
          <p:nvPr>
            <p:ph type="title"/>
          </p:nvPr>
        </p:nvSpPr>
        <p:spPr/>
        <p:txBody>
          <a:bodyPr/>
          <a:lstStyle/>
          <a:p>
            <a:r>
              <a:rPr lang="ru-RU" dirty="0"/>
              <a:t>3. Визуальный анализ данных</a:t>
            </a:r>
          </a:p>
        </p:txBody>
      </p:sp>
      <p:pic>
        <p:nvPicPr>
          <p:cNvPr id="4" name="Рисунок 4" descr="Изображение выглядит как текст&#10;&#10;Автоматически созданное описание">
            <a:extLst>
              <a:ext uri="{FF2B5EF4-FFF2-40B4-BE49-F238E27FC236}">
                <a16:creationId xmlns:a16="http://schemas.microsoft.com/office/drawing/2014/main" id="{AB220EBB-8854-4FA3-8553-A47217E1F611}"/>
              </a:ext>
            </a:extLst>
          </p:cNvPr>
          <p:cNvPicPr>
            <a:picLocks noChangeAspect="1"/>
          </p:cNvPicPr>
          <p:nvPr/>
        </p:nvPicPr>
        <p:blipFill>
          <a:blip r:embed="rId2"/>
          <a:stretch>
            <a:fillRect/>
          </a:stretch>
        </p:blipFill>
        <p:spPr>
          <a:xfrm>
            <a:off x="523875" y="1504624"/>
            <a:ext cx="5038725" cy="3077228"/>
          </a:xfrm>
          <a:prstGeom prst="rect">
            <a:avLst/>
          </a:prstGeom>
        </p:spPr>
      </p:pic>
      <p:pic>
        <p:nvPicPr>
          <p:cNvPr id="5" name="Рисунок 5">
            <a:extLst>
              <a:ext uri="{FF2B5EF4-FFF2-40B4-BE49-F238E27FC236}">
                <a16:creationId xmlns:a16="http://schemas.microsoft.com/office/drawing/2014/main" id="{0E6BD4DC-0447-47B8-9EEF-BABDE4ED5485}"/>
              </a:ext>
            </a:extLst>
          </p:cNvPr>
          <p:cNvPicPr>
            <a:picLocks noChangeAspect="1"/>
          </p:cNvPicPr>
          <p:nvPr/>
        </p:nvPicPr>
        <p:blipFill>
          <a:blip r:embed="rId3"/>
          <a:stretch>
            <a:fillRect/>
          </a:stretch>
        </p:blipFill>
        <p:spPr>
          <a:xfrm>
            <a:off x="6096000" y="1501336"/>
            <a:ext cx="5086350" cy="3083802"/>
          </a:xfrm>
          <a:prstGeom prst="rect">
            <a:avLst/>
          </a:prstGeom>
        </p:spPr>
      </p:pic>
    </p:spTree>
    <p:extLst>
      <p:ext uri="{BB962C8B-B14F-4D97-AF65-F5344CB8AC3E}">
        <p14:creationId xmlns:p14="http://schemas.microsoft.com/office/powerpoint/2010/main" val="7995294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FAA8F61-6480-428E-89BD-DD3B77821E83}"/>
              </a:ext>
            </a:extLst>
          </p:cNvPr>
          <p:cNvSpPr>
            <a:spLocks noGrp="1"/>
          </p:cNvSpPr>
          <p:nvPr>
            <p:ph type="title"/>
          </p:nvPr>
        </p:nvSpPr>
        <p:spPr/>
        <p:txBody>
          <a:bodyPr/>
          <a:lstStyle/>
          <a:p>
            <a:r>
              <a:rPr lang="ru-RU" dirty="0"/>
              <a:t>3. Визуальный анализ данных</a:t>
            </a:r>
          </a:p>
        </p:txBody>
      </p:sp>
      <p:sp>
        <p:nvSpPr>
          <p:cNvPr id="3" name="Объект 2">
            <a:extLst>
              <a:ext uri="{FF2B5EF4-FFF2-40B4-BE49-F238E27FC236}">
                <a16:creationId xmlns:a16="http://schemas.microsoft.com/office/drawing/2014/main" id="{C01AFA27-B0BF-4BD7-AF22-1CCCFE6645A9}"/>
              </a:ext>
            </a:extLst>
          </p:cNvPr>
          <p:cNvSpPr>
            <a:spLocks noGrp="1"/>
          </p:cNvSpPr>
          <p:nvPr>
            <p:ph idx="1"/>
          </p:nvPr>
        </p:nvSpPr>
        <p:spPr>
          <a:xfrm>
            <a:off x="677334" y="1198564"/>
            <a:ext cx="8596668" cy="5490498"/>
          </a:xfrm>
        </p:spPr>
        <p:txBody>
          <a:bodyPr vert="horz" lIns="91440" tIns="45720" rIns="91440" bIns="45720" rtlCol="0" anchor="t">
            <a:normAutofit fontScale="77500" lnSpcReduction="20000"/>
          </a:bodyPr>
          <a:lstStyle/>
          <a:p>
            <a:pPr marL="0" indent="0" algn="just">
              <a:buNone/>
            </a:pPr>
            <a:r>
              <a:rPr lang="ru-RU" dirty="0">
                <a:ea typeface="+mn-lt"/>
                <a:cs typeface="+mn-lt"/>
              </a:rPr>
              <a:t>Сделаем предварительные выводы про каждого пользователя по построенным графикам.</a:t>
            </a:r>
            <a:endParaRPr lang="ru-RU" dirty="0"/>
          </a:p>
          <a:p>
            <a:pPr marL="285750" indent="-285750" algn="just">
              <a:buFont typeface="Arial" charset="2"/>
              <a:buChar char="•"/>
            </a:pPr>
            <a:r>
              <a:rPr lang="ru-RU" dirty="0">
                <a:ea typeface="+mn-lt"/>
                <a:cs typeface="+mn-lt"/>
              </a:rPr>
              <a:t>У всех пользователей преобладают короткие сессии</a:t>
            </a:r>
            <a:endParaRPr lang="ru-RU" dirty="0"/>
          </a:p>
          <a:p>
            <a:pPr marL="285750" indent="-285750" algn="just">
              <a:buFont typeface="Arial" charset="2"/>
              <a:buChar char="•"/>
            </a:pPr>
            <a:r>
              <a:rPr lang="ru-RU" err="1">
                <a:ea typeface="+mn-lt"/>
                <a:cs typeface="+mn-lt"/>
              </a:rPr>
              <a:t>Ashley</a:t>
            </a:r>
            <a:r>
              <a:rPr lang="ru-RU" dirty="0">
                <a:ea typeface="+mn-lt"/>
                <a:cs typeface="+mn-lt"/>
              </a:rPr>
              <a:t> начинает сессии утром (примерно в 9-10 часов), второй пик приходится примерно на 15 часов. Основная активность приходится на среду, на выходных нет посещений сайтов. Обычно посещает либо один сайт за сессию, либо примерно 7-8 (бимодальное распределение)</a:t>
            </a:r>
            <a:endParaRPr lang="ru-RU" dirty="0"/>
          </a:p>
          <a:p>
            <a:pPr marL="285750" indent="-285750" algn="just">
              <a:buFont typeface="Arial" charset="2"/>
              <a:buChar char="•"/>
            </a:pPr>
            <a:r>
              <a:rPr lang="ru-RU" err="1">
                <a:ea typeface="+mn-lt"/>
                <a:cs typeface="+mn-lt"/>
              </a:rPr>
              <a:t>Avril</a:t>
            </a:r>
            <a:r>
              <a:rPr lang="ru-RU" dirty="0">
                <a:ea typeface="+mn-lt"/>
                <a:cs typeface="+mn-lt"/>
              </a:rPr>
              <a:t>, в основном, заходит в середине дня, очень редко утром или вечером. Посещает за сессию в среднем 6 сайтов.</a:t>
            </a:r>
            <a:endParaRPr lang="ru-RU" dirty="0"/>
          </a:p>
          <a:p>
            <a:pPr marL="285750" indent="-285750" algn="just">
              <a:buFont typeface="Arial" charset="2"/>
              <a:buChar char="•"/>
            </a:pPr>
            <a:r>
              <a:rPr lang="ru-RU" err="1">
                <a:ea typeface="+mn-lt"/>
                <a:cs typeface="+mn-lt"/>
              </a:rPr>
              <a:t>Bill</a:t>
            </a:r>
            <a:r>
              <a:rPr lang="ru-RU" dirty="0">
                <a:ea typeface="+mn-lt"/>
                <a:cs typeface="+mn-lt"/>
              </a:rPr>
              <a:t> чаще всего заходит днем (в 15 часов), или утром (реже). Активность максимальная в понедельник, к воскресенью уменьшается. Посещает либо один сайт, </a:t>
            </a:r>
            <a:r>
              <a:rPr lang="ru-RU" err="1">
                <a:ea typeface="+mn-lt"/>
                <a:cs typeface="+mn-lt"/>
              </a:rPr>
              <a:t>дибо</a:t>
            </a:r>
            <a:r>
              <a:rPr lang="ru-RU" dirty="0">
                <a:ea typeface="+mn-lt"/>
                <a:cs typeface="+mn-lt"/>
              </a:rPr>
              <a:t> примерно 8.</a:t>
            </a:r>
            <a:endParaRPr lang="ru-RU" dirty="0"/>
          </a:p>
          <a:p>
            <a:pPr marL="285750" indent="-285750" algn="just">
              <a:buFont typeface="Arial" charset="2"/>
              <a:buChar char="•"/>
            </a:pPr>
            <a:r>
              <a:rPr lang="ru-RU" err="1">
                <a:ea typeface="+mn-lt"/>
                <a:cs typeface="+mn-lt"/>
              </a:rPr>
              <a:t>Bob</a:t>
            </a:r>
            <a:r>
              <a:rPr lang="ru-RU" dirty="0">
                <a:ea typeface="+mn-lt"/>
                <a:cs typeface="+mn-lt"/>
              </a:rPr>
              <a:t> активен по будням, в основном в </a:t>
            </a:r>
            <a:r>
              <a:rPr lang="ru-RU" err="1">
                <a:ea typeface="+mn-lt"/>
                <a:cs typeface="+mn-lt"/>
              </a:rPr>
              <a:t>пн</a:t>
            </a:r>
            <a:r>
              <a:rPr lang="ru-RU" dirty="0">
                <a:ea typeface="+mn-lt"/>
                <a:cs typeface="+mn-lt"/>
              </a:rPr>
              <a:t>, </a:t>
            </a:r>
            <a:r>
              <a:rPr lang="ru-RU" err="1">
                <a:ea typeface="+mn-lt"/>
                <a:cs typeface="+mn-lt"/>
              </a:rPr>
              <a:t>чт</a:t>
            </a:r>
            <a:r>
              <a:rPr lang="ru-RU" dirty="0">
                <a:ea typeface="+mn-lt"/>
                <a:cs typeface="+mn-lt"/>
              </a:rPr>
              <a:t> и </a:t>
            </a:r>
            <a:r>
              <a:rPr lang="ru-RU" err="1">
                <a:ea typeface="+mn-lt"/>
                <a:cs typeface="+mn-lt"/>
              </a:rPr>
              <a:t>пт</a:t>
            </a:r>
            <a:r>
              <a:rPr lang="ru-RU" dirty="0">
                <a:ea typeface="+mn-lt"/>
                <a:cs typeface="+mn-lt"/>
              </a:rPr>
              <a:t>, больная активность с утра. Не посещает сайты в выходные дни. В среднем посещает 6 сайтов за сессию.</a:t>
            </a:r>
            <a:endParaRPr lang="ru-RU" dirty="0"/>
          </a:p>
          <a:p>
            <a:pPr marL="285750" indent="-285750" algn="just">
              <a:buFont typeface="Arial" charset="2"/>
              <a:buChar char="•"/>
            </a:pPr>
            <a:r>
              <a:rPr lang="ru-RU" err="1">
                <a:ea typeface="+mn-lt"/>
                <a:cs typeface="+mn-lt"/>
              </a:rPr>
              <a:t>Dick</a:t>
            </a:r>
            <a:r>
              <a:rPr lang="ru-RU" dirty="0">
                <a:ea typeface="+mn-lt"/>
                <a:cs typeface="+mn-lt"/>
              </a:rPr>
              <a:t> активен в течение всего дня, </a:t>
            </a:r>
            <a:r>
              <a:rPr lang="ru-RU" err="1">
                <a:ea typeface="+mn-lt"/>
                <a:cs typeface="+mn-lt"/>
              </a:rPr>
              <a:t>больще</a:t>
            </a:r>
            <a:r>
              <a:rPr lang="ru-RU" dirty="0">
                <a:ea typeface="+mn-lt"/>
                <a:cs typeface="+mn-lt"/>
              </a:rPr>
              <a:t> всего </a:t>
            </a:r>
            <a:r>
              <a:rPr lang="ru-RU" err="1">
                <a:ea typeface="+mn-lt"/>
                <a:cs typeface="+mn-lt"/>
              </a:rPr>
              <a:t>сб</a:t>
            </a:r>
            <a:r>
              <a:rPr lang="ru-RU" dirty="0">
                <a:ea typeface="+mn-lt"/>
                <a:cs typeface="+mn-lt"/>
              </a:rPr>
              <a:t> и ср. Сессии часто состоят из 2 уникальных сайтов.</a:t>
            </a:r>
            <a:endParaRPr lang="ru-RU" dirty="0"/>
          </a:p>
          <a:p>
            <a:pPr marL="285750" indent="-285750" algn="just">
              <a:buFont typeface="Arial" charset="2"/>
              <a:buChar char="•"/>
            </a:pPr>
            <a:r>
              <a:rPr lang="ru-RU" dirty="0" err="1">
                <a:ea typeface="+mn-lt"/>
                <a:cs typeface="+mn-lt"/>
              </a:rPr>
              <a:t>Ed</a:t>
            </a:r>
            <a:r>
              <a:rPr lang="ru-RU" dirty="0">
                <a:ea typeface="+mn-lt"/>
                <a:cs typeface="+mn-lt"/>
              </a:rPr>
              <a:t> более активен в середине дня. Активен в течение всей недели, но более всего в ср, </a:t>
            </a:r>
            <a:r>
              <a:rPr lang="ru-RU" dirty="0" err="1">
                <a:ea typeface="+mn-lt"/>
                <a:cs typeface="+mn-lt"/>
              </a:rPr>
              <a:t>сб</a:t>
            </a:r>
            <a:r>
              <a:rPr lang="ru-RU" dirty="0">
                <a:ea typeface="+mn-lt"/>
                <a:cs typeface="+mn-lt"/>
              </a:rPr>
              <a:t> и вс. Сессии по 6-8 уникальных сайтов</a:t>
            </a:r>
            <a:endParaRPr lang="ru-RU" dirty="0"/>
          </a:p>
          <a:p>
            <a:pPr marL="285750" indent="-285750" algn="just">
              <a:buFont typeface="Arial" charset="2"/>
              <a:buChar char="•"/>
            </a:pPr>
            <a:r>
              <a:rPr lang="ru-RU" dirty="0" err="1">
                <a:ea typeface="+mn-lt"/>
                <a:cs typeface="+mn-lt"/>
              </a:rPr>
              <a:t>John</a:t>
            </a:r>
            <a:r>
              <a:rPr lang="ru-RU" dirty="0">
                <a:ea typeface="+mn-lt"/>
                <a:cs typeface="+mn-lt"/>
              </a:rPr>
              <a:t> наиболее активен в 12-15 часов. </a:t>
            </a:r>
            <a:r>
              <a:rPr lang="ru-RU" dirty="0" err="1">
                <a:ea typeface="+mn-lt"/>
                <a:cs typeface="+mn-lt"/>
              </a:rPr>
              <a:t>Наибольная</a:t>
            </a:r>
            <a:r>
              <a:rPr lang="ru-RU" dirty="0">
                <a:ea typeface="+mn-lt"/>
                <a:cs typeface="+mn-lt"/>
              </a:rPr>
              <a:t> активность в будни, особенно в </a:t>
            </a:r>
            <a:r>
              <a:rPr lang="ru-RU" dirty="0" err="1">
                <a:ea typeface="+mn-lt"/>
                <a:cs typeface="+mn-lt"/>
              </a:rPr>
              <a:t>чт</a:t>
            </a:r>
            <a:r>
              <a:rPr lang="ru-RU" dirty="0">
                <a:ea typeface="+mn-lt"/>
                <a:cs typeface="+mn-lt"/>
              </a:rPr>
              <a:t> и пт. Сессии преимущественно по 7-8 сайтов.</a:t>
            </a:r>
            <a:endParaRPr lang="ru-RU" dirty="0"/>
          </a:p>
          <a:p>
            <a:pPr marL="285750" indent="-285750" algn="just">
              <a:buFont typeface="Arial" charset="2"/>
              <a:buChar char="•"/>
            </a:pPr>
            <a:r>
              <a:rPr lang="ru-RU" dirty="0" err="1">
                <a:ea typeface="+mn-lt"/>
                <a:cs typeface="+mn-lt"/>
              </a:rPr>
              <a:t>Lindsey</a:t>
            </a:r>
            <a:r>
              <a:rPr lang="ru-RU" dirty="0">
                <a:ea typeface="+mn-lt"/>
                <a:cs typeface="+mn-lt"/>
              </a:rPr>
              <a:t> наиболее активна в 11-16 часов. Сидит в интернете всю неделю, но наибольшая активность во </a:t>
            </a:r>
            <a:r>
              <a:rPr lang="ru-RU" dirty="0" err="1">
                <a:ea typeface="+mn-lt"/>
                <a:cs typeface="+mn-lt"/>
              </a:rPr>
              <a:t>вт</a:t>
            </a:r>
            <a:r>
              <a:rPr lang="ru-RU" dirty="0">
                <a:ea typeface="+mn-lt"/>
                <a:cs typeface="+mn-lt"/>
              </a:rPr>
              <a:t> и ср. Преимущественно 7-8 сайтов в сессии.</a:t>
            </a:r>
            <a:endParaRPr lang="ru-RU" dirty="0"/>
          </a:p>
          <a:p>
            <a:pPr marL="285750" indent="-285750" algn="just">
              <a:buFont typeface="Arial" charset="2"/>
              <a:buChar char="•"/>
            </a:pPr>
            <a:r>
              <a:rPr lang="ru-RU" dirty="0" err="1">
                <a:ea typeface="+mn-lt"/>
                <a:cs typeface="+mn-lt"/>
              </a:rPr>
              <a:t>Mary-Kate</a:t>
            </a:r>
            <a:r>
              <a:rPr lang="ru-RU" dirty="0">
                <a:ea typeface="+mn-lt"/>
                <a:cs typeface="+mn-lt"/>
              </a:rPr>
              <a:t> активна в течение всего дня, к вечеру активность увеличивается. Активна в течение всей недели, более всего - в выходные. Чаще встречаются сессии из 2 уникальных сайтов</a:t>
            </a:r>
            <a:endParaRPr lang="ru-RU" dirty="0"/>
          </a:p>
          <a:p>
            <a:pPr marL="285750" indent="-285750" algn="just">
              <a:buFont typeface="Arial" charset="2"/>
              <a:buChar char="•"/>
            </a:pPr>
            <a:r>
              <a:rPr lang="ru-RU" dirty="0" err="1">
                <a:ea typeface="+mn-lt"/>
                <a:cs typeface="+mn-lt"/>
              </a:rPr>
              <a:t>Naomi</a:t>
            </a:r>
            <a:r>
              <a:rPr lang="ru-RU" dirty="0">
                <a:ea typeface="+mn-lt"/>
                <a:cs typeface="+mn-lt"/>
              </a:rPr>
              <a:t> активна в течение дня но больше всего в середине. Активна всю неделю, наиболее активна в среду. Сессии в среднем состоят из 6-8 уникальных сайтов.</a:t>
            </a:r>
            <a:endParaRPr lang="ru-RU" dirty="0"/>
          </a:p>
          <a:p>
            <a:pPr marL="0" indent="0" algn="just">
              <a:buNone/>
            </a:pPr>
            <a:endParaRPr lang="ru-RU" dirty="0"/>
          </a:p>
        </p:txBody>
      </p:sp>
    </p:spTree>
    <p:extLst>
      <p:ext uri="{BB962C8B-B14F-4D97-AF65-F5344CB8AC3E}">
        <p14:creationId xmlns:p14="http://schemas.microsoft.com/office/powerpoint/2010/main" val="12566720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AC7EAE1-7E75-46CA-BF01-36BC3D9ED342}"/>
              </a:ext>
            </a:extLst>
          </p:cNvPr>
          <p:cNvSpPr>
            <a:spLocks noGrp="1"/>
          </p:cNvSpPr>
          <p:nvPr>
            <p:ph type="title"/>
          </p:nvPr>
        </p:nvSpPr>
        <p:spPr/>
        <p:txBody>
          <a:bodyPr/>
          <a:lstStyle/>
          <a:p>
            <a:r>
              <a:rPr lang="ru-RU" dirty="0"/>
              <a:t>4. Сравнение алгоритмов классификации</a:t>
            </a:r>
          </a:p>
        </p:txBody>
      </p:sp>
      <p:sp>
        <p:nvSpPr>
          <p:cNvPr id="3" name="Объект 2">
            <a:extLst>
              <a:ext uri="{FF2B5EF4-FFF2-40B4-BE49-F238E27FC236}">
                <a16:creationId xmlns:a16="http://schemas.microsoft.com/office/drawing/2014/main" id="{EF3C7649-36CE-4E90-8718-52F02E43F34B}"/>
              </a:ext>
            </a:extLst>
          </p:cNvPr>
          <p:cNvSpPr>
            <a:spLocks noGrp="1"/>
          </p:cNvSpPr>
          <p:nvPr>
            <p:ph idx="1"/>
          </p:nvPr>
        </p:nvSpPr>
        <p:spPr>
          <a:xfrm>
            <a:off x="677334" y="1874839"/>
            <a:ext cx="8006118" cy="4861848"/>
          </a:xfrm>
        </p:spPr>
        <p:txBody>
          <a:bodyPr vert="horz" lIns="91440" tIns="45720" rIns="91440" bIns="45720" rtlCol="0" anchor="t">
            <a:normAutofit fontScale="92500" lnSpcReduction="10000"/>
          </a:bodyPr>
          <a:lstStyle/>
          <a:p>
            <a:pPr marL="0" indent="0" algn="just">
              <a:buNone/>
            </a:pPr>
            <a:r>
              <a:rPr lang="ru-RU" sz="1400" dirty="0">
                <a:ea typeface="+mn-lt"/>
                <a:cs typeface="+mn-lt"/>
              </a:rPr>
              <a:t>Разобьем выборку на 2 части. На одной будем проводить кросс-валидацию, на второй – оценивать модель, обученную после кросс-валидации. Зададим заранее тип кросс-валидации: 3-кратная, с перемешиванием.</a:t>
            </a:r>
            <a:endParaRPr lang="ru-RU" sz="1400" dirty="0"/>
          </a:p>
          <a:p>
            <a:pPr marL="0" indent="0" algn="just">
              <a:buNone/>
            </a:pPr>
            <a:r>
              <a:rPr lang="ru-RU" sz="1400" dirty="0">
                <a:ea typeface="+mn-lt"/>
                <a:cs typeface="+mn-lt"/>
              </a:rPr>
              <a:t>Обучим </a:t>
            </a:r>
            <a:r>
              <a:rPr lang="ru-RU" sz="1400" dirty="0" err="1">
                <a:ea typeface="+mn-lt"/>
                <a:cs typeface="+mn-lt"/>
              </a:rPr>
              <a:t>KNeighborsClassifier</a:t>
            </a:r>
            <a:r>
              <a:rPr lang="ru-RU" sz="1400" dirty="0">
                <a:ea typeface="+mn-lt"/>
                <a:cs typeface="+mn-lt"/>
              </a:rPr>
              <a:t> со 100 ближайшими соседями и посмотрим на долю правильных ответов на 3-кратной кросс-валидации по выборке (</a:t>
            </a:r>
            <a:r>
              <a:rPr lang="ru-RU" sz="1400" dirty="0" err="1">
                <a:ea typeface="+mn-lt"/>
                <a:cs typeface="+mn-lt"/>
              </a:rPr>
              <a:t>X_train</a:t>
            </a:r>
            <a:r>
              <a:rPr lang="ru-RU" sz="1400" dirty="0">
                <a:ea typeface="+mn-lt"/>
                <a:cs typeface="+mn-lt"/>
              </a:rPr>
              <a:t>, </a:t>
            </a:r>
            <a:r>
              <a:rPr lang="ru-RU" sz="1400" dirty="0" err="1">
                <a:ea typeface="+mn-lt"/>
                <a:cs typeface="+mn-lt"/>
              </a:rPr>
              <a:t>y_train</a:t>
            </a:r>
            <a:r>
              <a:rPr lang="ru-RU" sz="1400" dirty="0">
                <a:ea typeface="+mn-lt"/>
                <a:cs typeface="+mn-lt"/>
              </a:rPr>
              <a:t>) и отдельно на выборке (</a:t>
            </a:r>
            <a:r>
              <a:rPr lang="ru-RU" sz="1400" dirty="0" err="1">
                <a:ea typeface="+mn-lt"/>
                <a:cs typeface="+mn-lt"/>
              </a:rPr>
              <a:t>X_valid</a:t>
            </a:r>
            <a:r>
              <a:rPr lang="ru-RU" sz="1400" dirty="0">
                <a:ea typeface="+mn-lt"/>
                <a:cs typeface="+mn-lt"/>
              </a:rPr>
              <a:t>, </a:t>
            </a:r>
            <a:r>
              <a:rPr lang="ru-RU" sz="1400" dirty="0" err="1">
                <a:ea typeface="+mn-lt"/>
                <a:cs typeface="+mn-lt"/>
              </a:rPr>
              <a:t>y_valid</a:t>
            </a:r>
            <a:r>
              <a:rPr lang="ru-RU" sz="1400" dirty="0">
                <a:ea typeface="+mn-lt"/>
                <a:cs typeface="+mn-lt"/>
              </a:rPr>
              <a:t>). Доли правильных ответов для </a:t>
            </a:r>
            <a:r>
              <a:rPr lang="ru-RU" sz="1400" dirty="0" err="1">
                <a:ea typeface="+mn-lt"/>
                <a:cs typeface="+mn-lt"/>
              </a:rPr>
              <a:t>KNeighborsClassifier</a:t>
            </a:r>
            <a:r>
              <a:rPr lang="ru-RU" sz="1400" dirty="0">
                <a:ea typeface="+mn-lt"/>
                <a:cs typeface="+mn-lt"/>
              </a:rPr>
              <a:t> на кросс-валидации и отложенной выборке равны 0.563 и 0.587 соответственно.</a:t>
            </a:r>
            <a:endParaRPr lang="ru-RU" sz="1400" dirty="0"/>
          </a:p>
          <a:p>
            <a:pPr marL="0" indent="0" algn="just">
              <a:buNone/>
            </a:pPr>
            <a:r>
              <a:rPr lang="ru-RU" sz="1400" dirty="0">
                <a:ea typeface="+mn-lt"/>
                <a:cs typeface="+mn-lt"/>
              </a:rPr>
              <a:t>Обучим случайный лес (</a:t>
            </a:r>
            <a:r>
              <a:rPr lang="ru-RU" sz="1400" dirty="0" err="1">
                <a:ea typeface="+mn-lt"/>
                <a:cs typeface="+mn-lt"/>
              </a:rPr>
              <a:t>RandomForestClassifier</a:t>
            </a:r>
            <a:r>
              <a:rPr lang="ru-RU" sz="1400" dirty="0">
                <a:ea typeface="+mn-lt"/>
                <a:cs typeface="+mn-lt"/>
              </a:rPr>
              <a:t>) из 100 деревьев. Посмотрим на OOB-оценку и на долю правильных ответов на выборке (</a:t>
            </a:r>
            <a:r>
              <a:rPr lang="ru-RU" sz="1400" dirty="0" err="1">
                <a:ea typeface="+mn-lt"/>
                <a:cs typeface="+mn-lt"/>
              </a:rPr>
              <a:t>X_valid</a:t>
            </a:r>
            <a:r>
              <a:rPr lang="ru-RU" sz="1400" dirty="0">
                <a:ea typeface="+mn-lt"/>
                <a:cs typeface="+mn-lt"/>
              </a:rPr>
              <a:t>, </a:t>
            </a:r>
            <a:r>
              <a:rPr lang="ru-RU" sz="1400" dirty="0" err="1">
                <a:ea typeface="+mn-lt"/>
                <a:cs typeface="+mn-lt"/>
              </a:rPr>
              <a:t>y_valid</a:t>
            </a:r>
            <a:r>
              <a:rPr lang="ru-RU" sz="1400" dirty="0">
                <a:ea typeface="+mn-lt"/>
                <a:cs typeface="+mn-lt"/>
              </a:rPr>
              <a:t>). Они равны 0.724 и 0.731.</a:t>
            </a:r>
            <a:endParaRPr lang="ru-RU" sz="1400" dirty="0"/>
          </a:p>
          <a:p>
            <a:pPr marL="0" indent="0" algn="just">
              <a:buNone/>
            </a:pPr>
            <a:r>
              <a:rPr lang="ru-RU" sz="1400" dirty="0">
                <a:ea typeface="+mn-lt"/>
                <a:cs typeface="+mn-lt"/>
              </a:rPr>
              <a:t>Обучим логистическую регрессию (</a:t>
            </a:r>
            <a:r>
              <a:rPr lang="ru-RU" sz="1400" dirty="0" err="1">
                <a:ea typeface="+mn-lt"/>
                <a:cs typeface="+mn-lt"/>
              </a:rPr>
              <a:t>LogisticRegression</a:t>
            </a:r>
            <a:r>
              <a:rPr lang="ru-RU" sz="1400" dirty="0">
                <a:ea typeface="+mn-lt"/>
                <a:cs typeface="+mn-lt"/>
              </a:rPr>
              <a:t>) с параметром C по умолчанию. Доли правильных ответов на кросс-валидации и на выборке (</a:t>
            </a:r>
            <a:r>
              <a:rPr lang="ru-RU" sz="1400" dirty="0" err="1">
                <a:ea typeface="+mn-lt"/>
                <a:cs typeface="+mn-lt"/>
              </a:rPr>
              <a:t>X_valid</a:t>
            </a:r>
            <a:r>
              <a:rPr lang="ru-RU" sz="1400" dirty="0">
                <a:ea typeface="+mn-lt"/>
                <a:cs typeface="+mn-lt"/>
              </a:rPr>
              <a:t>, </a:t>
            </a:r>
            <a:r>
              <a:rPr lang="ru-RU" sz="1400" dirty="0" err="1">
                <a:ea typeface="+mn-lt"/>
                <a:cs typeface="+mn-lt"/>
              </a:rPr>
              <a:t>y_valid</a:t>
            </a:r>
            <a:r>
              <a:rPr lang="ru-RU" sz="1400" dirty="0">
                <a:ea typeface="+mn-lt"/>
                <a:cs typeface="+mn-lt"/>
              </a:rPr>
              <a:t>) равны 0.761 и 0.777.</a:t>
            </a:r>
            <a:endParaRPr lang="ru-RU" sz="1400" dirty="0"/>
          </a:p>
          <a:p>
            <a:pPr marL="0" indent="0" algn="just">
              <a:buNone/>
            </a:pPr>
            <a:r>
              <a:rPr lang="ru-RU" sz="1400" dirty="0">
                <a:ea typeface="+mn-lt"/>
                <a:cs typeface="+mn-lt"/>
              </a:rPr>
              <a:t>Предварительно можно видеть, что логистическая регрессия показывает лучший результат при заданных параметрах.</a:t>
            </a:r>
            <a:endParaRPr lang="ru-RU" sz="1400" dirty="0"/>
          </a:p>
          <a:p>
            <a:pPr marL="0" indent="0" algn="just">
              <a:buNone/>
            </a:pPr>
            <a:r>
              <a:rPr lang="ru-RU" sz="1400" dirty="0">
                <a:ea typeface="+mn-lt"/>
                <a:cs typeface="+mn-lt"/>
              </a:rPr>
              <a:t>С помощью </a:t>
            </a:r>
            <a:r>
              <a:rPr lang="ru-RU" sz="1400" dirty="0" err="1">
                <a:ea typeface="+mn-lt"/>
                <a:cs typeface="+mn-lt"/>
              </a:rPr>
              <a:t>LogisticRegressionCV</a:t>
            </a:r>
            <a:r>
              <a:rPr lang="ru-RU" sz="1400" dirty="0">
                <a:ea typeface="+mn-lt"/>
                <a:cs typeface="+mn-lt"/>
              </a:rPr>
              <a:t> подберем параметр C для </a:t>
            </a:r>
            <a:r>
              <a:rPr lang="ru-RU" sz="1400" dirty="0" err="1">
                <a:ea typeface="+mn-lt"/>
                <a:cs typeface="+mn-lt"/>
              </a:rPr>
              <a:t>LogisticRegression</a:t>
            </a:r>
            <a:r>
              <a:rPr lang="ru-RU" sz="1400" dirty="0">
                <a:ea typeface="+mn-lt"/>
                <a:cs typeface="+mn-lt"/>
              </a:rPr>
              <a:t>. Оно равно 1.916 и доля правильных ответов на кросс-валидации равна 0.762. Доля правильных ответов на выборке (</a:t>
            </a:r>
            <a:r>
              <a:rPr lang="ru-RU" sz="1400" dirty="0" err="1">
                <a:ea typeface="+mn-lt"/>
                <a:cs typeface="+mn-lt"/>
              </a:rPr>
              <a:t>X_valid</a:t>
            </a:r>
            <a:r>
              <a:rPr lang="ru-RU" sz="1400" dirty="0">
                <a:ea typeface="+mn-lt"/>
                <a:cs typeface="+mn-lt"/>
              </a:rPr>
              <a:t>, </a:t>
            </a:r>
            <a:r>
              <a:rPr lang="ru-RU" sz="1400" dirty="0" err="1">
                <a:ea typeface="+mn-lt"/>
                <a:cs typeface="+mn-lt"/>
              </a:rPr>
              <a:t>y_valid</a:t>
            </a:r>
            <a:r>
              <a:rPr lang="ru-RU" sz="1400" dirty="0">
                <a:ea typeface="+mn-lt"/>
                <a:cs typeface="+mn-lt"/>
              </a:rPr>
              <a:t>) равна 0.779.</a:t>
            </a:r>
            <a:endParaRPr lang="ru-RU" sz="1400" dirty="0"/>
          </a:p>
          <a:p>
            <a:pPr marL="0" indent="0" algn="just">
              <a:buNone/>
            </a:pPr>
            <a:r>
              <a:rPr lang="ru-RU" sz="1400" dirty="0">
                <a:ea typeface="+mn-lt"/>
                <a:cs typeface="+mn-lt"/>
              </a:rPr>
              <a:t>Обучим линейный SVM (</a:t>
            </a:r>
            <a:r>
              <a:rPr lang="ru-RU" sz="1400" dirty="0" err="1">
                <a:ea typeface="+mn-lt"/>
                <a:cs typeface="+mn-lt"/>
              </a:rPr>
              <a:t>LinearSVC</a:t>
            </a:r>
            <a:r>
              <a:rPr lang="ru-RU" sz="1400" dirty="0">
                <a:ea typeface="+mn-lt"/>
                <a:cs typeface="+mn-lt"/>
              </a:rPr>
              <a:t>) с параметром C=1. Доли правильных ответов на кросс-валидации и отложенной выборке равны 0.751 и 0.777.</a:t>
            </a:r>
            <a:endParaRPr lang="ru-RU" sz="1400"/>
          </a:p>
          <a:p>
            <a:pPr marL="0" indent="0" algn="just">
              <a:buNone/>
            </a:pPr>
            <a:r>
              <a:rPr lang="ru-RU" sz="1400" dirty="0">
                <a:ea typeface="+mn-lt"/>
                <a:cs typeface="+mn-lt"/>
              </a:rPr>
              <a:t>С помощью </a:t>
            </a:r>
            <a:r>
              <a:rPr lang="ru-RU" sz="1400" err="1">
                <a:ea typeface="+mn-lt"/>
                <a:cs typeface="+mn-lt"/>
              </a:rPr>
              <a:t>GridSearchCV</a:t>
            </a:r>
            <a:r>
              <a:rPr lang="ru-RU" sz="1400" dirty="0">
                <a:ea typeface="+mn-lt"/>
                <a:cs typeface="+mn-lt"/>
              </a:rPr>
              <a:t> подберем параметр C для SVM. Найденное значение равно 0.104, доля правильных ответов на кросс-валидации 0.767. Доля правильных ответов на выборке (</a:t>
            </a:r>
            <a:r>
              <a:rPr lang="ru-RU" sz="1400" err="1">
                <a:ea typeface="+mn-lt"/>
                <a:cs typeface="+mn-lt"/>
              </a:rPr>
              <a:t>X_valid</a:t>
            </a:r>
            <a:r>
              <a:rPr lang="ru-RU" sz="1400" dirty="0">
                <a:ea typeface="+mn-lt"/>
                <a:cs typeface="+mn-lt"/>
              </a:rPr>
              <a:t>, </a:t>
            </a:r>
            <a:r>
              <a:rPr lang="ru-RU" sz="1400" err="1">
                <a:ea typeface="+mn-lt"/>
                <a:cs typeface="+mn-lt"/>
              </a:rPr>
              <a:t>y_valid</a:t>
            </a:r>
            <a:r>
              <a:rPr lang="ru-RU" sz="1400" dirty="0">
                <a:ea typeface="+mn-lt"/>
                <a:cs typeface="+mn-lt"/>
              </a:rPr>
              <a:t>) равна 0.781.</a:t>
            </a:r>
            <a:endParaRPr lang="ru-RU" sz="1400" dirty="0"/>
          </a:p>
        </p:txBody>
      </p:sp>
      <p:pic>
        <p:nvPicPr>
          <p:cNvPr id="4" name="Рисунок 4" descr="Изображение выглядит как снимок экрана&#10;&#10;Автоматически созданное описание">
            <a:extLst>
              <a:ext uri="{FF2B5EF4-FFF2-40B4-BE49-F238E27FC236}">
                <a16:creationId xmlns:a16="http://schemas.microsoft.com/office/drawing/2014/main" id="{32AD0939-555D-49DA-9F66-0CECF1781ABA}"/>
              </a:ext>
            </a:extLst>
          </p:cNvPr>
          <p:cNvPicPr>
            <a:picLocks noChangeAspect="1"/>
          </p:cNvPicPr>
          <p:nvPr/>
        </p:nvPicPr>
        <p:blipFill>
          <a:blip r:embed="rId2"/>
          <a:stretch>
            <a:fillRect/>
          </a:stretch>
        </p:blipFill>
        <p:spPr>
          <a:xfrm>
            <a:off x="8772525" y="1379235"/>
            <a:ext cx="3343275" cy="2175479"/>
          </a:xfrm>
          <a:prstGeom prst="rect">
            <a:avLst/>
          </a:prstGeom>
        </p:spPr>
      </p:pic>
      <p:sp>
        <p:nvSpPr>
          <p:cNvPr id="5" name="TextBox 4">
            <a:extLst>
              <a:ext uri="{FF2B5EF4-FFF2-40B4-BE49-F238E27FC236}">
                <a16:creationId xmlns:a16="http://schemas.microsoft.com/office/drawing/2014/main" id="{FE033914-19EF-40BB-BDDB-A516C57AC696}"/>
              </a:ext>
            </a:extLst>
          </p:cNvPr>
          <p:cNvSpPr txBox="1"/>
          <p:nvPr/>
        </p:nvSpPr>
        <p:spPr>
          <a:xfrm>
            <a:off x="9277350" y="3590925"/>
            <a:ext cx="2743200"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ru-RU" sz="1200" dirty="0"/>
              <a:t>Кривая валидации для </a:t>
            </a:r>
            <a:r>
              <a:rPr lang="ru-RU" sz="1200" dirty="0" err="1"/>
              <a:t>LinearSVC</a:t>
            </a:r>
          </a:p>
        </p:txBody>
      </p:sp>
      <p:pic>
        <p:nvPicPr>
          <p:cNvPr id="6" name="Рисунок 6" descr="Изображение выглядит как карта&#10;&#10;Автоматически созданное описание">
            <a:extLst>
              <a:ext uri="{FF2B5EF4-FFF2-40B4-BE49-F238E27FC236}">
                <a16:creationId xmlns:a16="http://schemas.microsoft.com/office/drawing/2014/main" id="{03C1672F-5210-42B6-A1C2-950A98B6C4D6}"/>
              </a:ext>
            </a:extLst>
          </p:cNvPr>
          <p:cNvPicPr>
            <a:picLocks noChangeAspect="1"/>
          </p:cNvPicPr>
          <p:nvPr/>
        </p:nvPicPr>
        <p:blipFill>
          <a:blip r:embed="rId3"/>
          <a:stretch>
            <a:fillRect/>
          </a:stretch>
        </p:blipFill>
        <p:spPr>
          <a:xfrm>
            <a:off x="8743950" y="3903150"/>
            <a:ext cx="3371850" cy="2175900"/>
          </a:xfrm>
          <a:prstGeom prst="rect">
            <a:avLst/>
          </a:prstGeom>
        </p:spPr>
      </p:pic>
      <p:sp>
        <p:nvSpPr>
          <p:cNvPr id="7" name="TextBox 6">
            <a:extLst>
              <a:ext uri="{FF2B5EF4-FFF2-40B4-BE49-F238E27FC236}">
                <a16:creationId xmlns:a16="http://schemas.microsoft.com/office/drawing/2014/main" id="{0F0BF8FC-EDCA-4639-A998-82F58B085740}"/>
              </a:ext>
            </a:extLst>
          </p:cNvPr>
          <p:cNvSpPr txBox="1"/>
          <p:nvPr/>
        </p:nvSpPr>
        <p:spPr>
          <a:xfrm>
            <a:off x="9067800" y="6115050"/>
            <a:ext cx="326707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ru-RU" sz="1200" dirty="0"/>
              <a:t>Зависимость доли правильных ответов на кросс валидации от параметра C для логистической регрессии</a:t>
            </a:r>
          </a:p>
        </p:txBody>
      </p:sp>
    </p:spTree>
    <p:extLst>
      <p:ext uri="{BB962C8B-B14F-4D97-AF65-F5344CB8AC3E}">
        <p14:creationId xmlns:p14="http://schemas.microsoft.com/office/powerpoint/2010/main" val="22131504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AC7EAE1-7E75-46CA-BF01-36BC3D9ED342}"/>
              </a:ext>
            </a:extLst>
          </p:cNvPr>
          <p:cNvSpPr>
            <a:spLocks noGrp="1"/>
          </p:cNvSpPr>
          <p:nvPr>
            <p:ph type="title"/>
          </p:nvPr>
        </p:nvSpPr>
        <p:spPr/>
        <p:txBody>
          <a:bodyPr/>
          <a:lstStyle/>
          <a:p>
            <a:r>
              <a:rPr lang="ru-RU" dirty="0"/>
              <a:t>5. Соревнование </a:t>
            </a:r>
            <a:r>
              <a:rPr lang="ru-RU" dirty="0" err="1"/>
              <a:t>Kaggle</a:t>
            </a:r>
            <a:r>
              <a:rPr lang="ru-RU" dirty="0"/>
              <a:t> </a:t>
            </a:r>
            <a:r>
              <a:rPr lang="ru-RU" dirty="0" err="1"/>
              <a:t>Inclass</a:t>
            </a:r>
            <a:r>
              <a:rPr lang="ru-RU" dirty="0"/>
              <a:t> по идентификации пользователей</a:t>
            </a:r>
          </a:p>
        </p:txBody>
      </p:sp>
      <p:sp>
        <p:nvSpPr>
          <p:cNvPr id="3" name="Объект 2">
            <a:extLst>
              <a:ext uri="{FF2B5EF4-FFF2-40B4-BE49-F238E27FC236}">
                <a16:creationId xmlns:a16="http://schemas.microsoft.com/office/drawing/2014/main" id="{EF3C7649-36CE-4E90-8718-52F02E43F34B}"/>
              </a:ext>
            </a:extLst>
          </p:cNvPr>
          <p:cNvSpPr>
            <a:spLocks noGrp="1"/>
          </p:cNvSpPr>
          <p:nvPr>
            <p:ph idx="1"/>
          </p:nvPr>
        </p:nvSpPr>
        <p:spPr>
          <a:xfrm>
            <a:off x="677334" y="1779589"/>
            <a:ext cx="8596668" cy="2690148"/>
          </a:xfrm>
        </p:spPr>
        <p:txBody>
          <a:bodyPr vert="horz" lIns="91440" tIns="45720" rIns="91440" bIns="45720" rtlCol="0" anchor="t">
            <a:noAutofit/>
          </a:bodyPr>
          <a:lstStyle/>
          <a:p>
            <a:pPr marL="0" indent="0" algn="just">
              <a:buNone/>
            </a:pPr>
            <a:r>
              <a:rPr lang="ru-RU" sz="1400" dirty="0">
                <a:ea typeface="+mn-lt"/>
                <a:cs typeface="+mn-lt"/>
              </a:rPr>
              <a:t>Мы познакомимся с данными </a:t>
            </a:r>
            <a:r>
              <a:rPr lang="ru-RU" sz="1400" dirty="0">
                <a:ea typeface="+mn-lt"/>
                <a:cs typeface="+mn-lt"/>
                <a:hlinkClick r:id="rId2"/>
              </a:rPr>
              <a:t>соревнования</a:t>
            </a:r>
            <a:r>
              <a:rPr lang="ru-RU" sz="1400" dirty="0">
                <a:ea typeface="+mn-lt"/>
                <a:cs typeface="+mn-lt"/>
              </a:rPr>
              <a:t> </a:t>
            </a:r>
            <a:r>
              <a:rPr lang="ru-RU" sz="1400" dirty="0" err="1">
                <a:ea typeface="+mn-lt"/>
                <a:cs typeface="+mn-lt"/>
              </a:rPr>
              <a:t>Kaggle</a:t>
            </a:r>
            <a:r>
              <a:rPr lang="ru-RU" sz="1400" dirty="0">
                <a:ea typeface="+mn-lt"/>
                <a:cs typeface="+mn-lt"/>
              </a:rPr>
              <a:t> по идентификации пользователей и сделаем в нем первые посылки. В обучающей выборке видим следующие признаки: - </a:t>
            </a:r>
            <a:r>
              <a:rPr lang="ru-RU" sz="1400" dirty="0" err="1">
                <a:ea typeface="+mn-lt"/>
                <a:cs typeface="+mn-lt"/>
              </a:rPr>
              <a:t>sitei</a:t>
            </a:r>
            <a:r>
              <a:rPr lang="ru-RU" sz="1400" dirty="0">
                <a:ea typeface="+mn-lt"/>
                <a:cs typeface="+mn-lt"/>
              </a:rPr>
              <a:t> – индекс i-</a:t>
            </a:r>
            <a:r>
              <a:rPr lang="ru-RU" sz="1400" dirty="0" err="1">
                <a:ea typeface="+mn-lt"/>
                <a:cs typeface="+mn-lt"/>
              </a:rPr>
              <a:t>го</a:t>
            </a:r>
            <a:r>
              <a:rPr lang="ru-RU" sz="1400" dirty="0">
                <a:ea typeface="+mn-lt"/>
                <a:cs typeface="+mn-lt"/>
              </a:rPr>
              <a:t> посещенного сайта в сессии - </a:t>
            </a:r>
            <a:r>
              <a:rPr lang="ru-RU" sz="1400" dirty="0" err="1">
                <a:ea typeface="+mn-lt"/>
                <a:cs typeface="+mn-lt"/>
              </a:rPr>
              <a:t>timei</a:t>
            </a:r>
            <a:r>
              <a:rPr lang="ru-RU" sz="1400" dirty="0">
                <a:ea typeface="+mn-lt"/>
                <a:cs typeface="+mn-lt"/>
              </a:rPr>
              <a:t> – время посещения i-</a:t>
            </a:r>
            <a:r>
              <a:rPr lang="ru-RU" sz="1400" dirty="0" err="1">
                <a:ea typeface="+mn-lt"/>
                <a:cs typeface="+mn-lt"/>
              </a:rPr>
              <a:t>го</a:t>
            </a:r>
            <a:r>
              <a:rPr lang="ru-RU" sz="1400" dirty="0">
                <a:ea typeface="+mn-lt"/>
                <a:cs typeface="+mn-lt"/>
              </a:rPr>
              <a:t> сайта в сессии  - </a:t>
            </a:r>
            <a:r>
              <a:rPr lang="ru-RU" sz="1400" dirty="0" err="1">
                <a:ea typeface="+mn-lt"/>
                <a:cs typeface="+mn-lt"/>
              </a:rPr>
              <a:t>user_id</a:t>
            </a:r>
            <a:r>
              <a:rPr lang="ru-RU" sz="1400" dirty="0">
                <a:ea typeface="+mn-lt"/>
                <a:cs typeface="+mn-lt"/>
              </a:rPr>
              <a:t> – ID пользователя. Сессии пользователей выделены так, что они не могут быть длиннее получаса или 10 сайтов. То есть сессия считается оконченной либо когда пользователь посетил 10 сайтов подряд, либо когда сессия заняла по времени более 30 минут. </a:t>
            </a:r>
            <a:endParaRPr lang="ru-RU"/>
          </a:p>
          <a:p>
            <a:pPr marL="0" indent="0" algn="just">
              <a:buNone/>
            </a:pPr>
            <a:r>
              <a:rPr lang="ru-RU" sz="1400" dirty="0">
                <a:ea typeface="+mn-lt"/>
                <a:cs typeface="+mn-lt"/>
              </a:rPr>
              <a:t>Для первого прогноза будем использовать только индексы посещенных сайтов. Создадим разреженные матрицы аналогично тому, как мы это делали ранее. Используем </a:t>
            </a:r>
            <a:r>
              <a:rPr lang="ru-RU" sz="1400" dirty="0" err="1">
                <a:ea typeface="+mn-lt"/>
                <a:cs typeface="+mn-lt"/>
              </a:rPr>
              <a:t>SGDClassifier</a:t>
            </a:r>
            <a:r>
              <a:rPr lang="ru-RU" sz="1400" dirty="0">
                <a:ea typeface="+mn-lt"/>
                <a:cs typeface="+mn-lt"/>
              </a:rPr>
              <a:t> с логистической функцией потерь. Обучим модель на выборке (</a:t>
            </a:r>
            <a:r>
              <a:rPr lang="ru-RU" sz="1400" dirty="0" err="1">
                <a:ea typeface="+mn-lt"/>
                <a:cs typeface="+mn-lt"/>
              </a:rPr>
              <a:t>X_train</a:t>
            </a:r>
            <a:r>
              <a:rPr lang="ru-RU" sz="1400" dirty="0">
                <a:ea typeface="+mn-lt"/>
                <a:cs typeface="+mn-lt"/>
              </a:rPr>
              <a:t>, </a:t>
            </a:r>
            <a:r>
              <a:rPr lang="ru-RU" sz="1400" dirty="0" err="1">
                <a:ea typeface="+mn-lt"/>
                <a:cs typeface="+mn-lt"/>
              </a:rPr>
              <a:t>y_train</a:t>
            </a:r>
            <a:r>
              <a:rPr lang="ru-RU" sz="1400" dirty="0">
                <a:ea typeface="+mn-lt"/>
                <a:cs typeface="+mn-lt"/>
              </a:rPr>
              <a:t>). Посчитаем ROC AUC на отложенной выборке. Он равен 0.934.</a:t>
            </a:r>
            <a:endParaRPr lang="ru-RU" sz="1400"/>
          </a:p>
          <a:p>
            <a:pPr marL="0" indent="0" algn="just">
              <a:buNone/>
            </a:pPr>
            <a:r>
              <a:rPr lang="ru-RU" sz="1400" dirty="0">
                <a:ea typeface="+mn-lt"/>
                <a:cs typeface="+mn-lt"/>
              </a:rPr>
              <a:t>Сделаем прогноз для тестовой выборки. </a:t>
            </a:r>
            <a:r>
              <a:rPr lang="ru-RU" sz="1400" dirty="0" err="1">
                <a:ea typeface="+mn-lt"/>
                <a:cs typeface="+mn-lt"/>
              </a:rPr>
              <a:t>Бейзлайн</a:t>
            </a:r>
            <a:r>
              <a:rPr lang="ru-RU" sz="1400" dirty="0">
                <a:ea typeface="+mn-lt"/>
                <a:cs typeface="+mn-lt"/>
              </a:rPr>
              <a:t> "</a:t>
            </a:r>
            <a:r>
              <a:rPr lang="ru-RU" sz="1400" dirty="0" err="1">
                <a:ea typeface="+mn-lt"/>
                <a:cs typeface="+mn-lt"/>
              </a:rPr>
              <a:t>SGDCLassifer</a:t>
            </a:r>
            <a:r>
              <a:rPr lang="ru-RU" sz="1400" dirty="0">
                <a:ea typeface="+mn-lt"/>
                <a:cs typeface="+mn-lt"/>
              </a:rPr>
              <a:t>" на </a:t>
            </a:r>
            <a:r>
              <a:rPr lang="ru-RU" sz="1400" dirty="0" err="1">
                <a:ea typeface="+mn-lt"/>
                <a:cs typeface="+mn-lt"/>
              </a:rPr>
              <a:t>лидерборде</a:t>
            </a:r>
            <a:r>
              <a:rPr lang="ru-RU" sz="1400" dirty="0">
                <a:ea typeface="+mn-lt"/>
                <a:cs typeface="+mn-lt"/>
              </a:rPr>
              <a:t> побит.</a:t>
            </a:r>
            <a:endParaRPr lang="ru-RU" sz="1400"/>
          </a:p>
        </p:txBody>
      </p:sp>
      <p:pic>
        <p:nvPicPr>
          <p:cNvPr id="4" name="Рисунок 4" descr="Изображение выглядит как снимок экрана&#10;&#10;Автоматически созданное описание">
            <a:extLst>
              <a:ext uri="{FF2B5EF4-FFF2-40B4-BE49-F238E27FC236}">
                <a16:creationId xmlns:a16="http://schemas.microsoft.com/office/drawing/2014/main" id="{19443059-91EC-4535-B594-7975CA2BE9C8}"/>
              </a:ext>
            </a:extLst>
          </p:cNvPr>
          <p:cNvPicPr>
            <a:picLocks noChangeAspect="1"/>
          </p:cNvPicPr>
          <p:nvPr/>
        </p:nvPicPr>
        <p:blipFill>
          <a:blip r:embed="rId3"/>
          <a:stretch>
            <a:fillRect/>
          </a:stretch>
        </p:blipFill>
        <p:spPr>
          <a:xfrm>
            <a:off x="1295400" y="4538050"/>
            <a:ext cx="7905750" cy="2020524"/>
          </a:xfrm>
          <a:prstGeom prst="rect">
            <a:avLst/>
          </a:prstGeom>
        </p:spPr>
      </p:pic>
    </p:spTree>
    <p:extLst>
      <p:ext uri="{BB962C8B-B14F-4D97-AF65-F5344CB8AC3E}">
        <p14:creationId xmlns:p14="http://schemas.microsoft.com/office/powerpoint/2010/main" val="3403104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AC7EAE1-7E75-46CA-BF01-36BC3D9ED342}"/>
              </a:ext>
            </a:extLst>
          </p:cNvPr>
          <p:cNvSpPr>
            <a:spLocks noGrp="1"/>
          </p:cNvSpPr>
          <p:nvPr>
            <p:ph type="title"/>
          </p:nvPr>
        </p:nvSpPr>
        <p:spPr/>
        <p:txBody>
          <a:bodyPr/>
          <a:lstStyle/>
          <a:p>
            <a:r>
              <a:rPr lang="ru-RU" dirty="0"/>
              <a:t>5. Соревнование </a:t>
            </a:r>
            <a:r>
              <a:rPr lang="ru-RU" dirty="0" err="1"/>
              <a:t>Kaggle</a:t>
            </a:r>
            <a:r>
              <a:rPr lang="ru-RU" dirty="0"/>
              <a:t> </a:t>
            </a:r>
            <a:r>
              <a:rPr lang="ru-RU" dirty="0" err="1"/>
              <a:t>Inclass</a:t>
            </a:r>
            <a:r>
              <a:rPr lang="ru-RU" dirty="0"/>
              <a:t> по идентификации пользователей</a:t>
            </a:r>
          </a:p>
        </p:txBody>
      </p:sp>
      <p:sp>
        <p:nvSpPr>
          <p:cNvPr id="3" name="Объект 2">
            <a:extLst>
              <a:ext uri="{FF2B5EF4-FFF2-40B4-BE49-F238E27FC236}">
                <a16:creationId xmlns:a16="http://schemas.microsoft.com/office/drawing/2014/main" id="{EF3C7649-36CE-4E90-8718-52F02E43F34B}"/>
              </a:ext>
            </a:extLst>
          </p:cNvPr>
          <p:cNvSpPr>
            <a:spLocks noGrp="1"/>
          </p:cNvSpPr>
          <p:nvPr>
            <p:ph idx="1"/>
          </p:nvPr>
        </p:nvSpPr>
        <p:spPr>
          <a:xfrm>
            <a:off x="677334" y="2160589"/>
            <a:ext cx="8596668" cy="2175798"/>
          </a:xfrm>
        </p:spPr>
        <p:txBody>
          <a:bodyPr vert="horz" lIns="91440" tIns="45720" rIns="91440" bIns="45720" rtlCol="0" anchor="t">
            <a:noAutofit/>
          </a:bodyPr>
          <a:lstStyle/>
          <a:p>
            <a:pPr marL="0" indent="0" algn="just">
              <a:buNone/>
            </a:pPr>
            <a:r>
              <a:rPr lang="ru-RU" sz="1400" dirty="0">
                <a:ea typeface="+mn-lt"/>
                <a:cs typeface="+mn-lt"/>
              </a:rPr>
              <a:t>Добавим признаки из ноутбука для третьей недели, попробуем оптимизировать </a:t>
            </a:r>
            <a:r>
              <a:rPr lang="ru-RU" sz="1400" dirty="0" err="1">
                <a:ea typeface="+mn-lt"/>
                <a:cs typeface="+mn-lt"/>
              </a:rPr>
              <a:t>гиперпараметры</a:t>
            </a:r>
            <a:r>
              <a:rPr lang="ru-RU" sz="1400" dirty="0">
                <a:ea typeface="+mn-lt"/>
                <a:cs typeface="+mn-lt"/>
              </a:rPr>
              <a:t>.</a:t>
            </a:r>
            <a:endParaRPr lang="en-US" sz="1400">
              <a:ea typeface="+mn-lt"/>
              <a:cs typeface="+mn-lt"/>
            </a:endParaRPr>
          </a:p>
          <a:p>
            <a:pPr marL="0" indent="0" algn="just">
              <a:buNone/>
            </a:pPr>
            <a:r>
              <a:rPr lang="ru-RU" sz="1400" dirty="0">
                <a:ea typeface="+mn-lt"/>
                <a:cs typeface="+mn-lt"/>
              </a:rPr>
              <a:t>Обучим логистическую регрессию. </a:t>
            </a:r>
          </a:p>
          <a:p>
            <a:pPr marL="0" indent="0" algn="just">
              <a:buNone/>
            </a:pPr>
            <a:r>
              <a:rPr lang="ru-RU" sz="1400" dirty="0">
                <a:ea typeface="+mn-lt"/>
                <a:cs typeface="+mn-lt"/>
              </a:rPr>
              <a:t>ROC AUC на отложенной выборке равен 0.979, что выше, чем в предыдущем случае.</a:t>
            </a:r>
          </a:p>
          <a:p>
            <a:pPr marL="0" indent="0" algn="just">
              <a:buNone/>
            </a:pPr>
            <a:r>
              <a:rPr lang="ru-RU" sz="1400" dirty="0">
                <a:ea typeface="+mn-lt"/>
                <a:cs typeface="+mn-lt"/>
              </a:rPr>
              <a:t>Обучим классификатор на всех данных. Сделаем прогноз для тестовой выборки и отправим его.</a:t>
            </a:r>
          </a:p>
          <a:p>
            <a:pPr marL="0" indent="0" algn="just">
              <a:buNone/>
            </a:pPr>
            <a:r>
              <a:rPr lang="ru-RU" sz="1400" dirty="0">
                <a:ea typeface="+mn-lt"/>
                <a:cs typeface="+mn-lt"/>
              </a:rPr>
              <a:t>Бенчмарк "</a:t>
            </a:r>
            <a:r>
              <a:rPr lang="ru-RU" sz="1400" dirty="0" err="1">
                <a:ea typeface="+mn-lt"/>
                <a:cs typeface="+mn-lt"/>
              </a:rPr>
              <a:t>Logit</a:t>
            </a:r>
            <a:r>
              <a:rPr lang="ru-RU" sz="1400" dirty="0">
                <a:ea typeface="+mn-lt"/>
                <a:cs typeface="+mn-lt"/>
              </a:rPr>
              <a:t> +3 </a:t>
            </a:r>
            <a:r>
              <a:rPr lang="ru-RU" sz="1400" dirty="0" err="1">
                <a:ea typeface="+mn-lt"/>
                <a:cs typeface="+mn-lt"/>
              </a:rPr>
              <a:t>features</a:t>
            </a:r>
            <a:r>
              <a:rPr lang="ru-RU" sz="1400" dirty="0">
                <a:ea typeface="+mn-lt"/>
                <a:cs typeface="+mn-lt"/>
              </a:rPr>
              <a:t>" со скором 0.92784 побит.</a:t>
            </a:r>
          </a:p>
          <a:p>
            <a:pPr marL="0" indent="0" algn="just">
              <a:buNone/>
            </a:pPr>
            <a:r>
              <a:rPr lang="ru-RU" sz="1400" dirty="0">
                <a:ea typeface="+mn-lt"/>
                <a:cs typeface="+mn-lt"/>
              </a:rPr>
              <a:t>Результат можно еще улучшить, применяя другие модели, придумывая дополнительные признаки и т.п. Как минимум стоит попробовать </a:t>
            </a:r>
            <a:r>
              <a:rPr lang="ru-RU" sz="1400" dirty="0" err="1">
                <a:ea typeface="+mn-lt"/>
                <a:cs typeface="+mn-lt"/>
              </a:rPr>
              <a:t>бустинг</a:t>
            </a:r>
            <a:r>
              <a:rPr lang="ru-RU" sz="1400" dirty="0">
                <a:ea typeface="+mn-lt"/>
                <a:cs typeface="+mn-lt"/>
              </a:rPr>
              <a:t> или случайный лес.</a:t>
            </a:r>
          </a:p>
          <a:p>
            <a:pPr marL="0" indent="0" algn="just">
              <a:buNone/>
            </a:pPr>
            <a:endParaRPr lang="ru-RU" sz="1400" dirty="0"/>
          </a:p>
        </p:txBody>
      </p:sp>
      <p:pic>
        <p:nvPicPr>
          <p:cNvPr id="4" name="Рисунок 4" descr="Изображение выглядит как снимок экрана&#10;&#10;Автоматически созданное описание">
            <a:extLst>
              <a:ext uri="{FF2B5EF4-FFF2-40B4-BE49-F238E27FC236}">
                <a16:creationId xmlns:a16="http://schemas.microsoft.com/office/drawing/2014/main" id="{D001F851-F968-403B-A1C5-12C6A13E44DD}"/>
              </a:ext>
            </a:extLst>
          </p:cNvPr>
          <p:cNvPicPr>
            <a:picLocks noChangeAspect="1"/>
          </p:cNvPicPr>
          <p:nvPr/>
        </p:nvPicPr>
        <p:blipFill>
          <a:blip r:embed="rId2"/>
          <a:stretch>
            <a:fillRect/>
          </a:stretch>
        </p:blipFill>
        <p:spPr>
          <a:xfrm>
            <a:off x="933450" y="4562505"/>
            <a:ext cx="8315325" cy="1790640"/>
          </a:xfrm>
          <a:prstGeom prst="rect">
            <a:avLst/>
          </a:prstGeom>
        </p:spPr>
      </p:pic>
    </p:spTree>
    <p:extLst>
      <p:ext uri="{BB962C8B-B14F-4D97-AF65-F5344CB8AC3E}">
        <p14:creationId xmlns:p14="http://schemas.microsoft.com/office/powerpoint/2010/main" val="39184106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F6407B3-BFA6-4850-BD66-69C7E3BA62F4}"/>
              </a:ext>
            </a:extLst>
          </p:cNvPr>
          <p:cNvSpPr>
            <a:spLocks noGrp="1"/>
          </p:cNvSpPr>
          <p:nvPr>
            <p:ph type="title"/>
          </p:nvPr>
        </p:nvSpPr>
        <p:spPr/>
        <p:txBody>
          <a:bodyPr/>
          <a:lstStyle/>
          <a:p>
            <a:r>
              <a:rPr lang="ru-RU" dirty="0"/>
              <a:t>6. </a:t>
            </a:r>
            <a:r>
              <a:rPr lang="ru-RU" dirty="0" err="1"/>
              <a:t>Vowpal</a:t>
            </a:r>
            <a:r>
              <a:rPr lang="ru-RU" dirty="0"/>
              <a:t> </a:t>
            </a:r>
            <a:r>
              <a:rPr lang="ru-RU" dirty="0" err="1"/>
              <a:t>wabbit</a:t>
            </a:r>
            <a:endParaRPr lang="en-US" dirty="0" err="1"/>
          </a:p>
        </p:txBody>
      </p:sp>
      <p:sp>
        <p:nvSpPr>
          <p:cNvPr id="3" name="Объект 2">
            <a:extLst>
              <a:ext uri="{FF2B5EF4-FFF2-40B4-BE49-F238E27FC236}">
                <a16:creationId xmlns:a16="http://schemas.microsoft.com/office/drawing/2014/main" id="{4331E7C3-6968-4C8D-B912-62A018D0F8B2}"/>
              </a:ext>
            </a:extLst>
          </p:cNvPr>
          <p:cNvSpPr>
            <a:spLocks noGrp="1"/>
          </p:cNvSpPr>
          <p:nvPr>
            <p:ph idx="1"/>
          </p:nvPr>
        </p:nvSpPr>
        <p:spPr/>
        <p:txBody>
          <a:bodyPr vert="horz" lIns="91440" tIns="45720" rIns="91440" bIns="45720" rtlCol="0" anchor="t">
            <a:normAutofit lnSpcReduction="10000"/>
          </a:bodyPr>
          <a:lstStyle/>
          <a:p>
            <a:pPr marL="0" indent="0" algn="just">
              <a:buNone/>
            </a:pPr>
            <a:r>
              <a:rPr lang="ru-RU" dirty="0">
                <a:ea typeface="+mn-lt"/>
                <a:cs typeface="+mn-lt"/>
              </a:rPr>
              <a:t>Исходные данные все те же самые, но выделено 400 пользователей, и решается задача их идентификации.</a:t>
            </a:r>
            <a:endParaRPr lang="ru-RU" dirty="0"/>
          </a:p>
          <a:p>
            <a:pPr marL="0" indent="0" algn="just">
              <a:buNone/>
            </a:pPr>
            <a:r>
              <a:rPr lang="ru-RU" dirty="0" err="1">
                <a:ea typeface="+mn-lt"/>
                <a:cs typeface="+mn-lt"/>
              </a:rPr>
              <a:t>Vowpal</a:t>
            </a:r>
            <a:r>
              <a:rPr lang="ru-RU" dirty="0">
                <a:ea typeface="+mn-lt"/>
                <a:cs typeface="+mn-lt"/>
              </a:rPr>
              <a:t> </a:t>
            </a:r>
            <a:r>
              <a:rPr lang="ru-RU" dirty="0" err="1">
                <a:ea typeface="+mn-lt"/>
                <a:cs typeface="+mn-lt"/>
              </a:rPr>
              <a:t>Wabbit</a:t>
            </a:r>
            <a:r>
              <a:rPr lang="ru-RU" dirty="0">
                <a:ea typeface="+mn-lt"/>
                <a:cs typeface="+mn-lt"/>
              </a:rPr>
              <a:t> любит, чтоб метки классов были распределены от 1 до K, где K – число классов в задаче классификации (в нашем случае – 400). Поэтому пришлось применить </a:t>
            </a:r>
            <a:r>
              <a:rPr lang="ru-RU" dirty="0" err="1">
                <a:ea typeface="+mn-lt"/>
                <a:cs typeface="+mn-lt"/>
              </a:rPr>
              <a:t>LabelEncoder</a:t>
            </a:r>
            <a:r>
              <a:rPr lang="ru-RU" dirty="0">
                <a:ea typeface="+mn-lt"/>
                <a:cs typeface="+mn-lt"/>
              </a:rPr>
              <a:t>, да еще и +1 потом добавить (</a:t>
            </a:r>
            <a:r>
              <a:rPr lang="ru-RU" dirty="0" err="1">
                <a:ea typeface="+mn-lt"/>
                <a:cs typeface="+mn-lt"/>
              </a:rPr>
              <a:t>LabelEncoder</a:t>
            </a:r>
            <a:r>
              <a:rPr lang="ru-RU" dirty="0">
                <a:ea typeface="+mn-lt"/>
                <a:cs typeface="+mn-lt"/>
              </a:rPr>
              <a:t> переводит метки в </a:t>
            </a:r>
            <a:r>
              <a:rPr lang="ru-RU" dirty="0" err="1">
                <a:ea typeface="+mn-lt"/>
                <a:cs typeface="+mn-lt"/>
              </a:rPr>
              <a:t>диапозон</a:t>
            </a:r>
            <a:r>
              <a:rPr lang="ru-RU" dirty="0">
                <a:ea typeface="+mn-lt"/>
                <a:cs typeface="+mn-lt"/>
              </a:rPr>
              <a:t> от 0 до K-1).</a:t>
            </a:r>
            <a:endParaRPr lang="ru-RU" dirty="0"/>
          </a:p>
          <a:p>
            <a:pPr marL="0" indent="0" algn="just">
              <a:buNone/>
            </a:pPr>
            <a:r>
              <a:rPr lang="ru-RU" dirty="0">
                <a:ea typeface="+mn-lt"/>
                <a:cs typeface="+mn-lt"/>
              </a:rPr>
              <a:t>Были обучены модели </a:t>
            </a:r>
            <a:r>
              <a:rPr lang="ru-RU" dirty="0" err="1">
                <a:ea typeface="+mn-lt"/>
                <a:cs typeface="+mn-lt"/>
              </a:rPr>
              <a:t>Vowpal</a:t>
            </a:r>
            <a:r>
              <a:rPr lang="ru-RU" dirty="0">
                <a:ea typeface="+mn-lt"/>
                <a:cs typeface="+mn-lt"/>
              </a:rPr>
              <a:t> </a:t>
            </a:r>
            <a:r>
              <a:rPr lang="ru-RU" dirty="0" err="1">
                <a:ea typeface="+mn-lt"/>
                <a:cs typeface="+mn-lt"/>
              </a:rPr>
              <a:t>Wabbit</a:t>
            </a:r>
            <a:r>
              <a:rPr lang="ru-RU" dirty="0">
                <a:ea typeface="+mn-lt"/>
                <a:cs typeface="+mn-lt"/>
              </a:rPr>
              <a:t>, </a:t>
            </a:r>
            <a:r>
              <a:rPr lang="ru-RU" dirty="0" err="1">
                <a:ea typeface="+mn-lt"/>
                <a:cs typeface="+mn-lt"/>
              </a:rPr>
              <a:t>LogisticRegression</a:t>
            </a:r>
            <a:r>
              <a:rPr lang="ru-RU" dirty="0">
                <a:ea typeface="+mn-lt"/>
                <a:cs typeface="+mn-lt"/>
              </a:rPr>
              <a:t> и </a:t>
            </a:r>
            <a:r>
              <a:rPr lang="ru-RU" dirty="0" err="1">
                <a:ea typeface="+mn-lt"/>
                <a:cs typeface="+mn-lt"/>
              </a:rPr>
              <a:t>SGDClassifier</a:t>
            </a:r>
            <a:r>
              <a:rPr lang="ru-RU" dirty="0">
                <a:ea typeface="+mn-lt"/>
                <a:cs typeface="+mn-lt"/>
              </a:rPr>
              <a:t> на обучающей выборке и сделаны прогнозы на тестовой выборке. На публичной части тестовой выборки получились следующие доли правильных ответов:</a:t>
            </a:r>
            <a:endParaRPr lang="ru-RU" dirty="0"/>
          </a:p>
          <a:p>
            <a:pPr marL="285750" indent="-285750" algn="just">
              <a:buFont typeface="Arial" charset="2"/>
              <a:buChar char="•"/>
            </a:pPr>
            <a:r>
              <a:rPr lang="ru-RU" dirty="0">
                <a:ea typeface="+mn-lt"/>
                <a:cs typeface="+mn-lt"/>
              </a:rPr>
              <a:t>0.194 для </a:t>
            </a:r>
            <a:r>
              <a:rPr lang="ru-RU" dirty="0" err="1">
                <a:ea typeface="+mn-lt"/>
                <a:cs typeface="+mn-lt"/>
              </a:rPr>
              <a:t>Vowpal</a:t>
            </a:r>
            <a:r>
              <a:rPr lang="ru-RU" dirty="0">
                <a:ea typeface="+mn-lt"/>
                <a:cs typeface="+mn-lt"/>
              </a:rPr>
              <a:t> </a:t>
            </a:r>
            <a:r>
              <a:rPr lang="ru-RU" dirty="0" err="1">
                <a:ea typeface="+mn-lt"/>
                <a:cs typeface="+mn-lt"/>
              </a:rPr>
              <a:t>Wabbit</a:t>
            </a:r>
            <a:r>
              <a:rPr lang="ru-RU" dirty="0">
                <a:ea typeface="+mn-lt"/>
                <a:cs typeface="+mn-lt"/>
              </a:rPr>
              <a:t> </a:t>
            </a:r>
            <a:endParaRPr lang="ru-RU"/>
          </a:p>
          <a:p>
            <a:pPr marL="285750" indent="-285750" algn="just">
              <a:buFont typeface="Arial" charset="2"/>
              <a:buChar char="•"/>
            </a:pPr>
            <a:r>
              <a:rPr lang="ru-RU" dirty="0">
                <a:ea typeface="+mn-lt"/>
                <a:cs typeface="+mn-lt"/>
              </a:rPr>
              <a:t>0.188 для </a:t>
            </a:r>
            <a:r>
              <a:rPr lang="ru-RU" dirty="0" err="1">
                <a:ea typeface="+mn-lt"/>
                <a:cs typeface="+mn-lt"/>
              </a:rPr>
              <a:t>SGDClassifier</a:t>
            </a:r>
            <a:endParaRPr lang="ru-RU" dirty="0" err="1"/>
          </a:p>
          <a:p>
            <a:pPr marL="285750" indent="-285750" algn="just">
              <a:buFont typeface="Arial" charset="2"/>
              <a:buChar char="•"/>
            </a:pPr>
            <a:r>
              <a:rPr lang="ru-RU" dirty="0">
                <a:ea typeface="+mn-lt"/>
                <a:cs typeface="+mn-lt"/>
              </a:rPr>
              <a:t>0.199 для Логистической регрессии</a:t>
            </a:r>
            <a:endParaRPr lang="ru-RU" dirty="0"/>
          </a:p>
          <a:p>
            <a:pPr marL="0" indent="0" algn="just">
              <a:buNone/>
            </a:pPr>
            <a:endParaRPr lang="ru-RU" dirty="0"/>
          </a:p>
        </p:txBody>
      </p:sp>
    </p:spTree>
    <p:extLst>
      <p:ext uri="{BB962C8B-B14F-4D97-AF65-F5344CB8AC3E}">
        <p14:creationId xmlns:p14="http://schemas.microsoft.com/office/powerpoint/2010/main" val="8740939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A3D3F32-759F-4CD6-A0EF-F7A293255869}"/>
              </a:ext>
            </a:extLst>
          </p:cNvPr>
          <p:cNvSpPr>
            <a:spLocks noGrp="1"/>
          </p:cNvSpPr>
          <p:nvPr>
            <p:ph type="title"/>
          </p:nvPr>
        </p:nvSpPr>
        <p:spPr/>
        <p:txBody>
          <a:bodyPr/>
          <a:lstStyle/>
          <a:p>
            <a:r>
              <a:rPr lang="ru-RU" dirty="0"/>
              <a:t>Выводы по курсу</a:t>
            </a:r>
          </a:p>
        </p:txBody>
      </p:sp>
      <p:sp>
        <p:nvSpPr>
          <p:cNvPr id="3" name="Объект 2">
            <a:extLst>
              <a:ext uri="{FF2B5EF4-FFF2-40B4-BE49-F238E27FC236}">
                <a16:creationId xmlns:a16="http://schemas.microsoft.com/office/drawing/2014/main" id="{83EE6756-0413-4336-80BA-C04E365E2E55}"/>
              </a:ext>
            </a:extLst>
          </p:cNvPr>
          <p:cNvSpPr>
            <a:spLocks noGrp="1"/>
          </p:cNvSpPr>
          <p:nvPr>
            <p:ph idx="1"/>
          </p:nvPr>
        </p:nvSpPr>
        <p:spPr/>
        <p:txBody>
          <a:bodyPr vert="horz" lIns="91440" tIns="45720" rIns="91440" bIns="45720" rtlCol="0" anchor="t">
            <a:normAutofit lnSpcReduction="10000"/>
          </a:bodyPr>
          <a:lstStyle/>
          <a:p>
            <a:pPr algn="just">
              <a:buNone/>
            </a:pPr>
            <a:r>
              <a:rPr lang="ru-RU" dirty="0">
                <a:ea typeface="+mn-lt"/>
                <a:cs typeface="+mn-lt"/>
              </a:rPr>
              <a:t>В рамках выполнения проекта по идентификации интернет-пользователей были изучены и использованы такие вещи как</a:t>
            </a:r>
            <a:endParaRPr lang="ru-RU" dirty="0"/>
          </a:p>
          <a:p>
            <a:pPr marL="285750" indent="-285750" algn="just">
              <a:buFont typeface="Arial" charset="2"/>
              <a:buChar char="•"/>
            </a:pPr>
            <a:r>
              <a:rPr lang="ru-RU" dirty="0">
                <a:ea typeface="+mn-lt"/>
                <a:cs typeface="+mn-lt"/>
              </a:rPr>
              <a:t>разреженные матрицы</a:t>
            </a:r>
            <a:endParaRPr lang="ru-RU" dirty="0"/>
          </a:p>
          <a:p>
            <a:pPr marL="285750" indent="-285750" algn="just">
              <a:buFont typeface="Arial" charset="2"/>
              <a:buChar char="•"/>
            </a:pPr>
            <a:r>
              <a:rPr lang="ru-RU" dirty="0">
                <a:ea typeface="+mn-lt"/>
                <a:cs typeface="+mn-lt"/>
              </a:rPr>
              <a:t>визуальный анализ данных</a:t>
            </a:r>
            <a:endParaRPr lang="ru-RU" dirty="0"/>
          </a:p>
          <a:p>
            <a:pPr marL="285750" indent="-285750" algn="just">
              <a:buFont typeface="Arial" charset="2"/>
              <a:buChar char="•"/>
            </a:pPr>
            <a:r>
              <a:rPr lang="ru-RU" dirty="0">
                <a:ea typeface="+mn-lt"/>
                <a:cs typeface="+mn-lt"/>
              </a:rPr>
              <a:t>поиск </a:t>
            </a:r>
            <a:r>
              <a:rPr lang="ru-RU" dirty="0" err="1">
                <a:ea typeface="+mn-lt"/>
                <a:cs typeface="+mn-lt"/>
              </a:rPr>
              <a:t>гиперпараметров</a:t>
            </a:r>
            <a:r>
              <a:rPr lang="ru-RU" dirty="0">
                <a:ea typeface="+mn-lt"/>
                <a:cs typeface="+mn-lt"/>
              </a:rPr>
              <a:t> по заданной сетке</a:t>
            </a:r>
            <a:endParaRPr lang="ru-RU" dirty="0"/>
          </a:p>
          <a:p>
            <a:pPr marL="285750" indent="-285750" algn="just">
              <a:buFont typeface="Arial" charset="2"/>
              <a:buChar char="•"/>
            </a:pPr>
            <a:r>
              <a:rPr lang="ru-RU" dirty="0">
                <a:ea typeface="+mn-lt"/>
                <a:cs typeface="+mn-lt"/>
              </a:rPr>
              <a:t>частотные словари</a:t>
            </a:r>
            <a:endParaRPr lang="ru-RU" dirty="0"/>
          </a:p>
          <a:p>
            <a:pPr marL="285750" indent="-285750" algn="just">
              <a:buFont typeface="Arial" charset="2"/>
              <a:buChar char="•"/>
            </a:pPr>
            <a:r>
              <a:rPr lang="ru-RU" dirty="0">
                <a:ea typeface="+mn-lt"/>
                <a:cs typeface="+mn-lt"/>
              </a:rPr>
              <a:t>мешок слов</a:t>
            </a:r>
            <a:endParaRPr lang="ru-RU" dirty="0"/>
          </a:p>
          <a:p>
            <a:pPr marL="285750" indent="-285750" algn="just">
              <a:buFont typeface="Arial" charset="2"/>
              <a:buChar char="•"/>
            </a:pPr>
            <a:endParaRPr lang="ru-RU" dirty="0">
              <a:ea typeface="+mn-lt"/>
              <a:cs typeface="+mn-lt"/>
            </a:endParaRPr>
          </a:p>
          <a:p>
            <a:pPr marL="0" indent="0" algn="just">
              <a:buNone/>
            </a:pPr>
            <a:r>
              <a:rPr lang="ru-RU" dirty="0">
                <a:ea typeface="+mn-lt"/>
                <a:cs typeface="+mn-lt"/>
              </a:rPr>
              <a:t>В результате проведен визуальный анализ данных, построены модели классификаторов, выбрана лучшая из них, подобраны оптимальные параметры для модели и произведена оценка качества выбранной модели.</a:t>
            </a:r>
            <a:endParaRPr lang="ru-RU"/>
          </a:p>
          <a:p>
            <a:pPr marL="0" indent="0" algn="just">
              <a:buNone/>
            </a:pPr>
            <a:endParaRPr lang="ru-RU" dirty="0"/>
          </a:p>
        </p:txBody>
      </p:sp>
    </p:spTree>
    <p:extLst>
      <p:ext uri="{BB962C8B-B14F-4D97-AF65-F5344CB8AC3E}">
        <p14:creationId xmlns:p14="http://schemas.microsoft.com/office/powerpoint/2010/main" val="21340076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2D8EB52-45C2-44B3-8B5B-EFE17FFB279C}"/>
              </a:ext>
            </a:extLst>
          </p:cNvPr>
          <p:cNvSpPr>
            <a:spLocks noGrp="1"/>
          </p:cNvSpPr>
          <p:nvPr>
            <p:ph type="title"/>
          </p:nvPr>
        </p:nvSpPr>
        <p:spPr/>
        <p:txBody>
          <a:bodyPr/>
          <a:lstStyle/>
          <a:p>
            <a:r>
              <a:rPr lang="ru-RU" dirty="0"/>
              <a:t>О проекте</a:t>
            </a:r>
          </a:p>
        </p:txBody>
      </p:sp>
      <p:sp>
        <p:nvSpPr>
          <p:cNvPr id="3" name="Объект 2">
            <a:extLst>
              <a:ext uri="{FF2B5EF4-FFF2-40B4-BE49-F238E27FC236}">
                <a16:creationId xmlns:a16="http://schemas.microsoft.com/office/drawing/2014/main" id="{C1D02313-2CBB-4BEB-894E-CC3D0A2721A7}"/>
              </a:ext>
            </a:extLst>
          </p:cNvPr>
          <p:cNvSpPr>
            <a:spLocks noGrp="1"/>
          </p:cNvSpPr>
          <p:nvPr>
            <p:ph idx="1"/>
          </p:nvPr>
        </p:nvSpPr>
        <p:spPr/>
        <p:txBody>
          <a:bodyPr vert="horz" lIns="91440" tIns="45720" rIns="91440" bIns="45720" rtlCol="0" anchor="t">
            <a:normAutofit/>
          </a:bodyPr>
          <a:lstStyle/>
          <a:p>
            <a:pPr marL="0" indent="0" algn="just">
              <a:buNone/>
            </a:pPr>
            <a:r>
              <a:rPr lang="ru-RU" dirty="0">
                <a:ea typeface="+mn-lt"/>
                <a:cs typeface="+mn-lt"/>
              </a:rPr>
              <a:t>В этом проекте решалась задачу идентификации пользователя по его поведению в сети Интернет. Это сложная и интересная задача на стыке анализа данных и поведенческой психологии. В качестве примера, компания Яндекс решает задачу идентификации взломщика почтового ящика по его поведению. В двух словах, взломщик будет себя вести не так, как владелец ящика: он может не удалять сообщения сразу по прочтении, как это делал хозяин, он будет по-другому ставить флажки сообщениям и даже по-своему двигать мышкой. Тогда такого злоумышленника можно идентифицировать и "выкинуть" из почтового ящика, предложив хозяину войти по SMS-коду. Этот пилотный проект описан в </a:t>
            </a:r>
            <a:r>
              <a:rPr lang="ru-RU" dirty="0">
                <a:ea typeface="+mn-lt"/>
                <a:cs typeface="+mn-lt"/>
                <a:hlinkClick r:id="rId2"/>
              </a:rPr>
              <a:t>статье</a:t>
            </a:r>
            <a:r>
              <a:rPr lang="ru-RU" dirty="0">
                <a:ea typeface="+mn-lt"/>
                <a:cs typeface="+mn-lt"/>
              </a:rPr>
              <a:t> на </a:t>
            </a:r>
            <a:r>
              <a:rPr lang="ru-RU" dirty="0" err="1">
                <a:ea typeface="+mn-lt"/>
                <a:cs typeface="+mn-lt"/>
              </a:rPr>
              <a:t>Хабрахабре</a:t>
            </a:r>
            <a:r>
              <a:rPr lang="ru-RU" dirty="0">
                <a:ea typeface="+mn-lt"/>
                <a:cs typeface="+mn-lt"/>
              </a:rPr>
              <a:t>. Похожие вещи делаются, например, в </a:t>
            </a:r>
            <a:r>
              <a:rPr lang="ru-RU" dirty="0" err="1">
                <a:ea typeface="+mn-lt"/>
                <a:cs typeface="+mn-lt"/>
              </a:rPr>
              <a:t>Google</a:t>
            </a:r>
            <a:r>
              <a:rPr lang="ru-RU" dirty="0">
                <a:ea typeface="+mn-lt"/>
                <a:cs typeface="+mn-lt"/>
              </a:rPr>
              <a:t> </a:t>
            </a:r>
            <a:r>
              <a:rPr lang="ru-RU" dirty="0" err="1">
                <a:ea typeface="+mn-lt"/>
                <a:cs typeface="+mn-lt"/>
              </a:rPr>
              <a:t>Analytics</a:t>
            </a:r>
            <a:r>
              <a:rPr lang="ru-RU" dirty="0">
                <a:ea typeface="+mn-lt"/>
                <a:cs typeface="+mn-lt"/>
              </a:rPr>
              <a:t> и описываются в научных статьях, найти можно многое по фразам "</a:t>
            </a:r>
            <a:r>
              <a:rPr lang="ru-RU" dirty="0" err="1">
                <a:ea typeface="+mn-lt"/>
                <a:cs typeface="+mn-lt"/>
              </a:rPr>
              <a:t>Traversal</a:t>
            </a:r>
            <a:r>
              <a:rPr lang="ru-RU" dirty="0">
                <a:ea typeface="+mn-lt"/>
                <a:cs typeface="+mn-lt"/>
              </a:rPr>
              <a:t> </a:t>
            </a:r>
            <a:r>
              <a:rPr lang="ru-RU" dirty="0" err="1">
                <a:ea typeface="+mn-lt"/>
                <a:cs typeface="+mn-lt"/>
              </a:rPr>
              <a:t>Pattern</a:t>
            </a:r>
            <a:r>
              <a:rPr lang="ru-RU" dirty="0">
                <a:ea typeface="+mn-lt"/>
                <a:cs typeface="+mn-lt"/>
              </a:rPr>
              <a:t> </a:t>
            </a:r>
            <a:r>
              <a:rPr lang="ru-RU" dirty="0" err="1">
                <a:ea typeface="+mn-lt"/>
                <a:cs typeface="+mn-lt"/>
              </a:rPr>
              <a:t>Mining</a:t>
            </a:r>
            <a:r>
              <a:rPr lang="ru-RU" dirty="0">
                <a:ea typeface="+mn-lt"/>
                <a:cs typeface="+mn-lt"/>
              </a:rPr>
              <a:t>" и "</a:t>
            </a:r>
            <a:r>
              <a:rPr lang="ru-RU" dirty="0" err="1">
                <a:ea typeface="+mn-lt"/>
                <a:cs typeface="+mn-lt"/>
              </a:rPr>
              <a:t>Sequential</a:t>
            </a:r>
            <a:r>
              <a:rPr lang="ru-RU" dirty="0">
                <a:ea typeface="+mn-lt"/>
                <a:cs typeface="+mn-lt"/>
              </a:rPr>
              <a:t> </a:t>
            </a:r>
            <a:r>
              <a:rPr lang="ru-RU" dirty="0" err="1">
                <a:ea typeface="+mn-lt"/>
                <a:cs typeface="+mn-lt"/>
              </a:rPr>
              <a:t>Pattern</a:t>
            </a:r>
            <a:r>
              <a:rPr lang="ru-RU" dirty="0">
                <a:ea typeface="+mn-lt"/>
                <a:cs typeface="+mn-lt"/>
              </a:rPr>
              <a:t> </a:t>
            </a:r>
            <a:r>
              <a:rPr lang="ru-RU" dirty="0" err="1">
                <a:ea typeface="+mn-lt"/>
                <a:cs typeface="+mn-lt"/>
              </a:rPr>
              <a:t>Mining</a:t>
            </a:r>
            <a:r>
              <a:rPr lang="ru-RU" dirty="0">
                <a:ea typeface="+mn-lt"/>
                <a:cs typeface="+mn-lt"/>
              </a:rPr>
              <a:t>".</a:t>
            </a:r>
            <a:endParaRPr lang="ru-RU" dirty="0"/>
          </a:p>
        </p:txBody>
      </p:sp>
    </p:spTree>
    <p:extLst>
      <p:ext uri="{BB962C8B-B14F-4D97-AF65-F5344CB8AC3E}">
        <p14:creationId xmlns:p14="http://schemas.microsoft.com/office/powerpoint/2010/main" val="2047477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2D8EB52-45C2-44B3-8B5B-EFE17FFB279C}"/>
              </a:ext>
            </a:extLst>
          </p:cNvPr>
          <p:cNvSpPr>
            <a:spLocks noGrp="1"/>
          </p:cNvSpPr>
          <p:nvPr>
            <p:ph type="title"/>
          </p:nvPr>
        </p:nvSpPr>
        <p:spPr/>
        <p:txBody>
          <a:bodyPr/>
          <a:lstStyle/>
          <a:p>
            <a:r>
              <a:rPr lang="ru-RU" dirty="0"/>
              <a:t>Задача курса</a:t>
            </a:r>
          </a:p>
        </p:txBody>
      </p:sp>
      <p:sp>
        <p:nvSpPr>
          <p:cNvPr id="3" name="Объект 2">
            <a:extLst>
              <a:ext uri="{FF2B5EF4-FFF2-40B4-BE49-F238E27FC236}">
                <a16:creationId xmlns:a16="http://schemas.microsoft.com/office/drawing/2014/main" id="{C1D02313-2CBB-4BEB-894E-CC3D0A2721A7}"/>
              </a:ext>
            </a:extLst>
          </p:cNvPr>
          <p:cNvSpPr>
            <a:spLocks noGrp="1"/>
          </p:cNvSpPr>
          <p:nvPr>
            <p:ph idx="1"/>
          </p:nvPr>
        </p:nvSpPr>
        <p:spPr>
          <a:xfrm>
            <a:off x="677334" y="2379664"/>
            <a:ext cx="8596668" cy="3661698"/>
          </a:xfrm>
        </p:spPr>
        <p:txBody>
          <a:bodyPr vert="horz" lIns="91440" tIns="45720" rIns="91440" bIns="45720" rtlCol="0" anchor="t">
            <a:noAutofit/>
          </a:bodyPr>
          <a:lstStyle/>
          <a:p>
            <a:pPr marL="0" indent="0">
              <a:buNone/>
            </a:pPr>
            <a:r>
              <a:rPr lang="ru-RU" dirty="0"/>
              <a:t>По</a:t>
            </a:r>
            <a:r>
              <a:rPr lang="ru-RU" dirty="0">
                <a:ea typeface="+mn-lt"/>
                <a:cs typeface="+mn-lt"/>
              </a:rPr>
              <a:t> последовательности из нескольких веб-сайтов, посещенных подряд один и тем же человеком, мы будем идентифицировать этого человека. Идея такая: пользователи Интернета по-разному переходят по ссылкам, и это может помогать их идентифицировать (кто-то сначала в почту, потом про футбол почитать, затем новости, контакт, потом наконец – работать, кто-то – сразу работать).</a:t>
            </a:r>
            <a:endParaRPr lang="ru-RU" dirty="0"/>
          </a:p>
          <a:p>
            <a:pPr marL="0" indent="0">
              <a:buNone/>
            </a:pPr>
            <a:endParaRPr lang="ru-RU" dirty="0"/>
          </a:p>
          <a:p>
            <a:pPr marL="0" indent="0">
              <a:buNone/>
            </a:pPr>
            <a:endParaRPr lang="ru-RU" dirty="0"/>
          </a:p>
        </p:txBody>
      </p:sp>
    </p:spTree>
    <p:extLst>
      <p:ext uri="{BB962C8B-B14F-4D97-AF65-F5344CB8AC3E}">
        <p14:creationId xmlns:p14="http://schemas.microsoft.com/office/powerpoint/2010/main" val="23071750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2D8EB52-45C2-44B3-8B5B-EFE17FFB279C}"/>
              </a:ext>
            </a:extLst>
          </p:cNvPr>
          <p:cNvSpPr>
            <a:spLocks noGrp="1"/>
          </p:cNvSpPr>
          <p:nvPr>
            <p:ph type="title"/>
          </p:nvPr>
        </p:nvSpPr>
        <p:spPr/>
        <p:txBody>
          <a:bodyPr/>
          <a:lstStyle/>
          <a:p>
            <a:r>
              <a:rPr lang="ru-RU" dirty="0"/>
              <a:t>План проекта</a:t>
            </a:r>
          </a:p>
        </p:txBody>
      </p:sp>
      <p:sp>
        <p:nvSpPr>
          <p:cNvPr id="3" name="Объект 2">
            <a:extLst>
              <a:ext uri="{FF2B5EF4-FFF2-40B4-BE49-F238E27FC236}">
                <a16:creationId xmlns:a16="http://schemas.microsoft.com/office/drawing/2014/main" id="{C1D02313-2CBB-4BEB-894E-CC3D0A2721A7}"/>
              </a:ext>
            </a:extLst>
          </p:cNvPr>
          <p:cNvSpPr>
            <a:spLocks noGrp="1"/>
          </p:cNvSpPr>
          <p:nvPr>
            <p:ph idx="1"/>
          </p:nvPr>
        </p:nvSpPr>
        <p:spPr>
          <a:xfrm>
            <a:off x="677334" y="1312864"/>
            <a:ext cx="8596668" cy="4728498"/>
          </a:xfrm>
        </p:spPr>
        <p:txBody>
          <a:bodyPr vert="horz" lIns="91440" tIns="45720" rIns="91440" bIns="45720" rtlCol="0" anchor="t">
            <a:noAutofit/>
          </a:bodyPr>
          <a:lstStyle/>
          <a:p>
            <a:pPr marL="0" indent="0" algn="just">
              <a:buNone/>
            </a:pPr>
            <a:r>
              <a:rPr lang="ru-RU" sz="1500" dirty="0">
                <a:ea typeface="+mn-lt"/>
                <a:cs typeface="+mn-lt"/>
              </a:rPr>
              <a:t>1 неделя. Подготовка данных к анализу и построению моделей. Первая часть проекта посвящена подготовке данных для дальнейшего описательного анализа и построения прогнозных моделей. </a:t>
            </a:r>
            <a:endParaRPr lang="ru-RU" sz="1500"/>
          </a:p>
          <a:p>
            <a:pPr marL="0" indent="0" algn="just">
              <a:buNone/>
            </a:pPr>
            <a:r>
              <a:rPr lang="ru-RU" sz="1500" dirty="0">
                <a:ea typeface="+mn-lt"/>
                <a:cs typeface="+mn-lt"/>
              </a:rPr>
              <a:t>2 неделя. Подготовка и первичный анализ данных. На второй неделе мы продолжим </a:t>
            </a:r>
            <a:r>
              <a:rPr lang="ru-RU" sz="1500" dirty="0" err="1">
                <a:ea typeface="+mn-lt"/>
                <a:cs typeface="+mn-lt"/>
              </a:rPr>
              <a:t>подготовливать</a:t>
            </a:r>
            <a:r>
              <a:rPr lang="ru-RU" sz="1500" dirty="0">
                <a:ea typeface="+mn-lt"/>
                <a:cs typeface="+mn-lt"/>
              </a:rPr>
              <a:t> данные для дальнейшего анализа и построения прогнозных моделей. Сделаем длину сессии параметром, и потом при обучении прогнозных моделей выберем лучшую длину сессии. Также мы статистически проверим первые гипотезы, связанные с нашими наблюдениями.</a:t>
            </a:r>
          </a:p>
          <a:p>
            <a:pPr marL="0" indent="0" algn="just">
              <a:buNone/>
            </a:pPr>
            <a:r>
              <a:rPr lang="ru-RU" sz="1500" dirty="0">
                <a:ea typeface="+mn-lt"/>
                <a:cs typeface="+mn-lt"/>
              </a:rPr>
              <a:t>3 неделя. Визуальный анализ данных и построение признаков. На 3 неделе мы займемся визуальным анализом данных и построением признаков. </a:t>
            </a:r>
          </a:p>
          <a:p>
            <a:pPr marL="0" indent="0" algn="just">
              <a:buNone/>
            </a:pPr>
            <a:r>
              <a:rPr lang="ru-RU" sz="1500" dirty="0">
                <a:ea typeface="+mn-lt"/>
                <a:cs typeface="+mn-lt"/>
              </a:rPr>
              <a:t>4 неделя. Сравнение алгоритмов классификации. Тут мы наконец подойдем к обучению моделей классификации, сравним на кросс-валидации несколько алгоритмов. Также для выбранного алгоритма построим кривые валидации.</a:t>
            </a:r>
          </a:p>
          <a:p>
            <a:pPr marL="0" indent="0" algn="just">
              <a:buNone/>
            </a:pPr>
            <a:r>
              <a:rPr lang="ru-RU" sz="1500" dirty="0">
                <a:ea typeface="+mn-lt"/>
                <a:cs typeface="+mn-lt"/>
              </a:rPr>
              <a:t>5 неделя. Соревнование </a:t>
            </a:r>
            <a:r>
              <a:rPr lang="ru-RU" sz="1500" dirty="0" err="1">
                <a:ea typeface="+mn-lt"/>
                <a:cs typeface="+mn-lt"/>
              </a:rPr>
              <a:t>Kaggle</a:t>
            </a:r>
            <a:r>
              <a:rPr lang="ru-RU" sz="1500" dirty="0">
                <a:ea typeface="+mn-lt"/>
                <a:cs typeface="+mn-lt"/>
              </a:rPr>
              <a:t> </a:t>
            </a:r>
            <a:r>
              <a:rPr lang="ru-RU" sz="1500" dirty="0" err="1">
                <a:ea typeface="+mn-lt"/>
                <a:cs typeface="+mn-lt"/>
              </a:rPr>
              <a:t>Inclass</a:t>
            </a:r>
            <a:r>
              <a:rPr lang="ru-RU" sz="1500" dirty="0">
                <a:ea typeface="+mn-lt"/>
                <a:cs typeface="+mn-lt"/>
              </a:rPr>
              <a:t> по идентификации пользователей. Здесь мы попробуем классификатор </a:t>
            </a:r>
            <a:r>
              <a:rPr lang="ru-RU" sz="1500" dirty="0" err="1">
                <a:ea typeface="+mn-lt"/>
                <a:cs typeface="+mn-lt"/>
              </a:rPr>
              <a:t>Scikit-learn</a:t>
            </a:r>
            <a:r>
              <a:rPr lang="ru-RU" sz="1500" dirty="0">
                <a:ea typeface="+mn-lt"/>
                <a:cs typeface="+mn-lt"/>
              </a:rPr>
              <a:t> </a:t>
            </a:r>
            <a:r>
              <a:rPr lang="ru-RU" sz="1500" dirty="0" err="1">
                <a:ea typeface="+mn-lt"/>
                <a:cs typeface="+mn-lt"/>
              </a:rPr>
              <a:t>SGDClassifier</a:t>
            </a:r>
            <a:r>
              <a:rPr lang="ru-RU" sz="1500" dirty="0">
                <a:ea typeface="+mn-lt"/>
                <a:cs typeface="+mn-lt"/>
              </a:rPr>
              <a:t>, который работает намного быстрее на больших выборках</a:t>
            </a:r>
          </a:p>
          <a:p>
            <a:pPr marL="0" indent="0" algn="just">
              <a:buNone/>
            </a:pPr>
            <a:r>
              <a:rPr lang="ru-RU" sz="1500" dirty="0">
                <a:ea typeface="+mn-lt"/>
                <a:cs typeface="+mn-lt"/>
              </a:rPr>
              <a:t>6 неделя. </a:t>
            </a:r>
            <a:r>
              <a:rPr lang="ru-RU" sz="1500" dirty="0" err="1">
                <a:ea typeface="+mn-lt"/>
                <a:cs typeface="+mn-lt"/>
              </a:rPr>
              <a:t>Vowpal</a:t>
            </a:r>
            <a:r>
              <a:rPr lang="ru-RU" sz="1500" dirty="0">
                <a:ea typeface="+mn-lt"/>
                <a:cs typeface="+mn-lt"/>
              </a:rPr>
              <a:t> </a:t>
            </a:r>
            <a:r>
              <a:rPr lang="ru-RU" sz="1500" dirty="0" err="1">
                <a:ea typeface="+mn-lt"/>
                <a:cs typeface="+mn-lt"/>
              </a:rPr>
              <a:t>Wabbit</a:t>
            </a:r>
            <a:r>
              <a:rPr lang="ru-RU" sz="1500" dirty="0">
                <a:ea typeface="+mn-lt"/>
                <a:cs typeface="+mn-lt"/>
              </a:rPr>
              <a:t>. На этой неделе мы познакомимся с популярной библиотекой </a:t>
            </a:r>
            <a:r>
              <a:rPr lang="ru-RU" sz="1500" dirty="0" err="1">
                <a:ea typeface="+mn-lt"/>
                <a:cs typeface="+mn-lt"/>
              </a:rPr>
              <a:t>Vowpal</a:t>
            </a:r>
            <a:r>
              <a:rPr lang="ru-RU" sz="1500" dirty="0">
                <a:ea typeface="+mn-lt"/>
                <a:cs typeface="+mn-lt"/>
              </a:rPr>
              <a:t> </a:t>
            </a:r>
            <a:r>
              <a:rPr lang="ru-RU" sz="1500" dirty="0" err="1">
                <a:ea typeface="+mn-lt"/>
                <a:cs typeface="+mn-lt"/>
              </a:rPr>
              <a:t>Wabbit</a:t>
            </a:r>
            <a:r>
              <a:rPr lang="ru-RU" sz="1500" dirty="0">
                <a:ea typeface="+mn-lt"/>
                <a:cs typeface="+mn-lt"/>
              </a:rPr>
              <a:t> и попробуем ее на данных по веб-сессиям. </a:t>
            </a:r>
          </a:p>
          <a:p>
            <a:pPr marL="0" indent="0" algn="just">
              <a:buNone/>
            </a:pPr>
            <a:r>
              <a:rPr lang="ru-RU" sz="1500" dirty="0">
                <a:ea typeface="+mn-lt"/>
                <a:cs typeface="+mn-lt"/>
              </a:rPr>
              <a:t>7 неделя. Оформление финального проекта.</a:t>
            </a:r>
            <a:endParaRPr lang="ru-RU" sz="1500" dirty="0"/>
          </a:p>
        </p:txBody>
      </p:sp>
    </p:spTree>
    <p:extLst>
      <p:ext uri="{BB962C8B-B14F-4D97-AF65-F5344CB8AC3E}">
        <p14:creationId xmlns:p14="http://schemas.microsoft.com/office/powerpoint/2010/main" val="29561995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2D8EB52-45C2-44B3-8B5B-EFE17FFB279C}"/>
              </a:ext>
            </a:extLst>
          </p:cNvPr>
          <p:cNvSpPr>
            <a:spLocks noGrp="1"/>
          </p:cNvSpPr>
          <p:nvPr>
            <p:ph type="title"/>
          </p:nvPr>
        </p:nvSpPr>
        <p:spPr/>
        <p:txBody>
          <a:bodyPr/>
          <a:lstStyle/>
          <a:p>
            <a:r>
              <a:rPr lang="ru-RU" dirty="0"/>
              <a:t>Данные</a:t>
            </a:r>
          </a:p>
        </p:txBody>
      </p:sp>
      <p:graphicFrame>
        <p:nvGraphicFramePr>
          <p:cNvPr id="5" name="Объект 4">
            <a:extLst>
              <a:ext uri="{FF2B5EF4-FFF2-40B4-BE49-F238E27FC236}">
                <a16:creationId xmlns:a16="http://schemas.microsoft.com/office/drawing/2014/main" id="{06A4A7A9-71F9-47F2-A2B3-31709215AB58}"/>
              </a:ext>
            </a:extLst>
          </p:cNvPr>
          <p:cNvGraphicFramePr>
            <a:graphicFrameLocks noGrp="1"/>
          </p:cNvGraphicFramePr>
          <p:nvPr>
            <p:ph idx="1"/>
            <p:extLst>
              <p:ext uri="{D42A27DB-BD31-4B8C-83A1-F6EECF244321}">
                <p14:modId xmlns:p14="http://schemas.microsoft.com/office/powerpoint/2010/main" val="3483756209"/>
              </p:ext>
            </p:extLst>
          </p:nvPr>
        </p:nvGraphicFramePr>
        <p:xfrm>
          <a:off x="1268413" y="5094288"/>
          <a:ext cx="8596312" cy="1463040"/>
        </p:xfrm>
        <a:graphic>
          <a:graphicData uri="http://schemas.openxmlformats.org/drawingml/2006/table">
            <a:tbl>
              <a:tblPr firstRow="1" bandRow="1">
                <a:tableStyleId>{5C22544A-7EE6-4342-B048-85BDC9FD1C3A}</a:tableStyleId>
              </a:tblPr>
              <a:tblGrid>
                <a:gridCol w="4298156">
                  <a:extLst>
                    <a:ext uri="{9D8B030D-6E8A-4147-A177-3AD203B41FA5}">
                      <a16:colId xmlns:a16="http://schemas.microsoft.com/office/drawing/2014/main" val="1308836995"/>
                    </a:ext>
                  </a:extLst>
                </a:gridCol>
                <a:gridCol w="4298156">
                  <a:extLst>
                    <a:ext uri="{9D8B030D-6E8A-4147-A177-3AD203B41FA5}">
                      <a16:colId xmlns:a16="http://schemas.microsoft.com/office/drawing/2014/main" val="2922580376"/>
                    </a:ext>
                  </a:extLst>
                </a:gridCol>
              </a:tblGrid>
              <a:tr h="0">
                <a:tc>
                  <a:txBody>
                    <a:bodyPr/>
                    <a:lstStyle/>
                    <a:p>
                      <a:pPr algn="l"/>
                      <a:r>
                        <a:rPr lang="af-ZA"/>
                        <a:t>timestamp</a:t>
                      </a:r>
                    </a:p>
                  </a:txBody>
                  <a:tcPr anchor="ctr"/>
                </a:tc>
                <a:tc>
                  <a:txBody>
                    <a:bodyPr/>
                    <a:lstStyle/>
                    <a:p>
                      <a:pPr algn="ctr"/>
                      <a:r>
                        <a:rPr lang="af-ZA"/>
                        <a:t>site</a:t>
                      </a:r>
                    </a:p>
                  </a:txBody>
                  <a:tcPr anchor="ctr"/>
                </a:tc>
                <a:extLst>
                  <a:ext uri="{0D108BD9-81ED-4DB2-BD59-A6C34878D82A}">
                    <a16:rowId xmlns:a16="http://schemas.microsoft.com/office/drawing/2014/main" val="453219028"/>
                  </a:ext>
                </a:extLst>
              </a:tr>
              <a:tr h="0">
                <a:tc>
                  <a:txBody>
                    <a:bodyPr/>
                    <a:lstStyle/>
                    <a:p>
                      <a:pPr algn="l"/>
                      <a:r>
                        <a:rPr lang="ru-RU"/>
                        <a:t>2013-11-15 08:12:07</a:t>
                      </a:r>
                    </a:p>
                  </a:txBody>
                  <a:tcPr anchor="ctr"/>
                </a:tc>
                <a:tc>
                  <a:txBody>
                    <a:bodyPr/>
                    <a:lstStyle/>
                    <a:p>
                      <a:pPr algn="ctr"/>
                      <a:r>
                        <a:rPr lang="af-ZA"/>
                        <a:t>google.com</a:t>
                      </a:r>
                    </a:p>
                  </a:txBody>
                  <a:tcPr anchor="ctr"/>
                </a:tc>
                <a:extLst>
                  <a:ext uri="{0D108BD9-81ED-4DB2-BD59-A6C34878D82A}">
                    <a16:rowId xmlns:a16="http://schemas.microsoft.com/office/drawing/2014/main" val="65087806"/>
                  </a:ext>
                </a:extLst>
              </a:tr>
              <a:tr h="0">
                <a:tc>
                  <a:txBody>
                    <a:bodyPr/>
                    <a:lstStyle/>
                    <a:p>
                      <a:pPr algn="l"/>
                      <a:r>
                        <a:rPr lang="ru-RU"/>
                        <a:t>2013-11-15 08:12:38</a:t>
                      </a:r>
                    </a:p>
                  </a:txBody>
                  <a:tcPr anchor="ctr"/>
                </a:tc>
                <a:tc>
                  <a:txBody>
                    <a:bodyPr/>
                    <a:lstStyle/>
                    <a:p>
                      <a:pPr algn="ctr"/>
                      <a:r>
                        <a:rPr lang="af-ZA"/>
                        <a:t>youtube.com</a:t>
                      </a:r>
                    </a:p>
                  </a:txBody>
                  <a:tcPr anchor="ctr"/>
                </a:tc>
                <a:extLst>
                  <a:ext uri="{0D108BD9-81ED-4DB2-BD59-A6C34878D82A}">
                    <a16:rowId xmlns:a16="http://schemas.microsoft.com/office/drawing/2014/main" val="1983913213"/>
                  </a:ext>
                </a:extLst>
              </a:tr>
              <a:tr h="0">
                <a:tc>
                  <a:txBody>
                    <a:bodyPr/>
                    <a:lstStyle/>
                    <a:p>
                      <a:pPr algn="l"/>
                      <a:r>
                        <a:rPr lang="ru-RU"/>
                        <a:t>2013-11-15 08:12:58</a:t>
                      </a:r>
                    </a:p>
                  </a:txBody>
                  <a:tcPr anchor="ctr"/>
                </a:tc>
                <a:tc>
                  <a:txBody>
                    <a:bodyPr/>
                    <a:lstStyle/>
                    <a:p>
                      <a:pPr algn="ctr"/>
                      <a:r>
                        <a:rPr lang="af-ZA"/>
                        <a:t>github.com</a:t>
                      </a:r>
                    </a:p>
                  </a:txBody>
                  <a:tcPr anchor="ctr"/>
                </a:tc>
                <a:extLst>
                  <a:ext uri="{0D108BD9-81ED-4DB2-BD59-A6C34878D82A}">
                    <a16:rowId xmlns:a16="http://schemas.microsoft.com/office/drawing/2014/main" val="2001341575"/>
                  </a:ext>
                </a:extLst>
              </a:tr>
            </a:tbl>
          </a:graphicData>
        </a:graphic>
      </p:graphicFrame>
      <p:sp>
        <p:nvSpPr>
          <p:cNvPr id="6" name="TextBox 5">
            <a:extLst>
              <a:ext uri="{FF2B5EF4-FFF2-40B4-BE49-F238E27FC236}">
                <a16:creationId xmlns:a16="http://schemas.microsoft.com/office/drawing/2014/main" id="{FBAE7C82-0FE0-40A4-9D89-D3B254580617}"/>
              </a:ext>
            </a:extLst>
          </p:cNvPr>
          <p:cNvSpPr txBox="1"/>
          <p:nvPr/>
        </p:nvSpPr>
        <p:spPr>
          <a:xfrm>
            <a:off x="762000" y="1600200"/>
            <a:ext cx="9220200" cy="31393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dirty="0" err="1"/>
              <a:t>Будем</a:t>
            </a:r>
            <a:r>
              <a:rPr lang="en-US" dirty="0"/>
              <a:t> </a:t>
            </a:r>
            <a:r>
              <a:rPr lang="en-US" dirty="0" err="1"/>
              <a:t>использовать</a:t>
            </a:r>
            <a:r>
              <a:rPr lang="en-US" dirty="0"/>
              <a:t> </a:t>
            </a:r>
            <a:r>
              <a:rPr lang="en-US" dirty="0" err="1"/>
              <a:t>данные</a:t>
            </a:r>
            <a:r>
              <a:rPr lang="en-US" dirty="0"/>
              <a:t> </a:t>
            </a:r>
            <a:r>
              <a:rPr lang="en-US" dirty="0" err="1"/>
              <a:t>из</a:t>
            </a:r>
            <a:r>
              <a:rPr lang="en-US" dirty="0"/>
              <a:t> </a:t>
            </a:r>
            <a:r>
              <a:rPr lang="en-US" dirty="0">
                <a:hlinkClick r:id="rId2"/>
              </a:rPr>
              <a:t>статьи</a:t>
            </a:r>
            <a:r>
              <a:rPr lang="en-US" dirty="0"/>
              <a:t> "A Tool for Classification of Sequential Data". </a:t>
            </a:r>
            <a:endParaRPr lang="en-US"/>
          </a:p>
          <a:p>
            <a:pPr algn="just"/>
            <a:r>
              <a:rPr lang="en-US" dirty="0" err="1"/>
              <a:t>Данные</a:t>
            </a:r>
            <a:r>
              <a:rPr lang="en-US" dirty="0"/>
              <a:t> </a:t>
            </a:r>
            <a:r>
              <a:rPr lang="en-US" dirty="0" err="1"/>
              <a:t>пришли</a:t>
            </a:r>
            <a:r>
              <a:rPr lang="en-US" dirty="0"/>
              <a:t> с </a:t>
            </a:r>
            <a:r>
              <a:rPr lang="en-US" dirty="0" err="1"/>
              <a:t>прокси-серверов</a:t>
            </a:r>
            <a:r>
              <a:rPr lang="en-US" dirty="0"/>
              <a:t> </a:t>
            </a:r>
            <a:r>
              <a:rPr lang="en-US" dirty="0" err="1"/>
              <a:t>Университета</a:t>
            </a:r>
            <a:r>
              <a:rPr lang="en-US" dirty="0"/>
              <a:t> </a:t>
            </a:r>
            <a:r>
              <a:rPr lang="en-US" dirty="0" err="1"/>
              <a:t>Блеза</a:t>
            </a:r>
            <a:r>
              <a:rPr lang="en-US" dirty="0"/>
              <a:t> </a:t>
            </a:r>
            <a:r>
              <a:rPr lang="en-US" dirty="0" err="1"/>
              <a:t>Паскаля</a:t>
            </a:r>
            <a:r>
              <a:rPr lang="en-US" dirty="0"/>
              <a:t> и </a:t>
            </a:r>
            <a:r>
              <a:rPr lang="en-US" dirty="0" err="1"/>
              <a:t>имеют</a:t>
            </a:r>
            <a:r>
              <a:rPr lang="en-US" dirty="0"/>
              <a:t> </a:t>
            </a:r>
            <a:r>
              <a:rPr lang="en-US" dirty="0" err="1"/>
              <a:t>очень</a:t>
            </a:r>
            <a:r>
              <a:rPr lang="en-US" dirty="0"/>
              <a:t> </a:t>
            </a:r>
            <a:r>
              <a:rPr lang="en-US" dirty="0" err="1"/>
              <a:t>простой</a:t>
            </a:r>
            <a:r>
              <a:rPr lang="en-US" dirty="0"/>
              <a:t> </a:t>
            </a:r>
            <a:r>
              <a:rPr lang="en-US" dirty="0" err="1"/>
              <a:t>вид</a:t>
            </a:r>
            <a:r>
              <a:rPr lang="en-US" dirty="0"/>
              <a:t>. </a:t>
            </a:r>
            <a:r>
              <a:rPr lang="en-US" dirty="0" err="1"/>
              <a:t>Для</a:t>
            </a:r>
            <a:r>
              <a:rPr lang="en-US" dirty="0"/>
              <a:t> </a:t>
            </a:r>
            <a:r>
              <a:rPr lang="en-US" dirty="0" err="1"/>
              <a:t>каждого</a:t>
            </a:r>
            <a:r>
              <a:rPr lang="en-US" dirty="0"/>
              <a:t> </a:t>
            </a:r>
            <a:r>
              <a:rPr lang="en-US" dirty="0" err="1"/>
              <a:t>пользователя</a:t>
            </a:r>
            <a:r>
              <a:rPr lang="en-US" dirty="0"/>
              <a:t> </a:t>
            </a:r>
            <a:r>
              <a:rPr lang="en-US" dirty="0" err="1"/>
              <a:t>заведен</a:t>
            </a:r>
            <a:r>
              <a:rPr lang="en-US" dirty="0"/>
              <a:t> csv-</a:t>
            </a:r>
            <a:r>
              <a:rPr lang="en-US" dirty="0" err="1"/>
              <a:t>файл</a:t>
            </a:r>
            <a:r>
              <a:rPr lang="en-US" dirty="0"/>
              <a:t> с </a:t>
            </a:r>
            <a:r>
              <a:rPr lang="en-US" dirty="0" err="1"/>
              <a:t>названием</a:t>
            </a:r>
            <a:r>
              <a:rPr lang="en-US" dirty="0"/>
              <a:t> user****.csv (</a:t>
            </a:r>
            <a:r>
              <a:rPr lang="en-US" dirty="0" err="1"/>
              <a:t>где</a:t>
            </a:r>
            <a:r>
              <a:rPr lang="en-US" dirty="0"/>
              <a:t> </a:t>
            </a:r>
            <a:r>
              <a:rPr lang="en-US" dirty="0" err="1"/>
              <a:t>вместо</a:t>
            </a:r>
            <a:r>
              <a:rPr lang="en-US" dirty="0"/>
              <a:t> </a:t>
            </a:r>
            <a:r>
              <a:rPr lang="en-US" dirty="0" err="1"/>
              <a:t>звездочек</a:t>
            </a:r>
            <a:r>
              <a:rPr lang="en-US" dirty="0"/>
              <a:t> – 4 </a:t>
            </a:r>
            <a:r>
              <a:rPr lang="en-US" dirty="0" err="1"/>
              <a:t>цифры</a:t>
            </a:r>
            <a:r>
              <a:rPr lang="en-US" dirty="0"/>
              <a:t>, </a:t>
            </a:r>
            <a:r>
              <a:rPr lang="en-US" dirty="0" err="1"/>
              <a:t>соответствующие</a:t>
            </a:r>
            <a:r>
              <a:rPr lang="en-US" dirty="0"/>
              <a:t> ID </a:t>
            </a:r>
            <a:r>
              <a:rPr lang="en-US" dirty="0" err="1"/>
              <a:t>пользователя</a:t>
            </a:r>
            <a:r>
              <a:rPr lang="en-US" dirty="0"/>
              <a:t>), а в </a:t>
            </a:r>
            <a:r>
              <a:rPr lang="en-US" dirty="0" err="1"/>
              <a:t>нем</a:t>
            </a:r>
            <a:r>
              <a:rPr lang="en-US" dirty="0"/>
              <a:t> </a:t>
            </a:r>
            <a:r>
              <a:rPr lang="en-US" dirty="0" err="1"/>
              <a:t>посещения</a:t>
            </a:r>
            <a:r>
              <a:rPr lang="en-US" dirty="0"/>
              <a:t> </a:t>
            </a:r>
            <a:r>
              <a:rPr lang="en-US" dirty="0" err="1"/>
              <a:t>сайтов</a:t>
            </a:r>
            <a:r>
              <a:rPr lang="en-US" dirty="0"/>
              <a:t> </a:t>
            </a:r>
            <a:r>
              <a:rPr lang="en-US" dirty="0" err="1"/>
              <a:t>записаны</a:t>
            </a:r>
            <a:r>
              <a:rPr lang="en-US" dirty="0"/>
              <a:t> в </a:t>
            </a:r>
            <a:r>
              <a:rPr lang="en-US" dirty="0" err="1"/>
              <a:t>следующем</a:t>
            </a:r>
            <a:r>
              <a:rPr lang="en-US" dirty="0"/>
              <a:t> </a:t>
            </a:r>
            <a:r>
              <a:rPr lang="en-US" dirty="0" err="1"/>
              <a:t>формате</a:t>
            </a:r>
            <a:r>
              <a:rPr lang="en-US" dirty="0"/>
              <a:t>: </a:t>
            </a:r>
            <a:endParaRPr lang="en-US"/>
          </a:p>
          <a:p>
            <a:pPr algn="just"/>
            <a:r>
              <a:rPr lang="en-US" err="1"/>
              <a:t>Скачать</a:t>
            </a:r>
            <a:r>
              <a:rPr lang="en-US" dirty="0"/>
              <a:t> </a:t>
            </a:r>
            <a:r>
              <a:rPr lang="en-US" err="1"/>
              <a:t>исходные</a:t>
            </a:r>
            <a:r>
              <a:rPr lang="en-US" dirty="0"/>
              <a:t> </a:t>
            </a:r>
            <a:r>
              <a:rPr lang="en-US" err="1"/>
              <a:t>данные</a:t>
            </a:r>
            <a:r>
              <a:rPr lang="en-US" dirty="0"/>
              <a:t> </a:t>
            </a:r>
            <a:r>
              <a:rPr lang="en-US" err="1"/>
              <a:t>можно</a:t>
            </a:r>
            <a:r>
              <a:rPr lang="en-US" dirty="0"/>
              <a:t> </a:t>
            </a:r>
            <a:r>
              <a:rPr lang="en-US" err="1"/>
              <a:t>по</a:t>
            </a:r>
            <a:r>
              <a:rPr lang="en-US" dirty="0"/>
              <a:t> </a:t>
            </a:r>
            <a:r>
              <a:rPr lang="en-US" dirty="0">
                <a:hlinkClick r:id="rId3"/>
              </a:rPr>
              <a:t>ссылке</a:t>
            </a:r>
            <a:r>
              <a:rPr lang="en-US" dirty="0"/>
              <a:t> в </a:t>
            </a:r>
            <a:r>
              <a:rPr lang="en-US" err="1"/>
              <a:t>статье</a:t>
            </a:r>
            <a:r>
              <a:rPr lang="en-US" dirty="0"/>
              <a:t>, </a:t>
            </a:r>
            <a:r>
              <a:rPr lang="en-US" err="1"/>
              <a:t>там</a:t>
            </a:r>
            <a:r>
              <a:rPr lang="en-US" dirty="0"/>
              <a:t> </a:t>
            </a:r>
            <a:r>
              <a:rPr lang="en-US" err="1"/>
              <a:t>же</a:t>
            </a:r>
            <a:r>
              <a:rPr lang="en-US" dirty="0"/>
              <a:t> </a:t>
            </a:r>
            <a:r>
              <a:rPr lang="en-US" err="1"/>
              <a:t>описание</a:t>
            </a:r>
            <a:r>
              <a:rPr lang="en-US" dirty="0"/>
              <a:t>. </a:t>
            </a:r>
            <a:r>
              <a:rPr lang="en-US" err="1"/>
              <a:t>Данные</a:t>
            </a:r>
            <a:r>
              <a:rPr lang="en-US" dirty="0"/>
              <a:t> </a:t>
            </a:r>
            <a:r>
              <a:rPr lang="en-US" err="1"/>
              <a:t>устроены</a:t>
            </a:r>
            <a:r>
              <a:rPr lang="en-US" dirty="0"/>
              <a:t> </a:t>
            </a:r>
            <a:r>
              <a:rPr lang="en-US" err="1"/>
              <a:t>следующем</a:t>
            </a:r>
            <a:r>
              <a:rPr lang="en-US" dirty="0"/>
              <a:t> </a:t>
            </a:r>
            <a:r>
              <a:rPr lang="en-US" err="1"/>
              <a:t>образом</a:t>
            </a:r>
            <a:r>
              <a:rPr lang="en-US" dirty="0"/>
              <a:t>:</a:t>
            </a:r>
          </a:p>
          <a:p>
            <a:pPr algn="just">
              <a:buChar char="•"/>
            </a:pPr>
            <a:r>
              <a:rPr lang="en-US" dirty="0"/>
              <a:t>В </a:t>
            </a:r>
            <a:r>
              <a:rPr lang="en-US" err="1"/>
              <a:t>каталоге</a:t>
            </a:r>
            <a:r>
              <a:rPr lang="en-US" dirty="0"/>
              <a:t> 10users </a:t>
            </a:r>
            <a:r>
              <a:rPr lang="en-US" err="1"/>
              <a:t>лежат</a:t>
            </a:r>
            <a:r>
              <a:rPr lang="en-US" dirty="0"/>
              <a:t> 10 csv-</a:t>
            </a:r>
            <a:r>
              <a:rPr lang="en-US" err="1"/>
              <a:t>файлов</a:t>
            </a:r>
            <a:r>
              <a:rPr lang="en-US" dirty="0"/>
              <a:t> с </a:t>
            </a:r>
            <a:r>
              <a:rPr lang="en-US" err="1"/>
              <a:t>названием</a:t>
            </a:r>
            <a:r>
              <a:rPr lang="en-US" dirty="0"/>
              <a:t> </a:t>
            </a:r>
            <a:r>
              <a:rPr lang="en-US" err="1"/>
              <a:t>вида</a:t>
            </a:r>
            <a:r>
              <a:rPr lang="en-US" dirty="0"/>
              <a:t> "user[USER_ID].csv", </a:t>
            </a:r>
            <a:r>
              <a:rPr lang="en-US" err="1"/>
              <a:t>где</a:t>
            </a:r>
            <a:r>
              <a:rPr lang="en-US" dirty="0"/>
              <a:t> [USER_ID] – ID </a:t>
            </a:r>
            <a:r>
              <a:rPr lang="en-US" err="1"/>
              <a:t>пользователя</a:t>
            </a:r>
            <a:r>
              <a:rPr lang="en-US" dirty="0"/>
              <a:t>;</a:t>
            </a:r>
          </a:p>
          <a:p>
            <a:pPr algn="just">
              <a:buChar char="•"/>
            </a:pPr>
            <a:r>
              <a:rPr lang="en-US" dirty="0" err="1"/>
              <a:t>Аналогично</a:t>
            </a:r>
            <a:r>
              <a:rPr lang="en-US" dirty="0"/>
              <a:t> </a:t>
            </a:r>
            <a:r>
              <a:rPr lang="en-US" dirty="0" err="1"/>
              <a:t>для</a:t>
            </a:r>
            <a:r>
              <a:rPr lang="en-US" dirty="0"/>
              <a:t> </a:t>
            </a:r>
            <a:r>
              <a:rPr lang="en-US" dirty="0" err="1"/>
              <a:t>каталога</a:t>
            </a:r>
            <a:r>
              <a:rPr lang="en-US" dirty="0"/>
              <a:t> 150users – </a:t>
            </a:r>
            <a:r>
              <a:rPr lang="en-US" dirty="0" err="1"/>
              <a:t>там</a:t>
            </a:r>
            <a:r>
              <a:rPr lang="en-US" dirty="0"/>
              <a:t> 150 </a:t>
            </a:r>
            <a:r>
              <a:rPr lang="en-US" dirty="0" err="1"/>
              <a:t>файлов</a:t>
            </a:r>
            <a:r>
              <a:rPr lang="en-US" dirty="0"/>
              <a:t>;</a:t>
            </a:r>
          </a:p>
          <a:p>
            <a:pPr algn="just">
              <a:buChar char="•"/>
            </a:pPr>
            <a:r>
              <a:rPr lang="en-US" dirty="0"/>
              <a:t>В 3users – </a:t>
            </a:r>
            <a:r>
              <a:rPr lang="en-US" dirty="0" err="1"/>
              <a:t>игрушечный</a:t>
            </a:r>
            <a:r>
              <a:rPr lang="en-US" dirty="0"/>
              <a:t> </a:t>
            </a:r>
            <a:r>
              <a:rPr lang="en-US" dirty="0" err="1"/>
              <a:t>пример</a:t>
            </a:r>
            <a:r>
              <a:rPr lang="en-US" dirty="0"/>
              <a:t> </a:t>
            </a:r>
            <a:r>
              <a:rPr lang="en-US" dirty="0" err="1"/>
              <a:t>из</a:t>
            </a:r>
            <a:r>
              <a:rPr lang="en-US" dirty="0"/>
              <a:t> 3 </a:t>
            </a:r>
            <a:r>
              <a:rPr lang="en-US" dirty="0" err="1"/>
              <a:t>файлов</a:t>
            </a:r>
            <a:r>
              <a:rPr lang="en-US" dirty="0"/>
              <a:t>, </a:t>
            </a:r>
            <a:r>
              <a:rPr lang="en-US" dirty="0" err="1"/>
              <a:t>это</a:t>
            </a:r>
            <a:r>
              <a:rPr lang="en-US" dirty="0"/>
              <a:t> </a:t>
            </a:r>
            <a:r>
              <a:rPr lang="en-US" dirty="0" err="1"/>
              <a:t>для</a:t>
            </a:r>
            <a:r>
              <a:rPr lang="en-US" dirty="0"/>
              <a:t> </a:t>
            </a:r>
            <a:r>
              <a:rPr lang="en-US" dirty="0" err="1"/>
              <a:t>отладки</a:t>
            </a:r>
            <a:r>
              <a:rPr lang="en-US" dirty="0"/>
              <a:t> </a:t>
            </a:r>
            <a:r>
              <a:rPr lang="en-US" dirty="0" err="1"/>
              <a:t>кода</a:t>
            </a:r>
            <a:r>
              <a:rPr lang="en-US" dirty="0"/>
              <a:t> </a:t>
            </a:r>
            <a:r>
              <a:rPr lang="en-US" dirty="0" err="1"/>
              <a:t>предобработки</a:t>
            </a:r>
            <a:r>
              <a:rPr lang="en-US" dirty="0"/>
              <a:t>.</a:t>
            </a:r>
          </a:p>
        </p:txBody>
      </p:sp>
    </p:spTree>
    <p:extLst>
      <p:ext uri="{BB962C8B-B14F-4D97-AF65-F5344CB8AC3E}">
        <p14:creationId xmlns:p14="http://schemas.microsoft.com/office/powerpoint/2010/main" val="34450141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2D8EB52-45C2-44B3-8B5B-EFE17FFB279C}"/>
              </a:ext>
            </a:extLst>
          </p:cNvPr>
          <p:cNvSpPr>
            <a:spLocks noGrp="1"/>
          </p:cNvSpPr>
          <p:nvPr>
            <p:ph type="title"/>
          </p:nvPr>
        </p:nvSpPr>
        <p:spPr/>
        <p:txBody>
          <a:bodyPr/>
          <a:lstStyle/>
          <a:p>
            <a:r>
              <a:rPr lang="ru-RU" dirty="0"/>
              <a:t>1. Подготовка данных</a:t>
            </a:r>
          </a:p>
        </p:txBody>
      </p:sp>
      <p:sp>
        <p:nvSpPr>
          <p:cNvPr id="3" name="Объект 2">
            <a:extLst>
              <a:ext uri="{FF2B5EF4-FFF2-40B4-BE49-F238E27FC236}">
                <a16:creationId xmlns:a16="http://schemas.microsoft.com/office/drawing/2014/main" id="{C1D02313-2CBB-4BEB-894E-CC3D0A2721A7}"/>
              </a:ext>
            </a:extLst>
          </p:cNvPr>
          <p:cNvSpPr>
            <a:spLocks noGrp="1"/>
          </p:cNvSpPr>
          <p:nvPr>
            <p:ph idx="1"/>
          </p:nvPr>
        </p:nvSpPr>
        <p:spPr>
          <a:xfrm>
            <a:off x="677334" y="1379539"/>
            <a:ext cx="8596668" cy="5014248"/>
          </a:xfrm>
        </p:spPr>
        <p:txBody>
          <a:bodyPr vert="horz" lIns="91440" tIns="45720" rIns="91440" bIns="45720" rtlCol="0" anchor="t">
            <a:normAutofit fontScale="85000" lnSpcReduction="20000"/>
          </a:bodyPr>
          <a:lstStyle/>
          <a:p>
            <a:pPr marL="0" indent="0" algn="just">
              <a:buNone/>
            </a:pPr>
            <a:r>
              <a:rPr lang="ru-RU" dirty="0">
                <a:ea typeface="+mn-lt"/>
                <a:cs typeface="+mn-lt"/>
              </a:rPr>
              <a:t>Первая часть проекта посвящена подготовке данных для дальнейшего описательного анализа и построения прогнозных моделей. Написан код для предобработки данных (исходно посещенные веб-сайты указаны для каждого пользователя в отдельном файле) и формирования единой обучающей выборки. Также в этой части использован разреженный форматом данных (матрицы </a:t>
            </a:r>
            <a:r>
              <a:rPr lang="ru-RU" dirty="0" err="1">
                <a:ea typeface="+mn-lt"/>
                <a:cs typeface="+mn-lt"/>
              </a:rPr>
              <a:t>Scipy.sparse</a:t>
            </a:r>
            <a:r>
              <a:rPr lang="ru-RU" dirty="0">
                <a:ea typeface="+mn-lt"/>
                <a:cs typeface="+mn-lt"/>
              </a:rPr>
              <a:t>), который хорошо подходит для данной задачи. </a:t>
            </a:r>
            <a:endParaRPr lang="ru-RU" dirty="0"/>
          </a:p>
          <a:p>
            <a:pPr marL="0" indent="0" algn="just">
              <a:buNone/>
            </a:pPr>
            <a:r>
              <a:rPr lang="ru-RU" dirty="0"/>
              <a:t>Часть 1. Подготовка обучающей выборки</a:t>
            </a:r>
          </a:p>
          <a:p>
            <a:pPr marL="0" indent="0" algn="just">
              <a:buNone/>
            </a:pPr>
            <a:r>
              <a:rPr lang="ru-RU" dirty="0">
                <a:ea typeface="+mn-lt"/>
                <a:cs typeface="+mn-lt"/>
              </a:rPr>
              <a:t>Реализована функция </a:t>
            </a:r>
            <a:r>
              <a:rPr lang="ru-RU" i="1" dirty="0" err="1">
                <a:ea typeface="+mn-lt"/>
                <a:cs typeface="+mn-lt"/>
              </a:rPr>
              <a:t>prepare_train_set</a:t>
            </a:r>
            <a:r>
              <a:rPr lang="ru-RU" dirty="0">
                <a:ea typeface="+mn-lt"/>
                <a:cs typeface="+mn-lt"/>
              </a:rPr>
              <a:t>, которая принимает на вход путь к каталогу с </a:t>
            </a:r>
            <a:r>
              <a:rPr lang="ru-RU" dirty="0" err="1">
                <a:ea typeface="+mn-lt"/>
                <a:cs typeface="+mn-lt"/>
              </a:rPr>
              <a:t>csv</a:t>
            </a:r>
            <a:r>
              <a:rPr lang="ru-RU" dirty="0">
                <a:ea typeface="+mn-lt"/>
                <a:cs typeface="+mn-lt"/>
              </a:rPr>
              <a:t>-файлами </a:t>
            </a:r>
            <a:r>
              <a:rPr lang="ru-RU" i="1" dirty="0" err="1">
                <a:ea typeface="+mn-lt"/>
                <a:cs typeface="+mn-lt"/>
              </a:rPr>
              <a:t>path_to_csv_files</a:t>
            </a:r>
            <a:r>
              <a:rPr lang="ru-RU" dirty="0">
                <a:ea typeface="+mn-lt"/>
                <a:cs typeface="+mn-lt"/>
              </a:rPr>
              <a:t> и параметр </a:t>
            </a:r>
            <a:r>
              <a:rPr lang="ru-RU" i="1" dirty="0" err="1">
                <a:ea typeface="+mn-lt"/>
                <a:cs typeface="+mn-lt"/>
              </a:rPr>
              <a:t>session_length</a:t>
            </a:r>
            <a:r>
              <a:rPr lang="ru-RU" dirty="0">
                <a:ea typeface="+mn-lt"/>
                <a:cs typeface="+mn-lt"/>
              </a:rPr>
              <a:t> – длину сессии, а возвращает 2 объекта: </a:t>
            </a:r>
            <a:r>
              <a:rPr lang="ru-RU" dirty="0" err="1">
                <a:ea typeface="+mn-lt"/>
                <a:cs typeface="+mn-lt"/>
              </a:rPr>
              <a:t>DataFrame</a:t>
            </a:r>
            <a:r>
              <a:rPr lang="ru-RU" dirty="0">
                <a:ea typeface="+mn-lt"/>
                <a:cs typeface="+mn-lt"/>
              </a:rPr>
              <a:t>, в котором строки соответствуют уникальным сессиям из </a:t>
            </a:r>
            <a:r>
              <a:rPr lang="ru-RU" i="1" dirty="0" err="1">
                <a:ea typeface="+mn-lt"/>
                <a:cs typeface="+mn-lt"/>
              </a:rPr>
              <a:t>session_length</a:t>
            </a:r>
            <a:r>
              <a:rPr lang="ru-RU" dirty="0">
                <a:ea typeface="+mn-lt"/>
                <a:cs typeface="+mn-lt"/>
              </a:rPr>
              <a:t> сайтов, </a:t>
            </a:r>
            <a:r>
              <a:rPr lang="ru-RU" i="1" dirty="0" err="1">
                <a:ea typeface="+mn-lt"/>
                <a:cs typeface="+mn-lt"/>
              </a:rPr>
              <a:t>session_length</a:t>
            </a:r>
            <a:r>
              <a:rPr lang="ru-RU" dirty="0">
                <a:ea typeface="+mn-lt"/>
                <a:cs typeface="+mn-lt"/>
              </a:rPr>
              <a:t> столбцов – индексам этих </a:t>
            </a:r>
            <a:r>
              <a:rPr lang="ru-RU" i="1" dirty="0" err="1">
                <a:ea typeface="+mn-lt"/>
                <a:cs typeface="+mn-lt"/>
              </a:rPr>
              <a:t>session_length</a:t>
            </a:r>
            <a:r>
              <a:rPr lang="ru-RU" dirty="0">
                <a:ea typeface="+mn-lt"/>
                <a:cs typeface="+mn-lt"/>
              </a:rPr>
              <a:t> сайтов и последний столбец – ID пользователя и частотный словарь сайтов вида {'</a:t>
            </a:r>
            <a:r>
              <a:rPr lang="ru-RU" dirty="0" err="1">
                <a:ea typeface="+mn-lt"/>
                <a:cs typeface="+mn-lt"/>
              </a:rPr>
              <a:t>site_string</a:t>
            </a:r>
            <a:r>
              <a:rPr lang="ru-RU" dirty="0">
                <a:ea typeface="+mn-lt"/>
                <a:cs typeface="+mn-lt"/>
              </a:rPr>
              <a:t>': [</a:t>
            </a:r>
            <a:r>
              <a:rPr lang="ru-RU" dirty="0" err="1">
                <a:ea typeface="+mn-lt"/>
                <a:cs typeface="+mn-lt"/>
              </a:rPr>
              <a:t>site_id</a:t>
            </a:r>
            <a:r>
              <a:rPr lang="ru-RU" dirty="0">
                <a:ea typeface="+mn-lt"/>
                <a:cs typeface="+mn-lt"/>
              </a:rPr>
              <a:t>, </a:t>
            </a:r>
            <a:r>
              <a:rPr lang="ru-RU" dirty="0" err="1">
                <a:ea typeface="+mn-lt"/>
                <a:cs typeface="+mn-lt"/>
              </a:rPr>
              <a:t>site_freq</a:t>
            </a:r>
            <a:r>
              <a:rPr lang="ru-RU" dirty="0">
                <a:ea typeface="+mn-lt"/>
                <a:cs typeface="+mn-lt"/>
              </a:rPr>
              <a:t>]}, например для недавнего игрушечного примера это будет {'vk.com': (1, 2), 'google.com': (2, 2), 'yandex.ru': (3, 3), 'facebook.com': (4, 1)}</a:t>
            </a:r>
            <a:endParaRPr lang="ru-RU"/>
          </a:p>
          <a:p>
            <a:pPr marL="0" indent="0" algn="just">
              <a:buNone/>
            </a:pPr>
            <a:r>
              <a:rPr lang="ru-RU" dirty="0"/>
              <a:t>Часть 2. Работа с разреженным форматом данных</a:t>
            </a:r>
          </a:p>
          <a:p>
            <a:pPr marL="0" indent="0" algn="just">
              <a:buNone/>
            </a:pPr>
            <a:r>
              <a:rPr lang="ru-RU" dirty="0">
                <a:ea typeface="+mn-lt"/>
                <a:cs typeface="+mn-lt"/>
              </a:rPr>
              <a:t>Использована идея мешка слов по отношению к посещенным сайтам. Созданы новые матрицы, в которых строкам будут соответствовать сессии из 10 сайтов, а столбцам – индексы сайтов. На пересечении строки </a:t>
            </a:r>
            <a:r>
              <a:rPr lang="ru-RU" i="1" dirty="0">
                <a:ea typeface="+mn-lt"/>
                <a:cs typeface="+mn-lt"/>
              </a:rPr>
              <a:t>𝑖 </a:t>
            </a:r>
            <a:r>
              <a:rPr lang="ru-RU" dirty="0">
                <a:ea typeface="+mn-lt"/>
                <a:cs typeface="+mn-lt"/>
              </a:rPr>
              <a:t>и столбца </a:t>
            </a:r>
            <a:r>
              <a:rPr lang="ru-RU" i="1" dirty="0">
                <a:ea typeface="+mn-lt"/>
                <a:cs typeface="+mn-lt"/>
              </a:rPr>
              <a:t>𝑗</a:t>
            </a:r>
            <a:r>
              <a:rPr lang="ru-RU" dirty="0">
                <a:ea typeface="+mn-lt"/>
                <a:cs typeface="+mn-lt"/>
              </a:rPr>
              <a:t> будет стоять число </a:t>
            </a:r>
            <a:r>
              <a:rPr lang="ru-RU" i="1" dirty="0">
                <a:ea typeface="+mn-lt"/>
                <a:cs typeface="+mn-lt"/>
              </a:rPr>
              <a:t>𝑛𝑖𝑗</a:t>
            </a:r>
            <a:r>
              <a:rPr lang="ru-RU" dirty="0">
                <a:ea typeface="+mn-lt"/>
                <a:cs typeface="+mn-lt"/>
              </a:rPr>
              <a:t> – </a:t>
            </a:r>
            <a:r>
              <a:rPr lang="ru-RU" dirty="0" err="1">
                <a:ea typeface="+mn-lt"/>
                <a:cs typeface="+mn-lt"/>
              </a:rPr>
              <a:t>cколько</a:t>
            </a:r>
            <a:r>
              <a:rPr lang="ru-RU" dirty="0">
                <a:ea typeface="+mn-lt"/>
                <a:cs typeface="+mn-lt"/>
              </a:rPr>
              <a:t> раз сайт </a:t>
            </a:r>
            <a:r>
              <a:rPr lang="ru-RU" i="1" dirty="0">
                <a:ea typeface="+mn-lt"/>
                <a:cs typeface="+mn-lt"/>
              </a:rPr>
              <a:t>𝑗</a:t>
            </a:r>
            <a:r>
              <a:rPr lang="ru-RU" dirty="0">
                <a:ea typeface="+mn-lt"/>
                <a:cs typeface="+mn-lt"/>
              </a:rPr>
              <a:t> встретился в сессии номер </a:t>
            </a:r>
            <a:r>
              <a:rPr lang="ru-RU" i="1" dirty="0">
                <a:ea typeface="+mn-lt"/>
                <a:cs typeface="+mn-lt"/>
              </a:rPr>
              <a:t>𝑖</a:t>
            </a:r>
            <a:r>
              <a:rPr lang="ru-RU" dirty="0">
                <a:ea typeface="+mn-lt"/>
                <a:cs typeface="+mn-lt"/>
              </a:rPr>
              <a:t>. Делать это будем с помощью разреженных матриц </a:t>
            </a:r>
            <a:r>
              <a:rPr lang="ru-RU" dirty="0" err="1">
                <a:ea typeface="+mn-lt"/>
                <a:cs typeface="+mn-lt"/>
              </a:rPr>
              <a:t>Scipy</a:t>
            </a:r>
            <a:r>
              <a:rPr lang="ru-RU" dirty="0">
                <a:ea typeface="+mn-lt"/>
                <a:cs typeface="+mn-lt"/>
              </a:rPr>
              <a:t> – </a:t>
            </a:r>
            <a:r>
              <a:rPr lang="ru-RU" dirty="0">
                <a:ea typeface="+mn-lt"/>
                <a:cs typeface="+mn-lt"/>
                <a:hlinkClick r:id="rId2"/>
              </a:rPr>
              <a:t>csr_matrix</a:t>
            </a:r>
            <a:r>
              <a:rPr lang="ru-RU" dirty="0">
                <a:ea typeface="+mn-lt"/>
                <a:cs typeface="+mn-lt"/>
              </a:rPr>
              <a:t>. </a:t>
            </a:r>
          </a:p>
          <a:p>
            <a:pPr marL="0" indent="0" algn="just">
              <a:buNone/>
            </a:pPr>
            <a:r>
              <a:rPr lang="ru-RU" dirty="0">
                <a:ea typeface="+mn-lt"/>
                <a:cs typeface="+mn-lt"/>
              </a:rPr>
              <a:t>Реализована функция, преобразующая данные по собранным сессиям в разреженный формат.</a:t>
            </a:r>
          </a:p>
          <a:p>
            <a:pPr marL="0" indent="0" algn="just">
              <a:buNone/>
            </a:pPr>
            <a:endParaRPr lang="ru-RU" dirty="0"/>
          </a:p>
        </p:txBody>
      </p:sp>
    </p:spTree>
    <p:extLst>
      <p:ext uri="{BB962C8B-B14F-4D97-AF65-F5344CB8AC3E}">
        <p14:creationId xmlns:p14="http://schemas.microsoft.com/office/powerpoint/2010/main" val="6254371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2D8EB52-45C2-44B3-8B5B-EFE17FFB279C}"/>
              </a:ext>
            </a:extLst>
          </p:cNvPr>
          <p:cNvSpPr>
            <a:spLocks noGrp="1"/>
          </p:cNvSpPr>
          <p:nvPr>
            <p:ph type="title"/>
          </p:nvPr>
        </p:nvSpPr>
        <p:spPr/>
        <p:txBody>
          <a:bodyPr/>
          <a:lstStyle/>
          <a:p>
            <a:r>
              <a:rPr lang="ru-RU" dirty="0"/>
              <a:t>2. Подготовка и первичный анализ данных</a:t>
            </a:r>
          </a:p>
        </p:txBody>
      </p:sp>
      <p:sp>
        <p:nvSpPr>
          <p:cNvPr id="3" name="Объект 2">
            <a:extLst>
              <a:ext uri="{FF2B5EF4-FFF2-40B4-BE49-F238E27FC236}">
                <a16:creationId xmlns:a16="http://schemas.microsoft.com/office/drawing/2014/main" id="{C1D02313-2CBB-4BEB-894E-CC3D0A2721A7}"/>
              </a:ext>
            </a:extLst>
          </p:cNvPr>
          <p:cNvSpPr>
            <a:spLocks noGrp="1"/>
          </p:cNvSpPr>
          <p:nvPr>
            <p:ph idx="1"/>
          </p:nvPr>
        </p:nvSpPr>
        <p:spPr>
          <a:xfrm>
            <a:off x="677334" y="2160589"/>
            <a:ext cx="8215668" cy="3880773"/>
          </a:xfrm>
        </p:spPr>
        <p:txBody>
          <a:bodyPr vert="horz" lIns="91440" tIns="45720" rIns="91440" bIns="45720" rtlCol="0" anchor="t">
            <a:normAutofit fontScale="92500" lnSpcReduction="20000"/>
          </a:bodyPr>
          <a:lstStyle/>
          <a:p>
            <a:pPr marL="0" indent="0" algn="just">
              <a:buNone/>
            </a:pPr>
            <a:r>
              <a:rPr lang="ru-RU" dirty="0">
                <a:ea typeface="+mn-lt"/>
                <a:cs typeface="+mn-lt"/>
              </a:rPr>
              <a:t>Сделаем число сайтов в сессии параметром и применим идею скользящего окна – сессии будут перекрываться. Реализуем функцию, которая возвращает 2 объекта: разреженную матрицу </a:t>
            </a:r>
            <a:r>
              <a:rPr lang="ru-RU" i="1" dirty="0" err="1">
                <a:ea typeface="+mn-lt"/>
                <a:cs typeface="+mn-lt"/>
              </a:rPr>
              <a:t>X_sparse</a:t>
            </a:r>
            <a:r>
              <a:rPr lang="ru-RU" dirty="0">
                <a:ea typeface="+mn-lt"/>
                <a:cs typeface="+mn-lt"/>
              </a:rPr>
              <a:t> (двухмерная </a:t>
            </a:r>
            <a:r>
              <a:rPr lang="ru-RU" dirty="0" err="1">
                <a:ea typeface="+mn-lt"/>
                <a:cs typeface="+mn-lt"/>
              </a:rPr>
              <a:t>Scipy.sparse.csr_matrix</a:t>
            </a:r>
            <a:r>
              <a:rPr lang="ru-RU" dirty="0">
                <a:ea typeface="+mn-lt"/>
                <a:cs typeface="+mn-lt"/>
              </a:rPr>
              <a:t>), в которой строки соответствуют сессиям из </a:t>
            </a:r>
            <a:r>
              <a:rPr lang="ru-RU" i="1" dirty="0" err="1">
                <a:ea typeface="+mn-lt"/>
                <a:cs typeface="+mn-lt"/>
              </a:rPr>
              <a:t>session_length</a:t>
            </a:r>
            <a:r>
              <a:rPr lang="ru-RU" dirty="0">
                <a:ea typeface="+mn-lt"/>
                <a:cs typeface="+mn-lt"/>
              </a:rPr>
              <a:t> сайтов, а </a:t>
            </a:r>
            <a:r>
              <a:rPr lang="ru-RU" i="1" dirty="0" err="1">
                <a:ea typeface="+mn-lt"/>
                <a:cs typeface="+mn-lt"/>
              </a:rPr>
              <a:t>max</a:t>
            </a:r>
            <a:r>
              <a:rPr lang="ru-RU" i="1" dirty="0">
                <a:ea typeface="+mn-lt"/>
                <a:cs typeface="+mn-lt"/>
              </a:rPr>
              <a:t>(</a:t>
            </a:r>
            <a:r>
              <a:rPr lang="ru-RU" i="1" dirty="0" err="1">
                <a:ea typeface="+mn-lt"/>
                <a:cs typeface="+mn-lt"/>
              </a:rPr>
              <a:t>site_id</a:t>
            </a:r>
            <a:r>
              <a:rPr lang="ru-RU" i="1" dirty="0">
                <a:ea typeface="+mn-lt"/>
                <a:cs typeface="+mn-lt"/>
              </a:rPr>
              <a:t>)</a:t>
            </a:r>
            <a:r>
              <a:rPr lang="ru-RU" dirty="0">
                <a:ea typeface="+mn-lt"/>
                <a:cs typeface="+mn-lt"/>
              </a:rPr>
              <a:t> столбцов – количеству посещений </a:t>
            </a:r>
            <a:r>
              <a:rPr lang="ru-RU" i="1" dirty="0" err="1">
                <a:ea typeface="+mn-lt"/>
                <a:cs typeface="+mn-lt"/>
              </a:rPr>
              <a:t>site_id</a:t>
            </a:r>
            <a:r>
              <a:rPr lang="ru-RU" dirty="0">
                <a:ea typeface="+mn-lt"/>
                <a:cs typeface="+mn-lt"/>
              </a:rPr>
              <a:t> в сессии и вектор </a:t>
            </a:r>
            <a:r>
              <a:rPr lang="ru-RU" i="1" dirty="0">
                <a:ea typeface="+mn-lt"/>
                <a:cs typeface="+mn-lt"/>
              </a:rPr>
              <a:t>y</a:t>
            </a:r>
            <a:r>
              <a:rPr lang="ru-RU" dirty="0">
                <a:ea typeface="+mn-lt"/>
                <a:cs typeface="+mn-lt"/>
              </a:rPr>
              <a:t> (</a:t>
            </a:r>
            <a:r>
              <a:rPr lang="ru-RU" dirty="0" err="1">
                <a:ea typeface="+mn-lt"/>
                <a:cs typeface="+mn-lt"/>
              </a:rPr>
              <a:t>Numpy</a:t>
            </a:r>
            <a:r>
              <a:rPr lang="ru-RU" dirty="0">
                <a:ea typeface="+mn-lt"/>
                <a:cs typeface="+mn-lt"/>
              </a:rPr>
              <a:t> </a:t>
            </a:r>
            <a:r>
              <a:rPr lang="ru-RU" dirty="0" err="1">
                <a:ea typeface="+mn-lt"/>
                <a:cs typeface="+mn-lt"/>
              </a:rPr>
              <a:t>array</a:t>
            </a:r>
            <a:r>
              <a:rPr lang="ru-RU" dirty="0">
                <a:ea typeface="+mn-lt"/>
                <a:cs typeface="+mn-lt"/>
              </a:rPr>
              <a:t>) "ответов" в виде ID пользователей, которым принадлежат сессии из </a:t>
            </a:r>
            <a:r>
              <a:rPr lang="ru-RU" i="1" dirty="0" err="1">
                <a:ea typeface="+mn-lt"/>
                <a:cs typeface="+mn-lt"/>
              </a:rPr>
              <a:t>X_sparse</a:t>
            </a:r>
            <a:r>
              <a:rPr lang="ru-RU" i="1" dirty="0">
                <a:ea typeface="+mn-lt"/>
                <a:cs typeface="+mn-lt"/>
              </a:rPr>
              <a:t>. </a:t>
            </a:r>
            <a:endParaRPr lang="ru-RU"/>
          </a:p>
          <a:p>
            <a:pPr marL="0" indent="0" algn="just">
              <a:buNone/>
            </a:pPr>
            <a:r>
              <a:rPr lang="ru-RU" dirty="0">
                <a:ea typeface="+mn-lt"/>
                <a:cs typeface="+mn-lt"/>
              </a:rPr>
              <a:t>Применим функцию к исходным данным и проведем анализ информации.</a:t>
            </a:r>
            <a:endParaRPr lang="ru-RU" dirty="0"/>
          </a:p>
          <a:p>
            <a:pPr marL="0" indent="0" algn="just">
              <a:buNone/>
            </a:pPr>
            <a:r>
              <a:rPr lang="ru-RU" dirty="0">
                <a:ea typeface="+mn-lt"/>
                <a:cs typeface="+mn-lt"/>
              </a:rPr>
              <a:t>Посчитаем распределение числа уникальных сайтов в каждой сессии из 10 посещенных подряд сайтов (рис. 1).</a:t>
            </a:r>
            <a:endParaRPr lang="ru-RU"/>
          </a:p>
          <a:p>
            <a:pPr marL="0" indent="0" algn="just">
              <a:buNone/>
            </a:pPr>
            <a:r>
              <a:rPr lang="ru-RU" dirty="0">
                <a:ea typeface="+mn-lt"/>
                <a:cs typeface="+mn-lt"/>
              </a:rPr>
              <a:t>Проверим с помощью QQ-плота и критерия Шапиро-</a:t>
            </a:r>
            <a:r>
              <a:rPr lang="ru-RU" dirty="0" err="1">
                <a:ea typeface="+mn-lt"/>
                <a:cs typeface="+mn-lt"/>
              </a:rPr>
              <a:t>Уилка</a:t>
            </a:r>
            <a:r>
              <a:rPr lang="ru-RU" dirty="0">
                <a:ea typeface="+mn-lt"/>
                <a:cs typeface="+mn-lt"/>
              </a:rPr>
              <a:t>, что эта величина распределена нормально (рис. 2). </a:t>
            </a:r>
            <a:endParaRPr lang="ru-RU" dirty="0"/>
          </a:p>
          <a:p>
            <a:pPr marL="0" indent="0" algn="just">
              <a:buNone/>
            </a:pPr>
            <a:r>
              <a:rPr lang="ru-RU" dirty="0">
                <a:ea typeface="+mn-lt"/>
                <a:cs typeface="+mn-lt"/>
              </a:rPr>
              <a:t>p-</a:t>
            </a:r>
            <a:r>
              <a:rPr lang="ru-RU" dirty="0" err="1">
                <a:ea typeface="+mn-lt"/>
                <a:cs typeface="+mn-lt"/>
              </a:rPr>
              <a:t>value</a:t>
            </a:r>
            <a:r>
              <a:rPr lang="ru-RU" dirty="0">
                <a:ea typeface="+mn-lt"/>
                <a:cs typeface="+mn-lt"/>
              </a:rPr>
              <a:t> очень близко к 0, уверенно отвергаем гипотезу о нормальном распределении. По графику тоже наблюдаем очень тяжелые хвосты распределения.</a:t>
            </a:r>
            <a:endParaRPr lang="ru-RU" dirty="0"/>
          </a:p>
          <a:p>
            <a:pPr marL="0" indent="0" algn="just">
              <a:buNone/>
            </a:pPr>
            <a:endParaRPr lang="ru-RU" dirty="0"/>
          </a:p>
        </p:txBody>
      </p:sp>
      <p:pic>
        <p:nvPicPr>
          <p:cNvPr id="4" name="Рисунок 4">
            <a:extLst>
              <a:ext uri="{FF2B5EF4-FFF2-40B4-BE49-F238E27FC236}">
                <a16:creationId xmlns:a16="http://schemas.microsoft.com/office/drawing/2014/main" id="{51748EDC-75F1-4F31-8251-7B13C1D39D0D}"/>
              </a:ext>
            </a:extLst>
          </p:cNvPr>
          <p:cNvPicPr>
            <a:picLocks noChangeAspect="1"/>
          </p:cNvPicPr>
          <p:nvPr/>
        </p:nvPicPr>
        <p:blipFill>
          <a:blip r:embed="rId2"/>
          <a:stretch>
            <a:fillRect/>
          </a:stretch>
        </p:blipFill>
        <p:spPr>
          <a:xfrm>
            <a:off x="9096375" y="1538748"/>
            <a:ext cx="2743200" cy="1799303"/>
          </a:xfrm>
          <a:prstGeom prst="rect">
            <a:avLst/>
          </a:prstGeom>
        </p:spPr>
      </p:pic>
      <p:sp>
        <p:nvSpPr>
          <p:cNvPr id="5" name="TextBox 4">
            <a:extLst>
              <a:ext uri="{FF2B5EF4-FFF2-40B4-BE49-F238E27FC236}">
                <a16:creationId xmlns:a16="http://schemas.microsoft.com/office/drawing/2014/main" id="{FE1C6B65-2FCB-4E14-96F7-FC7AC67AD503}"/>
              </a:ext>
            </a:extLst>
          </p:cNvPr>
          <p:cNvSpPr txBox="1"/>
          <p:nvPr/>
        </p:nvSpPr>
        <p:spPr>
          <a:xfrm>
            <a:off x="9363075" y="3467100"/>
            <a:ext cx="274320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ru-RU" sz="1200" dirty="0"/>
              <a:t>Рис. 1. Количество уникальных сайтов в сессиях длиной 10</a:t>
            </a:r>
          </a:p>
        </p:txBody>
      </p:sp>
      <p:pic>
        <p:nvPicPr>
          <p:cNvPr id="6" name="Рисунок 6" descr="Изображение выглядит как снимок экрана&#10;&#10;Автоматически созданное описание">
            <a:extLst>
              <a:ext uri="{FF2B5EF4-FFF2-40B4-BE49-F238E27FC236}">
                <a16:creationId xmlns:a16="http://schemas.microsoft.com/office/drawing/2014/main" id="{16F3E6DD-A3F4-4DF1-9B77-F0A5E1420317}"/>
              </a:ext>
            </a:extLst>
          </p:cNvPr>
          <p:cNvPicPr>
            <a:picLocks noChangeAspect="1"/>
          </p:cNvPicPr>
          <p:nvPr/>
        </p:nvPicPr>
        <p:blipFill>
          <a:blip r:embed="rId3"/>
          <a:stretch>
            <a:fillRect/>
          </a:stretch>
        </p:blipFill>
        <p:spPr>
          <a:xfrm>
            <a:off x="9277350" y="3919789"/>
            <a:ext cx="2743200" cy="1914021"/>
          </a:xfrm>
          <a:prstGeom prst="rect">
            <a:avLst/>
          </a:prstGeom>
        </p:spPr>
      </p:pic>
      <p:sp>
        <p:nvSpPr>
          <p:cNvPr id="7" name="TextBox 6">
            <a:extLst>
              <a:ext uri="{FF2B5EF4-FFF2-40B4-BE49-F238E27FC236}">
                <a16:creationId xmlns:a16="http://schemas.microsoft.com/office/drawing/2014/main" id="{299D9103-D942-42D5-AA8E-22EC426D466B}"/>
              </a:ext>
            </a:extLst>
          </p:cNvPr>
          <p:cNvSpPr txBox="1"/>
          <p:nvPr/>
        </p:nvSpPr>
        <p:spPr>
          <a:xfrm>
            <a:off x="9563100" y="6010275"/>
            <a:ext cx="245745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ru-RU" sz="1200" dirty="0"/>
              <a:t>Рис. 2. QQ-</a:t>
            </a:r>
            <a:r>
              <a:rPr lang="ru-RU" sz="1200" dirty="0" err="1"/>
              <a:t>plot</a:t>
            </a:r>
            <a:r>
              <a:rPr lang="ru-RU" sz="1200" dirty="0"/>
              <a:t> для распределения количества уникальных сайтов</a:t>
            </a:r>
          </a:p>
        </p:txBody>
      </p:sp>
    </p:spTree>
    <p:extLst>
      <p:ext uri="{BB962C8B-B14F-4D97-AF65-F5344CB8AC3E}">
        <p14:creationId xmlns:p14="http://schemas.microsoft.com/office/powerpoint/2010/main" val="42626202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AC7EAE1-7E75-46CA-BF01-36BC3D9ED342}"/>
              </a:ext>
            </a:extLst>
          </p:cNvPr>
          <p:cNvSpPr>
            <a:spLocks noGrp="1"/>
          </p:cNvSpPr>
          <p:nvPr>
            <p:ph type="title"/>
          </p:nvPr>
        </p:nvSpPr>
        <p:spPr/>
        <p:txBody>
          <a:bodyPr/>
          <a:lstStyle/>
          <a:p>
            <a:r>
              <a:rPr lang="ru-RU" dirty="0"/>
              <a:t>3. Визуальный анализ данных</a:t>
            </a:r>
          </a:p>
        </p:txBody>
      </p:sp>
      <p:sp>
        <p:nvSpPr>
          <p:cNvPr id="3" name="Объект 2">
            <a:extLst>
              <a:ext uri="{FF2B5EF4-FFF2-40B4-BE49-F238E27FC236}">
                <a16:creationId xmlns:a16="http://schemas.microsoft.com/office/drawing/2014/main" id="{EF3C7649-36CE-4E90-8718-52F02E43F34B}"/>
              </a:ext>
            </a:extLst>
          </p:cNvPr>
          <p:cNvSpPr>
            <a:spLocks noGrp="1"/>
          </p:cNvSpPr>
          <p:nvPr>
            <p:ph idx="1"/>
          </p:nvPr>
        </p:nvSpPr>
        <p:spPr/>
        <p:txBody>
          <a:bodyPr vert="horz" lIns="91440" tIns="45720" rIns="91440" bIns="45720" rtlCol="0" anchor="t">
            <a:normAutofit/>
          </a:bodyPr>
          <a:lstStyle/>
          <a:p>
            <a:pPr marL="0" indent="0" algn="just">
              <a:buNone/>
            </a:pPr>
            <a:r>
              <a:rPr lang="ru-RU" dirty="0">
                <a:ea typeface="+mn-lt"/>
                <a:cs typeface="+mn-lt"/>
              </a:rPr>
              <a:t>Создадим следующие признаки:</a:t>
            </a:r>
            <a:endParaRPr lang="ru-RU" dirty="0"/>
          </a:p>
          <a:p>
            <a:pPr marL="0" indent="0" algn="just">
              <a:buNone/>
            </a:pPr>
            <a:r>
              <a:rPr lang="ru-RU" dirty="0" err="1">
                <a:ea typeface="+mn-lt"/>
                <a:cs typeface="+mn-lt"/>
              </a:rPr>
              <a:t>session_timespan</a:t>
            </a:r>
            <a:r>
              <a:rPr lang="ru-RU" dirty="0">
                <a:ea typeface="+mn-lt"/>
                <a:cs typeface="+mn-lt"/>
              </a:rPr>
              <a:t> – продолжительность сессии (разница между максимальным и минимальным временем посещения сайтов в сессии, в секундах)</a:t>
            </a:r>
            <a:endParaRPr lang="ru-RU" dirty="0"/>
          </a:p>
          <a:p>
            <a:pPr marL="0" indent="0" algn="just">
              <a:buNone/>
            </a:pPr>
            <a:r>
              <a:rPr lang="ru-RU" dirty="0">
                <a:ea typeface="+mn-lt"/>
                <a:cs typeface="+mn-lt"/>
              </a:rPr>
              <a:t>#unique_sites – число уникальных сайтов в сессии </a:t>
            </a:r>
            <a:endParaRPr lang="ru-RU"/>
          </a:p>
          <a:p>
            <a:pPr marL="0" indent="0" algn="just">
              <a:buNone/>
            </a:pPr>
            <a:r>
              <a:rPr lang="ru-RU" dirty="0" err="1">
                <a:ea typeface="+mn-lt"/>
                <a:cs typeface="+mn-lt"/>
              </a:rPr>
              <a:t>start_hour</a:t>
            </a:r>
            <a:r>
              <a:rPr lang="ru-RU" dirty="0">
                <a:ea typeface="+mn-lt"/>
                <a:cs typeface="+mn-lt"/>
              </a:rPr>
              <a:t> – час начала сессии (то есть час в записи минимального </a:t>
            </a:r>
            <a:r>
              <a:rPr lang="ru-RU" dirty="0" err="1">
                <a:ea typeface="+mn-lt"/>
                <a:cs typeface="+mn-lt"/>
              </a:rPr>
              <a:t>timestamp</a:t>
            </a:r>
            <a:r>
              <a:rPr lang="ru-RU" dirty="0">
                <a:ea typeface="+mn-lt"/>
                <a:cs typeface="+mn-lt"/>
              </a:rPr>
              <a:t> среди десяти)</a:t>
            </a:r>
            <a:endParaRPr lang="ru-RU" dirty="0"/>
          </a:p>
          <a:p>
            <a:pPr marL="0" indent="0" algn="just">
              <a:buNone/>
            </a:pPr>
            <a:r>
              <a:rPr lang="ru-RU" dirty="0" err="1">
                <a:ea typeface="+mn-lt"/>
                <a:cs typeface="+mn-lt"/>
              </a:rPr>
              <a:t>day_of_week</a:t>
            </a:r>
            <a:r>
              <a:rPr lang="ru-RU" dirty="0">
                <a:ea typeface="+mn-lt"/>
                <a:cs typeface="+mn-lt"/>
              </a:rPr>
              <a:t> – день недели (то есть день недели в записи минимального </a:t>
            </a:r>
            <a:r>
              <a:rPr lang="ru-RU" dirty="0" err="1">
                <a:ea typeface="+mn-lt"/>
                <a:cs typeface="+mn-lt"/>
              </a:rPr>
              <a:t>timestamp</a:t>
            </a:r>
            <a:r>
              <a:rPr lang="ru-RU" dirty="0">
                <a:ea typeface="+mn-lt"/>
                <a:cs typeface="+mn-lt"/>
              </a:rPr>
              <a:t> среди десяти)</a:t>
            </a:r>
          </a:p>
          <a:p>
            <a:pPr marL="0" indent="0" algn="just">
              <a:buNone/>
            </a:pPr>
            <a:r>
              <a:rPr lang="ru-RU" dirty="0"/>
              <a:t>Проведем визуальный анализ данных.</a:t>
            </a:r>
          </a:p>
          <a:p>
            <a:pPr marL="0" indent="0" algn="just">
              <a:buNone/>
            </a:pPr>
            <a:endParaRPr lang="ru-RU"/>
          </a:p>
        </p:txBody>
      </p:sp>
    </p:spTree>
    <p:extLst>
      <p:ext uri="{BB962C8B-B14F-4D97-AF65-F5344CB8AC3E}">
        <p14:creationId xmlns:p14="http://schemas.microsoft.com/office/powerpoint/2010/main" val="29848866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A9385AD-006E-4BF0-A385-37EA3F65DA34}"/>
              </a:ext>
            </a:extLst>
          </p:cNvPr>
          <p:cNvSpPr>
            <a:spLocks noGrp="1"/>
          </p:cNvSpPr>
          <p:nvPr>
            <p:ph type="title"/>
          </p:nvPr>
        </p:nvSpPr>
        <p:spPr/>
        <p:txBody>
          <a:bodyPr/>
          <a:lstStyle/>
          <a:p>
            <a:r>
              <a:rPr lang="ru-RU" dirty="0"/>
              <a:t>3. Визуальный анализ данных</a:t>
            </a:r>
          </a:p>
        </p:txBody>
      </p:sp>
      <p:pic>
        <p:nvPicPr>
          <p:cNvPr id="4" name="Рисунок 4" descr="Изображение выглядит как текст, рисунок&#10;&#10;Автоматически созданное описание">
            <a:extLst>
              <a:ext uri="{FF2B5EF4-FFF2-40B4-BE49-F238E27FC236}">
                <a16:creationId xmlns:a16="http://schemas.microsoft.com/office/drawing/2014/main" id="{CF0340B5-EED6-4267-9488-A701AA09D7B2}"/>
              </a:ext>
            </a:extLst>
          </p:cNvPr>
          <p:cNvPicPr>
            <a:picLocks noChangeAspect="1"/>
          </p:cNvPicPr>
          <p:nvPr/>
        </p:nvPicPr>
        <p:blipFill rotWithShape="1">
          <a:blip r:embed="rId2"/>
          <a:srcRect l="691" t="1333" r="691" b="138"/>
          <a:stretch/>
        </p:blipFill>
        <p:spPr>
          <a:xfrm>
            <a:off x="1162050" y="1338514"/>
            <a:ext cx="3857629" cy="2662554"/>
          </a:xfrm>
          <a:prstGeom prst="rect">
            <a:avLst/>
          </a:prstGeom>
        </p:spPr>
      </p:pic>
      <p:pic>
        <p:nvPicPr>
          <p:cNvPr id="5" name="Рисунок 5" descr="Изображение выглядит как текст&#10;&#10;Автоматически созданное описание">
            <a:extLst>
              <a:ext uri="{FF2B5EF4-FFF2-40B4-BE49-F238E27FC236}">
                <a16:creationId xmlns:a16="http://schemas.microsoft.com/office/drawing/2014/main" id="{92EC6DFC-9B20-4CBB-8B1B-B1223E0FCCD5}"/>
              </a:ext>
            </a:extLst>
          </p:cNvPr>
          <p:cNvPicPr>
            <a:picLocks noChangeAspect="1"/>
          </p:cNvPicPr>
          <p:nvPr/>
        </p:nvPicPr>
        <p:blipFill rotWithShape="1">
          <a:blip r:embed="rId3"/>
          <a:srcRect l="696" b="-139"/>
          <a:stretch/>
        </p:blipFill>
        <p:spPr>
          <a:xfrm>
            <a:off x="5076825" y="1267886"/>
            <a:ext cx="3857628" cy="2725992"/>
          </a:xfrm>
          <a:prstGeom prst="rect">
            <a:avLst/>
          </a:prstGeom>
        </p:spPr>
      </p:pic>
      <p:pic>
        <p:nvPicPr>
          <p:cNvPr id="6" name="Рисунок 6">
            <a:extLst>
              <a:ext uri="{FF2B5EF4-FFF2-40B4-BE49-F238E27FC236}">
                <a16:creationId xmlns:a16="http://schemas.microsoft.com/office/drawing/2014/main" id="{F77EAEB5-9C7E-46F2-A8F0-6C724D8F2E16}"/>
              </a:ext>
            </a:extLst>
          </p:cNvPr>
          <p:cNvPicPr>
            <a:picLocks noChangeAspect="1"/>
          </p:cNvPicPr>
          <p:nvPr/>
        </p:nvPicPr>
        <p:blipFill>
          <a:blip r:embed="rId4"/>
          <a:stretch>
            <a:fillRect/>
          </a:stretch>
        </p:blipFill>
        <p:spPr>
          <a:xfrm>
            <a:off x="1057275" y="4036988"/>
            <a:ext cx="3962400" cy="2794049"/>
          </a:xfrm>
          <a:prstGeom prst="rect">
            <a:avLst/>
          </a:prstGeom>
        </p:spPr>
      </p:pic>
      <p:pic>
        <p:nvPicPr>
          <p:cNvPr id="7" name="Рисунок 7">
            <a:extLst>
              <a:ext uri="{FF2B5EF4-FFF2-40B4-BE49-F238E27FC236}">
                <a16:creationId xmlns:a16="http://schemas.microsoft.com/office/drawing/2014/main" id="{536D3F5B-1DBC-4A1A-989A-BD0057F7B337}"/>
              </a:ext>
            </a:extLst>
          </p:cNvPr>
          <p:cNvPicPr>
            <a:picLocks noChangeAspect="1"/>
          </p:cNvPicPr>
          <p:nvPr/>
        </p:nvPicPr>
        <p:blipFill>
          <a:blip r:embed="rId5"/>
          <a:stretch>
            <a:fillRect/>
          </a:stretch>
        </p:blipFill>
        <p:spPr>
          <a:xfrm>
            <a:off x="5019675" y="4036988"/>
            <a:ext cx="4000500" cy="2794049"/>
          </a:xfrm>
          <a:prstGeom prst="rect">
            <a:avLst/>
          </a:prstGeom>
        </p:spPr>
      </p:pic>
      <p:pic>
        <p:nvPicPr>
          <p:cNvPr id="9" name="Рисунок 9" descr="Изображение выглядит как снимок экрана&#10;&#10;Автоматически созданное описание">
            <a:extLst>
              <a:ext uri="{FF2B5EF4-FFF2-40B4-BE49-F238E27FC236}">
                <a16:creationId xmlns:a16="http://schemas.microsoft.com/office/drawing/2014/main" id="{C8DE0CAF-1B06-4EF3-A1A9-DC3E321B4990}"/>
              </a:ext>
            </a:extLst>
          </p:cNvPr>
          <p:cNvPicPr>
            <a:picLocks noChangeAspect="1"/>
          </p:cNvPicPr>
          <p:nvPr/>
        </p:nvPicPr>
        <p:blipFill>
          <a:blip r:embed="rId6"/>
          <a:stretch>
            <a:fillRect/>
          </a:stretch>
        </p:blipFill>
        <p:spPr>
          <a:xfrm>
            <a:off x="9077325" y="1410286"/>
            <a:ext cx="3067050" cy="3494503"/>
          </a:xfrm>
          <a:prstGeom prst="rect">
            <a:avLst/>
          </a:prstGeom>
        </p:spPr>
      </p:pic>
    </p:spTree>
    <p:extLst>
      <p:ext uri="{BB962C8B-B14F-4D97-AF65-F5344CB8AC3E}">
        <p14:creationId xmlns:p14="http://schemas.microsoft.com/office/powerpoint/2010/main" val="81444042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Широкоэкранный</PresentationFormat>
  <Paragraphs>0</Paragraphs>
  <Slides>16</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16</vt:i4>
      </vt:variant>
    </vt:vector>
  </HeadingPairs>
  <TitlesOfParts>
    <vt:vector size="17" baseType="lpstr">
      <vt:lpstr>Facet</vt:lpstr>
      <vt:lpstr>Идентификация пользователей по посещенным веб-страницам Специализация "Машинное обучение и анализ данных" </vt:lpstr>
      <vt:lpstr>О проекте</vt:lpstr>
      <vt:lpstr>Задача курса</vt:lpstr>
      <vt:lpstr>План проекта</vt:lpstr>
      <vt:lpstr>Данные</vt:lpstr>
      <vt:lpstr>1. Подготовка данных</vt:lpstr>
      <vt:lpstr>2. Подготовка и первичный анализ данных</vt:lpstr>
      <vt:lpstr>3. Визуальный анализ данных</vt:lpstr>
      <vt:lpstr>3. Визуальный анализ данных</vt:lpstr>
      <vt:lpstr>3. Визуальный анализ данных</vt:lpstr>
      <vt:lpstr>3. Визуальный анализ данных</vt:lpstr>
      <vt:lpstr>4. Сравнение алгоритмов классификации</vt:lpstr>
      <vt:lpstr>5. Соревнование Kaggle Inclass по идентификации пользователей</vt:lpstr>
      <vt:lpstr>5. Соревнование Kaggle Inclass по идентификации пользователей</vt:lpstr>
      <vt:lpstr>6. Vowpal wabbit</vt:lpstr>
      <vt:lpstr>Выводы по курсу</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
  <cp:lastModifiedBy/>
  <cp:revision>509</cp:revision>
  <dcterms:created xsi:type="dcterms:W3CDTF">2020-08-31T17:51:29Z</dcterms:created>
  <dcterms:modified xsi:type="dcterms:W3CDTF">2020-08-31T19:15:08Z</dcterms:modified>
</cp:coreProperties>
</file>