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5" r:id="rId3"/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Playfair Display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5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7.xml"/><Relationship Id="rId44" Type="http://schemas.openxmlformats.org/officeDocument/2006/relationships/font" Target="fonts/PlayfairDisplay-bold.fntdata"/><Relationship Id="rId21" Type="http://schemas.openxmlformats.org/officeDocument/2006/relationships/slide" Target="slides/slide16.xml"/><Relationship Id="rId43" Type="http://schemas.openxmlformats.org/officeDocument/2006/relationships/font" Target="fonts/PlayfairDisplay-regular.fntdata"/><Relationship Id="rId24" Type="http://schemas.openxmlformats.org/officeDocument/2006/relationships/slide" Target="slides/slide19.xml"/><Relationship Id="rId46" Type="http://schemas.openxmlformats.org/officeDocument/2006/relationships/font" Target="fonts/PlayfairDisplay-boldItalic.fntdata"/><Relationship Id="rId23" Type="http://schemas.openxmlformats.org/officeDocument/2006/relationships/slide" Target="slides/slide18.xml"/><Relationship Id="rId45" Type="http://schemas.openxmlformats.org/officeDocument/2006/relationships/font" Target="fonts/PlayfairDisplay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a077577ef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5a077577ef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864226b4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5864226b4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864226b4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5864226b4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864226b4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5864226b4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864226b4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5864226b4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864226b4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5864226b4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864226b4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5864226b4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864226b4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5864226b4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864226b4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5864226b4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864226b4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5864226b4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864226b4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5864226b4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864226b4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5864226b4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864226b46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5864226b46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864226b46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5864226b4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864226b46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5864226b46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864226b46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5864226b46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864226b46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5864226b46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864226b46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5864226b46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864226b46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5864226b46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864226b46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5864226b46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864226b46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5864226b46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864226b46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5864226b46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a077577ef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5a077577ef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864226b46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5864226b46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864226b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5864226b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864226b4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5864226b4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864226b4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5864226b4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864226b4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5864226b4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864226b4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5864226b4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864226b4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5864226b4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half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 flipH="1" rot="10800000">
            <a:off x="4543625" y="-5"/>
            <a:ext cx="148200" cy="5143500"/>
          </a:xfrm>
          <a:prstGeom prst="rect">
            <a:avLst/>
          </a:prstGeom>
          <a:gradFill>
            <a:gsLst>
              <a:gs pos="0">
                <a:srgbClr val="000014">
                  <a:alpha val="49411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14"/>
          <p:cNvCxnSpPr/>
          <p:nvPr/>
        </p:nvCxnSpPr>
        <p:spPr>
          <a:xfrm>
            <a:off x="365850" y="4813675"/>
            <a:ext cx="38403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14"/>
          <p:cNvSpPr txBox="1"/>
          <p:nvPr>
            <p:ph type="title"/>
          </p:nvPr>
        </p:nvSpPr>
        <p:spPr>
          <a:xfrm>
            <a:off x="589350" y="819475"/>
            <a:ext cx="33933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593575" y="1518900"/>
            <a:ext cx="3393300" cy="26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595675" y="4813750"/>
            <a:ext cx="33891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Google Shape;21;p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1" name="Google Shape;121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2" name="Google Shape;122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ctrTitle"/>
          </p:nvPr>
        </p:nvSpPr>
        <p:spPr>
          <a:xfrm>
            <a:off x="685800" y="1915625"/>
            <a:ext cx="5727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5" name="Google Shape;135;p26"/>
          <p:cNvSpPr/>
          <p:nvPr/>
        </p:nvSpPr>
        <p:spPr>
          <a:xfrm rot="-5400000">
            <a:off x="4466275" y="-1238838"/>
            <a:ext cx="211200" cy="9144000"/>
          </a:xfrm>
          <a:prstGeom prst="rect">
            <a:avLst/>
          </a:prstGeom>
          <a:gradFill>
            <a:gsLst>
              <a:gs pos="0">
                <a:srgbClr val="000014">
                  <a:alpha val="49411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/>
          <p:nvPr/>
        </p:nvSpPr>
        <p:spPr>
          <a:xfrm flipH="1" rot="10800000">
            <a:off x="0" y="3420048"/>
            <a:ext cx="9144000" cy="173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image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/>
          <p:nvPr/>
        </p:nvSpPr>
        <p:spPr>
          <a:xfrm flipH="1" rot="-5400000">
            <a:off x="4497775" y="-3854662"/>
            <a:ext cx="148200" cy="9144000"/>
          </a:xfrm>
          <a:prstGeom prst="rect">
            <a:avLst/>
          </a:prstGeom>
          <a:gradFill>
            <a:gsLst>
              <a:gs pos="0">
                <a:srgbClr val="000014">
                  <a:alpha val="49411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7"/>
          <p:cNvSpPr/>
          <p:nvPr/>
        </p:nvSpPr>
        <p:spPr>
          <a:xfrm>
            <a:off x="0" y="0"/>
            <a:ext cx="9144000" cy="67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7"/>
          <p:cNvSpPr/>
          <p:nvPr/>
        </p:nvSpPr>
        <p:spPr>
          <a:xfrm rot="-5400000">
            <a:off x="4497713" y="243900"/>
            <a:ext cx="148200" cy="9144000"/>
          </a:xfrm>
          <a:prstGeom prst="rect">
            <a:avLst/>
          </a:prstGeom>
          <a:gradFill>
            <a:gsLst>
              <a:gs pos="0">
                <a:srgbClr val="000014">
                  <a:alpha val="49411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7"/>
          <p:cNvSpPr/>
          <p:nvPr/>
        </p:nvSpPr>
        <p:spPr>
          <a:xfrm flipH="1" rot="10800000">
            <a:off x="-50" y="4813802"/>
            <a:ext cx="9144000" cy="32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/>
          <p:nvPr/>
        </p:nvSpPr>
        <p:spPr>
          <a:xfrm flipH="1" rot="-5400000">
            <a:off x="4497775" y="-1112255"/>
            <a:ext cx="148200" cy="9144000"/>
          </a:xfrm>
          <a:prstGeom prst="rect">
            <a:avLst/>
          </a:prstGeom>
          <a:gradFill>
            <a:gsLst>
              <a:gs pos="0">
                <a:srgbClr val="000014">
                  <a:alpha val="49411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8"/>
          <p:cNvSpPr/>
          <p:nvPr/>
        </p:nvSpPr>
        <p:spPr>
          <a:xfrm>
            <a:off x="0" y="-25"/>
            <a:ext cx="9144000" cy="341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1649050" y="503675"/>
            <a:ext cx="58458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55600" lvl="0" marL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Char char="●"/>
              <a:defRPr i="1" sz="2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55600" lvl="1" marL="9144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layfair Display"/>
              <a:buChar char="○"/>
              <a:defRPr i="1" sz="2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55600" lvl="2" marL="13716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layfair Display"/>
              <a:buChar char="■"/>
              <a:defRPr i="1" sz="2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55600" lvl="3" marL="18288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layfair Display"/>
              <a:buChar char="●"/>
              <a:defRPr i="1" sz="2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55600" lvl="4" marL="22860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layfair Display"/>
              <a:buChar char="○"/>
              <a:defRPr i="1" sz="2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55600" lvl="5" marL="27432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layfair Display"/>
              <a:buChar char="■"/>
              <a:defRPr i="1" sz="2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55600" lvl="6" marL="32004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layfair Display"/>
              <a:buChar char="●"/>
              <a:defRPr i="1" sz="2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55600" lvl="7" marL="36576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layfair Display"/>
              <a:buChar char="○"/>
              <a:defRPr i="1" sz="2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55600" lvl="8" marL="411480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layfair Display"/>
              <a:buChar char="■"/>
              <a:defRPr i="1" sz="2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7" name="Google Shape;147;p28"/>
          <p:cNvSpPr txBox="1"/>
          <p:nvPr/>
        </p:nvSpPr>
        <p:spPr>
          <a:xfrm>
            <a:off x="3593400" y="19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00001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b="0" i="0" sz="4800" u="none" cap="none" strike="noStrike">
              <a:solidFill>
                <a:srgbClr val="00001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/>
          <p:nvPr/>
        </p:nvSpPr>
        <p:spPr>
          <a:xfrm rot="-5400000">
            <a:off x="4497775" y="-2041588"/>
            <a:ext cx="148200" cy="9144000"/>
          </a:xfrm>
          <a:prstGeom prst="rect">
            <a:avLst/>
          </a:prstGeom>
          <a:gradFill>
            <a:gsLst>
              <a:gs pos="0">
                <a:srgbClr val="000014">
                  <a:alpha val="49411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9"/>
          <p:cNvSpPr/>
          <p:nvPr/>
        </p:nvSpPr>
        <p:spPr>
          <a:xfrm flipH="1" rot="10800000">
            <a:off x="0" y="2571593"/>
            <a:ext cx="9144000" cy="257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9"/>
          <p:cNvSpPr txBox="1"/>
          <p:nvPr>
            <p:ph type="ctrTitle"/>
          </p:nvPr>
        </p:nvSpPr>
        <p:spPr>
          <a:xfrm>
            <a:off x="685800" y="3031150"/>
            <a:ext cx="4558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3" name="Google Shape;153;p29"/>
          <p:cNvSpPr txBox="1"/>
          <p:nvPr>
            <p:ph idx="1" type="subTitle"/>
          </p:nvPr>
        </p:nvSpPr>
        <p:spPr>
          <a:xfrm>
            <a:off x="685800" y="4135454"/>
            <a:ext cx="4558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1" name="Google Shape;31;p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skymind.ai/wiki/convolutional-network" TargetMode="External"/><Relationship Id="rId4" Type="http://schemas.openxmlformats.org/officeDocument/2006/relationships/hyperlink" Target="https://skymind.ai/wiki/multilayer-perceptron" TargetMode="External"/><Relationship Id="rId9" Type="http://schemas.openxmlformats.org/officeDocument/2006/relationships/hyperlink" Target="https://hackernoon.com/deep-learning-feedforward-neural-networks-explained-c34ae3f084f1" TargetMode="External"/><Relationship Id="rId5" Type="http://schemas.openxmlformats.org/officeDocument/2006/relationships/hyperlink" Target="https://machinelearningmastery.com/convolutional-layers-for-deep-learning-neural-networks/" TargetMode="External"/><Relationship Id="rId6" Type="http://schemas.openxmlformats.org/officeDocument/2006/relationships/hyperlink" Target="https://www.techradar.com/news/what-is-a-neural-network" TargetMode="External"/><Relationship Id="rId7" Type="http://schemas.openxmlformats.org/officeDocument/2006/relationships/hyperlink" Target="https://corporatefinanceinstitute.com/resources/knowledge/finance/types-of-financial-analysis/" TargetMode="External"/><Relationship Id="rId8" Type="http://schemas.openxmlformats.org/officeDocument/2006/relationships/hyperlink" Target="https://towardsdatascience.com/deep-learning-feedforward-neural-network-26a6705dbdc" TargetMode="External"/></Relationships>
</file>

<file path=ppt/slides/_rels/slide32.xml.rels><?xml version="1.0" encoding="UTF-8" standalone="yes"?><Relationships xmlns="http://schemas.openxmlformats.org/package/2006/relationships"><Relationship Id="rId10" Type="http://schemas.openxmlformats.org/officeDocument/2006/relationships/hyperlink" Target="https://machinelearningmastery.com/when-to-use-mlp-cnn-and-rnn-neural-network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towardsdatascience.com/a-quick-start-of-time-series-forecasting-with-a-practical-example-using-fb-prophet-31c4447a2274" TargetMode="External"/><Relationship Id="rId4" Type="http://schemas.openxmlformats.org/officeDocument/2006/relationships/hyperlink" Target="https://www.vskills.in/certification/tutorial/data-mining-and-warehousing/neural-networks-and-data-mining/" TargetMode="External"/><Relationship Id="rId9" Type="http://schemas.openxmlformats.org/officeDocument/2006/relationships/hyperlink" Target="https://whatis.techtarget.com/definition/time-series-forecasting" TargetMode="External"/><Relationship Id="rId5" Type="http://schemas.openxmlformats.org/officeDocument/2006/relationships/hyperlink" Target="https://en.wikipedia.org/wiki/Stock_market_prediction" TargetMode="External"/><Relationship Id="rId6" Type="http://schemas.openxmlformats.org/officeDocument/2006/relationships/hyperlink" Target="https://colah.github.io/posts/2015-08-Understanding-LSTMs/" TargetMode="External"/><Relationship Id="rId7" Type="http://schemas.openxmlformats.org/officeDocument/2006/relationships/hyperlink" Target="https://www.financialplannerworld.com/what-is-financial-analysis/" TargetMode="External"/><Relationship Id="rId8" Type="http://schemas.openxmlformats.org/officeDocument/2006/relationships/hyperlink" Target="https://hub.packtpub.com/what-is-lstm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5A6BD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ctrTitle"/>
          </p:nvPr>
        </p:nvSpPr>
        <p:spPr>
          <a:xfrm>
            <a:off x="213750" y="872325"/>
            <a:ext cx="8716500" cy="17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3000"/>
              <a:t>Comparison of LSTM and Multi-dimensional CNNs for Time Series Forecasting</a:t>
            </a:r>
            <a:endParaRPr sz="3000"/>
          </a:p>
        </p:txBody>
      </p:sp>
      <p:sp>
        <p:nvSpPr>
          <p:cNvPr id="159" name="Google Shape;159;p30"/>
          <p:cNvSpPr txBox="1"/>
          <p:nvPr>
            <p:ph idx="1" type="subTitle"/>
          </p:nvPr>
        </p:nvSpPr>
        <p:spPr>
          <a:xfrm>
            <a:off x="3644500" y="3561975"/>
            <a:ext cx="5416500" cy="10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n" sz="2000"/>
              <a:t>Presenter - Arusyak Hakobyan</a:t>
            </a:r>
            <a:endParaRPr sz="2000"/>
          </a:p>
          <a:p>
            <a:pPr indent="0" lvl="0" marL="0" rtl="0" algn="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100"/>
              <a:buNone/>
            </a:pPr>
            <a:r>
              <a:rPr lang="en" sz="2000"/>
              <a:t>Supervisor - Arnak Poghosyan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/>
          <p:nvPr>
            <p:ph type="title"/>
          </p:nvPr>
        </p:nvSpPr>
        <p:spPr>
          <a:xfrm>
            <a:off x="187525" y="449350"/>
            <a:ext cx="8520600" cy="3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Problem Setting</a:t>
            </a:r>
            <a:endParaRPr b="1"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stock price prediction</a:t>
            </a:r>
            <a:endParaRPr sz="24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type="title"/>
          </p:nvPr>
        </p:nvSpPr>
        <p:spPr>
          <a:xfrm>
            <a:off x="187525" y="449350"/>
            <a:ext cx="8520600" cy="3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Problem Setting</a:t>
            </a:r>
            <a:endParaRPr b="1"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stock price prediction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efficient-market hypothesis(EMH)</a:t>
            </a:r>
            <a:endParaRPr sz="24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title"/>
          </p:nvPr>
        </p:nvSpPr>
        <p:spPr>
          <a:xfrm>
            <a:off x="187525" y="449350"/>
            <a:ext cx="8520600" cy="3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Problem Setting</a:t>
            </a:r>
            <a:endParaRPr b="1"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stock price prediction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efficient-market hypothesis(EMH)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our goal: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develop convolutional neural networks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compare the result with LSTM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/>
          <p:nvPr>
            <p:ph type="title"/>
          </p:nvPr>
        </p:nvSpPr>
        <p:spPr>
          <a:xfrm>
            <a:off x="787500" y="1688750"/>
            <a:ext cx="7569000" cy="1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4800"/>
              <a:t>Dataset and Features</a:t>
            </a:r>
            <a:endParaRPr b="1" sz="4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 txBox="1"/>
          <p:nvPr>
            <p:ph type="title"/>
          </p:nvPr>
        </p:nvSpPr>
        <p:spPr>
          <a:xfrm>
            <a:off x="187525" y="449350"/>
            <a:ext cx="8723100" cy="45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Dataset and Features</a:t>
            </a:r>
            <a:endParaRPr b="1"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Data used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Apple Inc. historical data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Source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Yahoo Finance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Details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daily data for 10 years 2009/11/05 - 2019/11/05</a:t>
            </a:r>
            <a:endParaRPr sz="24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 txBox="1"/>
          <p:nvPr>
            <p:ph type="title"/>
          </p:nvPr>
        </p:nvSpPr>
        <p:spPr>
          <a:xfrm>
            <a:off x="210450" y="222125"/>
            <a:ext cx="8723100" cy="45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Dataset and Features</a:t>
            </a:r>
            <a:endParaRPr b="1"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7 features, 2518 observations</a:t>
            </a:r>
            <a:endParaRPr b="1" sz="36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Date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Open - </a:t>
            </a:r>
            <a:r>
              <a:rPr lang="en" sz="1800"/>
              <a:t>starting price at which the stock is traded on a particular date</a:t>
            </a:r>
            <a:endParaRPr sz="18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Close - </a:t>
            </a:r>
            <a:r>
              <a:rPr lang="en" sz="1800"/>
              <a:t>closing price at which the stock is traded on a particular date</a:t>
            </a:r>
            <a:endParaRPr sz="18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High - </a:t>
            </a:r>
            <a:r>
              <a:rPr lang="en" sz="1800"/>
              <a:t>maximum price of the share for the specified date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Low - </a:t>
            </a:r>
            <a:r>
              <a:rPr lang="en" sz="1800"/>
              <a:t>minimum price of the share for the specified date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Adj Close - </a:t>
            </a:r>
            <a:r>
              <a:rPr lang="en" sz="1800"/>
              <a:t>the last price of the share for the specified date</a:t>
            </a:r>
            <a:endParaRPr sz="18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Volume - </a:t>
            </a:r>
            <a:r>
              <a:rPr lang="en" sz="1800"/>
              <a:t> total number of buyers and sellers exchanging shares over a 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                               given period of time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>
            <p:ph type="title"/>
          </p:nvPr>
        </p:nvSpPr>
        <p:spPr>
          <a:xfrm>
            <a:off x="210450" y="222125"/>
            <a:ext cx="8723100" cy="45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Dataset and Features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35" name="Google Shape;23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950" y="1383525"/>
            <a:ext cx="7720874" cy="2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>
            <p:ph type="title"/>
          </p:nvPr>
        </p:nvSpPr>
        <p:spPr>
          <a:xfrm>
            <a:off x="210450" y="222125"/>
            <a:ext cx="8723100" cy="45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Dataset and Features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41" name="Google Shape;24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25" y="874500"/>
            <a:ext cx="7482401" cy="401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7"/>
          <p:cNvSpPr txBox="1"/>
          <p:nvPr>
            <p:ph type="title"/>
          </p:nvPr>
        </p:nvSpPr>
        <p:spPr>
          <a:xfrm>
            <a:off x="787500" y="1688750"/>
            <a:ext cx="7569000" cy="1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4800"/>
              <a:t>Solutions</a:t>
            </a:r>
            <a:endParaRPr b="1" sz="4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8"/>
          <p:cNvSpPr txBox="1"/>
          <p:nvPr>
            <p:ph type="title"/>
          </p:nvPr>
        </p:nvSpPr>
        <p:spPr>
          <a:xfrm>
            <a:off x="187525" y="449350"/>
            <a:ext cx="8723100" cy="45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CNN</a:t>
            </a:r>
            <a:r>
              <a:rPr b="1" lang="en" sz="3600"/>
              <a:t>s</a:t>
            </a:r>
            <a:endParaRPr b="1" sz="36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What is it?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Deep artificial neural networks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Mainly used for classification</a:t>
            </a:r>
            <a:endParaRPr sz="24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Why use CNN?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Initially designed to map image data to an output variable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Works well with data having a spatial relationship</a:t>
            </a:r>
            <a:endParaRPr sz="2400"/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Ex. text analysis, financial data?</a:t>
            </a:r>
            <a:endParaRPr sz="24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187525" y="449350"/>
            <a:ext cx="8520600" cy="3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600"/>
              <a:t>Agenda</a:t>
            </a:r>
            <a:endParaRPr b="1"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36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Brief introduction to neural networks, time series forecasting and financial analysis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Problem Setting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Dataset and Features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Solutions: CNN and LSTM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Comparison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Future plan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9"/>
          <p:cNvSpPr txBox="1"/>
          <p:nvPr>
            <p:ph type="title"/>
          </p:nvPr>
        </p:nvSpPr>
        <p:spPr>
          <a:xfrm>
            <a:off x="290975" y="1784600"/>
            <a:ext cx="8723100" cy="14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Multi-dimensional CNN</a:t>
            </a:r>
            <a:endParaRPr b="1"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*single-step using one value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0"/>
          <p:cNvSpPr txBox="1"/>
          <p:nvPr>
            <p:ph type="title"/>
          </p:nvPr>
        </p:nvSpPr>
        <p:spPr>
          <a:xfrm>
            <a:off x="187525" y="449350"/>
            <a:ext cx="8723100" cy="45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Multi-dimensional CNN</a:t>
            </a:r>
            <a:endParaRPr b="1"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*single-step using one value</a:t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62" name="Google Shape;262;p50"/>
          <p:cNvPicPr preferRelativeResize="0"/>
          <p:nvPr/>
        </p:nvPicPr>
        <p:blipFill rotWithShape="1">
          <a:blip r:embed="rId3">
            <a:alphaModFix/>
          </a:blip>
          <a:srcRect b="0" l="0" r="0" t="4223"/>
          <a:stretch/>
        </p:blipFill>
        <p:spPr>
          <a:xfrm>
            <a:off x="990600" y="1391800"/>
            <a:ext cx="7175149" cy="3525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200" y="1441400"/>
            <a:ext cx="2869550" cy="40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1"/>
          <p:cNvSpPr txBox="1"/>
          <p:nvPr>
            <p:ph type="title"/>
          </p:nvPr>
        </p:nvSpPr>
        <p:spPr>
          <a:xfrm>
            <a:off x="290975" y="1784600"/>
            <a:ext cx="8723100" cy="14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Multi-dimensional CNN</a:t>
            </a:r>
            <a:endParaRPr b="1"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*</a:t>
            </a:r>
            <a:r>
              <a:rPr b="1" lang="en" sz="2400"/>
              <a:t>single step using multiple values</a:t>
            </a:r>
            <a:endParaRPr b="1"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2"/>
          <p:cNvSpPr txBox="1"/>
          <p:nvPr>
            <p:ph type="title"/>
          </p:nvPr>
        </p:nvSpPr>
        <p:spPr>
          <a:xfrm>
            <a:off x="187525" y="449350"/>
            <a:ext cx="8723100" cy="45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Multi-dimensional CNN</a:t>
            </a:r>
            <a:endParaRPr b="1"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*</a:t>
            </a:r>
            <a:r>
              <a:rPr b="1" lang="en" sz="1800"/>
              <a:t>single step using multiple values</a:t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74" name="Google Shape;27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346675"/>
            <a:ext cx="7398848" cy="360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8200" y="1460975"/>
            <a:ext cx="2687500" cy="29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3"/>
          <p:cNvSpPr txBox="1"/>
          <p:nvPr>
            <p:ph type="title"/>
          </p:nvPr>
        </p:nvSpPr>
        <p:spPr>
          <a:xfrm>
            <a:off x="290975" y="1784600"/>
            <a:ext cx="8723100" cy="14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Long-Short-Term Memory</a:t>
            </a:r>
            <a:endParaRPr b="1"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(LSTM)</a:t>
            </a:r>
            <a:endParaRPr b="1" sz="3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4"/>
          <p:cNvSpPr txBox="1"/>
          <p:nvPr>
            <p:ph type="title"/>
          </p:nvPr>
        </p:nvSpPr>
        <p:spPr>
          <a:xfrm>
            <a:off x="187525" y="449350"/>
            <a:ext cx="8723100" cy="45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LSTM</a:t>
            </a:r>
            <a:endParaRPr b="1" sz="36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What is it?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special kind of RNN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is capable of learning long-term dependencies</a:t>
            </a:r>
            <a:endParaRPr sz="24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Why use CNN?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most successful RNN as it overcomes the problems of training a recurrent network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</a:t>
            </a:r>
            <a:r>
              <a:rPr lang="en" sz="2400"/>
              <a:t>reat tool for NLP</a:t>
            </a:r>
            <a:endParaRPr sz="2400"/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Ex. text or speech data analysis </a:t>
            </a:r>
            <a:endParaRPr sz="24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5"/>
          <p:cNvSpPr txBox="1"/>
          <p:nvPr>
            <p:ph type="title"/>
          </p:nvPr>
        </p:nvSpPr>
        <p:spPr>
          <a:xfrm>
            <a:off x="187525" y="449350"/>
            <a:ext cx="8723100" cy="45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LSTM</a:t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91" name="Google Shape;29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192025"/>
            <a:ext cx="7310724" cy="368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1474" y="1378500"/>
            <a:ext cx="3190425" cy="42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6"/>
          <p:cNvSpPr txBox="1"/>
          <p:nvPr>
            <p:ph type="title"/>
          </p:nvPr>
        </p:nvSpPr>
        <p:spPr>
          <a:xfrm>
            <a:off x="290975" y="1784600"/>
            <a:ext cx="8723100" cy="14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Comparison</a:t>
            </a:r>
            <a:endParaRPr b="1" sz="3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7"/>
          <p:cNvSpPr txBox="1"/>
          <p:nvPr>
            <p:ph type="title"/>
          </p:nvPr>
        </p:nvSpPr>
        <p:spPr>
          <a:xfrm>
            <a:off x="187525" y="449350"/>
            <a:ext cx="8723100" cy="45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Comparison</a:t>
            </a:r>
            <a:endParaRPr b="1"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303" name="Google Shape;30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62350"/>
            <a:ext cx="8839199" cy="2144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8"/>
          <p:cNvSpPr txBox="1"/>
          <p:nvPr>
            <p:ph type="title"/>
          </p:nvPr>
        </p:nvSpPr>
        <p:spPr>
          <a:xfrm>
            <a:off x="290975" y="1784600"/>
            <a:ext cx="8723100" cy="14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Future Plans</a:t>
            </a:r>
            <a:endParaRPr b="1"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787500" y="1688750"/>
            <a:ext cx="7569000" cy="1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4800"/>
              <a:t>Brief Introduction</a:t>
            </a:r>
            <a:endParaRPr b="1" sz="4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9"/>
          <p:cNvSpPr txBox="1"/>
          <p:nvPr>
            <p:ph type="title"/>
          </p:nvPr>
        </p:nvSpPr>
        <p:spPr>
          <a:xfrm>
            <a:off x="187525" y="449350"/>
            <a:ext cx="8723100" cy="45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Future Plans</a:t>
            </a:r>
            <a:endParaRPr b="1"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Build better CNN model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Try mixed model of LSTM and CNN </a:t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0"/>
          <p:cNvSpPr txBox="1"/>
          <p:nvPr>
            <p:ph type="title"/>
          </p:nvPr>
        </p:nvSpPr>
        <p:spPr>
          <a:xfrm>
            <a:off x="311700" y="197325"/>
            <a:ext cx="85206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600"/>
              <a:t>References</a:t>
            </a:r>
            <a:endParaRPr b="1"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3600"/>
          </a:p>
        </p:txBody>
      </p:sp>
      <p:sp>
        <p:nvSpPr>
          <p:cNvPr id="319" name="Google Shape;319;p60"/>
          <p:cNvSpPr txBox="1"/>
          <p:nvPr/>
        </p:nvSpPr>
        <p:spPr>
          <a:xfrm>
            <a:off x="311700" y="934100"/>
            <a:ext cx="8329200" cy="3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A Beginner's Guide to Convolutional Neural Networks (CNNs). (n.d.). Retrieved from </a:t>
            </a:r>
            <a:r>
              <a:rPr lang="en" sz="1100" u="sng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https://skymind.ai/wiki/convolutional-network</a:t>
            </a:r>
            <a:endParaRPr sz="11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A Beginner's Guide to Multilayer Perceptrons (MLP). (n.d.). Retrieved from </a:t>
            </a:r>
            <a:r>
              <a:rPr lang="en" sz="1100" u="sng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https://skymind.ai/wiki/multilayer-perceptron</a:t>
            </a:r>
            <a:endParaRPr sz="11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A Gentle Introduction to Convolutional Layers for Deep Learning Neural Networks. (2019, April 02). Retrieved from </a:t>
            </a:r>
            <a:r>
              <a:rPr lang="en" sz="1100" u="sng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https://machinelearningmastery.com/convolutional-layers-for-deep-learning-neural-networks/</a:t>
            </a:r>
            <a:endParaRPr sz="11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DeMuro, J., &amp; DeMuro, J. (2018, August 11). What is a neural network? Retrieved from </a:t>
            </a:r>
            <a:r>
              <a:rPr lang="en" sz="1100" u="sng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https://www.techradar.com/news/what-is-a-neural-network</a:t>
            </a:r>
            <a:endParaRPr sz="11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Financial Analysis - Overview, Guide, Types of Financial Analysis. (n.d.). Retrieved from </a:t>
            </a:r>
            <a:r>
              <a:rPr lang="en" sz="1100" u="sng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https://corporatefinanceinstitute.com/resources/knowledge/finance/types-of-financial-analysis/</a:t>
            </a:r>
            <a:endParaRPr sz="11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Gupta, T., &amp; Gupta, T. (2017, January 05). Deep Learning: Feedforward Neural Network. Retrieved from </a:t>
            </a:r>
            <a:r>
              <a:rPr lang="en" sz="1100" u="sng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https://towardsdatascience.com/deep-learning-feedforward-neural-network-26a6705dbdc</a:t>
            </a:r>
            <a:endParaRPr sz="11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Kumar, N., &amp; Kumar, N. (2019, April 01). Deep Learning: Feedforward Neural Networks Explained. Retrieved from </a:t>
            </a:r>
            <a:r>
              <a:rPr lang="en" sz="1100" u="sng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  <a:hlinkClick r:id="rId9"/>
              </a:rPr>
              <a:t>https://hackernoon.com/deep-learning-feedforward-neural-networks-explained-c34ae3f084f1</a:t>
            </a:r>
            <a:endParaRPr sz="11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1"/>
          <p:cNvSpPr txBox="1"/>
          <p:nvPr>
            <p:ph type="title"/>
          </p:nvPr>
        </p:nvSpPr>
        <p:spPr>
          <a:xfrm>
            <a:off x="311700" y="197325"/>
            <a:ext cx="85206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600"/>
              <a:t>More </a:t>
            </a:r>
            <a:r>
              <a:rPr b="1" lang="en" sz="3600"/>
              <a:t>References</a:t>
            </a:r>
            <a:endParaRPr b="1"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3600"/>
          </a:p>
        </p:txBody>
      </p:sp>
      <p:sp>
        <p:nvSpPr>
          <p:cNvPr id="325" name="Google Shape;325;p61"/>
          <p:cNvSpPr txBox="1"/>
          <p:nvPr/>
        </p:nvSpPr>
        <p:spPr>
          <a:xfrm>
            <a:off x="311700" y="935625"/>
            <a:ext cx="8329200" cy="3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Lyla, Y., &amp; Lyla, Y. (2019, January 02). A Quick Start of Time Series Forecasting with a Practical Example using FB Prophet. Retrieved from </a:t>
            </a:r>
            <a:r>
              <a:rPr lang="en" sz="1100" u="sng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https://towardsdatascience.com/a-quick-start-of-time-series-forecasting-with-a-practical-example-using-fb-prophet-31c4447a2274</a:t>
            </a:r>
            <a:endParaRPr sz="11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Sandeep. (2019, April 06). Neural Networks and Data Mining. Retrieved from </a:t>
            </a:r>
            <a:r>
              <a:rPr lang="en" sz="1100" u="sng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https://www.vskills.in/certification/tutorial/data-mining-and-warehousing/neural-networks-and-data-mining/</a:t>
            </a:r>
            <a:endParaRPr sz="11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Stock market prediction. (2019, May 10). Retrieved from </a:t>
            </a:r>
            <a:r>
              <a:rPr lang="en" sz="1100" u="sng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https://en.wikipedia.org/wiki/Stock_market_prediction</a:t>
            </a:r>
            <a:endParaRPr sz="11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Understanding LSTM Networks. (n.d.). Retrieved from </a:t>
            </a:r>
            <a:r>
              <a:rPr lang="en" sz="1100" u="sng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https://colah.github.io/posts/2015-08-Understanding-LSTMs/</a:t>
            </a:r>
            <a:endParaRPr sz="11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What is Financial Analysis? (n.d.). Retrieved from </a:t>
            </a:r>
            <a:r>
              <a:rPr lang="en" sz="1100" u="sng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https://www.financialplannerworld.com/what-is-financial-analysis/</a:t>
            </a:r>
            <a:endParaRPr sz="11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What is LSTM? (2018, April 19). Retrieved from </a:t>
            </a:r>
            <a:r>
              <a:rPr lang="en" sz="1100" u="sng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https://hub.packtpub.com/what-is-lstm/</a:t>
            </a:r>
            <a:endParaRPr sz="11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What is time series forecasting? - Definition from WhatIs.com. (n.d.). Retrieved from </a:t>
            </a:r>
            <a:r>
              <a:rPr lang="en" sz="1100" u="sng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  <a:hlinkClick r:id="rId9"/>
              </a:rPr>
              <a:t>https://whatis.techtarget.com/definition/time-series-forecasting</a:t>
            </a:r>
            <a:endParaRPr sz="11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When to Use MLP, CNN, and RNN Neural Networks. (2018, April 25). Retrieved from </a:t>
            </a:r>
            <a:r>
              <a:rPr lang="en" sz="1100" u="sng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  <a:hlinkClick r:id="rId10"/>
              </a:rPr>
              <a:t>https://machinelearningmastery.com/when-to-use-mlp-cnn-and-rnn-neural-networks/</a:t>
            </a:r>
            <a:endParaRPr sz="11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2"/>
          <p:cNvSpPr txBox="1"/>
          <p:nvPr>
            <p:ph type="title"/>
          </p:nvPr>
        </p:nvSpPr>
        <p:spPr>
          <a:xfrm>
            <a:off x="589350" y="1505275"/>
            <a:ext cx="33933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6000">
                <a:solidFill>
                  <a:srgbClr val="1C4587"/>
                </a:solidFill>
              </a:rPr>
              <a:t>Thanks!</a:t>
            </a:r>
            <a:endParaRPr b="1" sz="6000">
              <a:solidFill>
                <a:srgbClr val="1C4587"/>
              </a:solidFill>
            </a:endParaRPr>
          </a:p>
        </p:txBody>
      </p:sp>
      <p:sp>
        <p:nvSpPr>
          <p:cNvPr id="331" name="Google Shape;331;p62"/>
          <p:cNvSpPr txBox="1"/>
          <p:nvPr>
            <p:ph idx="1" type="body"/>
          </p:nvPr>
        </p:nvSpPr>
        <p:spPr>
          <a:xfrm>
            <a:off x="589350" y="2452000"/>
            <a:ext cx="33933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i="1" lang="en" sz="2400">
                <a:solidFill>
                  <a:srgbClr val="1C458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  <a:endParaRPr>
              <a:solidFill>
                <a:srgbClr val="1C4587"/>
              </a:solidFill>
            </a:endParaRPr>
          </a:p>
        </p:txBody>
      </p:sp>
      <p:grpSp>
        <p:nvGrpSpPr>
          <p:cNvPr id="332" name="Google Shape;332;p62"/>
          <p:cNvGrpSpPr/>
          <p:nvPr/>
        </p:nvGrpSpPr>
        <p:grpSpPr>
          <a:xfrm rot="1462616">
            <a:off x="8540377" y="1709244"/>
            <a:ext cx="440187" cy="472094"/>
            <a:chOff x="616425" y="2329600"/>
            <a:chExt cx="361700" cy="388475"/>
          </a:xfrm>
        </p:grpSpPr>
        <p:sp>
          <p:nvSpPr>
            <p:cNvPr id="333" name="Google Shape;333;p62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905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62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62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905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62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905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62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905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62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905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62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62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905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1" name="Google Shape;341;p62"/>
          <p:cNvGrpSpPr/>
          <p:nvPr/>
        </p:nvGrpSpPr>
        <p:grpSpPr>
          <a:xfrm>
            <a:off x="7690674" y="4645656"/>
            <a:ext cx="331279" cy="340122"/>
            <a:chOff x="1278900" y="2333250"/>
            <a:chExt cx="381175" cy="381175"/>
          </a:xfrm>
        </p:grpSpPr>
        <p:sp>
          <p:nvSpPr>
            <p:cNvPr id="342" name="Google Shape;342;p62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62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62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62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6" name="Google Shape;346;p62"/>
          <p:cNvGrpSpPr/>
          <p:nvPr/>
        </p:nvGrpSpPr>
        <p:grpSpPr>
          <a:xfrm rot="-562922">
            <a:off x="7927772" y="2233063"/>
            <a:ext cx="391849" cy="684508"/>
            <a:chOff x="6718575" y="2318625"/>
            <a:chExt cx="256950" cy="407375"/>
          </a:xfrm>
        </p:grpSpPr>
        <p:sp>
          <p:nvSpPr>
            <p:cNvPr id="347" name="Google Shape;347;p6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6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6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6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6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6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6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6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5" name="Google Shape;355;p62"/>
          <p:cNvGrpSpPr/>
          <p:nvPr/>
        </p:nvGrpSpPr>
        <p:grpSpPr>
          <a:xfrm>
            <a:off x="7581110" y="3301004"/>
            <a:ext cx="650150" cy="617086"/>
            <a:chOff x="3951850" y="2985350"/>
            <a:chExt cx="407950" cy="416500"/>
          </a:xfrm>
        </p:grpSpPr>
        <p:sp>
          <p:nvSpPr>
            <p:cNvPr id="356" name="Google Shape;356;p6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6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6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6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0" name="Google Shape;360;p62"/>
          <p:cNvSpPr/>
          <p:nvPr/>
        </p:nvSpPr>
        <p:spPr>
          <a:xfrm>
            <a:off x="7748180" y="1499346"/>
            <a:ext cx="498219" cy="456136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1" name="Google Shape;361;p62"/>
          <p:cNvGrpSpPr/>
          <p:nvPr/>
        </p:nvGrpSpPr>
        <p:grpSpPr>
          <a:xfrm>
            <a:off x="8372805" y="3136265"/>
            <a:ext cx="444267" cy="456146"/>
            <a:chOff x="5941025" y="3634400"/>
            <a:chExt cx="467650" cy="467650"/>
          </a:xfrm>
        </p:grpSpPr>
        <p:sp>
          <p:nvSpPr>
            <p:cNvPr id="362" name="Google Shape;362;p62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62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62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62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62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62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8" name="Google Shape;368;p62"/>
          <p:cNvSpPr/>
          <p:nvPr/>
        </p:nvSpPr>
        <p:spPr>
          <a:xfrm>
            <a:off x="7072378" y="112999"/>
            <a:ext cx="1667634" cy="1072316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9" name="Google Shape;369;p62"/>
          <p:cNvGrpSpPr/>
          <p:nvPr/>
        </p:nvGrpSpPr>
        <p:grpSpPr>
          <a:xfrm>
            <a:off x="6751113" y="3895645"/>
            <a:ext cx="748794" cy="749998"/>
            <a:chOff x="5233525" y="4954450"/>
            <a:chExt cx="538275" cy="516350"/>
          </a:xfrm>
        </p:grpSpPr>
        <p:sp>
          <p:nvSpPr>
            <p:cNvPr id="370" name="Google Shape;370;p62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62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62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62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62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62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62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62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62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62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62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1" name="Google Shape;381;p62"/>
          <p:cNvSpPr/>
          <p:nvPr/>
        </p:nvSpPr>
        <p:spPr>
          <a:xfrm>
            <a:off x="8372811" y="4079402"/>
            <a:ext cx="444259" cy="566242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187525" y="449350"/>
            <a:ext cx="8520600" cy="3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600"/>
              <a:t>Neural Networks</a:t>
            </a:r>
            <a:endParaRPr b="1"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36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useful in finding patterns and modeling complex relationships between inputs and outputs in data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187525" y="449350"/>
            <a:ext cx="8520600" cy="3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600"/>
              <a:t>Time Series Forecasting</a:t>
            </a:r>
            <a:endParaRPr b="1"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12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 u="sng"/>
              <a:t>time series data</a:t>
            </a:r>
            <a:endParaRPr sz="2400" u="sng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sequence of observations stored in time order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187525" y="449350"/>
            <a:ext cx="8520600" cy="3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600"/>
              <a:t>Time Series Forecasting</a:t>
            </a:r>
            <a:endParaRPr b="1"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12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 u="sng"/>
              <a:t>time series data</a:t>
            </a:r>
            <a:endParaRPr sz="2400" u="sng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sequence of observations stored in time order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 u="sng"/>
              <a:t>time series forecasting</a:t>
            </a:r>
            <a:endParaRPr sz="2400" u="sng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predicts future events by analyzing the trends of the past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>
            <p:ph type="title"/>
          </p:nvPr>
        </p:nvSpPr>
        <p:spPr>
          <a:xfrm>
            <a:off x="187525" y="449350"/>
            <a:ext cx="8520600" cy="3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600"/>
              <a:t>Time Series Forecasting</a:t>
            </a:r>
            <a:endParaRPr b="1"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12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 u="sng"/>
              <a:t>time series data</a:t>
            </a:r>
            <a:endParaRPr sz="2400" u="sng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sequence of observations stored in time order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 u="sng"/>
              <a:t>time series forecasting</a:t>
            </a:r>
            <a:endParaRPr sz="2400" u="sng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predicts future events by analyzing the trends of the past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Examples: weather forecasting,earthquake prediction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type="title"/>
          </p:nvPr>
        </p:nvSpPr>
        <p:spPr>
          <a:xfrm>
            <a:off x="187525" y="449350"/>
            <a:ext cx="8520600" cy="3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Financial Analysis</a:t>
            </a:r>
            <a:endParaRPr b="1"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12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process of assessing a company’s performance and making recommendations about how it is going to perform in the future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/>
          <p:nvPr>
            <p:ph type="title"/>
          </p:nvPr>
        </p:nvSpPr>
        <p:spPr>
          <a:xfrm>
            <a:off x="787500" y="1688750"/>
            <a:ext cx="7569000" cy="1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4800"/>
              <a:t>Problem Setting</a:t>
            </a:r>
            <a:endParaRPr b="1" sz="4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