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9c30286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49c30286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c3028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49c3028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 rot="10800000">
            <a:off x="4543625" y="-5"/>
            <a:ext cx="148200" cy="51435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4"/>
          <p:cNvCxnSpPr/>
          <p:nvPr/>
        </p:nvCxnSpPr>
        <p:spPr>
          <a:xfrm>
            <a:off x="365850" y="4813675"/>
            <a:ext cx="3840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4"/>
          <p:cNvSpPr txBox="1"/>
          <p:nvPr>
            <p:ph type="title"/>
          </p:nvPr>
        </p:nvSpPr>
        <p:spPr>
          <a:xfrm>
            <a:off x="589350" y="819475"/>
            <a:ext cx="3393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593575" y="1518900"/>
            <a:ext cx="33933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685800" y="1915625"/>
            <a:ext cx="572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26"/>
          <p:cNvSpPr/>
          <p:nvPr/>
        </p:nvSpPr>
        <p:spPr>
          <a:xfrm rot="-5400000">
            <a:off x="4466275" y="-1238838"/>
            <a:ext cx="211200" cy="91440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/>
          <p:nvPr/>
        </p:nvSpPr>
        <p:spPr>
          <a:xfrm flipH="1" rot="10800000">
            <a:off x="0" y="3420048"/>
            <a:ext cx="9144000" cy="173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imag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 flipH="1" rot="-5400000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7"/>
          <p:cNvSpPr/>
          <p:nvPr/>
        </p:nvSpPr>
        <p:spPr>
          <a:xfrm rot="-5400000">
            <a:off x="4497713" y="243900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/>
          <p:nvPr/>
        </p:nvSpPr>
        <p:spPr>
          <a:xfrm flipH="1" rot="10800000">
            <a:off x="-50" y="4813802"/>
            <a:ext cx="9144000" cy="3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 flipH="1" rot="-5400000">
            <a:off x="4497775" y="-1112255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0" y="-25"/>
            <a:ext cx="9144000" cy="341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1649050" y="503675"/>
            <a:ext cx="5845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556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○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556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■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556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●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556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○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556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■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556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●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556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○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556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layfair Display"/>
              <a:buChar char="■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7" name="Google Shape;147;p28"/>
          <p:cNvSpPr txBox="1"/>
          <p:nvPr/>
        </p:nvSpPr>
        <p:spPr>
          <a:xfrm>
            <a:off x="3593400" y="19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b="0" i="0" sz="4800" u="none" cap="none" strike="noStrike">
              <a:solidFill>
                <a:srgbClr val="00001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 rot="-5400000">
            <a:off x="4497775" y="-2041588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9"/>
          <p:cNvSpPr/>
          <p:nvPr/>
        </p:nvSpPr>
        <p:spPr>
          <a:xfrm flipH="1" rot="10800000">
            <a:off x="0" y="2571593"/>
            <a:ext cx="9144000" cy="257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9"/>
          <p:cNvSpPr txBox="1"/>
          <p:nvPr>
            <p:ph type="ctrTitle"/>
          </p:nvPr>
        </p:nvSpPr>
        <p:spPr>
          <a:xfrm>
            <a:off x="685800" y="3031150"/>
            <a:ext cx="4558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" name="Google Shape;153;p29"/>
          <p:cNvSpPr txBox="1"/>
          <p:nvPr>
            <p:ph idx="1" type="subTitle"/>
          </p:nvPr>
        </p:nvSpPr>
        <p:spPr>
          <a:xfrm>
            <a:off x="685800" y="4135454"/>
            <a:ext cx="4558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A6BD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ctrTitle"/>
          </p:nvPr>
        </p:nvSpPr>
        <p:spPr>
          <a:xfrm>
            <a:off x="216200" y="637250"/>
            <a:ext cx="87165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Sports Analytics</a:t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4200"/>
              <a:buNone/>
            </a:pPr>
            <a:r>
              <a:rPr lang="en" sz="3000"/>
              <a:t>Project Presentation</a:t>
            </a:r>
            <a:endParaRPr sz="3000"/>
          </a:p>
        </p:txBody>
      </p:sp>
      <p:sp>
        <p:nvSpPr>
          <p:cNvPr id="159" name="Google Shape;159;p30"/>
          <p:cNvSpPr txBox="1"/>
          <p:nvPr>
            <p:ph idx="1" type="subTitle"/>
          </p:nvPr>
        </p:nvSpPr>
        <p:spPr>
          <a:xfrm>
            <a:off x="3644500" y="3561975"/>
            <a:ext cx="54165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2000"/>
              <a:t>Presenter - Arusyak Hakobyan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100"/>
              <a:buNone/>
            </a:pPr>
            <a:r>
              <a:rPr lang="en" sz="2000"/>
              <a:t>Instructor - Habet Madoyan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25" y="360650"/>
            <a:ext cx="7004100" cy="457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625" y="64125"/>
            <a:ext cx="4763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209075" y="1059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3000"/>
              <a:buNone/>
            </a:pPr>
            <a:r>
              <a:rPr b="1" lang="en"/>
              <a:t>Linear Trend for 4vs5 power play</a:t>
            </a:r>
            <a:endParaRPr b="1"/>
          </a:p>
        </p:txBody>
      </p:sp>
      <p:pic>
        <p:nvPicPr>
          <p:cNvPr id="223" name="Google Shape;2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825" y="691400"/>
            <a:ext cx="6555175" cy="424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209075" y="1059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3000"/>
              <a:buNone/>
            </a:pPr>
            <a:r>
              <a:rPr b="1" lang="en"/>
              <a:t>Linear Trend for 5vs5 power play</a:t>
            </a:r>
            <a:endParaRPr b="1"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25" y="713775"/>
            <a:ext cx="5833624" cy="41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450" y="76200"/>
            <a:ext cx="69071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00" y="76200"/>
            <a:ext cx="67396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-254337" y="212925"/>
            <a:ext cx="6825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6000"/>
              <a:t>Conclusion...</a:t>
            </a:r>
            <a:endParaRPr sz="6000"/>
          </a:p>
        </p:txBody>
      </p:sp>
      <p:pic>
        <p:nvPicPr>
          <p:cNvPr id="245" name="Google Shape;245;p45"/>
          <p:cNvPicPr preferRelativeResize="0"/>
          <p:nvPr/>
        </p:nvPicPr>
        <p:blipFill rotWithShape="1">
          <a:blip r:embed="rId3">
            <a:alphaModFix/>
          </a:blip>
          <a:srcRect b="7595" l="0" r="0" t="0"/>
          <a:stretch/>
        </p:blipFill>
        <p:spPr>
          <a:xfrm>
            <a:off x="3446500" y="1253800"/>
            <a:ext cx="3740625" cy="365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589350" y="1505275"/>
            <a:ext cx="3393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6000">
                <a:solidFill>
                  <a:srgbClr val="1C4587"/>
                </a:solidFill>
              </a:rPr>
              <a:t>Thanks!</a:t>
            </a:r>
            <a:endParaRPr b="1" sz="6000">
              <a:solidFill>
                <a:srgbClr val="1C4587"/>
              </a:solidFill>
            </a:endParaRPr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589350" y="2452000"/>
            <a:ext cx="33933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 sz="2400">
                <a:solidFill>
                  <a:srgbClr val="1C458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>
              <a:solidFill>
                <a:srgbClr val="1C4587"/>
              </a:solidFill>
            </a:endParaRPr>
          </a:p>
        </p:txBody>
      </p:sp>
      <p:grpSp>
        <p:nvGrpSpPr>
          <p:cNvPr id="252" name="Google Shape;252;p46"/>
          <p:cNvGrpSpPr/>
          <p:nvPr/>
        </p:nvGrpSpPr>
        <p:grpSpPr>
          <a:xfrm rot="1462616">
            <a:off x="8540377" y="1709244"/>
            <a:ext cx="440187" cy="472094"/>
            <a:chOff x="616425" y="2329600"/>
            <a:chExt cx="361700" cy="388475"/>
          </a:xfrm>
        </p:grpSpPr>
        <p:sp>
          <p:nvSpPr>
            <p:cNvPr id="253" name="Google Shape;253;p4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46"/>
          <p:cNvGrpSpPr/>
          <p:nvPr/>
        </p:nvGrpSpPr>
        <p:grpSpPr>
          <a:xfrm>
            <a:off x="7690674" y="4645656"/>
            <a:ext cx="331279" cy="340122"/>
            <a:chOff x="1278900" y="2333250"/>
            <a:chExt cx="381175" cy="381175"/>
          </a:xfrm>
        </p:grpSpPr>
        <p:sp>
          <p:nvSpPr>
            <p:cNvPr id="262" name="Google Shape;262;p4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46"/>
          <p:cNvGrpSpPr/>
          <p:nvPr/>
        </p:nvGrpSpPr>
        <p:grpSpPr>
          <a:xfrm rot="-562922">
            <a:off x="7927772" y="2233063"/>
            <a:ext cx="391849" cy="684508"/>
            <a:chOff x="6718575" y="2318625"/>
            <a:chExt cx="256950" cy="407375"/>
          </a:xfrm>
        </p:grpSpPr>
        <p:sp>
          <p:nvSpPr>
            <p:cNvPr id="267" name="Google Shape;267;p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46"/>
          <p:cNvGrpSpPr/>
          <p:nvPr/>
        </p:nvGrpSpPr>
        <p:grpSpPr>
          <a:xfrm>
            <a:off x="7581110" y="3301004"/>
            <a:ext cx="650150" cy="617086"/>
            <a:chOff x="3951850" y="2985350"/>
            <a:chExt cx="407950" cy="416500"/>
          </a:xfrm>
        </p:grpSpPr>
        <p:sp>
          <p:nvSpPr>
            <p:cNvPr id="276" name="Google Shape;276;p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46"/>
          <p:cNvSpPr/>
          <p:nvPr/>
        </p:nvSpPr>
        <p:spPr>
          <a:xfrm>
            <a:off x="7748180" y="1499346"/>
            <a:ext cx="498219" cy="456136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46"/>
          <p:cNvGrpSpPr/>
          <p:nvPr/>
        </p:nvGrpSpPr>
        <p:grpSpPr>
          <a:xfrm>
            <a:off x="8372805" y="3136265"/>
            <a:ext cx="444267" cy="456146"/>
            <a:chOff x="5941025" y="3634400"/>
            <a:chExt cx="467650" cy="467650"/>
          </a:xfrm>
        </p:grpSpPr>
        <p:sp>
          <p:nvSpPr>
            <p:cNvPr id="282" name="Google Shape;282;p4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46"/>
          <p:cNvSpPr/>
          <p:nvPr/>
        </p:nvSpPr>
        <p:spPr>
          <a:xfrm>
            <a:off x="7072378" y="112999"/>
            <a:ext cx="1667634" cy="1072316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46"/>
          <p:cNvGrpSpPr/>
          <p:nvPr/>
        </p:nvGrpSpPr>
        <p:grpSpPr>
          <a:xfrm>
            <a:off x="6751113" y="3895645"/>
            <a:ext cx="748794" cy="749998"/>
            <a:chOff x="5233525" y="4954450"/>
            <a:chExt cx="538275" cy="516350"/>
          </a:xfrm>
        </p:grpSpPr>
        <p:sp>
          <p:nvSpPr>
            <p:cNvPr id="290" name="Google Shape;290;p4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46"/>
          <p:cNvSpPr/>
          <p:nvPr/>
        </p:nvSpPr>
        <p:spPr>
          <a:xfrm>
            <a:off x="8372811" y="4079402"/>
            <a:ext cx="444259" cy="566242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3000"/>
              <a:buNone/>
            </a:pPr>
            <a:r>
              <a:rPr b="1" lang="en"/>
              <a:t>National Hockey League</a:t>
            </a:r>
            <a:endParaRPr b="1"/>
          </a:p>
        </p:txBody>
      </p:sp>
      <p:pic>
        <p:nvPicPr>
          <p:cNvPr id="165" name="Google Shape;1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789200"/>
            <a:ext cx="3417875" cy="39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4475700" y="1599600"/>
            <a:ext cx="40788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Professional ice hockey league in North America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Comprising 31 teams: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24 - United States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- Canada.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55725"/>
            <a:ext cx="85206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3000"/>
              <a:buNone/>
            </a:pPr>
            <a:r>
              <a:rPr b="1" lang="en"/>
              <a:t>Data and Sorting</a:t>
            </a:r>
            <a:endParaRPr b="1"/>
          </a:p>
        </p:txBody>
      </p:sp>
      <p:sp>
        <p:nvSpPr>
          <p:cNvPr id="172" name="Google Shape;172;p32"/>
          <p:cNvSpPr txBox="1"/>
          <p:nvPr/>
        </p:nvSpPr>
        <p:spPr>
          <a:xfrm>
            <a:off x="422500" y="1266150"/>
            <a:ext cx="5605200" cy="30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2017 - 2018 Season Data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NHL Team Division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Atlantic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Pacific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Metropolitan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3026" y="1024825"/>
            <a:ext cx="4428574" cy="33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0" y="1214850"/>
            <a:ext cx="5605200" cy="30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 rotWithShape="1">
          <a:blip r:embed="rId3">
            <a:alphaModFix/>
          </a:blip>
          <a:srcRect b="1488" l="0" r="2095" t="4895"/>
          <a:stretch/>
        </p:blipFill>
        <p:spPr>
          <a:xfrm>
            <a:off x="770350" y="230225"/>
            <a:ext cx="7849925" cy="46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350" y="1027500"/>
            <a:ext cx="8839200" cy="30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7225"/>
            <a:ext cx="8839201" cy="386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155725"/>
            <a:ext cx="85206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3000"/>
              <a:buNone/>
            </a:pPr>
            <a:r>
              <a:rPr b="1" lang="en"/>
              <a:t>Data retrieved from Corsica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13393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How much is powerplay advantageous in NHL?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9175" y="1465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Is the amount of power play goals changing over time ?</a:t>
            </a:r>
            <a:endParaRPr/>
          </a:p>
        </p:txBody>
      </p:sp>
      <p:pic>
        <p:nvPicPr>
          <p:cNvPr id="201" name="Google Shape;201;p37"/>
          <p:cNvPicPr preferRelativeResize="0"/>
          <p:nvPr/>
        </p:nvPicPr>
        <p:blipFill rotWithShape="1">
          <a:blip r:embed="rId3">
            <a:alphaModFix/>
          </a:blip>
          <a:srcRect b="0" l="0" r="0" t="11621"/>
          <a:stretch/>
        </p:blipFill>
        <p:spPr>
          <a:xfrm>
            <a:off x="1653150" y="1156225"/>
            <a:ext cx="6311425" cy="37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9175" y="1465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When shortened season controlled?</a:t>
            </a: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3550" y="754300"/>
            <a:ext cx="6435646" cy="41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