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1)Project Initiation</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2)Data Collection and Integration</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3)Data </a:t>
          </a:r>
          <a:r>
            <a:rPr lang="en-IN" b="1" i="0" dirty="0" err="1"/>
            <a:t>Preprocessing</a:t>
          </a:r>
          <a:r>
            <a:rPr lang="en-IN" b="1" i="0" dirty="0"/>
            <a:t> and Cleaning</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chemeClr val="bg2">
            <a:lumMod val="60000"/>
            <a:lumOff val="40000"/>
          </a:schemeClr>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chemeClr val="tx1"/>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chemeClr val="bg2">
            <a:lumMod val="60000"/>
            <a:lumOff val="40000"/>
          </a:schemeClr>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4) Market Basket Analysis</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5) Customer Segmentation</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GB" b="1" i="0" dirty="0"/>
            <a:t>6)</a:t>
          </a:r>
          <a:r>
            <a:rPr lang="en-IN" b="1" i="0" dirty="0"/>
            <a:t> Recommendation Engine</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rgbClr val="FFC000"/>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rgbClr val="00B0F0"/>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rgbClr val="FFC000"/>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7) Real-time Insights</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8) Predictive Analytics</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9) Inventory Optimization</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rgbClr val="00B050"/>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chemeClr val="tx1">
            <a:lumMod val="85000"/>
          </a:schemeClr>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chemeClr val="accent3">
            <a:lumMod val="75000"/>
          </a:schemeClr>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10) Marketing Strategies</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11) A/B Testing</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12) Customer Feedback Integration</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chemeClr val="tx1"/>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chemeClr val="accent1">
            <a:lumMod val="40000"/>
            <a:lumOff val="60000"/>
          </a:schemeClr>
        </a:solidFill>
        <a:ln>
          <a:solidFill>
            <a:schemeClr val="accent2">
              <a:lumMod val="40000"/>
              <a:lumOff val="60000"/>
            </a:schemeClr>
          </a:solidFill>
        </a:ln>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chemeClr val="accent2">
            <a:lumMod val="60000"/>
            <a:lumOff val="40000"/>
          </a:schemeClr>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13) Privacy and Security</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14) Scaling and Integration</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15)Final Presentation and Reporting</a:t>
          </a:r>
          <a:endParaRPr lang="en-IN" b="0" i="0" dirty="0"/>
        </a:p>
        <a:p>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chemeClr val="bg2">
            <a:lumMod val="60000"/>
            <a:lumOff val="40000"/>
          </a:schemeClr>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rgbClr val="FFFF00"/>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1)Project Initiation</a:t>
          </a:r>
          <a:endParaRPr lang="en-IN" sz="11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2)Data Collection and Integration</a:t>
          </a:r>
          <a:endParaRPr lang="en-IN" sz="11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3)Data </a:t>
          </a:r>
          <a:r>
            <a:rPr lang="en-IN" sz="1100" b="1" i="0" kern="1200" dirty="0" err="1"/>
            <a:t>Preprocessing</a:t>
          </a:r>
          <a:r>
            <a:rPr lang="en-IN" sz="1100" b="1" i="0" kern="1200" dirty="0"/>
            <a:t> and Cleaning</a:t>
          </a:r>
          <a:endParaRPr lang="en-IN" sz="1100" kern="1200" dirty="0"/>
        </a:p>
      </dsp:txBody>
      <dsp:txXfrm>
        <a:off x="4486581" y="1208848"/>
        <a:ext cx="1438739" cy="6361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4) Market Basket Analysis</a:t>
          </a:r>
          <a:endParaRPr lang="en-IN" sz="11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5) Customer Segmentation</a:t>
          </a:r>
          <a:endParaRPr lang="en-IN" sz="11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GB" sz="1100" b="1" i="0" kern="1200" dirty="0"/>
            <a:t>6)</a:t>
          </a:r>
          <a:r>
            <a:rPr lang="en-IN" sz="1100" b="1" i="0" kern="1200" dirty="0"/>
            <a:t> Recommendation Engine</a:t>
          </a:r>
          <a:endParaRPr lang="en-IN" sz="1100" kern="1200" dirty="0"/>
        </a:p>
      </dsp:txBody>
      <dsp:txXfrm>
        <a:off x="4486581" y="1208848"/>
        <a:ext cx="1438739" cy="6361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i="0" kern="1200" dirty="0"/>
            <a:t>7) Real-time Insights</a:t>
          </a:r>
          <a:endParaRPr lang="en-IN" sz="15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chemeClr val="tx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i="0" kern="1200" dirty="0"/>
            <a:t>8) Predictive Analytics</a:t>
          </a:r>
          <a:endParaRPr lang="en-IN" sz="15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accent3">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i="0" kern="1200" dirty="0"/>
            <a:t>9) Inventory Optimization</a:t>
          </a:r>
          <a:endParaRPr lang="en-IN" sz="1500" kern="1200" dirty="0"/>
        </a:p>
      </dsp:txBody>
      <dsp:txXfrm>
        <a:off x="4486581" y="1208848"/>
        <a:ext cx="1438739" cy="6361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10) Marketing Strategies</a:t>
          </a:r>
          <a:endParaRPr lang="en-IN" sz="11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chemeClr val="accent1">
            <a:lumMod val="40000"/>
            <a:lumOff val="60000"/>
          </a:schemeClr>
        </a:solidFill>
        <a:ln w="19050" cap="rnd" cmpd="sng" algn="ctr">
          <a:solidFill>
            <a:schemeClr val="accent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11) A/B Testing</a:t>
          </a:r>
          <a:endParaRPr lang="en-IN" sz="11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accent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12) Customer Feedback Integration</a:t>
          </a:r>
          <a:endParaRPr lang="en-IN" sz="1100" kern="1200" dirty="0"/>
        </a:p>
      </dsp:txBody>
      <dsp:txXfrm>
        <a:off x="4486581" y="1208848"/>
        <a:ext cx="1438739" cy="6361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b="1" i="0" kern="1200" dirty="0"/>
            <a:t>13) Privacy and Security</a:t>
          </a:r>
          <a:endParaRPr lang="en-IN" sz="10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b="1" i="0" kern="1200" dirty="0"/>
            <a:t>14) Scaling and Integration</a:t>
          </a:r>
          <a:endParaRPr lang="en-IN" sz="10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b="1" i="0" kern="1200" dirty="0"/>
            <a:t>15)Final Presentation and Reporting</a:t>
          </a:r>
          <a:endParaRPr lang="en-IN" sz="1000" b="0" i="0" kern="1200" dirty="0"/>
        </a:p>
        <a:p>
          <a:pPr marL="0" lvl="0" indent="0" algn="ctr" defTabSz="444500">
            <a:lnSpc>
              <a:spcPct val="90000"/>
            </a:lnSpc>
            <a:spcBef>
              <a:spcPct val="0"/>
            </a:spcBef>
            <a:spcAft>
              <a:spcPct val="35000"/>
            </a:spcAft>
            <a:buNone/>
          </a:pPr>
          <a:endParaRPr lang="en-IN" sz="1000" kern="1200" dirty="0"/>
        </a:p>
      </dsp:txBody>
      <dsp:txXfrm>
        <a:off x="4486581" y="1208848"/>
        <a:ext cx="1438739" cy="636165"/>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97761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546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0175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573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490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9606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6515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739094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439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356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07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887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804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124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235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2847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7258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665561"/>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7" Type="http://schemas.openxmlformats.org/officeDocument/2006/relationships/image" Target="../media/image5.png" /><Relationship Id="rId2" Type="http://schemas.microsoft.com/office/2017/06/relationships/model3d" Target="../media/model3d1.glb" /><Relationship Id="rId1" Type="http://schemas.openxmlformats.org/officeDocument/2006/relationships/slideLayout" Target="../slideLayouts/slideLayout1.xml" /><Relationship Id="rId6" Type="http://schemas.openxmlformats.org/officeDocument/2006/relationships/image" Target="../media/image5.png" /><Relationship Id="rId5" Type="http://schemas.microsoft.com/office/2017/06/relationships/model3d" Target="../media/model3d2.glb" /><Relationship Id="rId4" Type="http://schemas.openxmlformats.org/officeDocument/2006/relationships/image" Target="../media/image4.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 /><Relationship Id="rId3" Type="http://schemas.openxmlformats.org/officeDocument/2006/relationships/diagramLayout" Target="../diagrams/layout1.xml" /><Relationship Id="rId7" Type="http://schemas.openxmlformats.org/officeDocument/2006/relationships/diagramData" Target="../diagrams/data2.xml" /><Relationship Id="rId2" Type="http://schemas.openxmlformats.org/officeDocument/2006/relationships/diagramData" Target="../diagrams/data1.xml" /><Relationship Id="rId1" Type="http://schemas.openxmlformats.org/officeDocument/2006/relationships/slideLayout" Target="../slideLayouts/slideLayout7.xml" /><Relationship Id="rId6" Type="http://schemas.microsoft.com/office/2007/relationships/diagramDrawing" Target="../diagrams/drawing1.xml" /><Relationship Id="rId11" Type="http://schemas.microsoft.com/office/2007/relationships/diagramDrawing" Target="../diagrams/drawing2.xml" /><Relationship Id="rId5" Type="http://schemas.openxmlformats.org/officeDocument/2006/relationships/diagramColors" Target="../diagrams/colors1.xml" /><Relationship Id="rId10" Type="http://schemas.openxmlformats.org/officeDocument/2006/relationships/diagramColors" Target="../diagrams/colors2.xml" /><Relationship Id="rId4" Type="http://schemas.openxmlformats.org/officeDocument/2006/relationships/diagramQuickStyle" Target="../diagrams/quickStyle1.xml" /><Relationship Id="rId9" Type="http://schemas.openxmlformats.org/officeDocument/2006/relationships/diagramQuickStyle" Target="../diagrams/quickStyle2.xml" /></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 /><Relationship Id="rId13" Type="http://schemas.openxmlformats.org/officeDocument/2006/relationships/diagramLayout" Target="../diagrams/layout5.xml" /><Relationship Id="rId3" Type="http://schemas.openxmlformats.org/officeDocument/2006/relationships/diagramLayout" Target="../diagrams/layout3.xml" /><Relationship Id="rId7" Type="http://schemas.openxmlformats.org/officeDocument/2006/relationships/diagramData" Target="../diagrams/data4.xml" /><Relationship Id="rId12" Type="http://schemas.openxmlformats.org/officeDocument/2006/relationships/diagramData" Target="../diagrams/data5.xml" /><Relationship Id="rId2" Type="http://schemas.openxmlformats.org/officeDocument/2006/relationships/diagramData" Target="../diagrams/data3.xml" /><Relationship Id="rId16" Type="http://schemas.microsoft.com/office/2007/relationships/diagramDrawing" Target="../diagrams/drawing5.xml" /><Relationship Id="rId1" Type="http://schemas.openxmlformats.org/officeDocument/2006/relationships/slideLayout" Target="../slideLayouts/slideLayout7.xml" /><Relationship Id="rId6" Type="http://schemas.microsoft.com/office/2007/relationships/diagramDrawing" Target="../diagrams/drawing3.xml" /><Relationship Id="rId11" Type="http://schemas.microsoft.com/office/2007/relationships/diagramDrawing" Target="../diagrams/drawing4.xml" /><Relationship Id="rId5" Type="http://schemas.openxmlformats.org/officeDocument/2006/relationships/diagramColors" Target="../diagrams/colors3.xml" /><Relationship Id="rId15" Type="http://schemas.openxmlformats.org/officeDocument/2006/relationships/diagramColors" Target="../diagrams/colors5.xml" /><Relationship Id="rId10" Type="http://schemas.openxmlformats.org/officeDocument/2006/relationships/diagramColors" Target="../diagrams/colors4.xml" /><Relationship Id="rId4" Type="http://schemas.openxmlformats.org/officeDocument/2006/relationships/diagramQuickStyle" Target="../diagrams/quickStyle3.xml" /><Relationship Id="rId9" Type="http://schemas.openxmlformats.org/officeDocument/2006/relationships/diagramQuickStyle" Target="../diagrams/quickStyle4.xml" /><Relationship Id="rId14" Type="http://schemas.openxmlformats.org/officeDocument/2006/relationships/diagramQuickStyle" Target="../diagrams/quickStyle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BDBA-6B22-4B45-B730-D7E069B44BB9}"/>
              </a:ext>
            </a:extLst>
          </p:cNvPr>
          <p:cNvSpPr>
            <a:spLocks noGrp="1"/>
          </p:cNvSpPr>
          <p:nvPr>
            <p:ph type="ctrTitle"/>
          </p:nvPr>
        </p:nvSpPr>
        <p:spPr>
          <a:xfrm>
            <a:off x="232569" y="307477"/>
            <a:ext cx="8825658" cy="3329581"/>
          </a:xfrm>
        </p:spPr>
        <p:txBody>
          <a:bodyPr/>
          <a:lstStyle/>
          <a:p>
            <a:r>
              <a:rPr lang="en-IN" dirty="0"/>
              <a:t>Market Basket Insight </a:t>
            </a:r>
            <a:endParaRPr lang="en-IN" dirty="0">
              <a:solidFill>
                <a:schemeClr val="tx1"/>
              </a:solidFill>
            </a:endParaRPr>
          </a:p>
        </p:txBody>
      </p:sp>
      <p:sp>
        <p:nvSpPr>
          <p:cNvPr id="4" name="Rectangle 3">
            <a:extLst>
              <a:ext uri="{FF2B5EF4-FFF2-40B4-BE49-F238E27FC236}">
                <a16:creationId xmlns:a16="http://schemas.microsoft.com/office/drawing/2014/main" id="{081AD848-7EA6-4862-8D28-025DF5436076}"/>
              </a:ext>
            </a:extLst>
          </p:cNvPr>
          <p:cNvSpPr/>
          <p:nvPr/>
        </p:nvSpPr>
        <p:spPr>
          <a:xfrm>
            <a:off x="5499652" y="4849892"/>
            <a:ext cx="6096000" cy="1200329"/>
          </a:xfrm>
          <a:prstGeom prst="rect">
            <a:avLst/>
          </a:prstGeom>
        </p:spPr>
        <p:txBody>
          <a:bodyPr>
            <a:spAutoFit/>
          </a:bodyPr>
          <a:lstStyle/>
          <a:p>
            <a:r>
              <a:rPr lang="en-GB" b="1" dirty="0"/>
              <a:t>NAME		:    </a:t>
            </a:r>
            <a:r>
              <a:rPr lang="en-US" b="1" dirty="0"/>
              <a:t> ARUTCHELVAN L</a:t>
            </a:r>
            <a:endParaRPr lang="en-GB" b="1" dirty="0"/>
          </a:p>
          <a:p>
            <a:r>
              <a:rPr lang="en-GB" b="1" dirty="0"/>
              <a:t>REG.NO  	</a:t>
            </a:r>
            <a:r>
              <a:rPr lang="en-US" b="1" dirty="0"/>
              <a:t>         </a:t>
            </a:r>
            <a:r>
              <a:rPr lang="en-GB" b="1" dirty="0"/>
              <a:t>:     2129211040</a:t>
            </a:r>
            <a:r>
              <a:rPr lang="en-US" b="1" dirty="0"/>
              <a:t>07</a:t>
            </a:r>
            <a:endParaRPr lang="en-GB" b="1" dirty="0"/>
          </a:p>
          <a:p>
            <a:r>
              <a:rPr lang="en-GB" b="1" dirty="0"/>
              <a:t>DEPT/SEM	:     CSE/V</a:t>
            </a:r>
          </a:p>
          <a:p>
            <a:r>
              <a:rPr lang="en-GB" b="1" dirty="0"/>
              <a:t>COLLEGE</a:t>
            </a:r>
            <a:r>
              <a:rPr lang="en-US" b="1" dirty="0"/>
              <a:t>.    </a:t>
            </a:r>
            <a:r>
              <a:rPr lang="en-GB" b="1" dirty="0"/>
              <a:t>	:     2129-SJCE</a:t>
            </a:r>
          </a:p>
        </p:txBody>
      </p:sp>
      <mc:AlternateContent xmlns:mc="http://schemas.openxmlformats.org/markup-compatibility/2006">
        <mc:Choice xmlns="" xmlns:am3d="http://schemas.microsoft.com/office/drawing/2017/model3d" Requires="am3d">
          <p:graphicFrame>
            <p:nvGraphicFramePr>
              <p:cNvPr id="8" name="3D Model 7" descr="Decorative Anemometer">
                <a:extLst>
                  <a:ext uri="{FF2B5EF4-FFF2-40B4-BE49-F238E27FC236}">
                    <a16:creationId xmlns:a16="http://schemas.microsoft.com/office/drawing/2014/main" id="{97EF1F7E-5E68-41D7-B909-6EEE15E15590}"/>
                  </a:ext>
                </a:extLst>
              </p:cNvPr>
              <p:cNvGraphicFramePr>
                <a:graphicFrameLocks noChangeAspect="1"/>
              </p:cNvGraphicFramePr>
              <p:nvPr>
                <p:extLst>
                  <p:ext uri="{D42A27DB-BD31-4B8C-83A1-F6EECF244321}">
                    <p14:modId xmlns:p14="http://schemas.microsoft.com/office/powerpoint/2010/main" val="3952274011"/>
                  </p:ext>
                </p:extLst>
              </p:nvPr>
            </p:nvGraphicFramePr>
            <p:xfrm>
              <a:off x="7546603" y="723041"/>
              <a:ext cx="3444834" cy="3711287"/>
            </p:xfrm>
            <a:graphic>
              <a:graphicData uri="http://schemas.microsoft.com/office/drawing/2017/model3d">
                <am3d:model3d r:embed="rId2">
                  <am3d:spPr>
                    <a:xfrm>
                      <a:off x="0" y="0"/>
                      <a:ext cx="3444834" cy="3711287"/>
                    </a:xfrm>
                    <a:prstGeom prst="rect">
                      <a:avLst/>
                    </a:prstGeom>
                  </am3d:spPr>
                  <am3d:camera>
                    <am3d:pos x="0" y="0" z="80792572"/>
                    <am3d:up dx="0" dy="36000000" dz="0"/>
                    <am3d:lookAt x="0" y="0" z="0"/>
                    <am3d:perspective fov="2700000"/>
                  </am3d:camera>
                  <am3d:trans>
                    <am3d:meterPerModelUnit n="1251622" d="1000000"/>
                    <am3d:preTrans dx="0" dy="-1390005" dz="0"/>
                    <am3d:scale>
                      <am3d:sx n="1000000" d="1000000"/>
                      <am3d:sy n="1000000" d="1000000"/>
                      <am3d:sz n="1000000" d="1000000"/>
                    </am3d:scale>
                    <am3d:rot ax="2636256" ay="-19975" az="-19256"/>
                    <am3d:postTrans dx="0" dy="0" dz="0"/>
                  </am3d:trans>
                  <am3d:raster rName="Office3DRenderer" rVer="16.0.8326">
                    <am3d:blip r:embed="rId3"/>
                  </am3d:raster>
                  <am3d:objViewport viewportSz="515773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Decorative Anemometer">
                <a:extLst>
                  <a:ext uri="{FF2B5EF4-FFF2-40B4-BE49-F238E27FC236}">
                    <a16:creationId xmlns:a16="http://schemas.microsoft.com/office/drawing/2014/main" id="{97EF1F7E-5E68-41D7-B909-6EEE15E15590}"/>
                  </a:ext>
                </a:extLst>
              </p:cNvPr>
              <p:cNvPicPr>
                <a:picLocks noGrp="1" noRot="1" noChangeAspect="1" noMove="1" noResize="1" noEditPoints="1" noAdjustHandles="1" noChangeArrowheads="1" noChangeShapeType="1" noCrop="1"/>
              </p:cNvPicPr>
              <p:nvPr/>
            </p:nvPicPr>
            <p:blipFill>
              <a:blip r:embed="rId4"/>
              <a:stretch>
                <a:fillRect/>
              </a:stretch>
            </p:blipFill>
            <p:spPr>
              <a:xfrm>
                <a:off x="7546603" y="723041"/>
                <a:ext cx="3444834" cy="3711287"/>
              </a:xfrm>
              <a:prstGeom prst="rect">
                <a:avLst/>
              </a:prstGeom>
            </p:spPr>
          </p:pic>
        </mc:Fallback>
      </mc:AlternateContent>
      <mc:AlternateContent xmlns:mc="http://schemas.openxmlformats.org/markup-compatibility/2006">
        <mc:Choice xmlns="" xmlns:am3d="http://schemas.microsoft.com/office/drawing/2017/model3d" Requires="am3d">
          <p:graphicFrame>
            <p:nvGraphicFramePr>
              <p:cNvPr id="9" name="3D Model 8" descr="Upward Trend">
                <a:extLst>
                  <a:ext uri="{FF2B5EF4-FFF2-40B4-BE49-F238E27FC236}">
                    <a16:creationId xmlns:a16="http://schemas.microsoft.com/office/drawing/2014/main" id="{1DB47C2B-2033-4C91-8533-04060A68856D}"/>
                  </a:ext>
                </a:extLst>
              </p:cNvPr>
              <p:cNvGraphicFramePr>
                <a:graphicFrameLocks noChangeAspect="1"/>
              </p:cNvGraphicFramePr>
              <p:nvPr>
                <p:extLst>
                  <p:ext uri="{D42A27DB-BD31-4B8C-83A1-F6EECF244321}">
                    <p14:modId xmlns:p14="http://schemas.microsoft.com/office/powerpoint/2010/main" val="3883209474"/>
                  </p:ext>
                </p:extLst>
              </p:nvPr>
            </p:nvGraphicFramePr>
            <p:xfrm>
              <a:off x="1087349" y="4038331"/>
              <a:ext cx="2414192" cy="2248416"/>
            </p:xfrm>
            <a:graphic>
              <a:graphicData uri="http://schemas.microsoft.com/office/drawing/2017/model3d">
                <am3d:model3d r:embed="rId5">
                  <am3d:spPr>
                    <a:xfrm>
                      <a:off x="0" y="0"/>
                      <a:ext cx="2414192" cy="2248416"/>
                    </a:xfrm>
                    <a:prstGeom prst="rect">
                      <a:avLst/>
                    </a:prstGeom>
                  </am3d:spPr>
                  <am3d:camera>
                    <am3d:pos x="0" y="0" z="65012918"/>
                    <am3d:up dx="0" dy="36000000" dz="0"/>
                    <am3d:lookAt x="0" y="0" z="0"/>
                    <am3d:perspective fov="2700000"/>
                  </am3d:camera>
                  <am3d:trans>
                    <am3d:meterPerModelUnit n="101711" d="1000000"/>
                    <am3d:preTrans dx="0" dy="-16609428" dz="0"/>
                    <am3d:scale>
                      <am3d:sx n="1000000" d="1000000"/>
                      <am3d:sy n="1000000" d="1000000"/>
                      <am3d:sz n="1000000" d="1000000"/>
                    </am3d:scale>
                    <am3d:rot ax="98171" ay="-179032" az="-5100"/>
                    <am3d:postTrans dx="0" dy="0" dz="0"/>
                  </am3d:trans>
                  <am3d:raster rName="Office3DRenderer" rVer="16.0.8326">
                    <am3d:blip r:embed="rId6"/>
                  </am3d:raster>
                  <am3d:objViewport viewportSz="334565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Upward Trend">
                <a:extLst>
                  <a:ext uri="{FF2B5EF4-FFF2-40B4-BE49-F238E27FC236}">
                    <a16:creationId xmlns:a16="http://schemas.microsoft.com/office/drawing/2014/main" id="{1DB47C2B-2033-4C91-8533-04060A68856D}"/>
                  </a:ext>
                </a:extLst>
              </p:cNvPr>
              <p:cNvPicPr>
                <a:picLocks noGrp="1" noRot="1" noChangeAspect="1" noMove="1" noResize="1" noEditPoints="1" noAdjustHandles="1" noChangeArrowheads="1" noChangeShapeType="1" noCrop="1"/>
              </p:cNvPicPr>
              <p:nvPr/>
            </p:nvPicPr>
            <p:blipFill>
              <a:blip r:embed="rId7"/>
              <a:stretch>
                <a:fillRect/>
              </a:stretch>
            </p:blipFill>
            <p:spPr>
              <a:xfrm>
                <a:off x="1087349" y="4038331"/>
                <a:ext cx="2414192" cy="2248416"/>
              </a:xfrm>
              <a:prstGeom prst="rect">
                <a:avLst/>
              </a:prstGeom>
            </p:spPr>
          </p:pic>
        </mc:Fallback>
      </mc:AlternateContent>
    </p:spTree>
    <p:extLst>
      <p:ext uri="{BB962C8B-B14F-4D97-AF65-F5344CB8AC3E}">
        <p14:creationId xmlns:p14="http://schemas.microsoft.com/office/powerpoint/2010/main" val="305888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D181-40A0-4433-B46E-83C39EC31939}"/>
              </a:ext>
            </a:extLst>
          </p:cNvPr>
          <p:cNvSpPr>
            <a:spLocks noGrp="1"/>
          </p:cNvSpPr>
          <p:nvPr>
            <p:ph type="title"/>
          </p:nvPr>
        </p:nvSpPr>
        <p:spPr>
          <a:xfrm>
            <a:off x="646111" y="452718"/>
            <a:ext cx="9743593" cy="1283317"/>
          </a:xfrm>
        </p:spPr>
        <p:txBody>
          <a:bodyPr/>
          <a:lstStyle/>
          <a:p>
            <a:r>
              <a:rPr lang="en-GB" b="1" dirty="0"/>
              <a:t>Project Title:</a:t>
            </a:r>
            <a:r>
              <a:rPr lang="en-GB" dirty="0"/>
              <a:t> Market Basket Insight Enhancement</a:t>
            </a:r>
            <a:endParaRPr lang="en-IN" dirty="0"/>
          </a:p>
        </p:txBody>
      </p:sp>
      <p:sp>
        <p:nvSpPr>
          <p:cNvPr id="3" name="Content Placeholder 2">
            <a:extLst>
              <a:ext uri="{FF2B5EF4-FFF2-40B4-BE49-F238E27FC236}">
                <a16:creationId xmlns:a16="http://schemas.microsoft.com/office/drawing/2014/main" id="{1C206A7B-8BA3-42A6-A465-4B33ECB4D811}"/>
              </a:ext>
            </a:extLst>
          </p:cNvPr>
          <p:cNvSpPr>
            <a:spLocks noGrp="1"/>
          </p:cNvSpPr>
          <p:nvPr>
            <p:ph idx="1"/>
          </p:nvPr>
        </p:nvSpPr>
        <p:spPr/>
        <p:txBody>
          <a:bodyPr/>
          <a:lstStyle/>
          <a:p>
            <a:pPr>
              <a:buFont typeface="Wingdings" panose="05000000000000000000" pitchFamily="2" charset="2"/>
              <a:buChar char="Ø"/>
            </a:pPr>
            <a:r>
              <a:rPr lang="en-GB" dirty="0"/>
              <a:t>Creating an innovation project for gaining market basket insights can help businesses better understand customer </a:t>
            </a:r>
            <a:r>
              <a:rPr lang="en-GB" dirty="0" err="1"/>
              <a:t>behavior</a:t>
            </a:r>
            <a:r>
              <a:rPr lang="en-GB" dirty="0"/>
              <a:t>, improve sales strategies, and enhance overall customer satisfaction. Below is a step-by-step outline of an innovation project focused on this topic</a:t>
            </a:r>
          </a:p>
          <a:p>
            <a:pPr>
              <a:buFont typeface="Wingdings" panose="05000000000000000000" pitchFamily="2" charset="2"/>
              <a:buChar char="Ø"/>
            </a:pPr>
            <a:r>
              <a:rPr lang="en-GB" b="1" dirty="0"/>
              <a:t>Project Overview:</a:t>
            </a:r>
            <a:r>
              <a:rPr lang="en-GB" dirty="0"/>
              <a:t> This project aims to leverage data analytics and machine learning techniques to gain valuable insights from market basket data. By understanding customer purchasing patterns and preferences, businesses can optimize inventory management, increase cross-selling opportunities, and enhance the overall shopping experience.</a:t>
            </a:r>
          </a:p>
          <a:p>
            <a:pPr marL="0" indent="0">
              <a:buNone/>
            </a:pPr>
            <a:endParaRPr lang="en-IN" dirty="0"/>
          </a:p>
        </p:txBody>
      </p:sp>
    </p:spTree>
    <p:extLst>
      <p:ext uri="{BB962C8B-B14F-4D97-AF65-F5344CB8AC3E}">
        <p14:creationId xmlns:p14="http://schemas.microsoft.com/office/powerpoint/2010/main" val="1239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BD7DC2-1343-40ED-B3DA-57589AD14D6B}"/>
              </a:ext>
            </a:extLst>
          </p:cNvPr>
          <p:cNvSpPr/>
          <p:nvPr/>
        </p:nvSpPr>
        <p:spPr>
          <a:xfrm>
            <a:off x="281245" y="275847"/>
            <a:ext cx="4859022" cy="830997"/>
          </a:xfrm>
          <a:prstGeom prst="rect">
            <a:avLst/>
          </a:prstGeom>
        </p:spPr>
        <p:txBody>
          <a:bodyPr wrap="none">
            <a:spAutoFit/>
          </a:bodyPr>
          <a:lstStyle/>
          <a:p>
            <a:r>
              <a:rPr lang="en-IN" sz="4800" b="1" dirty="0">
                <a:latin typeface="Rockwell" panose="02060603020205020403" pitchFamily="18" charset="0"/>
              </a:rPr>
              <a:t>Project Phases:</a:t>
            </a:r>
            <a:endParaRPr lang="en-IN" sz="4800" dirty="0">
              <a:latin typeface="Rockwell" panose="02060603020205020403" pitchFamily="18" charset="0"/>
            </a:endParaRPr>
          </a:p>
        </p:txBody>
      </p:sp>
      <p:graphicFrame>
        <p:nvGraphicFramePr>
          <p:cNvPr id="6" name="Diagram 5">
            <a:extLst>
              <a:ext uri="{FF2B5EF4-FFF2-40B4-BE49-F238E27FC236}">
                <a16:creationId xmlns:a16="http://schemas.microsoft.com/office/drawing/2014/main" id="{3393E669-C64D-4760-970C-E534156F06C8}"/>
              </a:ext>
            </a:extLst>
          </p:cNvPr>
          <p:cNvGraphicFramePr/>
          <p:nvPr>
            <p:extLst>
              <p:ext uri="{D42A27DB-BD31-4B8C-83A1-F6EECF244321}">
                <p14:modId xmlns:p14="http://schemas.microsoft.com/office/powerpoint/2010/main" val="3588772354"/>
              </p:ext>
            </p:extLst>
          </p:nvPr>
        </p:nvGraphicFramePr>
        <p:xfrm>
          <a:off x="1886226" y="825460"/>
          <a:ext cx="5945809" cy="288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FD529592-973E-4940-986F-DA70D0E5B01A}"/>
              </a:ext>
            </a:extLst>
          </p:cNvPr>
          <p:cNvGraphicFramePr/>
          <p:nvPr>
            <p:extLst>
              <p:ext uri="{D42A27DB-BD31-4B8C-83A1-F6EECF244321}">
                <p14:modId xmlns:p14="http://schemas.microsoft.com/office/powerpoint/2010/main" val="3574950312"/>
              </p:ext>
            </p:extLst>
          </p:nvPr>
        </p:nvGraphicFramePr>
        <p:xfrm>
          <a:off x="4567582" y="3170806"/>
          <a:ext cx="5945809" cy="28849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7035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A8D61AC-A7EC-4320-BD7E-B522BB95DB59}"/>
              </a:ext>
            </a:extLst>
          </p:cNvPr>
          <p:cNvGraphicFramePr/>
          <p:nvPr>
            <p:extLst>
              <p:ext uri="{D42A27DB-BD31-4B8C-83A1-F6EECF244321}">
                <p14:modId xmlns:p14="http://schemas.microsoft.com/office/powerpoint/2010/main" val="3606193084"/>
              </p:ext>
            </p:extLst>
          </p:nvPr>
        </p:nvGraphicFramePr>
        <p:xfrm>
          <a:off x="1051339" y="0"/>
          <a:ext cx="5945809" cy="288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AA3100D6-FA8A-43A2-B639-9F51D3D11EA8}"/>
              </a:ext>
            </a:extLst>
          </p:cNvPr>
          <p:cNvGraphicFramePr/>
          <p:nvPr>
            <p:extLst>
              <p:ext uri="{D42A27DB-BD31-4B8C-83A1-F6EECF244321}">
                <p14:modId xmlns:p14="http://schemas.microsoft.com/office/powerpoint/2010/main" val="297101244"/>
              </p:ext>
            </p:extLst>
          </p:nvPr>
        </p:nvGraphicFramePr>
        <p:xfrm>
          <a:off x="3123095" y="1867268"/>
          <a:ext cx="5945809" cy="28849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DC0EEB71-788F-4E47-8783-3A7075AAA2AD}"/>
              </a:ext>
            </a:extLst>
          </p:cNvPr>
          <p:cNvGraphicFramePr/>
          <p:nvPr>
            <p:extLst>
              <p:ext uri="{D42A27DB-BD31-4B8C-83A1-F6EECF244321}">
                <p14:modId xmlns:p14="http://schemas.microsoft.com/office/powerpoint/2010/main" val="3250600448"/>
              </p:ext>
            </p:extLst>
          </p:nvPr>
        </p:nvGraphicFramePr>
        <p:xfrm>
          <a:off x="5689599" y="3718708"/>
          <a:ext cx="5945809" cy="288492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2493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FE01CE-C05D-48D3-914C-13D5C7D292CB}"/>
              </a:ext>
            </a:extLst>
          </p:cNvPr>
          <p:cNvSpPr/>
          <p:nvPr/>
        </p:nvSpPr>
        <p:spPr>
          <a:xfrm>
            <a:off x="1020417" y="2319130"/>
            <a:ext cx="10336696" cy="1938992"/>
          </a:xfrm>
          <a:prstGeom prst="rect">
            <a:avLst/>
          </a:prstGeom>
        </p:spPr>
        <p:txBody>
          <a:bodyPr wrap="square">
            <a:spAutoFit/>
          </a:bodyPr>
          <a:lstStyle/>
          <a:p>
            <a:pPr algn="ctr"/>
            <a:r>
              <a:rPr lang="en-GB" sz="2400" dirty="0"/>
              <a:t>This innovation project can significantly enhance a business's ability to understand and leverage market basket data, leading to improved sales strategies, customer retention, and profitability. It also serves as a valuable model for data-driven decision-making in the retail industry.</a:t>
            </a:r>
            <a:endParaRPr lang="en-IN" sz="2400" dirty="0"/>
          </a:p>
        </p:txBody>
      </p:sp>
    </p:spTree>
    <p:extLst>
      <p:ext uri="{BB962C8B-B14F-4D97-AF65-F5344CB8AC3E}">
        <p14:creationId xmlns:p14="http://schemas.microsoft.com/office/powerpoint/2010/main" val="347568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Ion</Template>
  <TotalTime>131</TotalTime>
  <Words>242</Words>
  <Application>Microsoft Office PowerPoint</Application>
  <PresentationFormat>Widescreen</PresentationFormat>
  <Paragraphs>25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Celestial</vt:lpstr>
      <vt:lpstr>Market Basket Insight </vt:lpstr>
      <vt:lpstr>Project Title: Market Basket Insight Enhancement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Prince Thomas J</dc:creator>
  <cp:lastModifiedBy>stchristopher902@gmail.com</cp:lastModifiedBy>
  <cp:revision>11</cp:revision>
  <dcterms:created xsi:type="dcterms:W3CDTF">2023-10-08T12:53:54Z</dcterms:created>
  <dcterms:modified xsi:type="dcterms:W3CDTF">2023-10-11T17:01:02Z</dcterms:modified>
</cp:coreProperties>
</file>