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70"/>
          <a:sy d="100" n="70"/>
        </p:scale>
        <p:origin x="66" y="41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21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0" Type="http://schemas.microsoft.com/office/2016/11/relationships/changesInfo" Target="changesInfos/changesInfo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rgbClr val="0054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005447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27BB8-CA0F-2F3F-0A01-D2C47F621792}"/>
              </a:ext>
            </a:extLst>
          </p:cNvPr>
          <p:cNvSpPr/>
          <p:nvPr userDrawn="1"/>
        </p:nvSpPr>
        <p:spPr>
          <a:xfrm>
            <a:off x="0" y="0"/>
            <a:ext cx="9144000" cy="868639"/>
          </a:xfrm>
          <a:prstGeom prst="rect">
            <a:avLst/>
          </a:prstGeom>
          <a:solidFill>
            <a:srgbClr val="005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2F0C75-2D40-9982-4B8D-D8C9C56F8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116" b="15764"/>
          <a:stretch/>
        </p:blipFill>
        <p:spPr>
          <a:xfrm rot="10800000">
            <a:off x="0" y="8596"/>
            <a:ext cx="9144000" cy="860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11DDF-71DD-DECC-73BB-CCC88C35C703}"/>
              </a:ext>
            </a:extLst>
          </p:cNvPr>
          <p:cNvSpPr txBox="1"/>
          <p:nvPr userDrawn="1"/>
        </p:nvSpPr>
        <p:spPr>
          <a:xfrm>
            <a:off x="457200" y="263500"/>
            <a:ext cx="5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  <p:pic>
        <p:nvPicPr>
          <p:cNvPr id="10" name="Picture 9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E36CFEE7-CFF3-09F7-18FE-42B2497141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998" y="115632"/>
            <a:ext cx="99528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rgbClr val="0054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498114-8996-95AE-D813-65725B2923FA}"/>
              </a:ext>
            </a:extLst>
          </p:cNvPr>
          <p:cNvGrpSpPr/>
          <p:nvPr userDrawn="1"/>
        </p:nvGrpSpPr>
        <p:grpSpPr>
          <a:xfrm>
            <a:off x="0" y="5040098"/>
            <a:ext cx="9144000" cy="118872"/>
            <a:chOff x="-1" y="16092705"/>
            <a:chExt cx="21945597" cy="36560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5EC44A-87DA-7E22-4CC7-C594AACB56DA}"/>
                </a:ext>
              </a:extLst>
            </p:cNvPr>
            <p:cNvSpPr/>
            <p:nvPr userDrawn="1"/>
          </p:nvSpPr>
          <p:spPr>
            <a:xfrm>
              <a:off x="-1" y="16092705"/>
              <a:ext cx="21945597" cy="365607"/>
            </a:xfrm>
            <a:prstGeom prst="rect">
              <a:avLst/>
            </a:prstGeom>
            <a:solidFill>
              <a:srgbClr val="0054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5A2A00-5402-7AFC-1F12-4A04D6F7AE1A}"/>
                </a:ext>
              </a:extLst>
            </p:cNvPr>
            <p:cNvSpPr/>
            <p:nvPr userDrawn="1"/>
          </p:nvSpPr>
          <p:spPr>
            <a:xfrm>
              <a:off x="20848316" y="16092705"/>
              <a:ext cx="1097280" cy="365607"/>
            </a:xfrm>
            <a:prstGeom prst="rect">
              <a:avLst/>
            </a:prstGeom>
            <a:solidFill>
              <a:srgbClr val="009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B50EA1-382C-2301-E2E9-7A551D0D5E2F}"/>
                </a:ext>
              </a:extLst>
            </p:cNvPr>
            <p:cNvSpPr/>
            <p:nvPr userDrawn="1"/>
          </p:nvSpPr>
          <p:spPr>
            <a:xfrm>
              <a:off x="19751034" y="16092705"/>
              <a:ext cx="1097280" cy="365607"/>
            </a:xfrm>
            <a:prstGeom prst="rect">
              <a:avLst/>
            </a:prstGeom>
            <a:solidFill>
              <a:srgbClr val="007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CE788D-4F46-F340-9682-4A9A571FC234}"/>
                </a:ext>
              </a:extLst>
            </p:cNvPr>
            <p:cNvSpPr/>
            <p:nvPr userDrawn="1"/>
          </p:nvSpPr>
          <p:spPr>
            <a:xfrm>
              <a:off x="18653752" y="16092705"/>
              <a:ext cx="1097280" cy="365607"/>
            </a:xfrm>
            <a:prstGeom prst="rect">
              <a:avLst/>
            </a:prstGeom>
            <a:solidFill>
              <a:srgbClr val="005C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B78723-C131-BA47-ED8F-877D43317221}"/>
                </a:ext>
              </a:extLst>
            </p:cNvPr>
            <p:cNvSpPr/>
            <p:nvPr userDrawn="1"/>
          </p:nvSpPr>
          <p:spPr>
            <a:xfrm>
              <a:off x="16459182" y="16092705"/>
              <a:ext cx="1097280" cy="365607"/>
            </a:xfrm>
            <a:prstGeom prst="rect">
              <a:avLst/>
            </a:prstGeom>
            <a:solidFill>
              <a:srgbClr val="007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943DA9-CDBA-C498-6A6F-A29D70953C20}"/>
                </a:ext>
              </a:extLst>
            </p:cNvPr>
            <p:cNvSpPr/>
            <p:nvPr userDrawn="1"/>
          </p:nvSpPr>
          <p:spPr>
            <a:xfrm>
              <a:off x="17556468" y="16092705"/>
              <a:ext cx="1097280" cy="365607"/>
            </a:xfrm>
            <a:prstGeom prst="rect">
              <a:avLst/>
            </a:prstGeom>
            <a:solidFill>
              <a:srgbClr val="009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52000">
              <a:srgbClr val="00594C"/>
            </a:gs>
            <a:gs pos="0">
              <a:srgbClr val="008E77"/>
            </a:gs>
            <a:gs pos="100000">
              <a:srgbClr val="004A3F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5932"/>
            <a:ext cx="7772400" cy="1021556"/>
          </a:xfrm>
        </p:spPr>
        <p:txBody>
          <a:bodyPr anchor="t">
            <a:normAutofit/>
          </a:bodyPr>
          <a:lstStyle>
            <a:lvl1pPr algn="l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138991"/>
            <a:ext cx="7772400" cy="493736"/>
          </a:xfrm>
        </p:spPr>
        <p:txBody>
          <a:bodyPr anchor="b">
            <a:normAutofit/>
          </a:bodyPr>
          <a:lstStyle>
            <a:lvl1pPr marL="0" indent="0" algn="just">
              <a:buNone/>
              <a:defRPr sz="2000" b="1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4666C64-9F35-D095-3D82-E59C79A070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68" r="33385" b="28445"/>
          <a:stretch/>
        </p:blipFill>
        <p:spPr>
          <a:xfrm>
            <a:off x="3986069" y="0"/>
            <a:ext cx="5157931" cy="503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0054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 b="1">
                <a:solidFill>
                  <a:srgbClr val="005447"/>
                </a:solidFill>
              </a:defRPr>
            </a:lvl1pPr>
            <a:lvl2pPr>
              <a:defRPr sz="1800" b="1">
                <a:solidFill>
                  <a:srgbClr val="005447"/>
                </a:solidFill>
              </a:defRPr>
            </a:lvl2pPr>
            <a:lvl3pPr>
              <a:defRPr sz="1500" b="1">
                <a:solidFill>
                  <a:srgbClr val="005447"/>
                </a:solidFill>
              </a:defRPr>
            </a:lvl3pPr>
            <a:lvl4pPr>
              <a:defRPr sz="1350" b="1">
                <a:solidFill>
                  <a:srgbClr val="005447"/>
                </a:solidFill>
              </a:defRPr>
            </a:lvl4pPr>
            <a:lvl5pPr>
              <a:defRPr sz="1350" b="1">
                <a:solidFill>
                  <a:srgbClr val="005447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 b="1">
                <a:solidFill>
                  <a:srgbClr val="005447"/>
                </a:solidFill>
              </a:defRPr>
            </a:lvl1pPr>
            <a:lvl2pPr>
              <a:defRPr sz="1800" b="1">
                <a:solidFill>
                  <a:srgbClr val="005447"/>
                </a:solidFill>
              </a:defRPr>
            </a:lvl2pPr>
            <a:lvl3pPr>
              <a:defRPr sz="1500" b="1">
                <a:solidFill>
                  <a:srgbClr val="005447"/>
                </a:solidFill>
              </a:defRPr>
            </a:lvl3pPr>
            <a:lvl4pPr>
              <a:defRPr sz="1350" b="1">
                <a:solidFill>
                  <a:srgbClr val="005447"/>
                </a:solidFill>
              </a:defRPr>
            </a:lvl4pPr>
            <a:lvl5pPr>
              <a:defRPr sz="1350" b="1">
                <a:solidFill>
                  <a:srgbClr val="005447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AE3F271-1577-112F-D73F-C0F7C545924C}"/>
              </a:ext>
            </a:extLst>
          </p:cNvPr>
          <p:cNvGrpSpPr/>
          <p:nvPr userDrawn="1"/>
        </p:nvGrpSpPr>
        <p:grpSpPr>
          <a:xfrm>
            <a:off x="0" y="5040098"/>
            <a:ext cx="9144000" cy="118872"/>
            <a:chOff x="-1" y="16092705"/>
            <a:chExt cx="21945597" cy="36560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64CBC3-CA8E-514C-FD41-89391F1A95F9}"/>
                </a:ext>
              </a:extLst>
            </p:cNvPr>
            <p:cNvSpPr/>
            <p:nvPr userDrawn="1"/>
          </p:nvSpPr>
          <p:spPr>
            <a:xfrm>
              <a:off x="-1" y="16092705"/>
              <a:ext cx="21945597" cy="365607"/>
            </a:xfrm>
            <a:prstGeom prst="rect">
              <a:avLst/>
            </a:prstGeom>
            <a:solidFill>
              <a:srgbClr val="0054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D5DE9-0605-4584-7515-28A6E32E45C8}"/>
                </a:ext>
              </a:extLst>
            </p:cNvPr>
            <p:cNvSpPr/>
            <p:nvPr userDrawn="1"/>
          </p:nvSpPr>
          <p:spPr>
            <a:xfrm>
              <a:off x="20848316" y="16092705"/>
              <a:ext cx="1097280" cy="365607"/>
            </a:xfrm>
            <a:prstGeom prst="rect">
              <a:avLst/>
            </a:prstGeom>
            <a:solidFill>
              <a:srgbClr val="009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52DDC2-8AB1-5508-3C6F-7A35BCD9DE8E}"/>
                </a:ext>
              </a:extLst>
            </p:cNvPr>
            <p:cNvSpPr/>
            <p:nvPr userDrawn="1"/>
          </p:nvSpPr>
          <p:spPr>
            <a:xfrm>
              <a:off x="19751034" y="16092705"/>
              <a:ext cx="1097280" cy="365607"/>
            </a:xfrm>
            <a:prstGeom prst="rect">
              <a:avLst/>
            </a:prstGeom>
            <a:solidFill>
              <a:srgbClr val="007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968B34-E358-317B-C74C-CFB794DDACA2}"/>
                </a:ext>
              </a:extLst>
            </p:cNvPr>
            <p:cNvSpPr/>
            <p:nvPr userDrawn="1"/>
          </p:nvSpPr>
          <p:spPr>
            <a:xfrm>
              <a:off x="18653752" y="16092705"/>
              <a:ext cx="1097280" cy="365607"/>
            </a:xfrm>
            <a:prstGeom prst="rect">
              <a:avLst/>
            </a:prstGeom>
            <a:solidFill>
              <a:srgbClr val="005C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CD932F-F76F-CD2F-2B59-671373051CD9}"/>
                </a:ext>
              </a:extLst>
            </p:cNvPr>
            <p:cNvSpPr/>
            <p:nvPr userDrawn="1"/>
          </p:nvSpPr>
          <p:spPr>
            <a:xfrm>
              <a:off x="16459182" y="16092705"/>
              <a:ext cx="1097280" cy="365607"/>
            </a:xfrm>
            <a:prstGeom prst="rect">
              <a:avLst/>
            </a:prstGeom>
            <a:solidFill>
              <a:srgbClr val="007A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36462F-C48B-1309-B544-AEE919226631}"/>
                </a:ext>
              </a:extLst>
            </p:cNvPr>
            <p:cNvSpPr/>
            <p:nvPr userDrawn="1"/>
          </p:nvSpPr>
          <p:spPr>
            <a:xfrm>
              <a:off x="17556468" y="16092705"/>
              <a:ext cx="1097280" cy="365607"/>
            </a:xfrm>
            <a:prstGeom prst="rect">
              <a:avLst/>
            </a:prstGeom>
            <a:solidFill>
              <a:srgbClr val="009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 of Data Linkage proposals, 2017-2025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0866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Ali Ruth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extracts created for the RDC</a:t>
            </a:r>
          </a:p>
        </p:txBody>
      </p:sp>
      <p:pic>
        <p:nvPicPr>
          <p:cNvPr descr="rdc-proposals_files/figure-pptx/files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035932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Notes on creating slides in Quarto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 on creating slides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Goal</a:t>
            </a:r>
            <a:r>
              <a:rPr/>
              <a:t>: Create a reproducible workflow in R to generate either slides or a report with underlying RDC data utilizing NCHS formatting standards</a:t>
            </a:r>
          </a:p>
          <a:p>
            <a:pPr lvl="0"/>
            <a:r>
              <a:rPr b="1"/>
              <a:t>Rationale</a:t>
            </a:r>
            <a:r>
              <a:rPr/>
              <a:t>: Time saved by automatically formatting slides uniformly each time even if the underlying dataset changes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 on creating slides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Process</a:t>
            </a:r>
          </a:p>
          <a:p>
            <a:pPr lvl="1"/>
            <a:r>
              <a:rPr/>
              <a:t>Had to build new slide template from scratch for Quarto compatibility</a:t>
            </a:r>
          </a:p>
          <a:p>
            <a:pPr lvl="1"/>
            <a:r>
              <a:rPr/>
              <a:t>Needed to ensure consistency of underlying data fields</a:t>
            </a:r>
          </a:p>
          <a:p>
            <a:pPr lvl="1"/>
            <a:r>
              <a:rPr/>
              <a:t>Tracked and resolved different rendering errors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 on creating slides in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Next steps</a:t>
            </a:r>
          </a:p>
          <a:p>
            <a:pPr lvl="1"/>
            <a:r>
              <a:rPr/>
              <a:t>Ascertain where to centrally store code</a:t>
            </a:r>
          </a:p>
          <a:p>
            <a:pPr lvl="1"/>
            <a:r>
              <a:rPr/>
              <a:t>Build in 508 compliance</a:t>
            </a:r>
          </a:p>
          <a:p>
            <a:pPr lvl="1"/>
            <a:r>
              <a:rPr/>
              <a:t>Resolve Rmd error messages</a:t>
            </a:r>
          </a:p>
          <a:p>
            <a:pPr lvl="1"/>
            <a:r>
              <a:rPr/>
              <a:t>Figure out efficient processes for editing/collaboration</a:t>
            </a:r>
          </a:p>
          <a:p>
            <a:pPr lvl="1"/>
            <a:r>
              <a:rPr/>
              <a:t>Improve table formatting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Proposals received 2017-2025</a:t>
            </a:r>
          </a:p>
        </p:txBody>
      </p:sp>
      <p:pic>
        <p:nvPicPr>
          <p:cNvPr descr="rdc-proposal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Total_requests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NHIS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NHANES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NHCS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survey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year_submitted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NHANES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NHCS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survey</a:t>
            </a:r>
          </a:p>
        </p:txBody>
      </p:sp>
      <p:pic>
        <p:nvPicPr>
          <p:cNvPr descr="rdc-proposals_files/figure-pptx/survey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linkage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Total_requests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LMF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CMS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HUD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ESRD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SSA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VA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linkage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year_submitted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LMF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HUD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requests by linkage</a:t>
            </a:r>
          </a:p>
        </p:txBody>
      </p:sp>
      <p:pic>
        <p:nvPicPr>
          <p:cNvPr descr="rdc-proposals_files/figure-pptx/linkagegrap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extracts created for the RDC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year_submitted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files_created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2025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Data Linkage proposals, 2017-2025</dc:title>
  <dc:creator>Ali Ruth</dc:creator>
  <cp:keywords/>
  <dcterms:created xsi:type="dcterms:W3CDTF">2025-06-17T16:25:31Z</dcterms:created>
  <dcterms:modified xsi:type="dcterms:W3CDTF">2025-06-17T16:25:31Z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2025-06-12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