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0" r:id="rId3"/>
    <p:sldId id="261" r:id="rId4"/>
    <p:sldId id="262" r:id="rId5"/>
    <p:sldId id="264" r:id="rId6"/>
    <p:sldId id="263" r:id="rId7"/>
    <p:sldId id="26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03"/>
    <p:restoredTop sz="94662"/>
  </p:normalViewPr>
  <p:slideViewPr>
    <p:cSldViewPr snapToGrid="0" snapToObjects="1">
      <p:cViewPr varScale="1">
        <p:scale>
          <a:sx n="153" d="100"/>
          <a:sy n="153" d="100"/>
        </p:scale>
        <p:origin x="80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033F6-9979-0C45-9C2A-C4BDA4AF5C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187CEC9-AB65-0E4D-A96D-EFF0E3990D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5CAA71D-48EB-D642-AFB2-0DD48725C173}"/>
              </a:ext>
            </a:extLst>
          </p:cNvPr>
          <p:cNvSpPr>
            <a:spLocks noGrp="1"/>
          </p:cNvSpPr>
          <p:nvPr>
            <p:ph type="dt" sz="half" idx="10"/>
          </p:nvPr>
        </p:nvSpPr>
        <p:spPr/>
        <p:txBody>
          <a:bodyPr/>
          <a:lstStyle/>
          <a:p>
            <a:fld id="{C079ACBC-12F0-284F-B3C4-E403A7379475}" type="datetimeFigureOut">
              <a:rPr lang="en-US" smtClean="0"/>
              <a:t>12/10/21</a:t>
            </a:fld>
            <a:endParaRPr lang="en-US"/>
          </a:p>
        </p:txBody>
      </p:sp>
      <p:sp>
        <p:nvSpPr>
          <p:cNvPr id="5" name="Footer Placeholder 4">
            <a:extLst>
              <a:ext uri="{FF2B5EF4-FFF2-40B4-BE49-F238E27FC236}">
                <a16:creationId xmlns:a16="http://schemas.microsoft.com/office/drawing/2014/main" id="{5CA28285-96A9-2E44-891C-2C5019A295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4EFEC7-1DF9-A94A-9C40-508D46816846}"/>
              </a:ext>
            </a:extLst>
          </p:cNvPr>
          <p:cNvSpPr>
            <a:spLocks noGrp="1"/>
          </p:cNvSpPr>
          <p:nvPr>
            <p:ph type="sldNum" sz="quarter" idx="12"/>
          </p:nvPr>
        </p:nvSpPr>
        <p:spPr/>
        <p:txBody>
          <a:bodyPr/>
          <a:lstStyle/>
          <a:p>
            <a:fld id="{D9BAE933-39C9-3445-80FA-50DC459428CB}" type="slidenum">
              <a:rPr lang="en-US" smtClean="0"/>
              <a:t>‹#›</a:t>
            </a:fld>
            <a:endParaRPr lang="en-US"/>
          </a:p>
        </p:txBody>
      </p:sp>
    </p:spTree>
    <p:extLst>
      <p:ext uri="{BB962C8B-B14F-4D97-AF65-F5344CB8AC3E}">
        <p14:creationId xmlns:p14="http://schemas.microsoft.com/office/powerpoint/2010/main" val="239192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B0E9C-21A6-5549-93E9-D4E5035DF67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838701F-AE8E-DC41-8311-38EAB149A3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9235DB-7E4A-7640-B7CB-866272DC3737}"/>
              </a:ext>
            </a:extLst>
          </p:cNvPr>
          <p:cNvSpPr>
            <a:spLocks noGrp="1"/>
          </p:cNvSpPr>
          <p:nvPr>
            <p:ph type="dt" sz="half" idx="10"/>
          </p:nvPr>
        </p:nvSpPr>
        <p:spPr/>
        <p:txBody>
          <a:bodyPr/>
          <a:lstStyle/>
          <a:p>
            <a:fld id="{C079ACBC-12F0-284F-B3C4-E403A7379475}" type="datetimeFigureOut">
              <a:rPr lang="en-US" smtClean="0"/>
              <a:t>12/10/21</a:t>
            </a:fld>
            <a:endParaRPr lang="en-US"/>
          </a:p>
        </p:txBody>
      </p:sp>
      <p:sp>
        <p:nvSpPr>
          <p:cNvPr id="5" name="Footer Placeholder 4">
            <a:extLst>
              <a:ext uri="{FF2B5EF4-FFF2-40B4-BE49-F238E27FC236}">
                <a16:creationId xmlns:a16="http://schemas.microsoft.com/office/drawing/2014/main" id="{576F843D-F36D-F74A-A857-458174FA8D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C099A5-CE18-2348-9C8B-C4DAA34A0328}"/>
              </a:ext>
            </a:extLst>
          </p:cNvPr>
          <p:cNvSpPr>
            <a:spLocks noGrp="1"/>
          </p:cNvSpPr>
          <p:nvPr>
            <p:ph type="sldNum" sz="quarter" idx="12"/>
          </p:nvPr>
        </p:nvSpPr>
        <p:spPr/>
        <p:txBody>
          <a:bodyPr/>
          <a:lstStyle/>
          <a:p>
            <a:fld id="{D9BAE933-39C9-3445-80FA-50DC459428CB}" type="slidenum">
              <a:rPr lang="en-US" smtClean="0"/>
              <a:t>‹#›</a:t>
            </a:fld>
            <a:endParaRPr lang="en-US"/>
          </a:p>
        </p:txBody>
      </p:sp>
    </p:spTree>
    <p:extLst>
      <p:ext uri="{BB962C8B-B14F-4D97-AF65-F5344CB8AC3E}">
        <p14:creationId xmlns:p14="http://schemas.microsoft.com/office/powerpoint/2010/main" val="354412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AAC382-620F-7A46-BD2F-D3F3E6AD943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4038CAC-7778-3C46-A65B-7092E36954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9DBC0F-55CD-FE48-89AB-E85781B49511}"/>
              </a:ext>
            </a:extLst>
          </p:cNvPr>
          <p:cNvSpPr>
            <a:spLocks noGrp="1"/>
          </p:cNvSpPr>
          <p:nvPr>
            <p:ph type="dt" sz="half" idx="10"/>
          </p:nvPr>
        </p:nvSpPr>
        <p:spPr/>
        <p:txBody>
          <a:bodyPr/>
          <a:lstStyle/>
          <a:p>
            <a:fld id="{C079ACBC-12F0-284F-B3C4-E403A7379475}" type="datetimeFigureOut">
              <a:rPr lang="en-US" smtClean="0"/>
              <a:t>12/10/21</a:t>
            </a:fld>
            <a:endParaRPr lang="en-US"/>
          </a:p>
        </p:txBody>
      </p:sp>
      <p:sp>
        <p:nvSpPr>
          <p:cNvPr id="5" name="Footer Placeholder 4">
            <a:extLst>
              <a:ext uri="{FF2B5EF4-FFF2-40B4-BE49-F238E27FC236}">
                <a16:creationId xmlns:a16="http://schemas.microsoft.com/office/drawing/2014/main" id="{B31BD64E-6B14-724A-A45E-871E621A5F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261247-1630-5F41-BB7A-ABE89F562770}"/>
              </a:ext>
            </a:extLst>
          </p:cNvPr>
          <p:cNvSpPr>
            <a:spLocks noGrp="1"/>
          </p:cNvSpPr>
          <p:nvPr>
            <p:ph type="sldNum" sz="quarter" idx="12"/>
          </p:nvPr>
        </p:nvSpPr>
        <p:spPr/>
        <p:txBody>
          <a:bodyPr/>
          <a:lstStyle/>
          <a:p>
            <a:fld id="{D9BAE933-39C9-3445-80FA-50DC459428CB}" type="slidenum">
              <a:rPr lang="en-US" smtClean="0"/>
              <a:t>‹#›</a:t>
            </a:fld>
            <a:endParaRPr lang="en-US"/>
          </a:p>
        </p:txBody>
      </p:sp>
    </p:spTree>
    <p:extLst>
      <p:ext uri="{BB962C8B-B14F-4D97-AF65-F5344CB8AC3E}">
        <p14:creationId xmlns:p14="http://schemas.microsoft.com/office/powerpoint/2010/main" val="950271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00CE1-9BFA-694B-857B-DF490E8A76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732587-2722-DC4E-9504-E339922634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EE48DE-AEA8-8F41-859A-66A6D318AD8A}"/>
              </a:ext>
            </a:extLst>
          </p:cNvPr>
          <p:cNvSpPr>
            <a:spLocks noGrp="1"/>
          </p:cNvSpPr>
          <p:nvPr>
            <p:ph type="dt" sz="half" idx="10"/>
          </p:nvPr>
        </p:nvSpPr>
        <p:spPr/>
        <p:txBody>
          <a:bodyPr/>
          <a:lstStyle/>
          <a:p>
            <a:fld id="{C079ACBC-12F0-284F-B3C4-E403A7379475}" type="datetimeFigureOut">
              <a:rPr lang="en-US" smtClean="0"/>
              <a:t>12/10/21</a:t>
            </a:fld>
            <a:endParaRPr lang="en-US"/>
          </a:p>
        </p:txBody>
      </p:sp>
      <p:sp>
        <p:nvSpPr>
          <p:cNvPr id="5" name="Footer Placeholder 4">
            <a:extLst>
              <a:ext uri="{FF2B5EF4-FFF2-40B4-BE49-F238E27FC236}">
                <a16:creationId xmlns:a16="http://schemas.microsoft.com/office/drawing/2014/main" id="{943ED4CC-7941-334C-99DF-FBEA04C479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87C256-1CDE-4641-9DD0-A6539BEA6246}"/>
              </a:ext>
            </a:extLst>
          </p:cNvPr>
          <p:cNvSpPr>
            <a:spLocks noGrp="1"/>
          </p:cNvSpPr>
          <p:nvPr>
            <p:ph type="sldNum" sz="quarter" idx="12"/>
          </p:nvPr>
        </p:nvSpPr>
        <p:spPr/>
        <p:txBody>
          <a:bodyPr/>
          <a:lstStyle/>
          <a:p>
            <a:fld id="{D9BAE933-39C9-3445-80FA-50DC459428CB}" type="slidenum">
              <a:rPr lang="en-US" smtClean="0"/>
              <a:t>‹#›</a:t>
            </a:fld>
            <a:endParaRPr lang="en-US"/>
          </a:p>
        </p:txBody>
      </p:sp>
    </p:spTree>
    <p:extLst>
      <p:ext uri="{BB962C8B-B14F-4D97-AF65-F5344CB8AC3E}">
        <p14:creationId xmlns:p14="http://schemas.microsoft.com/office/powerpoint/2010/main" val="1934050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27211-68BD-414B-931F-2E45237634B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09819C7-D627-5D4E-938E-1166E36850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E83F25-6391-7D45-9FEE-46900929EB07}"/>
              </a:ext>
            </a:extLst>
          </p:cNvPr>
          <p:cNvSpPr>
            <a:spLocks noGrp="1"/>
          </p:cNvSpPr>
          <p:nvPr>
            <p:ph type="dt" sz="half" idx="10"/>
          </p:nvPr>
        </p:nvSpPr>
        <p:spPr/>
        <p:txBody>
          <a:bodyPr/>
          <a:lstStyle/>
          <a:p>
            <a:fld id="{C079ACBC-12F0-284F-B3C4-E403A7379475}" type="datetimeFigureOut">
              <a:rPr lang="en-US" smtClean="0"/>
              <a:t>12/10/21</a:t>
            </a:fld>
            <a:endParaRPr lang="en-US"/>
          </a:p>
        </p:txBody>
      </p:sp>
      <p:sp>
        <p:nvSpPr>
          <p:cNvPr id="5" name="Footer Placeholder 4">
            <a:extLst>
              <a:ext uri="{FF2B5EF4-FFF2-40B4-BE49-F238E27FC236}">
                <a16:creationId xmlns:a16="http://schemas.microsoft.com/office/drawing/2014/main" id="{E184D2E6-DF2F-FF4F-9421-CFF91BFDA6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84F8DC-DBC6-7847-B116-6429130026A9}"/>
              </a:ext>
            </a:extLst>
          </p:cNvPr>
          <p:cNvSpPr>
            <a:spLocks noGrp="1"/>
          </p:cNvSpPr>
          <p:nvPr>
            <p:ph type="sldNum" sz="quarter" idx="12"/>
          </p:nvPr>
        </p:nvSpPr>
        <p:spPr/>
        <p:txBody>
          <a:bodyPr/>
          <a:lstStyle/>
          <a:p>
            <a:fld id="{D9BAE933-39C9-3445-80FA-50DC459428CB}" type="slidenum">
              <a:rPr lang="en-US" smtClean="0"/>
              <a:t>‹#›</a:t>
            </a:fld>
            <a:endParaRPr lang="en-US"/>
          </a:p>
        </p:txBody>
      </p:sp>
    </p:spTree>
    <p:extLst>
      <p:ext uri="{BB962C8B-B14F-4D97-AF65-F5344CB8AC3E}">
        <p14:creationId xmlns:p14="http://schemas.microsoft.com/office/powerpoint/2010/main" val="3482793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40F5D-588F-BA4B-8BE5-54998B0931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FDB75F-D20F-9F4B-8E88-2FCB140EE2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DEF90E3-74BC-9D47-B16A-5E5C3CD945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5D970BC-64B0-C04D-8C8A-4FD7D6716A05}"/>
              </a:ext>
            </a:extLst>
          </p:cNvPr>
          <p:cNvSpPr>
            <a:spLocks noGrp="1"/>
          </p:cNvSpPr>
          <p:nvPr>
            <p:ph type="dt" sz="half" idx="10"/>
          </p:nvPr>
        </p:nvSpPr>
        <p:spPr/>
        <p:txBody>
          <a:bodyPr/>
          <a:lstStyle/>
          <a:p>
            <a:fld id="{C079ACBC-12F0-284F-B3C4-E403A7379475}" type="datetimeFigureOut">
              <a:rPr lang="en-US" smtClean="0"/>
              <a:t>12/10/21</a:t>
            </a:fld>
            <a:endParaRPr lang="en-US"/>
          </a:p>
        </p:txBody>
      </p:sp>
      <p:sp>
        <p:nvSpPr>
          <p:cNvPr id="6" name="Footer Placeholder 5">
            <a:extLst>
              <a:ext uri="{FF2B5EF4-FFF2-40B4-BE49-F238E27FC236}">
                <a16:creationId xmlns:a16="http://schemas.microsoft.com/office/drawing/2014/main" id="{85978361-7C9B-1A41-AD93-3E89B21630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D38E33-B2C7-234D-93BF-56A03B34B11C}"/>
              </a:ext>
            </a:extLst>
          </p:cNvPr>
          <p:cNvSpPr>
            <a:spLocks noGrp="1"/>
          </p:cNvSpPr>
          <p:nvPr>
            <p:ph type="sldNum" sz="quarter" idx="12"/>
          </p:nvPr>
        </p:nvSpPr>
        <p:spPr/>
        <p:txBody>
          <a:bodyPr/>
          <a:lstStyle/>
          <a:p>
            <a:fld id="{D9BAE933-39C9-3445-80FA-50DC459428CB}" type="slidenum">
              <a:rPr lang="en-US" smtClean="0"/>
              <a:t>‹#›</a:t>
            </a:fld>
            <a:endParaRPr lang="en-US"/>
          </a:p>
        </p:txBody>
      </p:sp>
    </p:spTree>
    <p:extLst>
      <p:ext uri="{BB962C8B-B14F-4D97-AF65-F5344CB8AC3E}">
        <p14:creationId xmlns:p14="http://schemas.microsoft.com/office/powerpoint/2010/main" val="1720031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10A74-5A83-A14D-973C-A4BA3CECCE5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488491A-9231-9041-8A5F-C12EECA9CC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8CB0A1-CEB9-1D49-9D26-C26ED7995DC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B820EEE-8BEE-4F42-9551-641F5EDC05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FA8EAC-8078-F540-BDC2-0FF1AA8C9FE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DE2DD6A-6C34-E743-971D-41A605145D93}"/>
              </a:ext>
            </a:extLst>
          </p:cNvPr>
          <p:cNvSpPr>
            <a:spLocks noGrp="1"/>
          </p:cNvSpPr>
          <p:nvPr>
            <p:ph type="dt" sz="half" idx="10"/>
          </p:nvPr>
        </p:nvSpPr>
        <p:spPr/>
        <p:txBody>
          <a:bodyPr/>
          <a:lstStyle/>
          <a:p>
            <a:fld id="{C079ACBC-12F0-284F-B3C4-E403A7379475}" type="datetimeFigureOut">
              <a:rPr lang="en-US" smtClean="0"/>
              <a:t>12/10/21</a:t>
            </a:fld>
            <a:endParaRPr lang="en-US"/>
          </a:p>
        </p:txBody>
      </p:sp>
      <p:sp>
        <p:nvSpPr>
          <p:cNvPr id="8" name="Footer Placeholder 7">
            <a:extLst>
              <a:ext uri="{FF2B5EF4-FFF2-40B4-BE49-F238E27FC236}">
                <a16:creationId xmlns:a16="http://schemas.microsoft.com/office/drawing/2014/main" id="{2801FD6E-DADF-744C-AF92-402A133F15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A03023-5737-8B40-BBBF-D38859B68B91}"/>
              </a:ext>
            </a:extLst>
          </p:cNvPr>
          <p:cNvSpPr>
            <a:spLocks noGrp="1"/>
          </p:cNvSpPr>
          <p:nvPr>
            <p:ph type="sldNum" sz="quarter" idx="12"/>
          </p:nvPr>
        </p:nvSpPr>
        <p:spPr/>
        <p:txBody>
          <a:bodyPr/>
          <a:lstStyle/>
          <a:p>
            <a:fld id="{D9BAE933-39C9-3445-80FA-50DC459428CB}" type="slidenum">
              <a:rPr lang="en-US" smtClean="0"/>
              <a:t>‹#›</a:t>
            </a:fld>
            <a:endParaRPr lang="en-US"/>
          </a:p>
        </p:txBody>
      </p:sp>
    </p:spTree>
    <p:extLst>
      <p:ext uri="{BB962C8B-B14F-4D97-AF65-F5344CB8AC3E}">
        <p14:creationId xmlns:p14="http://schemas.microsoft.com/office/powerpoint/2010/main" val="1809882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0CCFF-358C-4643-818F-13F8328A1C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15359A8-7D23-FF41-A7B7-BD2B000BF1D7}"/>
              </a:ext>
            </a:extLst>
          </p:cNvPr>
          <p:cNvSpPr>
            <a:spLocks noGrp="1"/>
          </p:cNvSpPr>
          <p:nvPr>
            <p:ph type="dt" sz="half" idx="10"/>
          </p:nvPr>
        </p:nvSpPr>
        <p:spPr/>
        <p:txBody>
          <a:bodyPr/>
          <a:lstStyle/>
          <a:p>
            <a:fld id="{C079ACBC-12F0-284F-B3C4-E403A7379475}" type="datetimeFigureOut">
              <a:rPr lang="en-US" smtClean="0"/>
              <a:t>12/10/21</a:t>
            </a:fld>
            <a:endParaRPr lang="en-US"/>
          </a:p>
        </p:txBody>
      </p:sp>
      <p:sp>
        <p:nvSpPr>
          <p:cNvPr id="4" name="Footer Placeholder 3">
            <a:extLst>
              <a:ext uri="{FF2B5EF4-FFF2-40B4-BE49-F238E27FC236}">
                <a16:creationId xmlns:a16="http://schemas.microsoft.com/office/drawing/2014/main" id="{3A8874F5-337B-A746-991B-7DF13B4A04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CFACA27-7CE6-CF49-8802-9329138C1942}"/>
              </a:ext>
            </a:extLst>
          </p:cNvPr>
          <p:cNvSpPr>
            <a:spLocks noGrp="1"/>
          </p:cNvSpPr>
          <p:nvPr>
            <p:ph type="sldNum" sz="quarter" idx="12"/>
          </p:nvPr>
        </p:nvSpPr>
        <p:spPr/>
        <p:txBody>
          <a:bodyPr/>
          <a:lstStyle/>
          <a:p>
            <a:fld id="{D9BAE933-39C9-3445-80FA-50DC459428CB}" type="slidenum">
              <a:rPr lang="en-US" smtClean="0"/>
              <a:t>‹#›</a:t>
            </a:fld>
            <a:endParaRPr lang="en-US"/>
          </a:p>
        </p:txBody>
      </p:sp>
    </p:spTree>
    <p:extLst>
      <p:ext uri="{BB962C8B-B14F-4D97-AF65-F5344CB8AC3E}">
        <p14:creationId xmlns:p14="http://schemas.microsoft.com/office/powerpoint/2010/main" val="2534214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99CD9E-7CF5-2D49-896F-CBBEC6866585}"/>
              </a:ext>
            </a:extLst>
          </p:cNvPr>
          <p:cNvSpPr>
            <a:spLocks noGrp="1"/>
          </p:cNvSpPr>
          <p:nvPr>
            <p:ph type="dt" sz="half" idx="10"/>
          </p:nvPr>
        </p:nvSpPr>
        <p:spPr/>
        <p:txBody>
          <a:bodyPr/>
          <a:lstStyle/>
          <a:p>
            <a:fld id="{C079ACBC-12F0-284F-B3C4-E403A7379475}" type="datetimeFigureOut">
              <a:rPr lang="en-US" smtClean="0"/>
              <a:t>12/10/21</a:t>
            </a:fld>
            <a:endParaRPr lang="en-US"/>
          </a:p>
        </p:txBody>
      </p:sp>
      <p:sp>
        <p:nvSpPr>
          <p:cNvPr id="3" name="Footer Placeholder 2">
            <a:extLst>
              <a:ext uri="{FF2B5EF4-FFF2-40B4-BE49-F238E27FC236}">
                <a16:creationId xmlns:a16="http://schemas.microsoft.com/office/drawing/2014/main" id="{63D3B3B8-94FA-754A-8524-520B731EAF2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435E2FF-47EB-594D-BC85-FD9961FE2D51}"/>
              </a:ext>
            </a:extLst>
          </p:cNvPr>
          <p:cNvSpPr>
            <a:spLocks noGrp="1"/>
          </p:cNvSpPr>
          <p:nvPr>
            <p:ph type="sldNum" sz="quarter" idx="12"/>
          </p:nvPr>
        </p:nvSpPr>
        <p:spPr/>
        <p:txBody>
          <a:bodyPr/>
          <a:lstStyle/>
          <a:p>
            <a:fld id="{D9BAE933-39C9-3445-80FA-50DC459428CB}" type="slidenum">
              <a:rPr lang="en-US" smtClean="0"/>
              <a:t>‹#›</a:t>
            </a:fld>
            <a:endParaRPr lang="en-US"/>
          </a:p>
        </p:txBody>
      </p:sp>
    </p:spTree>
    <p:extLst>
      <p:ext uri="{BB962C8B-B14F-4D97-AF65-F5344CB8AC3E}">
        <p14:creationId xmlns:p14="http://schemas.microsoft.com/office/powerpoint/2010/main" val="1088847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64FF0-5FD7-6E47-8015-65D050B750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63B3D7-1390-D046-996A-6BCABD1DFF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BE7094-1392-4D46-96DC-ED5AF11976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F2E1FE-4654-AD4C-8167-E5AA0059D4A2}"/>
              </a:ext>
            </a:extLst>
          </p:cNvPr>
          <p:cNvSpPr>
            <a:spLocks noGrp="1"/>
          </p:cNvSpPr>
          <p:nvPr>
            <p:ph type="dt" sz="half" idx="10"/>
          </p:nvPr>
        </p:nvSpPr>
        <p:spPr/>
        <p:txBody>
          <a:bodyPr/>
          <a:lstStyle/>
          <a:p>
            <a:fld id="{C079ACBC-12F0-284F-B3C4-E403A7379475}" type="datetimeFigureOut">
              <a:rPr lang="en-US" smtClean="0"/>
              <a:t>12/10/21</a:t>
            </a:fld>
            <a:endParaRPr lang="en-US"/>
          </a:p>
        </p:txBody>
      </p:sp>
      <p:sp>
        <p:nvSpPr>
          <p:cNvPr id="6" name="Footer Placeholder 5">
            <a:extLst>
              <a:ext uri="{FF2B5EF4-FFF2-40B4-BE49-F238E27FC236}">
                <a16:creationId xmlns:a16="http://schemas.microsoft.com/office/drawing/2014/main" id="{A8B6794D-484D-2D48-93B2-C20FC52D59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D26197-13B7-2947-8576-D39F5A458E3C}"/>
              </a:ext>
            </a:extLst>
          </p:cNvPr>
          <p:cNvSpPr>
            <a:spLocks noGrp="1"/>
          </p:cNvSpPr>
          <p:nvPr>
            <p:ph type="sldNum" sz="quarter" idx="12"/>
          </p:nvPr>
        </p:nvSpPr>
        <p:spPr/>
        <p:txBody>
          <a:bodyPr/>
          <a:lstStyle/>
          <a:p>
            <a:fld id="{D9BAE933-39C9-3445-80FA-50DC459428CB}" type="slidenum">
              <a:rPr lang="en-US" smtClean="0"/>
              <a:t>‹#›</a:t>
            </a:fld>
            <a:endParaRPr lang="en-US"/>
          </a:p>
        </p:txBody>
      </p:sp>
    </p:spTree>
    <p:extLst>
      <p:ext uri="{BB962C8B-B14F-4D97-AF65-F5344CB8AC3E}">
        <p14:creationId xmlns:p14="http://schemas.microsoft.com/office/powerpoint/2010/main" val="3182477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11246-E4CB-E840-9D13-3DF0E8E901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B57DEC-6C7B-0C4A-9894-E9A5B4230E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B560900-6143-814A-ACD8-553873DCB9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6E9F6E-00A4-7147-BCDA-25A89BE20F16}"/>
              </a:ext>
            </a:extLst>
          </p:cNvPr>
          <p:cNvSpPr>
            <a:spLocks noGrp="1"/>
          </p:cNvSpPr>
          <p:nvPr>
            <p:ph type="dt" sz="half" idx="10"/>
          </p:nvPr>
        </p:nvSpPr>
        <p:spPr/>
        <p:txBody>
          <a:bodyPr/>
          <a:lstStyle/>
          <a:p>
            <a:fld id="{C079ACBC-12F0-284F-B3C4-E403A7379475}" type="datetimeFigureOut">
              <a:rPr lang="en-US" smtClean="0"/>
              <a:t>12/10/21</a:t>
            </a:fld>
            <a:endParaRPr lang="en-US"/>
          </a:p>
        </p:txBody>
      </p:sp>
      <p:sp>
        <p:nvSpPr>
          <p:cNvPr id="6" name="Footer Placeholder 5">
            <a:extLst>
              <a:ext uri="{FF2B5EF4-FFF2-40B4-BE49-F238E27FC236}">
                <a16:creationId xmlns:a16="http://schemas.microsoft.com/office/drawing/2014/main" id="{E7E6D33B-80DE-2543-82A2-09D9812748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67C815-A8E7-EB40-94AB-B34F4C6B35EF}"/>
              </a:ext>
            </a:extLst>
          </p:cNvPr>
          <p:cNvSpPr>
            <a:spLocks noGrp="1"/>
          </p:cNvSpPr>
          <p:nvPr>
            <p:ph type="sldNum" sz="quarter" idx="12"/>
          </p:nvPr>
        </p:nvSpPr>
        <p:spPr/>
        <p:txBody>
          <a:bodyPr/>
          <a:lstStyle/>
          <a:p>
            <a:fld id="{D9BAE933-39C9-3445-80FA-50DC459428CB}" type="slidenum">
              <a:rPr lang="en-US" smtClean="0"/>
              <a:t>‹#›</a:t>
            </a:fld>
            <a:endParaRPr lang="en-US"/>
          </a:p>
        </p:txBody>
      </p:sp>
    </p:spTree>
    <p:extLst>
      <p:ext uri="{BB962C8B-B14F-4D97-AF65-F5344CB8AC3E}">
        <p14:creationId xmlns:p14="http://schemas.microsoft.com/office/powerpoint/2010/main" val="827713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22C5AF-F344-A345-8AB3-61222B487D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B380299-CA1A-8A4A-8CD7-B3B654F1FF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C413ED-285E-F144-991C-A090DFA8DC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79ACBC-12F0-284F-B3C4-E403A7379475}" type="datetimeFigureOut">
              <a:rPr lang="en-US" smtClean="0"/>
              <a:t>12/10/21</a:t>
            </a:fld>
            <a:endParaRPr lang="en-US"/>
          </a:p>
        </p:txBody>
      </p:sp>
      <p:sp>
        <p:nvSpPr>
          <p:cNvPr id="5" name="Footer Placeholder 4">
            <a:extLst>
              <a:ext uri="{FF2B5EF4-FFF2-40B4-BE49-F238E27FC236}">
                <a16:creationId xmlns:a16="http://schemas.microsoft.com/office/drawing/2014/main" id="{042F1E9E-F91C-1046-BB9C-49862FC704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7180C1C-BACF-284F-8722-7C297848AD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BAE933-39C9-3445-80FA-50DC459428CB}" type="slidenum">
              <a:rPr lang="en-US" smtClean="0"/>
              <a:t>‹#›</a:t>
            </a:fld>
            <a:endParaRPr lang="en-US"/>
          </a:p>
        </p:txBody>
      </p:sp>
    </p:spTree>
    <p:extLst>
      <p:ext uri="{BB962C8B-B14F-4D97-AF65-F5344CB8AC3E}">
        <p14:creationId xmlns:p14="http://schemas.microsoft.com/office/powerpoint/2010/main" val="31358845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2021.t20worldcup.com/" TargetMode="External"/><Relationship Id="rId2" Type="http://schemas.openxmlformats.org/officeDocument/2006/relationships/hyperlink" Target="https://www.whereig.com/cricket/t20-world-cup/schedule.html"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mediaspace.illinois.edu/media/t/1_1lswv7yg"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2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455F2E9-6DF9-4A4F-B3C4-679E06FCB45C}"/>
              </a:ext>
            </a:extLst>
          </p:cNvPr>
          <p:cNvSpPr>
            <a:spLocks noGrp="1"/>
          </p:cNvSpPr>
          <p:nvPr>
            <p:ph type="ctrTitle"/>
          </p:nvPr>
        </p:nvSpPr>
        <p:spPr>
          <a:xfrm>
            <a:off x="926592" y="1605131"/>
            <a:ext cx="9873213" cy="949154"/>
          </a:xfrm>
        </p:spPr>
        <p:txBody>
          <a:bodyPr vert="horz" lIns="91440" tIns="45720" rIns="91440" bIns="45720" rtlCol="0" anchor="ctr">
            <a:normAutofit fontScale="90000"/>
          </a:bodyPr>
          <a:lstStyle/>
          <a:p>
            <a:pPr algn="l"/>
            <a:r>
              <a:rPr lang="en-US" sz="4800" b="1" kern="1200" dirty="0">
                <a:solidFill>
                  <a:schemeClr val="tx1"/>
                </a:solidFill>
                <a:latin typeface="+mj-lt"/>
                <a:ea typeface="+mj-ea"/>
                <a:cs typeface="+mj-cs"/>
              </a:rPr>
              <a:t>2021 Cricket T20 World Cup Tweet Analysis </a:t>
            </a:r>
          </a:p>
        </p:txBody>
      </p:sp>
      <p:sp>
        <p:nvSpPr>
          <p:cNvPr id="3" name="Subtitle 2">
            <a:extLst>
              <a:ext uri="{FF2B5EF4-FFF2-40B4-BE49-F238E27FC236}">
                <a16:creationId xmlns:a16="http://schemas.microsoft.com/office/drawing/2014/main" id="{62382F61-5113-734A-97E1-E5269B74157B}"/>
              </a:ext>
            </a:extLst>
          </p:cNvPr>
          <p:cNvSpPr>
            <a:spLocks noGrp="1"/>
          </p:cNvSpPr>
          <p:nvPr>
            <p:ph type="subTitle" idx="1"/>
          </p:nvPr>
        </p:nvSpPr>
        <p:spPr>
          <a:xfrm>
            <a:off x="1624084" y="3097431"/>
            <a:ext cx="5765257" cy="1919412"/>
          </a:xfrm>
        </p:spPr>
        <p:txBody>
          <a:bodyPr vert="horz" lIns="91440" tIns="45720" rIns="91440" bIns="45720" rtlCol="0">
            <a:normAutofit fontScale="92500" lnSpcReduction="20000"/>
          </a:bodyPr>
          <a:lstStyle/>
          <a:p>
            <a:pPr algn="l"/>
            <a:endParaRPr lang="en-US" b="1" dirty="0">
              <a:latin typeface="+mj-lt"/>
            </a:endParaRPr>
          </a:p>
          <a:p>
            <a:pPr algn="l"/>
            <a:r>
              <a:rPr lang="en-US" sz="3000" b="1" dirty="0">
                <a:latin typeface="+mj-lt"/>
              </a:rPr>
              <a:t>Team Members:</a:t>
            </a:r>
          </a:p>
          <a:p>
            <a:pPr algn="l"/>
            <a:r>
              <a:rPr lang="en-US" sz="2600" b="1" dirty="0">
                <a:latin typeface="+mj-lt"/>
              </a:rPr>
              <a:t>1. Adam Ruther</a:t>
            </a:r>
          </a:p>
          <a:p>
            <a:pPr algn="l"/>
            <a:r>
              <a:rPr lang="en-US" sz="2600" b="1" dirty="0">
                <a:latin typeface="+mj-lt"/>
              </a:rPr>
              <a:t>2. Prasanna Kumar</a:t>
            </a:r>
          </a:p>
          <a:p>
            <a:pPr algn="l"/>
            <a:r>
              <a:rPr lang="en-US" sz="2600" b="1" dirty="0">
                <a:latin typeface="+mj-lt"/>
              </a:rPr>
              <a:t>3. Surabhi Choudhary</a:t>
            </a:r>
          </a:p>
        </p:txBody>
      </p:sp>
      <p:sp>
        <p:nvSpPr>
          <p:cNvPr id="46" name="Rectangle 26">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28">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Isosceles Triangle 30">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Rectangle 3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765874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2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455F2E9-6DF9-4A4F-B3C4-679E06FCB45C}"/>
              </a:ext>
            </a:extLst>
          </p:cNvPr>
          <p:cNvSpPr>
            <a:spLocks noGrp="1"/>
          </p:cNvSpPr>
          <p:nvPr>
            <p:ph type="ctrTitle"/>
          </p:nvPr>
        </p:nvSpPr>
        <p:spPr>
          <a:xfrm>
            <a:off x="651340" y="124985"/>
            <a:ext cx="9873213" cy="949154"/>
          </a:xfrm>
        </p:spPr>
        <p:txBody>
          <a:bodyPr vert="horz" lIns="91440" tIns="45720" rIns="91440" bIns="45720" rtlCol="0" anchor="ctr">
            <a:normAutofit/>
          </a:bodyPr>
          <a:lstStyle/>
          <a:p>
            <a:pPr algn="l"/>
            <a:r>
              <a:rPr lang="en-US" sz="4800" b="1" kern="1200" dirty="0">
                <a:solidFill>
                  <a:schemeClr val="tx1"/>
                </a:solidFill>
                <a:latin typeface="+mj-lt"/>
                <a:ea typeface="+mj-ea"/>
                <a:cs typeface="+mj-cs"/>
              </a:rPr>
              <a:t>Project Description</a:t>
            </a:r>
          </a:p>
        </p:txBody>
      </p:sp>
      <p:sp>
        <p:nvSpPr>
          <p:cNvPr id="3" name="Subtitle 2">
            <a:extLst>
              <a:ext uri="{FF2B5EF4-FFF2-40B4-BE49-F238E27FC236}">
                <a16:creationId xmlns:a16="http://schemas.microsoft.com/office/drawing/2014/main" id="{62382F61-5113-734A-97E1-E5269B74157B}"/>
              </a:ext>
            </a:extLst>
          </p:cNvPr>
          <p:cNvSpPr>
            <a:spLocks noGrp="1"/>
          </p:cNvSpPr>
          <p:nvPr>
            <p:ph type="subTitle" idx="1"/>
          </p:nvPr>
        </p:nvSpPr>
        <p:spPr>
          <a:xfrm>
            <a:off x="670705" y="1141076"/>
            <a:ext cx="9980819" cy="4085831"/>
          </a:xfrm>
        </p:spPr>
        <p:txBody>
          <a:bodyPr vert="horz" lIns="91440" tIns="45720" rIns="91440" bIns="45720" rtlCol="0">
            <a:normAutofit/>
          </a:bodyPr>
          <a:lstStyle/>
          <a:p>
            <a:pPr algn="l"/>
            <a:r>
              <a:rPr lang="en-US" dirty="0"/>
              <a:t>Social media has evolved as a platform where fans express their feelings towards their favorite sports teams. Our goal is to analyze twitter sentiments discussing the 2021 T20 Cricket World Cup matches which took place in Dubai.  </a:t>
            </a:r>
          </a:p>
          <a:p>
            <a:pPr algn="l"/>
            <a:endParaRPr lang="en-US" dirty="0"/>
          </a:p>
          <a:p>
            <a:pPr algn="l"/>
            <a:r>
              <a:rPr lang="en-US" b="1" dirty="0"/>
              <a:t>Objective:</a:t>
            </a:r>
          </a:p>
          <a:p>
            <a:pPr marL="342900" indent="-342900" algn="l">
              <a:buFontTx/>
              <a:buChar char="-"/>
            </a:pPr>
            <a:r>
              <a:rPr lang="en-US" dirty="0"/>
              <a:t>Determine if there is a correlation between which team won the match and the sentiment of the tweets that were sent before the game</a:t>
            </a:r>
          </a:p>
          <a:p>
            <a:pPr marL="342900" indent="-342900" algn="l">
              <a:buFontTx/>
              <a:buChar char="-"/>
            </a:pPr>
            <a:r>
              <a:rPr lang="en-US" dirty="0"/>
              <a:t>Measure sentiment accuracy</a:t>
            </a:r>
          </a:p>
          <a:p>
            <a:pPr marL="342900" indent="-342900" algn="l">
              <a:buFontTx/>
              <a:buChar char="-"/>
            </a:pPr>
            <a:r>
              <a:rPr lang="en-US" dirty="0"/>
              <a:t>Visualize sentiment scores</a:t>
            </a:r>
          </a:p>
        </p:txBody>
      </p:sp>
      <p:sp>
        <p:nvSpPr>
          <p:cNvPr id="46" name="Rectangle 26">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28">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Isosceles Triangle 30">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Rectangle 3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696686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2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455F2E9-6DF9-4A4F-B3C4-679E06FCB45C}"/>
              </a:ext>
            </a:extLst>
          </p:cNvPr>
          <p:cNvSpPr>
            <a:spLocks noGrp="1"/>
          </p:cNvSpPr>
          <p:nvPr>
            <p:ph type="ctrTitle"/>
          </p:nvPr>
        </p:nvSpPr>
        <p:spPr>
          <a:xfrm>
            <a:off x="651340" y="124985"/>
            <a:ext cx="9873213" cy="949154"/>
          </a:xfrm>
        </p:spPr>
        <p:txBody>
          <a:bodyPr vert="horz" lIns="91440" tIns="45720" rIns="91440" bIns="45720" rtlCol="0" anchor="ctr">
            <a:normAutofit/>
          </a:bodyPr>
          <a:lstStyle/>
          <a:p>
            <a:pPr algn="l"/>
            <a:r>
              <a:rPr lang="en-US" sz="4800" b="1" kern="1200" dirty="0">
                <a:solidFill>
                  <a:schemeClr val="tx1"/>
                </a:solidFill>
                <a:latin typeface="+mj-lt"/>
                <a:ea typeface="+mj-ea"/>
                <a:cs typeface="+mj-cs"/>
              </a:rPr>
              <a:t>Application Stack</a:t>
            </a:r>
          </a:p>
        </p:txBody>
      </p:sp>
      <p:sp>
        <p:nvSpPr>
          <p:cNvPr id="3" name="Subtitle 2">
            <a:extLst>
              <a:ext uri="{FF2B5EF4-FFF2-40B4-BE49-F238E27FC236}">
                <a16:creationId xmlns:a16="http://schemas.microsoft.com/office/drawing/2014/main" id="{62382F61-5113-734A-97E1-E5269B74157B}"/>
              </a:ext>
            </a:extLst>
          </p:cNvPr>
          <p:cNvSpPr>
            <a:spLocks noGrp="1"/>
          </p:cNvSpPr>
          <p:nvPr>
            <p:ph type="subTitle" idx="1"/>
          </p:nvPr>
        </p:nvSpPr>
        <p:spPr>
          <a:xfrm>
            <a:off x="670705" y="1141076"/>
            <a:ext cx="9980819" cy="4975519"/>
          </a:xfrm>
        </p:spPr>
        <p:txBody>
          <a:bodyPr vert="horz" lIns="91440" tIns="45720" rIns="91440" bIns="45720" rtlCol="0">
            <a:normAutofit/>
          </a:bodyPr>
          <a:lstStyle/>
          <a:p>
            <a:pPr algn="l"/>
            <a:r>
              <a:rPr lang="en-US" b="1" dirty="0"/>
              <a:t>Tools/Libraries used: </a:t>
            </a:r>
            <a:r>
              <a:rPr lang="en-US" dirty="0"/>
              <a:t>HTML, Python (Pandas, NumPy, SciPy,  Selenium web driver, MeTaPy, visualization packages (Matplotlib), BeautifulSoup, BSI, Text Blob)</a:t>
            </a:r>
          </a:p>
          <a:p>
            <a:pPr algn="l"/>
            <a:endParaRPr lang="en-US" dirty="0"/>
          </a:p>
          <a:p>
            <a:pPr algn="l"/>
            <a:r>
              <a:rPr lang="en-US" b="1" dirty="0"/>
              <a:t>Classifier used: </a:t>
            </a:r>
            <a:r>
              <a:rPr lang="en-US" dirty="0"/>
              <a:t>Logistic Regression Classifier</a:t>
            </a:r>
          </a:p>
          <a:p>
            <a:pPr algn="l"/>
            <a:endParaRPr lang="en-US" dirty="0"/>
          </a:p>
          <a:p>
            <a:pPr algn="l"/>
            <a:r>
              <a:rPr lang="en-US" b="1" dirty="0"/>
              <a:t>Sentiment Analysis: </a:t>
            </a:r>
            <a:r>
              <a:rPr lang="en-US" dirty="0"/>
              <a:t>Text Blob used to extract Polarity &amp; Subjectivity scores</a:t>
            </a:r>
          </a:p>
          <a:p>
            <a:pPr algn="l"/>
            <a:endParaRPr lang="en-US" dirty="0"/>
          </a:p>
          <a:p>
            <a:pPr algn="l"/>
            <a:r>
              <a:rPr lang="en-US" b="1" dirty="0"/>
              <a:t>Results Visualization: </a:t>
            </a:r>
            <a:r>
              <a:rPr lang="en-US" dirty="0"/>
              <a:t>Matplotlib was used to display bar graphs to measure polarity &amp; subjectivity scores</a:t>
            </a:r>
          </a:p>
          <a:p>
            <a:pPr algn="l"/>
            <a:endParaRPr lang="en-US" dirty="0"/>
          </a:p>
          <a:p>
            <a:pPr algn="l"/>
            <a:endParaRPr lang="en-US" dirty="0"/>
          </a:p>
          <a:p>
            <a:pPr algn="l"/>
            <a:endParaRPr lang="en-US" dirty="0"/>
          </a:p>
          <a:p>
            <a:pPr algn="l"/>
            <a:endParaRPr lang="en-US" dirty="0"/>
          </a:p>
        </p:txBody>
      </p:sp>
      <p:sp>
        <p:nvSpPr>
          <p:cNvPr id="46" name="Rectangle 26">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28">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Isosceles Triangle 30">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Rectangle 3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869989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2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455F2E9-6DF9-4A4F-B3C4-679E06FCB45C}"/>
              </a:ext>
            </a:extLst>
          </p:cNvPr>
          <p:cNvSpPr>
            <a:spLocks noGrp="1"/>
          </p:cNvSpPr>
          <p:nvPr>
            <p:ph type="ctrTitle"/>
          </p:nvPr>
        </p:nvSpPr>
        <p:spPr>
          <a:xfrm>
            <a:off x="651340" y="124985"/>
            <a:ext cx="9873213" cy="949154"/>
          </a:xfrm>
        </p:spPr>
        <p:txBody>
          <a:bodyPr vert="horz" lIns="91440" tIns="45720" rIns="91440" bIns="45720" rtlCol="0" anchor="ctr">
            <a:normAutofit/>
          </a:bodyPr>
          <a:lstStyle/>
          <a:p>
            <a:pPr algn="l"/>
            <a:r>
              <a:rPr lang="en-US" sz="4800" b="1" kern="1200" dirty="0">
                <a:solidFill>
                  <a:schemeClr val="tx1"/>
                </a:solidFill>
                <a:latin typeface="+mj-lt"/>
                <a:ea typeface="+mj-ea"/>
                <a:cs typeface="+mj-cs"/>
              </a:rPr>
              <a:t>Application Build</a:t>
            </a:r>
          </a:p>
        </p:txBody>
      </p:sp>
      <p:sp>
        <p:nvSpPr>
          <p:cNvPr id="3" name="Subtitle 2">
            <a:extLst>
              <a:ext uri="{FF2B5EF4-FFF2-40B4-BE49-F238E27FC236}">
                <a16:creationId xmlns:a16="http://schemas.microsoft.com/office/drawing/2014/main" id="{62382F61-5113-734A-97E1-E5269B74157B}"/>
              </a:ext>
            </a:extLst>
          </p:cNvPr>
          <p:cNvSpPr>
            <a:spLocks noGrp="1"/>
          </p:cNvSpPr>
          <p:nvPr>
            <p:ph type="subTitle" idx="1"/>
          </p:nvPr>
        </p:nvSpPr>
        <p:spPr>
          <a:xfrm>
            <a:off x="670705" y="1141076"/>
            <a:ext cx="10497167" cy="5037302"/>
          </a:xfrm>
        </p:spPr>
        <p:txBody>
          <a:bodyPr vert="horz" lIns="91440" tIns="45720" rIns="91440" bIns="45720" rtlCol="0">
            <a:normAutofit fontScale="92500" lnSpcReduction="20000"/>
          </a:bodyPr>
          <a:lstStyle/>
          <a:p>
            <a:pPr algn="l"/>
            <a:r>
              <a:rPr lang="en-US" b="1" dirty="0"/>
              <a:t>Data Collection:</a:t>
            </a:r>
          </a:p>
          <a:p>
            <a:pPr marL="800100" lvl="1" indent="-342900" algn="l">
              <a:buFont typeface="Arial" panose="020B0604020202020204" pitchFamily="34" charset="0"/>
              <a:buChar char="•"/>
            </a:pPr>
            <a:r>
              <a:rPr lang="en-US" dirty="0"/>
              <a:t>Scraped T20 cricket match schedule from </a:t>
            </a:r>
            <a:r>
              <a:rPr lang="en-US" sz="1200" b="1" dirty="0">
                <a:hlinkClick r:id="rId2"/>
              </a:rPr>
              <a:t>https://www.whereig.com/cricket/t20-world-cup/schedule.html</a:t>
            </a:r>
            <a:endParaRPr lang="en-US" sz="1200" b="1" dirty="0"/>
          </a:p>
          <a:p>
            <a:pPr lvl="1" algn="l"/>
            <a:r>
              <a:rPr lang="en-US" dirty="0"/>
              <a:t>	Official website: </a:t>
            </a:r>
            <a:r>
              <a:rPr lang="en-US" dirty="0">
                <a:hlinkClick r:id="rId3"/>
              </a:rPr>
              <a:t>https://2021.t20worldcup.com/</a:t>
            </a:r>
            <a:endParaRPr lang="en-US" dirty="0"/>
          </a:p>
          <a:p>
            <a:pPr marL="800100" lvl="1" indent="-342900" algn="l">
              <a:buFont typeface="Arial" panose="020B0604020202020204" pitchFamily="34" charset="0"/>
              <a:buChar char="•"/>
            </a:pPr>
            <a:r>
              <a:rPr lang="en-US" dirty="0"/>
              <a:t>Extracted 500K tweets using BSI library with hashtag #T20WorldCup between Sep-Nov 2021</a:t>
            </a:r>
          </a:p>
          <a:p>
            <a:pPr algn="l"/>
            <a:endParaRPr lang="en-US" b="1" dirty="0"/>
          </a:p>
          <a:p>
            <a:pPr algn="l"/>
            <a:r>
              <a:rPr lang="en-US" b="1" dirty="0"/>
              <a:t>Data Cleanse:</a:t>
            </a:r>
            <a:endParaRPr lang="en-US" dirty="0"/>
          </a:p>
          <a:p>
            <a:pPr marL="800100" lvl="1" indent="-342900" algn="l">
              <a:buFont typeface="Arial" panose="020B0604020202020204" pitchFamily="34" charset="0"/>
              <a:buChar char="•"/>
            </a:pPr>
            <a:r>
              <a:rPr lang="en-US" dirty="0"/>
              <a:t>Refined data collection with 100K tweets after merging the match schedule data</a:t>
            </a:r>
          </a:p>
          <a:p>
            <a:pPr marL="800100" lvl="1" indent="-342900" algn="l">
              <a:buFont typeface="Arial" panose="020B0604020202020204" pitchFamily="34" charset="0"/>
              <a:buChar char="•"/>
            </a:pPr>
            <a:r>
              <a:rPr lang="en-US" dirty="0"/>
              <a:t>Drill down to 25K tweets prior to start of the match</a:t>
            </a:r>
          </a:p>
          <a:p>
            <a:pPr marL="800100" lvl="1" indent="-342900" algn="l">
              <a:buFont typeface="Arial" panose="020B0604020202020204" pitchFamily="34" charset="0"/>
              <a:buChar char="•"/>
            </a:pPr>
            <a:r>
              <a:rPr lang="en-US" dirty="0"/>
              <a:t>Built classifier to generate initial training using the relevant topics (Predictions only)</a:t>
            </a:r>
          </a:p>
          <a:p>
            <a:pPr marL="1257300" lvl="2" indent="-342900" algn="l">
              <a:buFont typeface="Arial" panose="020B0604020202020204" pitchFamily="34" charset="0"/>
              <a:buChar char="•"/>
            </a:pPr>
            <a:r>
              <a:rPr lang="en-US" dirty="0"/>
              <a:t>Train the classifier from a manually created prediction training set</a:t>
            </a:r>
          </a:p>
          <a:p>
            <a:pPr marL="1257300" lvl="2" indent="-342900" algn="l">
              <a:buFont typeface="Arial" panose="020B0604020202020204" pitchFamily="34" charset="0"/>
              <a:buChar char="•"/>
            </a:pPr>
            <a:r>
              <a:rPr lang="en-US" dirty="0"/>
              <a:t>Built 20+ transformers to create features for classifier</a:t>
            </a:r>
          </a:p>
          <a:p>
            <a:pPr marL="1257300" lvl="2" indent="-342900" algn="l">
              <a:buFont typeface="Arial" panose="020B0604020202020204" pitchFamily="34" charset="0"/>
              <a:buChar char="•"/>
            </a:pPr>
            <a:r>
              <a:rPr lang="en-US" dirty="0"/>
              <a:t>Features include “winner” “will win” “favorites” “predict”</a:t>
            </a:r>
          </a:p>
          <a:p>
            <a:pPr marL="800100" lvl="1" indent="-342900" algn="l">
              <a:buFont typeface="Arial" panose="020B0604020202020204" pitchFamily="34" charset="0"/>
              <a:buChar char="•"/>
            </a:pPr>
            <a:r>
              <a:rPr lang="en-US" dirty="0"/>
              <a:t>Training model with transformed training set</a:t>
            </a:r>
          </a:p>
          <a:p>
            <a:pPr marL="800100" lvl="1" indent="-342900" algn="l">
              <a:buFont typeface="Arial" panose="020B0604020202020204" pitchFamily="34" charset="0"/>
              <a:buChar char="•"/>
            </a:pPr>
            <a:r>
              <a:rPr lang="en-US" dirty="0"/>
              <a:t>Accuracy of Logistic regression classifier</a:t>
            </a:r>
          </a:p>
          <a:p>
            <a:pPr marL="1257300" lvl="2" indent="-342900" algn="l">
              <a:buFont typeface="Arial" panose="020B0604020202020204" pitchFamily="34" charset="0"/>
              <a:buChar char="•"/>
            </a:pPr>
            <a:r>
              <a:rPr lang="en-US" dirty="0"/>
              <a:t>Training set accuracy observed &gt; </a:t>
            </a:r>
            <a:r>
              <a:rPr lang="en-US" b="1" dirty="0"/>
              <a:t>70%</a:t>
            </a:r>
          </a:p>
          <a:p>
            <a:pPr marL="1257300" lvl="2" indent="-342900" algn="l">
              <a:buFont typeface="Arial" panose="020B0604020202020204" pitchFamily="34" charset="0"/>
              <a:buChar char="•"/>
            </a:pPr>
            <a:r>
              <a:rPr lang="en-US" dirty="0"/>
              <a:t>Test set accuracy observed &gt; </a:t>
            </a:r>
            <a:r>
              <a:rPr lang="en-US" b="1" dirty="0"/>
              <a:t>50%</a:t>
            </a:r>
          </a:p>
          <a:p>
            <a:pPr marL="800100" lvl="1" indent="-342900" algn="l">
              <a:buFont typeface="Arial" panose="020B0604020202020204" pitchFamily="34" charset="0"/>
              <a:buChar char="•"/>
            </a:pPr>
            <a:r>
              <a:rPr lang="en-US" dirty="0"/>
              <a:t>Use classifier to limit 25K tweets to tweets with predictions</a:t>
            </a:r>
          </a:p>
          <a:p>
            <a:pPr marL="1257300" lvl="2" indent="-342900" algn="l">
              <a:buFont typeface="Arial" panose="020B0604020202020204" pitchFamily="34" charset="0"/>
              <a:buChar char="•"/>
            </a:pPr>
            <a:endParaRPr lang="en-US" dirty="0"/>
          </a:p>
          <a:p>
            <a:pPr algn="l"/>
            <a:endParaRPr lang="en-US" dirty="0"/>
          </a:p>
          <a:p>
            <a:pPr algn="l"/>
            <a:endParaRPr lang="en-US" dirty="0"/>
          </a:p>
          <a:p>
            <a:pPr algn="l"/>
            <a:endParaRPr lang="en-US" dirty="0"/>
          </a:p>
          <a:p>
            <a:pPr algn="l"/>
            <a:endParaRPr lang="en-US" dirty="0"/>
          </a:p>
        </p:txBody>
      </p:sp>
      <p:sp>
        <p:nvSpPr>
          <p:cNvPr id="46" name="Rectangle 26">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28">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Isosceles Triangle 30">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Rectangle 3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654612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2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455F2E9-6DF9-4A4F-B3C4-679E06FCB45C}"/>
              </a:ext>
            </a:extLst>
          </p:cNvPr>
          <p:cNvSpPr>
            <a:spLocks noGrp="1"/>
          </p:cNvSpPr>
          <p:nvPr>
            <p:ph type="ctrTitle"/>
          </p:nvPr>
        </p:nvSpPr>
        <p:spPr>
          <a:xfrm>
            <a:off x="651340" y="124985"/>
            <a:ext cx="9873213" cy="949154"/>
          </a:xfrm>
        </p:spPr>
        <p:txBody>
          <a:bodyPr vert="horz" lIns="91440" tIns="45720" rIns="91440" bIns="45720" rtlCol="0" anchor="ctr">
            <a:normAutofit/>
          </a:bodyPr>
          <a:lstStyle/>
          <a:p>
            <a:pPr algn="l"/>
            <a:r>
              <a:rPr lang="en-US" sz="4800" b="1" kern="1200" dirty="0">
                <a:solidFill>
                  <a:schemeClr val="tx1"/>
                </a:solidFill>
                <a:latin typeface="+mj-lt"/>
                <a:ea typeface="+mj-ea"/>
                <a:cs typeface="+mj-cs"/>
              </a:rPr>
              <a:t>Analysis of Predicted Outcome</a:t>
            </a:r>
          </a:p>
        </p:txBody>
      </p:sp>
      <p:sp>
        <p:nvSpPr>
          <p:cNvPr id="3" name="Subtitle 2">
            <a:extLst>
              <a:ext uri="{FF2B5EF4-FFF2-40B4-BE49-F238E27FC236}">
                <a16:creationId xmlns:a16="http://schemas.microsoft.com/office/drawing/2014/main" id="{62382F61-5113-734A-97E1-E5269B74157B}"/>
              </a:ext>
            </a:extLst>
          </p:cNvPr>
          <p:cNvSpPr>
            <a:spLocks noGrp="1"/>
          </p:cNvSpPr>
          <p:nvPr>
            <p:ph type="subTitle" idx="1"/>
          </p:nvPr>
        </p:nvSpPr>
        <p:spPr>
          <a:xfrm>
            <a:off x="670704" y="1141076"/>
            <a:ext cx="10716623" cy="5037302"/>
          </a:xfrm>
        </p:spPr>
        <p:txBody>
          <a:bodyPr vert="horz" lIns="91440" tIns="45720" rIns="91440" bIns="45720" rtlCol="0">
            <a:normAutofit fontScale="92500" lnSpcReduction="10000"/>
          </a:bodyPr>
          <a:lstStyle/>
          <a:p>
            <a:pPr lvl="1" algn="l"/>
            <a:endParaRPr lang="en-US" b="1"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r>
              <a:rPr lang="en-US" b="1" dirty="0"/>
              <a:t>Analysis of Predicted Outcome:</a:t>
            </a:r>
          </a:p>
          <a:p>
            <a:pPr marL="800100" lvl="1" indent="-342900" algn="l">
              <a:buFont typeface="Arial" panose="020B0604020202020204" pitchFamily="34" charset="0"/>
              <a:buChar char="•"/>
            </a:pPr>
            <a:r>
              <a:rPr lang="en-US" dirty="0"/>
              <a:t>Manual comparison performed for final set of predicted outcomes with actual match results – Labeled tweets for either “Winning” or “Losing” team</a:t>
            </a:r>
          </a:p>
          <a:p>
            <a:pPr marL="800100" lvl="1" indent="-342900" algn="l">
              <a:buFont typeface="Arial" panose="020B0604020202020204" pitchFamily="34" charset="0"/>
              <a:buChar char="•"/>
            </a:pPr>
            <a:r>
              <a:rPr lang="en-US" dirty="0"/>
              <a:t>Polarity scores for winning teams' prediction tweets observed to be greater than losing teams’ prediction tweets – Positive statements for winning teams are higher as expected</a:t>
            </a:r>
          </a:p>
          <a:p>
            <a:pPr marL="800100" lvl="1" indent="-342900" algn="l">
              <a:buFont typeface="Arial" panose="020B0604020202020204" pitchFamily="34" charset="0"/>
              <a:buChar char="•"/>
            </a:pPr>
            <a:r>
              <a:rPr lang="en-US" dirty="0"/>
              <a:t>Subjectivity scores for winning team’s prediction tweets marginally greater than that of losing teams’ - Personal opinions or emotions seem to be higher and doesn’t affect the match outcome if we use this sentiment score</a:t>
            </a:r>
          </a:p>
        </p:txBody>
      </p:sp>
      <p:sp>
        <p:nvSpPr>
          <p:cNvPr id="46" name="Rectangle 26">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28">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Isosceles Triangle 30">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Rectangle 3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3AAED4A0-AD30-C34D-B759-F7DC79DE3EF4}"/>
              </a:ext>
            </a:extLst>
          </p:cNvPr>
          <p:cNvPicPr>
            <a:picLocks noChangeAspect="1"/>
          </p:cNvPicPr>
          <p:nvPr/>
        </p:nvPicPr>
        <p:blipFill>
          <a:blip r:embed="rId2"/>
          <a:stretch>
            <a:fillRect/>
          </a:stretch>
        </p:blipFill>
        <p:spPr>
          <a:xfrm>
            <a:off x="1912933" y="1317488"/>
            <a:ext cx="3137117" cy="2425456"/>
          </a:xfrm>
          <a:prstGeom prst="rect">
            <a:avLst/>
          </a:prstGeom>
        </p:spPr>
      </p:pic>
      <p:pic>
        <p:nvPicPr>
          <p:cNvPr id="5" name="Picture 4">
            <a:extLst>
              <a:ext uri="{FF2B5EF4-FFF2-40B4-BE49-F238E27FC236}">
                <a16:creationId xmlns:a16="http://schemas.microsoft.com/office/drawing/2014/main" id="{E0C17EE4-39E5-B24F-BFE8-50CA312DE087}"/>
              </a:ext>
            </a:extLst>
          </p:cNvPr>
          <p:cNvPicPr>
            <a:picLocks noChangeAspect="1"/>
          </p:cNvPicPr>
          <p:nvPr/>
        </p:nvPicPr>
        <p:blipFill>
          <a:blip r:embed="rId3"/>
          <a:stretch>
            <a:fillRect/>
          </a:stretch>
        </p:blipFill>
        <p:spPr>
          <a:xfrm>
            <a:off x="5587946" y="1317488"/>
            <a:ext cx="3344417" cy="2425456"/>
          </a:xfrm>
          <a:prstGeom prst="rect">
            <a:avLst/>
          </a:prstGeom>
        </p:spPr>
      </p:pic>
      <p:sp>
        <p:nvSpPr>
          <p:cNvPr id="11" name="Subtitle 2">
            <a:extLst>
              <a:ext uri="{FF2B5EF4-FFF2-40B4-BE49-F238E27FC236}">
                <a16:creationId xmlns:a16="http://schemas.microsoft.com/office/drawing/2014/main" id="{8D82344F-9387-884F-AFF0-027C6F98EB9C}"/>
              </a:ext>
            </a:extLst>
          </p:cNvPr>
          <p:cNvSpPr txBox="1">
            <a:spLocks/>
          </p:cNvSpPr>
          <p:nvPr/>
        </p:nvSpPr>
        <p:spPr>
          <a:xfrm>
            <a:off x="2688797" y="601290"/>
            <a:ext cx="1907587" cy="88983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b="1" dirty="0">
              <a:solidFill>
                <a:schemeClr val="accent2">
                  <a:lumMod val="75000"/>
                </a:schemeClr>
              </a:solidFill>
              <a:latin typeface="+mj-lt"/>
            </a:endParaRPr>
          </a:p>
          <a:p>
            <a:pPr algn="l"/>
            <a:r>
              <a:rPr lang="en-US" b="1" dirty="0">
                <a:solidFill>
                  <a:schemeClr val="accent2">
                    <a:lumMod val="75000"/>
                  </a:schemeClr>
                </a:solidFill>
                <a:latin typeface="+mj-lt"/>
              </a:rPr>
              <a:t>POLARITY</a:t>
            </a:r>
          </a:p>
        </p:txBody>
      </p:sp>
      <p:sp>
        <p:nvSpPr>
          <p:cNvPr id="12" name="Subtitle 2">
            <a:extLst>
              <a:ext uri="{FF2B5EF4-FFF2-40B4-BE49-F238E27FC236}">
                <a16:creationId xmlns:a16="http://schemas.microsoft.com/office/drawing/2014/main" id="{D40449F1-C96E-6841-A4E8-6E668FA193D4}"/>
              </a:ext>
            </a:extLst>
          </p:cNvPr>
          <p:cNvSpPr txBox="1">
            <a:spLocks/>
          </p:cNvSpPr>
          <p:nvPr/>
        </p:nvSpPr>
        <p:spPr>
          <a:xfrm>
            <a:off x="6473319" y="713126"/>
            <a:ext cx="2048889" cy="700823"/>
          </a:xfrm>
          <a:prstGeom prst="rect">
            <a:avLst/>
          </a:prstGeom>
        </p:spPr>
        <p:txBody>
          <a:bodyPr vert="horz" lIns="91440" tIns="45720" rIns="91440" bIns="45720" rtlCol="0">
            <a:normAutofit fontScale="85000" lnSpcReduction="20000"/>
          </a:bodyPr>
          <a:lstStyle>
            <a:defPPr>
              <a:defRPr lang="en-US"/>
            </a:defPPr>
            <a:lvl1pPr indent="0">
              <a:lnSpc>
                <a:spcPct val="90000"/>
              </a:lnSpc>
              <a:spcBef>
                <a:spcPts val="1000"/>
              </a:spcBef>
              <a:buFont typeface="Arial" panose="020B0604020202020204" pitchFamily="34" charset="0"/>
              <a:buNone/>
              <a:defRPr sz="2400" b="1">
                <a:solidFill>
                  <a:schemeClr val="accent2">
                    <a:lumMod val="75000"/>
                  </a:schemeClr>
                </a:solidFill>
                <a:latin typeface="+mj-lt"/>
              </a:defRPr>
            </a:lvl1pPr>
            <a:lvl2pPr indent="0" algn="ctr">
              <a:lnSpc>
                <a:spcPct val="90000"/>
              </a:lnSpc>
              <a:spcBef>
                <a:spcPts val="500"/>
              </a:spcBef>
              <a:buFont typeface="Arial" panose="020B0604020202020204" pitchFamily="34" charset="0"/>
              <a:buNone/>
              <a:defRPr sz="2000"/>
            </a:lvl2pPr>
            <a:lvl3pPr indent="0" algn="ctr">
              <a:lnSpc>
                <a:spcPct val="90000"/>
              </a:lnSpc>
              <a:spcBef>
                <a:spcPts val="500"/>
              </a:spcBef>
              <a:buFont typeface="Arial" panose="020B0604020202020204" pitchFamily="34" charset="0"/>
              <a:buNone/>
            </a:lvl3pPr>
            <a:lvl4pPr indent="0" algn="ctr">
              <a:lnSpc>
                <a:spcPct val="90000"/>
              </a:lnSpc>
              <a:spcBef>
                <a:spcPts val="500"/>
              </a:spcBef>
              <a:buFont typeface="Arial" panose="020B0604020202020204" pitchFamily="34" charset="0"/>
              <a:buNone/>
              <a:defRPr sz="1600"/>
            </a:lvl4pPr>
            <a:lvl5pPr indent="0" algn="ctr">
              <a:lnSpc>
                <a:spcPct val="90000"/>
              </a:lnSpc>
              <a:spcBef>
                <a:spcPts val="500"/>
              </a:spcBef>
              <a:buFont typeface="Arial" panose="020B0604020202020204" pitchFamily="34" charset="0"/>
              <a:buNone/>
              <a:defRPr sz="1600"/>
            </a:lvl5pPr>
            <a:lvl6pPr indent="0" algn="ctr">
              <a:lnSpc>
                <a:spcPct val="90000"/>
              </a:lnSpc>
              <a:spcBef>
                <a:spcPts val="500"/>
              </a:spcBef>
              <a:buFont typeface="Arial" panose="020B0604020202020204" pitchFamily="34" charset="0"/>
              <a:buNone/>
              <a:defRPr sz="1600"/>
            </a:lvl6pPr>
            <a:lvl7pPr indent="0" algn="ctr">
              <a:lnSpc>
                <a:spcPct val="90000"/>
              </a:lnSpc>
              <a:spcBef>
                <a:spcPts val="500"/>
              </a:spcBef>
              <a:buFont typeface="Arial" panose="020B0604020202020204" pitchFamily="34" charset="0"/>
              <a:buNone/>
              <a:defRPr sz="1600"/>
            </a:lvl7pPr>
            <a:lvl8pPr indent="0" algn="ctr">
              <a:lnSpc>
                <a:spcPct val="90000"/>
              </a:lnSpc>
              <a:spcBef>
                <a:spcPts val="500"/>
              </a:spcBef>
              <a:buFont typeface="Arial" panose="020B0604020202020204" pitchFamily="34" charset="0"/>
              <a:buNone/>
              <a:defRPr sz="1600"/>
            </a:lvl8pPr>
            <a:lvl9pPr indent="0" algn="ctr">
              <a:lnSpc>
                <a:spcPct val="90000"/>
              </a:lnSpc>
              <a:spcBef>
                <a:spcPts val="500"/>
              </a:spcBef>
              <a:buFont typeface="Arial" panose="020B0604020202020204" pitchFamily="34" charset="0"/>
              <a:buNone/>
              <a:defRPr sz="1600"/>
            </a:lvl9pPr>
          </a:lstStyle>
          <a:p>
            <a:endParaRPr lang="en-US" dirty="0"/>
          </a:p>
          <a:p>
            <a:r>
              <a:rPr lang="en-US" dirty="0"/>
              <a:t>SUBJECTIVITY</a:t>
            </a:r>
          </a:p>
        </p:txBody>
      </p:sp>
    </p:spTree>
    <p:extLst>
      <p:ext uri="{BB962C8B-B14F-4D97-AF65-F5344CB8AC3E}">
        <p14:creationId xmlns:p14="http://schemas.microsoft.com/office/powerpoint/2010/main" val="1584989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2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455F2E9-6DF9-4A4F-B3C4-679E06FCB45C}"/>
              </a:ext>
            </a:extLst>
          </p:cNvPr>
          <p:cNvSpPr>
            <a:spLocks noGrp="1"/>
          </p:cNvSpPr>
          <p:nvPr>
            <p:ph type="ctrTitle"/>
          </p:nvPr>
        </p:nvSpPr>
        <p:spPr>
          <a:xfrm>
            <a:off x="651340" y="124985"/>
            <a:ext cx="9873213" cy="949154"/>
          </a:xfrm>
        </p:spPr>
        <p:txBody>
          <a:bodyPr vert="horz" lIns="91440" tIns="45720" rIns="91440" bIns="45720" rtlCol="0" anchor="ctr">
            <a:normAutofit/>
          </a:bodyPr>
          <a:lstStyle/>
          <a:p>
            <a:pPr algn="l"/>
            <a:r>
              <a:rPr lang="en-US" sz="4800" b="1" dirty="0"/>
              <a:t>Challenges &amp; Future Improvements</a:t>
            </a:r>
            <a:endParaRPr lang="en-US" sz="4800" b="1" kern="1200" dirty="0">
              <a:solidFill>
                <a:schemeClr val="tx1"/>
              </a:solidFill>
              <a:latin typeface="+mj-lt"/>
              <a:ea typeface="+mj-ea"/>
              <a:cs typeface="+mj-cs"/>
            </a:endParaRPr>
          </a:p>
        </p:txBody>
      </p:sp>
      <p:sp>
        <p:nvSpPr>
          <p:cNvPr id="3" name="Subtitle 2">
            <a:extLst>
              <a:ext uri="{FF2B5EF4-FFF2-40B4-BE49-F238E27FC236}">
                <a16:creationId xmlns:a16="http://schemas.microsoft.com/office/drawing/2014/main" id="{62382F61-5113-734A-97E1-E5269B74157B}"/>
              </a:ext>
            </a:extLst>
          </p:cNvPr>
          <p:cNvSpPr>
            <a:spLocks noGrp="1"/>
          </p:cNvSpPr>
          <p:nvPr>
            <p:ph type="subTitle" idx="1"/>
          </p:nvPr>
        </p:nvSpPr>
        <p:spPr>
          <a:xfrm>
            <a:off x="670705" y="1141076"/>
            <a:ext cx="10545935" cy="4085831"/>
          </a:xfrm>
        </p:spPr>
        <p:txBody>
          <a:bodyPr vert="horz" lIns="91440" tIns="45720" rIns="91440" bIns="45720" rtlCol="0">
            <a:normAutofit lnSpcReduction="10000"/>
          </a:bodyPr>
          <a:lstStyle/>
          <a:p>
            <a:pPr algn="l"/>
            <a:r>
              <a:rPr lang="en-US" b="1" dirty="0"/>
              <a:t>Challenges:</a:t>
            </a:r>
          </a:p>
          <a:p>
            <a:pPr marL="800100" lvl="1" indent="-342900" algn="l">
              <a:buFont typeface="Arial" panose="020B0604020202020204" pitchFamily="34" charset="0"/>
              <a:buChar char="•"/>
            </a:pPr>
            <a:r>
              <a:rPr lang="en-US" dirty="0"/>
              <a:t>Tweepy API was our first preference to extract tweets, but the API had a limitation as it retrieves only 7 days of past tweets – Not useful for training set</a:t>
            </a:r>
          </a:p>
          <a:p>
            <a:pPr marL="800100" lvl="1" indent="-342900" algn="l">
              <a:buFont typeface="Arial" panose="020B0604020202020204" pitchFamily="34" charset="0"/>
              <a:buChar char="•"/>
            </a:pPr>
            <a:r>
              <a:rPr lang="en-US" dirty="0"/>
              <a:t>BSI package did not have an option to retrieve tweets using both date &amp; time – Date timestamp range useful for cleansing training set</a:t>
            </a:r>
          </a:p>
          <a:p>
            <a:pPr algn="l"/>
            <a:endParaRPr lang="en-US" b="1" dirty="0"/>
          </a:p>
          <a:p>
            <a:pPr algn="l"/>
            <a:r>
              <a:rPr lang="en-US" b="1" dirty="0"/>
              <a:t>Future Improvements:</a:t>
            </a:r>
          </a:p>
          <a:p>
            <a:pPr marL="800100" lvl="1" indent="-342900" algn="l">
              <a:buFont typeface="Arial" panose="020B0604020202020204" pitchFamily="34" charset="0"/>
              <a:buChar char="•"/>
            </a:pPr>
            <a:r>
              <a:rPr lang="en-US" dirty="0"/>
              <a:t>Additional features can be built for classification model to improve accuracy (e.g., Tweet geo location )</a:t>
            </a:r>
          </a:p>
          <a:p>
            <a:pPr marL="800100" lvl="1" indent="-342900" algn="l">
              <a:buFont typeface="Arial" panose="020B0604020202020204" pitchFamily="34" charset="0"/>
              <a:buChar char="•"/>
            </a:pPr>
            <a:r>
              <a:rPr lang="en-US" dirty="0"/>
              <a:t>Support other languages</a:t>
            </a:r>
          </a:p>
          <a:p>
            <a:pPr marL="800100" lvl="1" indent="-342900" algn="l">
              <a:buFont typeface="Arial" panose="020B0604020202020204" pitchFamily="34" charset="0"/>
              <a:buChar char="•"/>
            </a:pPr>
            <a:r>
              <a:rPr lang="en-US" dirty="0"/>
              <a:t>Use more social media data sources for improved sentiment accuracy &amp; prediction outcomes</a:t>
            </a:r>
          </a:p>
          <a:p>
            <a:pPr marL="800100" lvl="1" indent="-342900" algn="l">
              <a:buFont typeface="Arial" panose="020B0604020202020204" pitchFamily="34" charset="0"/>
              <a:buChar char="•"/>
            </a:pPr>
            <a:endParaRPr lang="en-US" dirty="0"/>
          </a:p>
          <a:p>
            <a:pPr algn="l"/>
            <a:endParaRPr lang="en-US" dirty="0"/>
          </a:p>
          <a:p>
            <a:pPr algn="l"/>
            <a:endParaRPr lang="en-US" dirty="0"/>
          </a:p>
          <a:p>
            <a:pPr algn="l"/>
            <a:endParaRPr lang="en-US" dirty="0"/>
          </a:p>
          <a:p>
            <a:pPr algn="l"/>
            <a:endParaRPr lang="en-US" dirty="0"/>
          </a:p>
        </p:txBody>
      </p:sp>
      <p:sp>
        <p:nvSpPr>
          <p:cNvPr id="46" name="Rectangle 26">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28">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Isosceles Triangle 30">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Rectangle 3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689867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2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455F2E9-6DF9-4A4F-B3C4-679E06FCB45C}"/>
              </a:ext>
            </a:extLst>
          </p:cNvPr>
          <p:cNvSpPr>
            <a:spLocks noGrp="1"/>
          </p:cNvSpPr>
          <p:nvPr>
            <p:ph type="ctrTitle"/>
          </p:nvPr>
        </p:nvSpPr>
        <p:spPr>
          <a:xfrm>
            <a:off x="4529328" y="2670209"/>
            <a:ext cx="3133344" cy="758791"/>
          </a:xfrm>
        </p:spPr>
        <p:txBody>
          <a:bodyPr vert="horz" lIns="91440" tIns="45720" rIns="91440" bIns="45720" rtlCol="0" anchor="ctr">
            <a:noAutofit/>
          </a:bodyPr>
          <a:lstStyle/>
          <a:p>
            <a:pPr algn="l"/>
            <a:r>
              <a:rPr lang="en-US" sz="8000" b="1" kern="1200" dirty="0">
                <a:solidFill>
                  <a:schemeClr val="accent2">
                    <a:lumMod val="75000"/>
                  </a:schemeClr>
                </a:solidFill>
                <a:latin typeface="+mj-lt"/>
                <a:ea typeface="+mj-ea"/>
                <a:cs typeface="+mj-cs"/>
              </a:rPr>
              <a:t>DEMO</a:t>
            </a:r>
          </a:p>
        </p:txBody>
      </p:sp>
      <p:sp>
        <p:nvSpPr>
          <p:cNvPr id="46" name="Rectangle 26">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28">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Isosceles Triangle 30">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Rectangle 3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Box 2">
            <a:extLst>
              <a:ext uri="{FF2B5EF4-FFF2-40B4-BE49-F238E27FC236}">
                <a16:creationId xmlns:a16="http://schemas.microsoft.com/office/drawing/2014/main" id="{87F04ABB-6D67-8F40-A4B3-E3DADB834371}"/>
              </a:ext>
            </a:extLst>
          </p:cNvPr>
          <p:cNvSpPr txBox="1"/>
          <p:nvPr/>
        </p:nvSpPr>
        <p:spPr>
          <a:xfrm>
            <a:off x="3782291" y="4015047"/>
            <a:ext cx="5777345" cy="923330"/>
          </a:xfrm>
          <a:prstGeom prst="rect">
            <a:avLst/>
          </a:prstGeom>
          <a:noFill/>
        </p:spPr>
        <p:txBody>
          <a:bodyPr wrap="square" rtlCol="0">
            <a:spAutoFit/>
          </a:bodyPr>
          <a:lstStyle/>
          <a:p>
            <a:r>
              <a:rPr lang="en-US" dirty="0"/>
              <a:t>LINK TO PRESENTATION: </a:t>
            </a:r>
            <a:r>
              <a:rPr lang="en-US" dirty="0">
                <a:hlinkClick r:id="rId2"/>
              </a:rPr>
              <a:t>https://mediaspace.illinois.edu/media/t/1_1lswv7yg</a:t>
            </a:r>
            <a:endParaRPr lang="en-US" dirty="0"/>
          </a:p>
          <a:p>
            <a:endParaRPr lang="en-US" dirty="0"/>
          </a:p>
        </p:txBody>
      </p:sp>
    </p:spTree>
    <p:extLst>
      <p:ext uri="{BB962C8B-B14F-4D97-AF65-F5344CB8AC3E}">
        <p14:creationId xmlns:p14="http://schemas.microsoft.com/office/powerpoint/2010/main" val="26459855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186</TotalTime>
  <Words>543</Words>
  <Application>Microsoft Macintosh PowerPoint</Application>
  <PresentationFormat>Widescreen</PresentationFormat>
  <Paragraphs>74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2021 Cricket T20 World Cup Tweet Analysis </vt:lpstr>
      <vt:lpstr>Project Description</vt:lpstr>
      <vt:lpstr>Application Stack</vt:lpstr>
      <vt:lpstr>Application Build</vt:lpstr>
      <vt:lpstr>Analysis of Predicted Outcome</vt:lpstr>
      <vt:lpstr>Challenges &amp; Future Improvements</vt:lpstr>
      <vt:lpstr>DEMO</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Prasanna Kumar</dc:creator>
  <cp:lastModifiedBy>Adam Ruther</cp:lastModifiedBy>
  <cp:revision>11</cp:revision>
  <dcterms:created xsi:type="dcterms:W3CDTF">2021-10-21T21:33:08Z</dcterms:created>
  <dcterms:modified xsi:type="dcterms:W3CDTF">2021-12-11T01:38:38Z</dcterms:modified>
</cp:coreProperties>
</file>