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0" r:id="rId13"/>
    <p:sldId id="271" r:id="rId14"/>
    <p:sldId id="272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3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1B2881-D4CD-4077-A4E0-6231C040D309}" type="doc">
      <dgm:prSet loTypeId="urn:microsoft.com/office/officeart/2005/8/layout/lProcess3" loCatId="process" qsTypeId="urn:microsoft.com/office/officeart/2005/8/quickstyle/3d3" qsCatId="3D" csTypeId="urn:microsoft.com/office/officeart/2005/8/colors/accent5_5" csCatId="accent5" phldr="1"/>
      <dgm:spPr/>
      <dgm:t>
        <a:bodyPr/>
        <a:lstStyle/>
        <a:p>
          <a:endParaRPr lang="en-IN"/>
        </a:p>
      </dgm:t>
    </dgm:pt>
    <dgm:pt modelId="{F3D1C8D5-8FD5-4B0D-BBD5-D19EF1EDDDDD}">
      <dgm:prSet/>
      <dgm:spPr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FINAL PROJECT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95BABE-8389-45B2-856C-524C00B8D07B}" type="parTrans" cxnId="{9F12B01E-BB56-4590-B890-47DDBB7379B0}">
      <dgm:prSet/>
      <dgm:spPr/>
      <dgm:t>
        <a:bodyPr/>
        <a:lstStyle/>
        <a:p>
          <a:endParaRPr lang="en-IN"/>
        </a:p>
      </dgm:t>
    </dgm:pt>
    <dgm:pt modelId="{4CFF76E0-DD41-4695-A74F-974D7906C469}" type="sibTrans" cxnId="{9F12B01E-BB56-4590-B890-47DDBB7379B0}">
      <dgm:prSet/>
      <dgm:spPr/>
      <dgm:t>
        <a:bodyPr/>
        <a:lstStyle/>
        <a:p>
          <a:endParaRPr lang="en-IN"/>
        </a:p>
      </dgm:t>
    </dgm:pt>
    <dgm:pt modelId="{B244B29A-1776-4E0E-8D89-7A315B001E6F}" type="pres">
      <dgm:prSet presAssocID="{FF1B2881-D4CD-4077-A4E0-6231C040D30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0A71167-2976-43A4-B968-3074707CCCB8}" type="pres">
      <dgm:prSet presAssocID="{F3D1C8D5-8FD5-4B0D-BBD5-D19EF1EDDDDD}" presName="horFlow" presStyleCnt="0"/>
      <dgm:spPr/>
    </dgm:pt>
    <dgm:pt modelId="{35F826CB-FD8E-4A94-AE06-A13D78DF1350}" type="pres">
      <dgm:prSet presAssocID="{F3D1C8D5-8FD5-4B0D-BBD5-D19EF1EDDDDD}" presName="bigChev" presStyleLbl="node1" presStyleIdx="0" presStyleCnt="1" custScaleX="81818" custScaleY="54079" custLinFactNeighborY="0"/>
      <dgm:spPr/>
    </dgm:pt>
  </dgm:ptLst>
  <dgm:cxnLst>
    <dgm:cxn modelId="{9F12B01E-BB56-4590-B890-47DDBB7379B0}" srcId="{FF1B2881-D4CD-4077-A4E0-6231C040D309}" destId="{F3D1C8D5-8FD5-4B0D-BBD5-D19EF1EDDDDD}" srcOrd="0" destOrd="0" parTransId="{D995BABE-8389-45B2-856C-524C00B8D07B}" sibTransId="{4CFF76E0-DD41-4695-A74F-974D7906C469}"/>
    <dgm:cxn modelId="{8BC07F62-2520-4229-8016-D0D1A0A5B405}" type="presOf" srcId="{F3D1C8D5-8FD5-4B0D-BBD5-D19EF1EDDDDD}" destId="{35F826CB-FD8E-4A94-AE06-A13D78DF1350}" srcOrd="0" destOrd="0" presId="urn:microsoft.com/office/officeart/2005/8/layout/lProcess3"/>
    <dgm:cxn modelId="{F27E7A94-0369-4185-A6CD-842EA27C91B4}" type="presOf" srcId="{FF1B2881-D4CD-4077-A4E0-6231C040D309}" destId="{B244B29A-1776-4E0E-8D89-7A315B001E6F}" srcOrd="0" destOrd="0" presId="urn:microsoft.com/office/officeart/2005/8/layout/lProcess3"/>
    <dgm:cxn modelId="{B97EF39D-5CCB-4191-88FA-1DD7B926E0B2}" type="presParOf" srcId="{B244B29A-1776-4E0E-8D89-7A315B001E6F}" destId="{70A71167-2976-43A4-B968-3074707CCCB8}" srcOrd="0" destOrd="0" presId="urn:microsoft.com/office/officeart/2005/8/layout/lProcess3"/>
    <dgm:cxn modelId="{3E8AEC78-BE9F-4038-B758-9EC3EDA5D13A}" type="presParOf" srcId="{70A71167-2976-43A4-B968-3074707CCCB8}" destId="{35F826CB-FD8E-4A94-AE06-A13D78DF13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826CB-FD8E-4A94-AE06-A13D78DF1350}">
      <dsp:nvSpPr>
        <dsp:cNvPr id="0" name=""/>
        <dsp:cNvSpPr/>
      </dsp:nvSpPr>
      <dsp:spPr>
        <a:xfrm>
          <a:off x="304803" y="356505"/>
          <a:ext cx="2743193" cy="725264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 PROJECT</a:t>
          </a:r>
          <a:endParaRPr lang="en-IN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7435" y="356505"/>
        <a:ext cx="2017929" cy="725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98DA1-6803-4AD3-9CAB-C14B38BEACA3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91FA4-CE00-49AF-990F-947810DBB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0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91FA4-CE00-49AF-990F-947810DBBBD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9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9775" y="327977"/>
            <a:ext cx="1743075" cy="1333500"/>
            <a:chOff x="742950" y="1104900"/>
            <a:chExt cx="1743075" cy="1333500"/>
          </a:xfrm>
          <a:effectLst>
            <a:glow rad="101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438400" y="105451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743325" y="541201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15564" y="2657344"/>
            <a:ext cx="10258425" cy="25224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6510" rIns="0" bIns="0" rtlCol="0">
            <a:spAutoFit/>
          </a:bodyPr>
          <a:lstStyle/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NAME: ARUUN SRIRAM S.</a:t>
            </a:r>
          </a:p>
          <a:p>
            <a:b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NAN MUDHALVAN ID: au821721243010</a:t>
            </a:r>
          </a:p>
          <a:p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DEPT: B.TECH ARIFICIAL INTELLIGENCE AND DATA SCIENCE(3</a:t>
            </a:r>
            <a:r>
              <a:rPr lang="en-IN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6</a:t>
            </a:r>
            <a:r>
              <a:rPr lang="en-IN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SEM).</a:t>
            </a:r>
          </a:p>
          <a:p>
            <a:endParaRPr lang="en-I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COLLEGE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SIR ISSAC NEWTON COLLEGE OF ENGINEERING AND TECHNOLOGY.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EE93315-0C5B-7BA7-7E61-3DB93A9C4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179593"/>
              </p:ext>
            </p:extLst>
          </p:nvPr>
        </p:nvGraphicFramePr>
        <p:xfrm>
          <a:off x="6172200" y="170814"/>
          <a:ext cx="3352800" cy="143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43BF-04C9-215F-F50A-B50FF44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184" y="1544359"/>
            <a:ext cx="4823460" cy="92333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sz="2000" u="sng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br>
              <a:rPr lang="en-US" sz="2000" u="sng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1 </a:t>
            </a:r>
            <a:br>
              <a:rPr lang="en-US" sz="2000" u="sng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(LOGISTIC REGRESSION):</a:t>
            </a:r>
            <a:b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F7278-C47C-BAF2-29BF-9D9761306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184" y="2590800"/>
            <a:ext cx="4823459" cy="373380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FD814-85CB-BF7C-1EE8-3463EDE17340}"/>
              </a:ext>
            </a:extLst>
          </p:cNvPr>
          <p:cNvSpPr txBox="1"/>
          <p:nvPr/>
        </p:nvSpPr>
        <p:spPr>
          <a:xfrm>
            <a:off x="2717543" y="819835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FOR CONFUSION MATRIX: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167B9E-C175-34C6-CB53-1A1BAE008A35}"/>
              </a:ext>
            </a:extLst>
          </p:cNvPr>
          <p:cNvSpPr txBox="1">
            <a:spLocks/>
          </p:cNvSpPr>
          <p:nvPr/>
        </p:nvSpPr>
        <p:spPr>
          <a:xfrm>
            <a:off x="6019800" y="1544359"/>
            <a:ext cx="5486400" cy="92333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u="sng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br>
              <a:rPr lang="en-US" sz="2000" u="sng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2</a:t>
            </a:r>
          </a:p>
          <a:p>
            <a:pPr algn="l"/>
            <a:r>
              <a:rPr lang="en-US" sz="2000" u="sng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(GAUSSIAN NB):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F9C2B-F036-5743-D695-BE3FB2E4E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800" y="2598420"/>
            <a:ext cx="5486400" cy="3726180"/>
          </a:xfrm>
          <a:prstGeom prst="rect">
            <a:avLst/>
          </a:prstGeom>
          <a:ln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9379B5-0328-DB69-8A5E-ED9458F2FC95}"/>
              </a:ext>
            </a:extLst>
          </p:cNvPr>
          <p:cNvSpPr txBox="1"/>
          <p:nvPr/>
        </p:nvSpPr>
        <p:spPr>
          <a:xfrm>
            <a:off x="228600" y="135106"/>
            <a:ext cx="84790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sz="3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9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90EE-0280-3715-93A2-32E58FED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02" y="943636"/>
            <a:ext cx="9764395" cy="307777"/>
          </a:xfrm>
        </p:spPr>
        <p:txBody>
          <a:bodyPr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FOR CONFUSION MATRIX(CONT.):</a:t>
            </a:r>
            <a:endParaRPr lang="en-IN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A55FCD-B9CD-92A8-6BC3-6180C8085FF3}"/>
              </a:ext>
            </a:extLst>
          </p:cNvPr>
          <p:cNvSpPr txBox="1">
            <a:spLocks/>
          </p:cNvSpPr>
          <p:nvPr/>
        </p:nvSpPr>
        <p:spPr>
          <a:xfrm>
            <a:off x="817369" y="1461174"/>
            <a:ext cx="4823460" cy="92333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br>
              <a:rPr lang="en-US" sz="2000" u="sng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3 (KNEIGHBOR_CLASSIFIER):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F1D64E-F86A-D5A8-4541-C08E6E829910}"/>
              </a:ext>
            </a:extLst>
          </p:cNvPr>
          <p:cNvGrpSpPr/>
          <p:nvPr/>
        </p:nvGrpSpPr>
        <p:grpSpPr>
          <a:xfrm>
            <a:off x="817369" y="1461174"/>
            <a:ext cx="10536431" cy="4939626"/>
            <a:chOff x="283969" y="1461174"/>
            <a:chExt cx="10536431" cy="4939626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9C86A9A-4A5C-1B64-A99D-D75AE2F112BE}"/>
                </a:ext>
              </a:extLst>
            </p:cNvPr>
            <p:cNvSpPr txBox="1">
              <a:spLocks/>
            </p:cNvSpPr>
            <p:nvPr/>
          </p:nvSpPr>
          <p:spPr>
            <a:xfrm>
              <a:off x="5334000" y="1461174"/>
              <a:ext cx="5486400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>
              <a:lvl1pPr>
                <a:defRPr sz="4800" b="1" i="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u="sng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HEATMAP</a:t>
              </a:r>
              <a:br>
                <a:rPr lang="en-US" sz="2000" u="sng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u="sng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CONFUSION MATRIX 4 (DECISIONTREE_CLASSIFIER):</a:t>
              </a:r>
              <a:endPara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EF6817-D214-72A7-0218-A8E8E4ADB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3969" y="2478362"/>
              <a:ext cx="4823460" cy="392243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A1654F-EB57-E293-C3DC-E91245E41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34000" y="2489940"/>
              <a:ext cx="5486400" cy="391086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F68B45-26D9-38F8-35E0-AAB2A747AF3E}"/>
              </a:ext>
            </a:extLst>
          </p:cNvPr>
          <p:cNvSpPr txBox="1"/>
          <p:nvPr/>
        </p:nvSpPr>
        <p:spPr>
          <a:xfrm>
            <a:off x="142653" y="157710"/>
            <a:ext cx="84790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sz="3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90EE-0280-3715-93A2-32E58FED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02" y="943636"/>
            <a:ext cx="9764395" cy="307777"/>
          </a:xfrm>
        </p:spPr>
        <p:txBody>
          <a:bodyPr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FOR CONFUSION MATRIX(CONT.):</a:t>
            </a:r>
            <a:endParaRPr lang="en-IN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D19086-DB04-D1B3-12F7-6B4AC9B42974}"/>
              </a:ext>
            </a:extLst>
          </p:cNvPr>
          <p:cNvGrpSpPr/>
          <p:nvPr/>
        </p:nvGrpSpPr>
        <p:grpSpPr>
          <a:xfrm>
            <a:off x="817370" y="1524000"/>
            <a:ext cx="10307830" cy="4939626"/>
            <a:chOff x="283969" y="1461174"/>
            <a:chExt cx="10307830" cy="4939626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5BA55FCD-B9CD-92A8-6BC3-6180C8085FF3}"/>
                </a:ext>
              </a:extLst>
            </p:cNvPr>
            <p:cNvSpPr txBox="1">
              <a:spLocks/>
            </p:cNvSpPr>
            <p:nvPr/>
          </p:nvSpPr>
          <p:spPr>
            <a:xfrm>
              <a:off x="283969" y="1461174"/>
              <a:ext cx="4823459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>
              <a:lvl1pPr>
                <a:defRPr sz="4800" b="1" i="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u="sng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HEATMAP</a:t>
              </a:r>
              <a:br>
                <a:rPr lang="en-US" sz="2000" u="sng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u="sng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CONFUSION MATRIX 5 </a:t>
              </a:r>
            </a:p>
            <a:p>
              <a:r>
                <a:rPr lang="en-US" sz="2000" u="sng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(SUPPORT VECTOR MACHINE):</a:t>
              </a:r>
              <a:endPara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9C86A9A-4A5C-1B64-A99D-D75AE2F112BE}"/>
                </a:ext>
              </a:extLst>
            </p:cNvPr>
            <p:cNvSpPr txBox="1">
              <a:spLocks/>
            </p:cNvSpPr>
            <p:nvPr/>
          </p:nvSpPr>
          <p:spPr>
            <a:xfrm>
              <a:off x="5385132" y="1461174"/>
              <a:ext cx="5206667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>
              <a:lvl1pPr>
                <a:defRPr sz="4800" b="1" i="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u="sng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HEATMAP</a:t>
              </a:r>
              <a:br>
                <a:rPr lang="en-US" sz="2000" u="sng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u="sng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CONFUSION MATRIX 6 </a:t>
              </a:r>
            </a:p>
            <a:p>
              <a:r>
                <a:rPr lang="en-US" sz="2000" u="sng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(RANDOM FOREST):</a:t>
              </a:r>
              <a:endPara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EF6817-D214-72A7-0218-A8E8E4ADB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3969" y="2478362"/>
              <a:ext cx="4823459" cy="392243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A1654F-EB57-E293-C3DC-E91245E41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85133" y="2478362"/>
              <a:ext cx="5206666" cy="392243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F68B45-26D9-38F8-35E0-AAB2A747AF3E}"/>
              </a:ext>
            </a:extLst>
          </p:cNvPr>
          <p:cNvSpPr txBox="1"/>
          <p:nvPr/>
        </p:nvSpPr>
        <p:spPr>
          <a:xfrm>
            <a:off x="152400" y="117375"/>
            <a:ext cx="84790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sz="3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1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1698-A028-11E3-37B1-E025FDDE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51" y="76200"/>
            <a:ext cx="9764395" cy="430887"/>
          </a:xfrm>
        </p:spPr>
        <p:txBody>
          <a:bodyPr/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RECALL VALUES: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B6E0EC-349E-63BD-4D2A-0C66FE2FA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98" y="599927"/>
            <a:ext cx="8924502" cy="6532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241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Let’s calculate the recall for each of the models based on the accuracy attained by each model: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TP: 0.7912087912087912 (from test accuracy)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FN: 1 - 0.7912087912087912 = 0.2087912087912088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= (\frac{0.7912087912087912}{0.7912087912087912 + 0.2087912087912088} = 0.7912087912087912)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TP: 0.7582417582417582 (from test accuracy)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FN: 1 - 0.7582417582417582 = 0.2417582417582418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= (\frac{0.7582417582417582}{0.7582417582417582 + 0.2417582417582418} = 0.7582417582417582)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TP: 0.8021978021978022 (from test accuracy)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FN: 1 - 0.8021978021978022 = 0.1978021978021978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= (\frac{0.8021978021978022}{0.8021978021978022 + 0.1978021978021978} = 0.8021978021978022)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TP: 0.8351648351648352 (from test accuracy)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FN: 1 - 0.8351648351648352 = 0.1648351648351648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= (\frac{0.8351648351648352}{0.8351648351648352 + 0.1648351648351648} = 0.8351648351648352)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TP: 0.7362637362637363 (from test accuracy)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FN: 1 - 0.7362637362637363 = 0.2637362637362637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= (\frac{0.7362637362637363}{0.7362637362637363 + 0.2637362637362637} = 0.7362637362637363)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TP: 0.8241758241758241 (from test accuracy)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FN: 1 - 0.8241758241758241 = 0.1758241758241759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= (\frac{0.8241758241758241}{0.8241758241758241 + 0.1758241758241759} = 0.8241758241758241)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recall values indicate how well each model captures positive instances.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recall values are desirable, as they indicate better performance in correctly identifying actual positive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DB9F2-5A8B-25F5-48D1-CFE20CDDA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817230"/>
            <a:ext cx="5006774" cy="322353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3113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94015" y="634062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2150" y="1752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28030" y="61271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192606"/>
            <a:ext cx="976439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z="3000" u="sng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-25" smtClean="0"/>
              <a:t>14</a:t>
            </a:fld>
            <a:endParaRPr lang="en-IN"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272F5F-C8EF-6CB2-C6B8-DEB2678D8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81050"/>
            <a:ext cx="6415421" cy="3229467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722A0-F6C8-5D9B-06C6-FF91FAECEA03}"/>
              </a:ext>
            </a:extLst>
          </p:cNvPr>
          <p:cNvSpPr txBox="1"/>
          <p:nvPr/>
        </p:nvSpPr>
        <p:spPr>
          <a:xfrm>
            <a:off x="228600" y="771871"/>
            <a:ext cx="518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 achieved the highest test accuracy of approximately 83.5%, making it a strong contender.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 performed well with an accuracy of around 80.2%.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 also delivered a commendable performance, achieving an accuracy of about 82.4%.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 and K-Nearest Neighbors (KNN) had accuracies of approximately 79.1% and 75.8%, respectively.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 Decision Tree model lagged behind, achieving an accuracy of only 73.6%.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316BF-A124-6226-BE8E-ADF241FD9863}"/>
              </a:ext>
            </a:extLst>
          </p:cNvPr>
          <p:cNvSpPr txBox="1"/>
          <p:nvPr/>
        </p:nvSpPr>
        <p:spPr>
          <a:xfrm>
            <a:off x="5620407" y="4575405"/>
            <a:ext cx="564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 Naive Bayes stands out as the top performer, closely followed by Random Forest and SVM.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5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59202" y="522446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15562" y="43318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0429329" y="586151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943" y="105358"/>
            <a:ext cx="4287458" cy="92685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3000" u="sng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MODEL NAME:</a:t>
            </a:r>
            <a:endParaRPr sz="3000" u="sng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2716E-F218-DCAB-403A-5F8005DB7B76}"/>
              </a:ext>
            </a:extLst>
          </p:cNvPr>
          <p:cNvSpPr txBox="1"/>
          <p:nvPr/>
        </p:nvSpPr>
        <p:spPr>
          <a:xfrm>
            <a:off x="0" y="1826834"/>
            <a:ext cx="12192000" cy="2400657"/>
          </a:xfrm>
          <a:prstGeom prst="rect">
            <a:avLst/>
          </a:prstGeom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HEART ATTACK PREDICTION MODEL</a:t>
            </a:r>
          </a:p>
          <a:p>
            <a:pPr algn="ctr"/>
            <a:r>
              <a:rPr lang="en-IN" sz="5000" dirty="0">
                <a:ln>
                  <a:solidFill>
                    <a:srgbClr val="0070C0"/>
                  </a:solidFill>
                </a:ln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USING DIFFERENT CLASSIFICATION ALGORITHM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55BAD90-D359-13DA-30A1-CE8714378D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" y="4327906"/>
            <a:ext cx="4421442" cy="2526538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softEdge rad="1270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6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47675" y="3848102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>
              <a:alphaModFix amt="85000"/>
            </a:blip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8330" y="177433"/>
            <a:ext cx="9764395" cy="535659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300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4ECA5C-3BCC-8E56-87AD-E12A30A623A7}"/>
              </a:ext>
            </a:extLst>
          </p:cNvPr>
          <p:cNvSpPr txBox="1"/>
          <p:nvPr/>
        </p:nvSpPr>
        <p:spPr>
          <a:xfrm>
            <a:off x="2857961" y="1186695"/>
            <a:ext cx="55534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THE SOLUTION.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RECALL VALUES.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199" y="3733800"/>
            <a:ext cx="2609849" cy="315976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>
              <a:alphaModFix amt="70000"/>
            </a:blip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34474" y="4829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4" y="405749"/>
            <a:ext cx="6328728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00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00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u="sng" spc="-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73505-BDF6-61F5-9CEC-56BD40A9F69C}"/>
              </a:ext>
            </a:extLst>
          </p:cNvPr>
          <p:cNvSpPr txBox="1"/>
          <p:nvPr/>
        </p:nvSpPr>
        <p:spPr>
          <a:xfrm>
            <a:off x="739774" y="1166842"/>
            <a:ext cx="8709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Despite advances in medical technology, heart disease remains a leading cause of mortality globally.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Early detection of heart disease risk factors is crucial for effective prevention and intervention strategies.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However, traditional methods of risk assessment may be limited in accuracy and efficiency.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project aims to address this challenge by leveraging machine learning algorithms to develop a predictive model for heart disease.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By analyzing various patient data including demographic information, lifestyle factors, and clinical measurements, the goal is to create a tool that can reliably identify individuals at risk of developing heart disease, enabling healthcare professionals to intervene proactively and improve patient outcomes.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00" y="3657600"/>
            <a:ext cx="2847975" cy="35052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>
              <a:alphaModFix amt="85000"/>
            </a:blip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07817" y="4824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6914" y="227376"/>
            <a:ext cx="861758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30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en-US" sz="30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</a:t>
            </a:r>
            <a:r>
              <a:rPr sz="30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CA74A-447C-1803-4795-460E902778A5}"/>
              </a:ext>
            </a:extLst>
          </p:cNvPr>
          <p:cNvSpPr txBox="1"/>
          <p:nvPr/>
        </p:nvSpPr>
        <p:spPr>
          <a:xfrm>
            <a:off x="838200" y="914400"/>
            <a:ext cx="89252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demographic information, lifestyle factors, medical history, and clinical measurements from patients.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the data, handle missing values, and encode variables for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 combination of machine learning algorithms such as Support Vector Machines (SVM), Naive Bayes, k-Nearest Neighbors (KNN), and Decision Tree Classifier to build the predictive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selected algorithms on the preprocessed data to learn patterns and relationships.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performance of each algorithm using metrics like accuracy, precision, and recall.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ensemble learning techniques to combine predictions from multiple algorithms for improved performance.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Interpretability: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transparency and interpretability of the model's predictions to facilitate healthcare professionals' understanding and trust.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44037" y="90326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3200" u="sng" spc="-2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u="sng" spc="-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u="sng"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200" u="sng" spc="-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2C2B3-2BAD-3BE8-3DCA-A92F7568B52B}"/>
              </a:ext>
            </a:extLst>
          </p:cNvPr>
          <p:cNvSpPr txBox="1"/>
          <p:nvPr/>
        </p:nvSpPr>
        <p:spPr>
          <a:xfrm>
            <a:off x="723900" y="1676400"/>
            <a:ext cx="8572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Practitioners (GPs) and Primary Care Physicians: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utilize the predictive model during routine health check-ups to assess their patients' risk of developing heart disease and make informed decisions regarding preventive interventions or referrals to specialists.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Cardiologists: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Specialists in heart health can incorporate the predictive model into their diagnostic and treatment protocols to aid in early detection and management of heart disease among their patients.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Researchers: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involved in cardiovascular research can use the predictive model to analyze trends in heart disease risk factors and outcomes, leading to advancements in preventive strategies and treatment modalities.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 Officials: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predictive model's insights can inform public health initiatives aimed at reducing the overall prevalence and impact of heart disease within communities through targeted interventions and health education programs.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BC66E4-40B7-C6B4-982D-F7C89DDA38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260" y="4707255"/>
            <a:ext cx="2164080" cy="2164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98" b="94891" l="10000" r="95077">
                        <a14:foregroundMark x1="27692" y1="8940" x2="27692" y2="8940"/>
                        <a14:foregroundMark x1="27692" y1="8940" x2="27692" y2="8940"/>
                        <a14:foregroundMark x1="27692" y1="8940" x2="27692" y2="8940"/>
                        <a14:foregroundMark x1="27692" y1="8940" x2="27692" y2="8940"/>
                        <a14:foregroundMark x1="27692" y1="8940" x2="27692" y2="8940"/>
                        <a14:foregroundMark x1="27692" y1="8940" x2="27692" y2="8940"/>
                        <a14:foregroundMark x1="27692" y1="8940" x2="27692" y2="8940"/>
                        <a14:foregroundMark x1="27692" y1="8940" x2="24923" y2="10345"/>
                        <a14:foregroundMark x1="28615" y1="5109" x2="28615" y2="5109"/>
                        <a14:foregroundMark x1="45846" y1="40485" x2="45846" y2="40485"/>
                        <a14:foregroundMark x1="43846" y1="37548" x2="43846" y2="37548"/>
                        <a14:foregroundMark x1="51846" y1="33078" x2="51846" y2="33078"/>
                        <a14:foregroundMark x1="52000" y1="30651" x2="52000" y2="30651"/>
                        <a14:foregroundMark x1="69385" y1="14943" x2="69385" y2="14943"/>
                        <a14:foregroundMark x1="70615" y1="12005" x2="70615" y2="12005"/>
                        <a14:foregroundMark x1="70615" y1="12005" x2="70615" y2="12005"/>
                        <a14:foregroundMark x1="73385" y1="16858" x2="73385" y2="16858"/>
                        <a14:foregroundMark x1="72462" y1="18135" x2="72462" y2="18135"/>
                        <a14:foregroundMark x1="72462" y1="18135" x2="80308" y2="42529"/>
                        <a14:foregroundMark x1="80308" y1="42529" x2="80308" y2="44189"/>
                        <a14:foregroundMark x1="79385" y1="46105" x2="78769" y2="77139"/>
                        <a14:foregroundMark x1="76462" y1="80332" x2="76462" y2="80332"/>
                        <a14:foregroundMark x1="76462" y1="80332" x2="76462" y2="80332"/>
                        <a14:foregroundMark x1="75385" y1="83142" x2="75385" y2="83142"/>
                        <a14:foregroundMark x1="75385" y1="83142" x2="75385" y2="83142"/>
                        <a14:foregroundMark x1="74154" y1="84036" x2="74154" y2="84036"/>
                        <a14:foregroundMark x1="74154" y1="84036" x2="74308" y2="88378"/>
                        <a14:foregroundMark x1="74308" y1="88378" x2="74308" y2="88378"/>
                        <a14:foregroundMark x1="74308" y1="88378" x2="74308" y2="88378"/>
                        <a14:foregroundMark x1="95077" y1="72925" x2="95077" y2="72925"/>
                        <a14:foregroundMark x1="95077" y1="72925" x2="80462" y2="19668"/>
                        <a14:foregroundMark x1="80462" y1="19668" x2="75538" y2="15581"/>
                        <a14:foregroundMark x1="88154" y1="11877" x2="97692" y2="72414"/>
                        <a14:foregroundMark x1="97692" y1="72414" x2="83692" y2="95019"/>
                        <a14:foregroundMark x1="83692" y1="95019" x2="69538" y2="87867"/>
                        <a14:foregroundMark x1="73231" y1="4598" x2="73231" y2="4598"/>
                        <a14:foregroundMark x1="68769" y1="6130" x2="68769" y2="6130"/>
                        <a14:foregroundMark x1="51385" y1="29630" x2="51385" y2="29630"/>
                        <a14:foregroundMark x1="51231" y1="30524" x2="51231" y2="30524"/>
                        <a14:foregroundMark x1="51231" y1="30524" x2="51231" y2="30524"/>
                        <a14:foregroundMark x1="40769" y1="35888" x2="40769" y2="35888"/>
                        <a14:foregroundMark x1="40769" y1="35888" x2="40769" y2="35888"/>
                        <a14:foregroundMark x1="40769" y1="35888" x2="40769" y2="35888"/>
                        <a14:foregroundMark x1="43385" y1="35760" x2="43385" y2="357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0918" y="4919662"/>
            <a:ext cx="1752600" cy="195262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491"/>
            <a:ext cx="7976235" cy="952184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3000" u="sng" spc="-3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3000" u="sng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3000" u="sng" spc="-1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D118D-2CD5-0060-0BA9-62006E92D78B}"/>
              </a:ext>
            </a:extLst>
          </p:cNvPr>
          <p:cNvSpPr txBox="1"/>
          <p:nvPr/>
        </p:nvSpPr>
        <p:spPr>
          <a:xfrm>
            <a:off x="457200" y="851900"/>
            <a:ext cx="879538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sz="115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en-US" sz="115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Solution:</a:t>
            </a:r>
            <a:r>
              <a:rPr lang="en-US" sz="1150" dirty="0">
                <a:solidFill>
                  <a:schemeClr val="tx1"/>
                </a:solidFill>
                <a:latin typeface="Times New Roman" panose="02020603050405020304" pitchFamily="18" charset="0"/>
              </a:rPr>
              <a:t> Develop a versatile predictive model for heart disease identification using a combination of machine learning algorithms including Support Vector Machines (SVM), Naive Bayes, k-Nearest Neighbors (KNN), and Decision Tree Classifier.</a:t>
            </a:r>
          </a:p>
          <a:p>
            <a:endParaRPr lang="en-US" sz="11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sz="11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115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Proposition:</a:t>
            </a:r>
          </a:p>
          <a:p>
            <a:endParaRPr lang="en-US" sz="115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5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Comprehensive Algorithm Integration: </a:t>
            </a:r>
            <a:r>
              <a:rPr lang="en-US" sz="1150" dirty="0">
                <a:solidFill>
                  <a:schemeClr val="tx1"/>
                </a:solidFill>
                <a:latin typeface="Times New Roman" panose="02020603050405020304" pitchFamily="18" charset="0"/>
              </a:rPr>
              <a:t>Develop a heart disease prediction model utilizing diverse machine learning algorithms including Support Vector Machine (SVM), Naive Bayes, k-Nearest Neighbors (</a:t>
            </a:r>
            <a:r>
              <a:rPr lang="en-US" sz="115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kNN</a:t>
            </a:r>
            <a:r>
              <a:rPr lang="en-US" sz="1150" dirty="0">
                <a:solidFill>
                  <a:schemeClr val="tx1"/>
                </a:solidFill>
                <a:latin typeface="Times New Roman" panose="02020603050405020304" pitchFamily="18" charset="0"/>
              </a:rPr>
              <a:t>), Decision Tree Classifier, and Random Forest.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5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Robust Performance Evaluation:</a:t>
            </a:r>
            <a:r>
              <a:rPr lang="en-US" sz="1150" dirty="0">
                <a:solidFill>
                  <a:schemeClr val="tx1"/>
                </a:solidFill>
                <a:latin typeface="Times New Roman" panose="02020603050405020304" pitchFamily="18" charset="0"/>
              </a:rPr>
              <a:t> Evaluate each algorithm's performance using metrics like accuracy, precision, recall, and F1-score to identify the most effective model for heart disease prediction.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50" b="1" dirty="0">
                <a:solidFill>
                  <a:schemeClr val="tx1"/>
                </a:solidFill>
                <a:latin typeface="Times New Roman" panose="02020603050405020304" pitchFamily="18" charset="0"/>
              </a:rPr>
              <a:t>Hyperparameter Optimization: </a:t>
            </a:r>
            <a:r>
              <a:rPr lang="en-US" sz="1150" dirty="0">
                <a:solidFill>
                  <a:schemeClr val="tx1"/>
                </a:solidFill>
                <a:latin typeface="Times New Roman" panose="02020603050405020304" pitchFamily="18" charset="0"/>
              </a:rPr>
              <a:t>Employ </a:t>
            </a:r>
            <a:r>
              <a:rPr lang="en-US" sz="115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GridSearchCV</a:t>
            </a:r>
            <a:r>
              <a:rPr lang="en-US" sz="1150" dirty="0">
                <a:solidFill>
                  <a:schemeClr val="tx1"/>
                </a:solidFill>
                <a:latin typeface="Times New Roman" panose="02020603050405020304" pitchFamily="18" charset="0"/>
              </a:rPr>
              <a:t> to fine-tune the hyperparameters of each algorithm, enhancing their predictive power and generalization performance.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50" b="1" dirty="0">
                <a:solidFill>
                  <a:schemeClr val="tx1"/>
                </a:solidFill>
                <a:latin typeface="Times New Roman" panose="02020603050405020304" pitchFamily="18" charset="0"/>
              </a:rPr>
              <a:t>Ensemble Learning: </a:t>
            </a:r>
            <a:r>
              <a:rPr lang="en-US" sz="1150" dirty="0">
                <a:solidFill>
                  <a:schemeClr val="tx1"/>
                </a:solidFill>
                <a:latin typeface="Times New Roman" panose="02020603050405020304" pitchFamily="18" charset="0"/>
              </a:rPr>
              <a:t>Implement ensemble techniques such as model averaging or stacking to combine the predictions of multiple algorithms, potentially improving overall model accuracy and robustness.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5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Interpretability and Transparency: </a:t>
            </a:r>
            <a:r>
              <a:rPr lang="en-US" sz="1150" dirty="0">
                <a:solidFill>
                  <a:schemeClr val="tx1"/>
                </a:solidFill>
                <a:latin typeface="Times New Roman" panose="02020603050405020304" pitchFamily="18" charset="0"/>
              </a:rPr>
              <a:t>Ensure the model's interpretability by providing insights into the feature importance and decision-making process, enabling healthcare professionals to understand and trust the predictions.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5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Scalable Deployment: </a:t>
            </a:r>
            <a:r>
              <a:rPr lang="en-US" sz="1150" dirty="0">
                <a:solidFill>
                  <a:schemeClr val="tx1"/>
                </a:solidFill>
                <a:latin typeface="Times New Roman" panose="02020603050405020304" pitchFamily="18" charset="0"/>
              </a:rPr>
              <a:t>Design the model for easy integration into healthcare systems and seamless deployment in clinical settings, ensuring scalability and usability across different healthcare environments.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sz="115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1150" dirty="0">
                <a:solidFill>
                  <a:schemeClr val="tx1"/>
                </a:solidFill>
                <a:latin typeface="Times New Roman" panose="02020603050405020304" pitchFamily="18" charset="0"/>
              </a:rPr>
              <a:t>     Overall, the heart disease prediction model leveraging SVM, Naive Bayes, KNN, and Decision Tree Classifier algorithms offers a robust and adaptable solution for early detection and prevention of heart disease, empowering healthcare professionals with actionable insights to improve patient outcomes and reduce the burden of cardiovascular diseases.</a:t>
            </a:r>
            <a:endParaRPr lang="en-IN" sz="115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3587" y="8763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9" b="98497" l="7429" r="91286">
                        <a14:foregroundMark x1="7571" y1="47896" x2="7571" y2="47896"/>
                        <a14:foregroundMark x1="7571" y1="47896" x2="7571" y2="47896"/>
                        <a14:foregroundMark x1="40571" y1="7715" x2="40571" y2="7715"/>
                        <a14:foregroundMark x1="73714" y1="5010" x2="73714" y2="5010"/>
                        <a14:foregroundMark x1="88571" y1="90581" x2="88571" y2="90581"/>
                        <a14:foregroundMark x1="88571" y1="90581" x2="88571" y2="90581"/>
                        <a14:foregroundMark x1="91000" y1="83066" x2="91000" y2="83066"/>
                        <a14:foregroundMark x1="91000" y1="83066" x2="91000" y2="83066"/>
                        <a14:foregroundMark x1="91000" y1="84469" x2="91000" y2="84469"/>
                        <a14:foregroundMark x1="91000" y1="84469" x2="91000" y2="84469"/>
                        <a14:foregroundMark x1="90571" y1="91182" x2="90571" y2="91182"/>
                        <a14:foregroundMark x1="90571" y1="91182" x2="90571" y2="91182"/>
                        <a14:foregroundMark x1="90571" y1="91182" x2="80714" y2="87275"/>
                        <a14:foregroundMark x1="86143" y1="93086" x2="88571" y2="93086"/>
                        <a14:foregroundMark x1="89714" y1="96994" x2="89714" y2="96994"/>
                        <a14:foregroundMark x1="59857" y1="94689" x2="64714" y2="96092"/>
                        <a14:foregroundMark x1="69143" y1="96092" x2="69143" y2="96092"/>
                        <a14:foregroundMark x1="69143" y1="96092" x2="69143" y2="96092"/>
                        <a14:foregroundMark x1="69143" y1="96092" x2="69143" y2="96092"/>
                        <a14:foregroundMark x1="69143" y1="96092" x2="70143" y2="95892"/>
                        <a14:foregroundMark x1="69143" y1="95291" x2="69143" y2="95291"/>
                        <a14:foregroundMark x1="69143" y1="95291" x2="69857" y2="94489"/>
                        <a14:foregroundMark x1="56857" y1="98096" x2="71286" y2="98096"/>
                        <a14:foregroundMark x1="25714" y1="96393" x2="32143" y2="93587"/>
                        <a14:foregroundMark x1="23286" y1="98597" x2="30571" y2="98597"/>
                        <a14:foregroundMark x1="85143" y1="85070" x2="91286" y2="84168"/>
                        <a14:foregroundMark x1="41143" y1="37074" x2="41143" y2="37074"/>
                        <a14:foregroundMark x1="41143" y1="37074" x2="41143" y2="37074"/>
                        <a14:foregroundMark x1="41714" y1="37074" x2="41714" y2="37074"/>
                        <a14:foregroundMark x1="41714" y1="37074" x2="43000" y2="36874"/>
                        <a14:foregroundMark x1="43000" y1="36874" x2="49286" y2="36573"/>
                        <a14:foregroundMark x1="46571" y1="36273" x2="41714" y2="34369"/>
                        <a14:foregroundMark x1="49000" y1="25451" x2="49286" y2="27455"/>
                        <a14:foregroundMark x1="47429" y1="23246" x2="51143" y2="23246"/>
                        <a14:foregroundMark x1="32143" y1="24649" x2="35714" y2="28257"/>
                        <a14:foregroundMark x1="75000" y1="6112" x2="74571" y2="4409"/>
                        <a14:foregroundMark x1="31429" y1="28758" x2="33286" y2="31263"/>
                        <a14:foregroundMark x1="55143" y1="88577" x2="54571" y2="91283"/>
                        <a14:foregroundMark x1="55286" y1="88377" x2="58000" y2="93186"/>
                        <a14:foregroundMark x1="54143" y1="88377" x2="54143" y2="87675"/>
                        <a14:foregroundMark x1="55286" y1="88277" x2="55286" y2="88277"/>
                        <a14:foregroundMark x1="55286" y1="88277" x2="55286" y2="88277"/>
                        <a14:foregroundMark x1="55286" y1="88277" x2="56000" y2="87575"/>
                        <a14:foregroundMark x1="55143" y1="88176" x2="55286" y2="87275"/>
                        <a14:foregroundMark x1="36571" y1="90982" x2="38143" y2="95892"/>
                        <a14:foregroundMark x1="38143" y1="95892" x2="20714" y2="97796"/>
                        <a14:foregroundMark x1="20714" y1="97796" x2="37571" y2="95892"/>
                        <a14:foregroundMark x1="89429" y1="85170" x2="79714" y2="82766"/>
                        <a14:foregroundMark x1="7714" y1="43788" x2="7429" y2="43086"/>
                        <a14:foregroundMark x1="7571" y1="43186" x2="7429" y2="42685"/>
                        <a14:foregroundMark x1="33286" y1="22244" x2="29714" y2="25351"/>
                        <a14:backgroundMark x1="7143" y1="43186" x2="7000" y2="43788"/>
                        <a14:backgroundMark x1="7000" y1="43788" x2="7000" y2="43788"/>
                        <a14:backgroundMark x1="7000" y1="43788" x2="6857" y2="44589"/>
                        <a14:backgroundMark x1="55179" y1="88277" x2="55286" y2="87776"/>
                        <a14:backgroundMark x1="55286" y1="87776" x2="55427" y2="883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72700" y="4657725"/>
            <a:ext cx="2019300" cy="22002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052435" cy="75046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000" u="sng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3000" u="sng" spc="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sz="3000" u="sng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3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5D30DA-A6A6-3FB8-1293-9F9354D4C9CC}"/>
              </a:ext>
            </a:extLst>
          </p:cNvPr>
          <p:cNvSpPr txBox="1"/>
          <p:nvPr/>
        </p:nvSpPr>
        <p:spPr>
          <a:xfrm>
            <a:off x="228600" y="990600"/>
            <a:ext cx="94249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1.Reliable Tool for Early Detection: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predictive model is positioned as a reliable tool for early detection of heart disease, which is crucial for timely intervention and prevention strategies.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2.Improved Patient Outcomes: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accurately identifying individuals at risk of heart disease, the model contributes to improving patient outcomes, potentially leading to reduced morbidity and mortality rates associated with cardiovascular diseases.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3.Healthcare Efficiency: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predictive model enhances healthcare efficiency by enabling proactive management of heart disease, thereby optimizing resource allocation and reducing healthcare costs.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4.Utilization of Advanced Algorithms: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 combination of advanced machine learning algorithms, including SVM, Naive Bayes, KNN, and Decision Tree Classifier, underscores the sophistication and effectiveness of the developed model.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5.Continuous Monitoring and Adaptation: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establishment of mechanisms for continuous monitoring and improvement ensures that the model remains effective and relevant over time, adapting to evolving healthcare data and practices.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6DA2-B757-39BB-4F78-93EFC3B1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1684"/>
            <a:ext cx="9764395" cy="461665"/>
          </a:xfrm>
        </p:spPr>
        <p:txBody>
          <a:bodyPr/>
          <a:lstStyle/>
          <a:p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39603-30A4-9D03-22A1-7E03809B9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2336" y="1219200"/>
            <a:ext cx="6547327" cy="5638800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6DF9A1-BD37-C4D5-D393-D5A428AB8C1D}"/>
              </a:ext>
            </a:extLst>
          </p:cNvPr>
          <p:cNvSpPr txBox="1"/>
          <p:nvPr/>
        </p:nvSpPr>
        <p:spPr>
          <a:xfrm>
            <a:off x="0" y="655263"/>
            <a:ext cx="121920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b="1" u="sng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endParaRPr lang="en-IN" sz="2000" b="1" u="sng" dirty="0">
              <a:ln>
                <a:solidFill>
                  <a:srgbClr val="00B0F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2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1415</Words>
  <Application>Microsoft Office PowerPoint</Application>
  <PresentationFormat>Widescreen</PresentationFormat>
  <Paragraphs>167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Times New Roman</vt:lpstr>
      <vt:lpstr>Trebuchet MS</vt:lpstr>
      <vt:lpstr>Wingdings</vt:lpstr>
      <vt:lpstr>Office Theme</vt:lpstr>
      <vt:lpstr>PowerPoint Presentation</vt:lpstr>
      <vt:lpstr>MODEL NAME:</vt:lpstr>
      <vt:lpstr>AGENDA</vt:lpstr>
      <vt:lpstr>PROBLEM STATEMENT</vt:lpstr>
      <vt:lpstr>PROJECT OVERVIEW</vt:lpstr>
      <vt:lpstr>WHO ARE THE END USERS?</vt:lpstr>
      <vt:lpstr>SOLUTION AND ITS VALUE PROPOSITION</vt:lpstr>
      <vt:lpstr>THE WOW IN YOUR SOLUTION</vt:lpstr>
      <vt:lpstr>DATA VISUALIZATION</vt:lpstr>
      <vt:lpstr>HEATMAP CONFUSION MATRIX 1  (LOGISTIC REGRESSION): </vt:lpstr>
      <vt:lpstr>HEATMAP FOR CONFUSION MATRIX(CONT.):</vt:lpstr>
      <vt:lpstr>HEATMAP FOR CONFUSION MATRIX(CONT.):</vt:lpstr>
      <vt:lpstr>CALCULATION OF RECALL VALUES:</vt:lpstr>
      <vt:lpstr>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ARUUN SRIRAM</cp:lastModifiedBy>
  <cp:revision>11</cp:revision>
  <dcterms:created xsi:type="dcterms:W3CDTF">2024-03-29T04:13:52Z</dcterms:created>
  <dcterms:modified xsi:type="dcterms:W3CDTF">2024-03-30T14:06:39Z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Producer">
    <vt:lpwstr>3-Heights(TM) PDF Security Shell 4.8.25.2 (http://www.pdf-tools.com)</vt:lpwstr>
  </property>
</Properties>
</file>