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9" r:id="rId3"/>
    <p:sldId id="257" r:id="rId4"/>
    <p:sldId id="258"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4"/>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D114F-D9B9-0841-8751-577ECC5D9A33}" type="doc">
      <dgm:prSet loTypeId="urn:microsoft.com/office/officeart/2009/layout/CircleArrowProcess" loCatId="list" qsTypeId="urn:microsoft.com/office/officeart/2005/8/quickstyle/simple1" qsCatId="simple" csTypeId="urn:microsoft.com/office/officeart/2005/8/colors/accent1_4" csCatId="accent1" phldr="1"/>
      <dgm:spPr/>
      <dgm:t>
        <a:bodyPr/>
        <a:lstStyle/>
        <a:p>
          <a:endParaRPr lang="en-US"/>
        </a:p>
      </dgm:t>
    </dgm:pt>
    <dgm:pt modelId="{9075B23A-55CB-8E40-B3C6-5C9A5367D429}">
      <dgm:prSet custT="1"/>
      <dgm:spPr/>
      <dgm:t>
        <a:bodyPr/>
        <a:lstStyle/>
        <a:p>
          <a:r>
            <a:rPr lang="en-KZ" sz="1400" b="0" i="0" dirty="0"/>
            <a:t>All the data visualizations are made in R </a:t>
          </a:r>
          <a:endParaRPr lang="en-KZ" sz="1400" dirty="0"/>
        </a:p>
      </dgm:t>
    </dgm:pt>
    <dgm:pt modelId="{32F01A73-90BF-374F-BCE8-67F991362FDF}" type="parTrans" cxnId="{5C80654F-3CC7-D740-B1FE-693F12FDB61D}">
      <dgm:prSet/>
      <dgm:spPr/>
      <dgm:t>
        <a:bodyPr/>
        <a:lstStyle/>
        <a:p>
          <a:endParaRPr lang="en-US"/>
        </a:p>
      </dgm:t>
    </dgm:pt>
    <dgm:pt modelId="{36693BC0-97E7-E145-9EB1-8C11CFA97BB1}" type="sibTrans" cxnId="{5C80654F-3CC7-D740-B1FE-693F12FDB61D}">
      <dgm:prSet/>
      <dgm:spPr/>
      <dgm:t>
        <a:bodyPr/>
        <a:lstStyle/>
        <a:p>
          <a:endParaRPr lang="en-US"/>
        </a:p>
      </dgm:t>
    </dgm:pt>
    <dgm:pt modelId="{6B2A1F56-2A17-C648-931C-322C977ACE83}">
      <dgm:prSet custT="1"/>
      <dgm:spPr/>
      <dgm:t>
        <a:bodyPr/>
        <a:lstStyle/>
        <a:p>
          <a:r>
            <a:rPr lang="en-KZ" sz="1200" b="0" i="0" dirty="0"/>
            <a:t>You can reproduce these visualization by refering to my R markdown document: </a:t>
          </a:r>
          <a:r>
            <a:rPr lang="en-US" sz="1200" b="0" i="0" u="sng" dirty="0"/>
            <a:t>docs/Bike </a:t>
          </a:r>
          <a:r>
            <a:rPr lang="en-US" sz="1200" b="0" i="0" u="sng" dirty="0" err="1"/>
            <a:t>data.Rmd</a:t>
          </a:r>
          <a:endParaRPr lang="en-KZ" sz="1200" dirty="0"/>
        </a:p>
      </dgm:t>
    </dgm:pt>
    <dgm:pt modelId="{CB66920C-DFB9-E24B-84D3-A5BA307BC11F}" type="parTrans" cxnId="{8CCDF689-FFD2-594A-82DD-C8FE73DD7376}">
      <dgm:prSet/>
      <dgm:spPr/>
      <dgm:t>
        <a:bodyPr/>
        <a:lstStyle/>
        <a:p>
          <a:endParaRPr lang="en-US"/>
        </a:p>
      </dgm:t>
    </dgm:pt>
    <dgm:pt modelId="{1B73EDAF-0C98-D347-AD3B-64E37F1CAC6E}" type="sibTrans" cxnId="{8CCDF689-FFD2-594A-82DD-C8FE73DD7376}">
      <dgm:prSet/>
      <dgm:spPr/>
      <dgm:t>
        <a:bodyPr/>
        <a:lstStyle/>
        <a:p>
          <a:endParaRPr lang="en-US"/>
        </a:p>
      </dgm:t>
    </dgm:pt>
    <dgm:pt modelId="{5D11A964-D934-A14F-9775-88462C54F8D8}">
      <dgm:prSet custT="1"/>
      <dgm:spPr/>
      <dgm:t>
        <a:bodyPr/>
        <a:lstStyle/>
        <a:p>
          <a:r>
            <a:rPr lang="en-US" sz="1400" b="0" i="0" dirty="0"/>
            <a:t>In the end of this PowerPoint you will find my analysis summary and recommendations </a:t>
          </a:r>
          <a:endParaRPr lang="en-KZ" sz="1400" dirty="0"/>
        </a:p>
      </dgm:t>
    </dgm:pt>
    <dgm:pt modelId="{46ECE09F-8DA8-F347-97BF-461754D9E6D6}" type="parTrans" cxnId="{02608321-01C5-364C-891F-0CABAE2008DB}">
      <dgm:prSet/>
      <dgm:spPr/>
      <dgm:t>
        <a:bodyPr/>
        <a:lstStyle/>
        <a:p>
          <a:endParaRPr lang="en-US"/>
        </a:p>
      </dgm:t>
    </dgm:pt>
    <dgm:pt modelId="{DBCDCD12-C656-7B40-9AB8-7E82058CE5D7}" type="sibTrans" cxnId="{02608321-01C5-364C-891F-0CABAE2008DB}">
      <dgm:prSet/>
      <dgm:spPr/>
      <dgm:t>
        <a:bodyPr/>
        <a:lstStyle/>
        <a:p>
          <a:endParaRPr lang="en-US"/>
        </a:p>
      </dgm:t>
    </dgm:pt>
    <dgm:pt modelId="{ADB18E1D-E24E-C04F-B8EB-D5C0751717C5}" type="pres">
      <dgm:prSet presAssocID="{8A3D114F-D9B9-0841-8751-577ECC5D9A33}" presName="Name0" presStyleCnt="0">
        <dgm:presLayoutVars>
          <dgm:chMax val="7"/>
          <dgm:chPref val="7"/>
          <dgm:dir/>
          <dgm:animLvl val="lvl"/>
        </dgm:presLayoutVars>
      </dgm:prSet>
      <dgm:spPr/>
    </dgm:pt>
    <dgm:pt modelId="{A3EBE4B7-4BF1-D146-A999-08435966DBA3}" type="pres">
      <dgm:prSet presAssocID="{9075B23A-55CB-8E40-B3C6-5C9A5367D429}" presName="Accent1" presStyleCnt="0"/>
      <dgm:spPr/>
    </dgm:pt>
    <dgm:pt modelId="{3717F3EA-84F9-3D49-90D9-B3B195EB60D9}" type="pres">
      <dgm:prSet presAssocID="{9075B23A-55CB-8E40-B3C6-5C9A5367D429}" presName="Accent" presStyleLbl="node1" presStyleIdx="0" presStyleCnt="3"/>
      <dgm:spPr/>
    </dgm:pt>
    <dgm:pt modelId="{64156DF6-6DB8-5142-86E1-560DE1DB1F41}" type="pres">
      <dgm:prSet presAssocID="{9075B23A-55CB-8E40-B3C6-5C9A5367D429}" presName="Parent1" presStyleLbl="revTx" presStyleIdx="0" presStyleCnt="3">
        <dgm:presLayoutVars>
          <dgm:chMax val="1"/>
          <dgm:chPref val="1"/>
          <dgm:bulletEnabled val="1"/>
        </dgm:presLayoutVars>
      </dgm:prSet>
      <dgm:spPr/>
    </dgm:pt>
    <dgm:pt modelId="{83599C03-F43A-1443-97F4-1EBFD3F27B73}" type="pres">
      <dgm:prSet presAssocID="{6B2A1F56-2A17-C648-931C-322C977ACE83}" presName="Accent2" presStyleCnt="0"/>
      <dgm:spPr/>
    </dgm:pt>
    <dgm:pt modelId="{AD3E2C6F-002A-1246-9749-8D208CEBDD6C}" type="pres">
      <dgm:prSet presAssocID="{6B2A1F56-2A17-C648-931C-322C977ACE83}" presName="Accent" presStyleLbl="node1" presStyleIdx="1" presStyleCnt="3"/>
      <dgm:spPr/>
    </dgm:pt>
    <dgm:pt modelId="{C7C5E672-75EF-9C41-8660-837E82950FCF}" type="pres">
      <dgm:prSet presAssocID="{6B2A1F56-2A17-C648-931C-322C977ACE83}" presName="Parent2" presStyleLbl="revTx" presStyleIdx="1" presStyleCnt="3" custScaleX="97807" custScaleY="197151" custLinFactNeighborX="-3182" custLinFactNeighborY="-14099">
        <dgm:presLayoutVars>
          <dgm:chMax val="1"/>
          <dgm:chPref val="1"/>
          <dgm:bulletEnabled val="1"/>
        </dgm:presLayoutVars>
      </dgm:prSet>
      <dgm:spPr/>
    </dgm:pt>
    <dgm:pt modelId="{C2296B48-D21A-854D-A29B-71318C3C4B37}" type="pres">
      <dgm:prSet presAssocID="{5D11A964-D934-A14F-9775-88462C54F8D8}" presName="Accent3" presStyleCnt="0"/>
      <dgm:spPr/>
    </dgm:pt>
    <dgm:pt modelId="{35A36319-4CF5-A54F-95E9-0651EF41BB8C}" type="pres">
      <dgm:prSet presAssocID="{5D11A964-D934-A14F-9775-88462C54F8D8}" presName="Accent" presStyleLbl="node1" presStyleIdx="2" presStyleCnt="3"/>
      <dgm:spPr/>
    </dgm:pt>
    <dgm:pt modelId="{3DB6905C-C79E-1F4A-B06D-FA1ACFA6D342}" type="pres">
      <dgm:prSet presAssocID="{5D11A964-D934-A14F-9775-88462C54F8D8}" presName="Parent3" presStyleLbl="revTx" presStyleIdx="2" presStyleCnt="3">
        <dgm:presLayoutVars>
          <dgm:chMax val="1"/>
          <dgm:chPref val="1"/>
          <dgm:bulletEnabled val="1"/>
        </dgm:presLayoutVars>
      </dgm:prSet>
      <dgm:spPr/>
    </dgm:pt>
  </dgm:ptLst>
  <dgm:cxnLst>
    <dgm:cxn modelId="{02608321-01C5-364C-891F-0CABAE2008DB}" srcId="{8A3D114F-D9B9-0841-8751-577ECC5D9A33}" destId="{5D11A964-D934-A14F-9775-88462C54F8D8}" srcOrd="2" destOrd="0" parTransId="{46ECE09F-8DA8-F347-97BF-461754D9E6D6}" sibTransId="{DBCDCD12-C656-7B40-9AB8-7E82058CE5D7}"/>
    <dgm:cxn modelId="{4C15FB5F-2408-614B-B2D3-063C8621996B}" type="presOf" srcId="{5D11A964-D934-A14F-9775-88462C54F8D8}" destId="{3DB6905C-C79E-1F4A-B06D-FA1ACFA6D342}" srcOrd="0" destOrd="0" presId="urn:microsoft.com/office/officeart/2009/layout/CircleArrowProcess"/>
    <dgm:cxn modelId="{65039260-86FD-FC4D-A278-840F8252EFB2}" type="presOf" srcId="{6B2A1F56-2A17-C648-931C-322C977ACE83}" destId="{C7C5E672-75EF-9C41-8660-837E82950FCF}" srcOrd="0" destOrd="0" presId="urn:microsoft.com/office/officeart/2009/layout/CircleArrowProcess"/>
    <dgm:cxn modelId="{5C80654F-3CC7-D740-B1FE-693F12FDB61D}" srcId="{8A3D114F-D9B9-0841-8751-577ECC5D9A33}" destId="{9075B23A-55CB-8E40-B3C6-5C9A5367D429}" srcOrd="0" destOrd="0" parTransId="{32F01A73-90BF-374F-BCE8-67F991362FDF}" sibTransId="{36693BC0-97E7-E145-9EB1-8C11CFA97BB1}"/>
    <dgm:cxn modelId="{8CCDF689-FFD2-594A-82DD-C8FE73DD7376}" srcId="{8A3D114F-D9B9-0841-8751-577ECC5D9A33}" destId="{6B2A1F56-2A17-C648-931C-322C977ACE83}" srcOrd="1" destOrd="0" parTransId="{CB66920C-DFB9-E24B-84D3-A5BA307BC11F}" sibTransId="{1B73EDAF-0C98-D347-AD3B-64E37F1CAC6E}"/>
    <dgm:cxn modelId="{9F1B21DC-2B1A-6E41-9F40-77FE59648101}" type="presOf" srcId="{9075B23A-55CB-8E40-B3C6-5C9A5367D429}" destId="{64156DF6-6DB8-5142-86E1-560DE1DB1F41}" srcOrd="0" destOrd="0" presId="urn:microsoft.com/office/officeart/2009/layout/CircleArrowProcess"/>
    <dgm:cxn modelId="{F26DEEFB-73B7-F64F-A059-E4996742451C}" type="presOf" srcId="{8A3D114F-D9B9-0841-8751-577ECC5D9A33}" destId="{ADB18E1D-E24E-C04F-B8EB-D5C0751717C5}" srcOrd="0" destOrd="0" presId="urn:microsoft.com/office/officeart/2009/layout/CircleArrowProcess"/>
    <dgm:cxn modelId="{DB3C0EB2-4462-D24F-9D99-ACC509AE9325}" type="presParOf" srcId="{ADB18E1D-E24E-C04F-B8EB-D5C0751717C5}" destId="{A3EBE4B7-4BF1-D146-A999-08435966DBA3}" srcOrd="0" destOrd="0" presId="urn:microsoft.com/office/officeart/2009/layout/CircleArrowProcess"/>
    <dgm:cxn modelId="{8CCDB992-3F75-824A-B4DC-E72576829335}" type="presParOf" srcId="{A3EBE4B7-4BF1-D146-A999-08435966DBA3}" destId="{3717F3EA-84F9-3D49-90D9-B3B195EB60D9}" srcOrd="0" destOrd="0" presId="urn:microsoft.com/office/officeart/2009/layout/CircleArrowProcess"/>
    <dgm:cxn modelId="{8BE3F03B-4A19-BA45-AA45-BF80DF15D628}" type="presParOf" srcId="{ADB18E1D-E24E-C04F-B8EB-D5C0751717C5}" destId="{64156DF6-6DB8-5142-86E1-560DE1DB1F41}" srcOrd="1" destOrd="0" presId="urn:microsoft.com/office/officeart/2009/layout/CircleArrowProcess"/>
    <dgm:cxn modelId="{1834653E-6606-704B-B25A-2BE6358AE5CE}" type="presParOf" srcId="{ADB18E1D-E24E-C04F-B8EB-D5C0751717C5}" destId="{83599C03-F43A-1443-97F4-1EBFD3F27B73}" srcOrd="2" destOrd="0" presId="urn:microsoft.com/office/officeart/2009/layout/CircleArrowProcess"/>
    <dgm:cxn modelId="{B52E9AF7-1886-3B44-929E-B05A08EA216C}" type="presParOf" srcId="{83599C03-F43A-1443-97F4-1EBFD3F27B73}" destId="{AD3E2C6F-002A-1246-9749-8D208CEBDD6C}" srcOrd="0" destOrd="0" presId="urn:microsoft.com/office/officeart/2009/layout/CircleArrowProcess"/>
    <dgm:cxn modelId="{06EBF21B-0049-0846-B897-C25AA4C35733}" type="presParOf" srcId="{ADB18E1D-E24E-C04F-B8EB-D5C0751717C5}" destId="{C7C5E672-75EF-9C41-8660-837E82950FCF}" srcOrd="3" destOrd="0" presId="urn:microsoft.com/office/officeart/2009/layout/CircleArrowProcess"/>
    <dgm:cxn modelId="{AA8E22E9-74FA-9246-ADC3-91142527E1C0}" type="presParOf" srcId="{ADB18E1D-E24E-C04F-B8EB-D5C0751717C5}" destId="{C2296B48-D21A-854D-A29B-71318C3C4B37}" srcOrd="4" destOrd="0" presId="urn:microsoft.com/office/officeart/2009/layout/CircleArrowProcess"/>
    <dgm:cxn modelId="{E854ED69-EC09-F647-A766-B1DDB646FE42}" type="presParOf" srcId="{C2296B48-D21A-854D-A29B-71318C3C4B37}" destId="{35A36319-4CF5-A54F-95E9-0651EF41BB8C}" srcOrd="0" destOrd="0" presId="urn:microsoft.com/office/officeart/2009/layout/CircleArrowProcess"/>
    <dgm:cxn modelId="{7045582A-28AE-D143-AD84-93484CCC5D83}" type="presParOf" srcId="{ADB18E1D-E24E-C04F-B8EB-D5C0751717C5}" destId="{3DB6905C-C79E-1F4A-B06D-FA1ACFA6D34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7F3EA-84F9-3D49-90D9-B3B195EB60D9}">
      <dsp:nvSpPr>
        <dsp:cNvPr id="0" name=""/>
        <dsp:cNvSpPr/>
      </dsp:nvSpPr>
      <dsp:spPr>
        <a:xfrm>
          <a:off x="2575878" y="0"/>
          <a:ext cx="2944080" cy="2944528"/>
        </a:xfrm>
        <a:prstGeom prst="circularArrow">
          <a:avLst>
            <a:gd name="adj1" fmla="val 10980"/>
            <a:gd name="adj2" fmla="val 1142322"/>
            <a:gd name="adj3" fmla="val 4500000"/>
            <a:gd name="adj4" fmla="val 10800000"/>
            <a:gd name="adj5" fmla="val 125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56DF6-6DB8-5142-86E1-560DE1DB1F41}">
      <dsp:nvSpPr>
        <dsp:cNvPr id="0" name=""/>
        <dsp:cNvSpPr/>
      </dsp:nvSpPr>
      <dsp:spPr>
        <a:xfrm>
          <a:off x="3226616" y="1063064"/>
          <a:ext cx="1635969" cy="81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KZ" sz="1400" b="0" i="0" kern="1200" dirty="0"/>
            <a:t>All the data visualizations are made in R </a:t>
          </a:r>
          <a:endParaRPr lang="en-KZ" sz="1400" kern="1200" dirty="0"/>
        </a:p>
      </dsp:txBody>
      <dsp:txXfrm>
        <a:off x="3226616" y="1063064"/>
        <a:ext cx="1635969" cy="817788"/>
      </dsp:txXfrm>
    </dsp:sp>
    <dsp:sp modelId="{AD3E2C6F-002A-1246-9749-8D208CEBDD6C}">
      <dsp:nvSpPr>
        <dsp:cNvPr id="0" name=""/>
        <dsp:cNvSpPr/>
      </dsp:nvSpPr>
      <dsp:spPr>
        <a:xfrm>
          <a:off x="1758170" y="1691850"/>
          <a:ext cx="2944080" cy="2944528"/>
        </a:xfrm>
        <a:prstGeom prst="leftCircularArrow">
          <a:avLst>
            <a:gd name="adj1" fmla="val 10980"/>
            <a:gd name="adj2" fmla="val 1142322"/>
            <a:gd name="adj3" fmla="val 6300000"/>
            <a:gd name="adj4" fmla="val 18900000"/>
            <a:gd name="adj5" fmla="val 12500"/>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5E672-75EF-9C41-8660-837E82950FCF}">
      <dsp:nvSpPr>
        <dsp:cNvPr id="0" name=""/>
        <dsp:cNvSpPr/>
      </dsp:nvSpPr>
      <dsp:spPr>
        <a:xfrm>
          <a:off x="2378107" y="2252155"/>
          <a:ext cx="1600092" cy="1612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KZ" sz="1200" b="0" i="0" kern="1200" dirty="0"/>
            <a:t>You can reproduce these visualization by refering to my R markdown document: </a:t>
          </a:r>
          <a:r>
            <a:rPr lang="en-US" sz="1200" b="0" i="0" u="sng" kern="1200" dirty="0"/>
            <a:t>docs/Bike </a:t>
          </a:r>
          <a:r>
            <a:rPr lang="en-US" sz="1200" b="0" i="0" u="sng" kern="1200" dirty="0" err="1"/>
            <a:t>data.Rmd</a:t>
          </a:r>
          <a:endParaRPr lang="en-KZ" sz="1200" kern="1200" dirty="0"/>
        </a:p>
      </dsp:txBody>
      <dsp:txXfrm>
        <a:off x="2378107" y="2252155"/>
        <a:ext cx="1600092" cy="1612278"/>
      </dsp:txXfrm>
    </dsp:sp>
    <dsp:sp modelId="{35A36319-4CF5-A54F-95E9-0651EF41BB8C}">
      <dsp:nvSpPr>
        <dsp:cNvPr id="0" name=""/>
        <dsp:cNvSpPr/>
      </dsp:nvSpPr>
      <dsp:spPr>
        <a:xfrm>
          <a:off x="2785419" y="3586159"/>
          <a:ext cx="2529421" cy="2530435"/>
        </a:xfrm>
        <a:prstGeom prst="blockArc">
          <a:avLst>
            <a:gd name="adj1" fmla="val 13500000"/>
            <a:gd name="adj2" fmla="val 10800000"/>
            <a:gd name="adj3" fmla="val 12740"/>
          </a:avLst>
        </a:prstGeom>
        <a:solidFill>
          <a:schemeClr val="accent1">
            <a:shade val="50000"/>
            <a:hueOff val="393099"/>
            <a:satOff val="-41319"/>
            <a:lumOff val="3565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B6905C-C79E-1F4A-B06D-FA1ACFA6D342}">
      <dsp:nvSpPr>
        <dsp:cNvPr id="0" name=""/>
        <dsp:cNvSpPr/>
      </dsp:nvSpPr>
      <dsp:spPr>
        <a:xfrm>
          <a:off x="3230486" y="4468784"/>
          <a:ext cx="1635969" cy="81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In the end of this PowerPoint you will find my analysis summary and recommendations </a:t>
          </a:r>
          <a:endParaRPr lang="en-KZ" sz="1400" kern="1200" dirty="0"/>
        </a:p>
      </dsp:txBody>
      <dsp:txXfrm>
        <a:off x="3230486" y="4468784"/>
        <a:ext cx="1635969" cy="8177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159-503F-AB84-9DB8-86C3275559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3BC0A2-BA68-A4F9-3E55-45823E9F9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A65E33-47BB-58C7-1A4F-422C899709B1}"/>
              </a:ext>
            </a:extLst>
          </p:cNvPr>
          <p:cNvSpPr>
            <a:spLocks noGrp="1"/>
          </p:cNvSpPr>
          <p:nvPr>
            <p:ph type="dt" sz="half" idx="10"/>
          </p:nvPr>
        </p:nvSpPr>
        <p:spPr/>
        <p:txBody>
          <a:bodyPr/>
          <a:lstStyle/>
          <a:p>
            <a:fld id="{73C3BD54-29B9-3D42-B178-776ED395AA85}" type="datetimeFigureOut">
              <a:rPr lang="en-US" smtClean="0"/>
              <a:pPr/>
              <a:t>1/16/2025</a:t>
            </a:fld>
            <a:endParaRPr lang="en-US" sz="1400"/>
          </a:p>
        </p:txBody>
      </p:sp>
      <p:sp>
        <p:nvSpPr>
          <p:cNvPr id="5" name="Footer Placeholder 4">
            <a:extLst>
              <a:ext uri="{FF2B5EF4-FFF2-40B4-BE49-F238E27FC236}">
                <a16:creationId xmlns:a16="http://schemas.microsoft.com/office/drawing/2014/main" id="{06861778-1FFB-E636-FEAA-4DDABE88E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A94A9-0724-EDDB-6B91-D7A65D4F921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1722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1A0E-79EF-8203-19FD-95113979C18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F8683B-0D80-869F-E826-D075201350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9D0D38-ED96-F089-4B0C-D12646F0F421}"/>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5" name="Footer Placeholder 4">
            <a:extLst>
              <a:ext uri="{FF2B5EF4-FFF2-40B4-BE49-F238E27FC236}">
                <a16:creationId xmlns:a16="http://schemas.microsoft.com/office/drawing/2014/main" id="{2D5E6689-8D73-DC3F-A6FA-C26B5E6DF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76E87-3FDC-E335-2C14-CAAAC68D585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3782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D6866-5FD0-4FA9-7B9F-7A99E03B00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329D2F-F5BB-BDC0-E9EE-255FC9646B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40617E-B434-9E84-AFD3-E36739BB2FC0}"/>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5" name="Footer Placeholder 4">
            <a:extLst>
              <a:ext uri="{FF2B5EF4-FFF2-40B4-BE49-F238E27FC236}">
                <a16:creationId xmlns:a16="http://schemas.microsoft.com/office/drawing/2014/main" id="{1D724B83-BCF8-4C98-DAA0-E3785A520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8EFD4-2AB1-6E4C-8FC5-6676748E4A1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911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4D6F-9BF2-DCF6-FEBA-7A279866CC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047626-2BB1-7E05-DA03-4934D8947A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CBE08A-301E-8252-5394-07018241068D}"/>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5" name="Footer Placeholder 4">
            <a:extLst>
              <a:ext uri="{FF2B5EF4-FFF2-40B4-BE49-F238E27FC236}">
                <a16:creationId xmlns:a16="http://schemas.microsoft.com/office/drawing/2014/main" id="{CA919D27-F6FF-7839-D3DC-1E63DAFB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111C8-E07D-847E-DD9F-20BE0168D1C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9878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9A4F-9AEA-ECB6-23EE-08E0D691B5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6450F77-4F91-0D37-4905-09B3716358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23F882-1820-727E-ECDC-C9B78E82DF61}"/>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5" name="Footer Placeholder 4">
            <a:extLst>
              <a:ext uri="{FF2B5EF4-FFF2-40B4-BE49-F238E27FC236}">
                <a16:creationId xmlns:a16="http://schemas.microsoft.com/office/drawing/2014/main" id="{5F9F80D5-5576-507A-60DB-3621E0F8F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4F664-FBE0-89D8-3423-A2FA3F15D25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6703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C26-F3CB-32B0-3145-23820DFDBD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648272-2184-3962-0A16-76152C0FCD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B02DA0-E203-2AE5-0DD3-2B630F4CA81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F26A930-89AE-5D6A-789E-3268674F62D2}"/>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6" name="Footer Placeholder 5">
            <a:extLst>
              <a:ext uri="{FF2B5EF4-FFF2-40B4-BE49-F238E27FC236}">
                <a16:creationId xmlns:a16="http://schemas.microsoft.com/office/drawing/2014/main" id="{A7A68F44-3C2C-E052-1246-4088A64DA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3DA4D-0E93-DAF8-B41F-13FAD7C7F60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4614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C2BF-B9B9-0E58-94E4-97C50DBB964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E56875-2E27-3AE2-FDD4-9A5A2AEF5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045788-8486-073C-4C78-EB41211EEB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AD3FBE-2683-A183-FF54-90F23F80D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408432-AA84-E49C-F21A-FEB85E2503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E285B0-E9F8-FA68-9173-3271A61C1216}"/>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8" name="Footer Placeholder 7">
            <a:extLst>
              <a:ext uri="{FF2B5EF4-FFF2-40B4-BE49-F238E27FC236}">
                <a16:creationId xmlns:a16="http://schemas.microsoft.com/office/drawing/2014/main" id="{CE3ACB3E-3E1C-11E7-D11D-8B46DC7B0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F7386-0E11-75C8-D2BD-824F6B4677E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9918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1C42-7FC4-DDFD-A573-E1429A3CAD1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1E0081-6CD1-2F72-55BA-EEFD02F8ACC3}"/>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4" name="Footer Placeholder 3">
            <a:extLst>
              <a:ext uri="{FF2B5EF4-FFF2-40B4-BE49-F238E27FC236}">
                <a16:creationId xmlns:a16="http://schemas.microsoft.com/office/drawing/2014/main" id="{397EE844-D803-7EBC-D58A-013D20308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FEB76-9E29-FCCB-39B6-3E7AA8F4F2F7}"/>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5616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AF9BE-B7FD-4C92-4307-152419E6CC86}"/>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3" name="Footer Placeholder 2">
            <a:extLst>
              <a:ext uri="{FF2B5EF4-FFF2-40B4-BE49-F238E27FC236}">
                <a16:creationId xmlns:a16="http://schemas.microsoft.com/office/drawing/2014/main" id="{38D9298F-5E8A-EDD6-9CD7-3417B4651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33E15E-9B72-F4AC-2459-FA299B62741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9566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40ED-8F24-96E6-E368-60103DB646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0137F6-E2AF-8C9E-2118-3A02FE16B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735952-5003-9035-C85F-DB0F9AD84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2BE926-BDCF-B18B-71D4-9CEFDD84D700}"/>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6" name="Footer Placeholder 5">
            <a:extLst>
              <a:ext uri="{FF2B5EF4-FFF2-40B4-BE49-F238E27FC236}">
                <a16:creationId xmlns:a16="http://schemas.microsoft.com/office/drawing/2014/main" id="{5A9AB4B8-904F-02A2-4A47-C2E6E9AC7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55D6E-028E-63FD-AD47-9DE00980538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2074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95A-C65B-D278-36A9-B1629BF95B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C3A374-B399-4566-ECC8-B7F61B526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DC1705-6ACA-3F65-7B37-3B6D91372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36A80-E4A4-F0E0-BE20-7F7878158A1C}"/>
              </a:ext>
            </a:extLst>
          </p:cNvPr>
          <p:cNvSpPr>
            <a:spLocks noGrp="1"/>
          </p:cNvSpPr>
          <p:nvPr>
            <p:ph type="dt" sz="half" idx="10"/>
          </p:nvPr>
        </p:nvSpPr>
        <p:spPr/>
        <p:txBody>
          <a:bodyPr/>
          <a:lstStyle/>
          <a:p>
            <a:fld id="{73C3BD54-29B9-3D42-B178-776ED395AA85}" type="datetimeFigureOut">
              <a:rPr lang="en-US" smtClean="0"/>
              <a:t>1/16/2025</a:t>
            </a:fld>
            <a:endParaRPr lang="en-US"/>
          </a:p>
        </p:txBody>
      </p:sp>
      <p:sp>
        <p:nvSpPr>
          <p:cNvPr id="6" name="Footer Placeholder 5">
            <a:extLst>
              <a:ext uri="{FF2B5EF4-FFF2-40B4-BE49-F238E27FC236}">
                <a16:creationId xmlns:a16="http://schemas.microsoft.com/office/drawing/2014/main" id="{957D04FD-3C82-4E0B-E002-BF106CD9B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0652B-118A-06A9-D88D-C5C8E7B6393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5168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15400-8A57-9075-AC80-A46F76F28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C6F935-AB47-ACD7-D1B3-A96315318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70AFDA-68BE-0C17-1A8A-F41D3A94F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C3BD54-29B9-3D42-B178-776ED395AA85}" type="datetimeFigureOut">
              <a:rPr lang="en-US" smtClean="0"/>
              <a:pPr/>
              <a:t>1/16/2025</a:t>
            </a:fld>
            <a:endParaRPr lang="en-US" dirty="0"/>
          </a:p>
        </p:txBody>
      </p:sp>
      <p:sp>
        <p:nvSpPr>
          <p:cNvPr id="5" name="Footer Placeholder 4">
            <a:extLst>
              <a:ext uri="{FF2B5EF4-FFF2-40B4-BE49-F238E27FC236}">
                <a16:creationId xmlns:a16="http://schemas.microsoft.com/office/drawing/2014/main" id="{FD8FDC9B-D523-84D2-712A-8FF8A36D9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D06A2271-DC85-0993-AAD6-2B1A67D2A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7833304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60D6-DFDE-E6F9-F9DE-A3E445A04475}"/>
              </a:ext>
            </a:extLst>
          </p:cNvPr>
          <p:cNvSpPr>
            <a:spLocks noGrp="1"/>
          </p:cNvSpPr>
          <p:nvPr>
            <p:ph type="ctrTitle"/>
          </p:nvPr>
        </p:nvSpPr>
        <p:spPr>
          <a:xfrm>
            <a:off x="643466" y="753626"/>
            <a:ext cx="5334930" cy="3004145"/>
          </a:xfrm>
        </p:spPr>
        <p:txBody>
          <a:bodyPr>
            <a:normAutofit/>
          </a:bodyPr>
          <a:lstStyle/>
          <a:p>
            <a:r>
              <a:rPr lang="en-KZ" sz="5600"/>
              <a:t>CYCLISTIC BIKE SHARE ANALYSIS CASE STUDY</a:t>
            </a:r>
          </a:p>
        </p:txBody>
      </p:sp>
      <p:sp>
        <p:nvSpPr>
          <p:cNvPr id="3" name="Subtitle 2">
            <a:extLst>
              <a:ext uri="{FF2B5EF4-FFF2-40B4-BE49-F238E27FC236}">
                <a16:creationId xmlns:a16="http://schemas.microsoft.com/office/drawing/2014/main" id="{914DCFEB-0B04-85AC-89BB-96FDBDB492B0}"/>
              </a:ext>
            </a:extLst>
          </p:cNvPr>
          <p:cNvSpPr>
            <a:spLocks noGrp="1"/>
          </p:cNvSpPr>
          <p:nvPr>
            <p:ph type="subTitle" idx="1"/>
          </p:nvPr>
        </p:nvSpPr>
        <p:spPr>
          <a:xfrm>
            <a:off x="643465" y="3849845"/>
            <a:ext cx="5334931" cy="2189214"/>
          </a:xfrm>
        </p:spPr>
        <p:txBody>
          <a:bodyPr>
            <a:normAutofit/>
          </a:bodyPr>
          <a:lstStyle/>
          <a:p>
            <a:r>
              <a:rPr lang="en-US"/>
              <a:t>Prepared by : Aruzhan Karimzhanova</a:t>
            </a:r>
            <a:endParaRPr lang="en-KZ"/>
          </a:p>
        </p:txBody>
      </p:sp>
      <p:sp>
        <p:nvSpPr>
          <p:cNvPr id="26" name="Oval 25">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4" name="Picture 3" descr="A white and blue room with blue sky&#10;&#10;Description automatically generated">
            <a:extLst>
              <a:ext uri="{FF2B5EF4-FFF2-40B4-BE49-F238E27FC236}">
                <a16:creationId xmlns:a16="http://schemas.microsoft.com/office/drawing/2014/main" id="{9F37D35D-AB78-9426-2DF9-DDB319982D70}"/>
              </a:ext>
            </a:extLst>
          </p:cNvPr>
          <p:cNvPicPr>
            <a:picLocks noChangeAspect="1"/>
          </p:cNvPicPr>
          <p:nvPr/>
        </p:nvPicPr>
        <p:blipFill rotWithShape="1">
          <a:blip r:embed="rId2"/>
          <a:srcRect l="14203" r="10797"/>
          <a:stretch/>
        </p:blipFill>
        <p:spPr>
          <a:xfrm>
            <a:off x="6610266" y="2150583"/>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5" name="Picture 4" descr="A blue circle with a person on a bicycle&#10;&#10;Description automatically generated">
            <a:extLst>
              <a:ext uri="{FF2B5EF4-FFF2-40B4-BE49-F238E27FC236}">
                <a16:creationId xmlns:a16="http://schemas.microsoft.com/office/drawing/2014/main" id="{8BA98455-A540-65BE-1265-60DB5AA7B556}"/>
              </a:ext>
            </a:extLst>
          </p:cNvPr>
          <p:cNvPicPr>
            <a:picLocks noChangeAspect="1"/>
          </p:cNvPicPr>
          <p:nvPr/>
        </p:nvPicPr>
        <p:blipFill>
          <a:blip r:embed="rId3"/>
          <a:srcRect r="4037" b="-1"/>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30" name="Straight Connector 29">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644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graph with blue squares&#10;&#10;Description automatically generated">
            <a:extLst>
              <a:ext uri="{FF2B5EF4-FFF2-40B4-BE49-F238E27FC236}">
                <a16:creationId xmlns:a16="http://schemas.microsoft.com/office/drawing/2014/main" id="{0ACB5A91-2B5C-148C-D1E7-B430D82D400D}"/>
              </a:ext>
            </a:extLst>
          </p:cNvPr>
          <p:cNvPicPr>
            <a:picLocks noChangeAspect="1"/>
          </p:cNvPicPr>
          <p:nvPr/>
        </p:nvPicPr>
        <p:blipFill>
          <a:blip r:embed="rId2"/>
          <a:stretch>
            <a:fillRect/>
          </a:stretch>
        </p:blipFill>
        <p:spPr>
          <a:xfrm>
            <a:off x="0" y="633819"/>
            <a:ext cx="7401696" cy="5801078"/>
          </a:xfrm>
          <a:prstGeom prst="rect">
            <a:avLst/>
          </a:prstGeom>
        </p:spPr>
      </p:pic>
      <p:pic>
        <p:nvPicPr>
          <p:cNvPr id="4" name="Picture 3" descr="A screenshot of a phone&#10;&#10;Description automatically generated">
            <a:extLst>
              <a:ext uri="{FF2B5EF4-FFF2-40B4-BE49-F238E27FC236}">
                <a16:creationId xmlns:a16="http://schemas.microsoft.com/office/drawing/2014/main" id="{2B45B62B-16D3-644C-9AA6-9217873E75A1}"/>
              </a:ext>
            </a:extLst>
          </p:cNvPr>
          <p:cNvPicPr>
            <a:picLocks noChangeAspect="1"/>
          </p:cNvPicPr>
          <p:nvPr/>
        </p:nvPicPr>
        <p:blipFill>
          <a:blip r:embed="rId3"/>
          <a:stretch>
            <a:fillRect/>
          </a:stretch>
        </p:blipFill>
        <p:spPr>
          <a:xfrm>
            <a:off x="7497634" y="2540497"/>
            <a:ext cx="4694366" cy="1765300"/>
          </a:xfrm>
          <a:prstGeom prst="rect">
            <a:avLst/>
          </a:prstGeom>
        </p:spPr>
      </p:pic>
      <p:sp>
        <p:nvSpPr>
          <p:cNvPr id="5" name="TextBox 4">
            <a:extLst>
              <a:ext uri="{FF2B5EF4-FFF2-40B4-BE49-F238E27FC236}">
                <a16:creationId xmlns:a16="http://schemas.microsoft.com/office/drawing/2014/main" id="{B1B0FFFC-3E21-4DE6-321C-E0160464E08A}"/>
              </a:ext>
            </a:extLst>
          </p:cNvPr>
          <p:cNvSpPr txBox="1"/>
          <p:nvPr/>
        </p:nvSpPr>
        <p:spPr>
          <a:xfrm>
            <a:off x="7858471" y="2171165"/>
            <a:ext cx="3972691" cy="369332"/>
          </a:xfrm>
          <a:prstGeom prst="rect">
            <a:avLst/>
          </a:prstGeom>
          <a:noFill/>
        </p:spPr>
        <p:txBody>
          <a:bodyPr wrap="none" rtlCol="0">
            <a:spAutoFit/>
          </a:bodyPr>
          <a:lstStyle/>
          <a:p>
            <a:r>
              <a:rPr lang="en-KZ" dirty="0"/>
              <a:t>Top 5 ending stations for casual riders</a:t>
            </a:r>
          </a:p>
        </p:txBody>
      </p:sp>
    </p:spTree>
    <p:extLst>
      <p:ext uri="{BB962C8B-B14F-4D97-AF65-F5344CB8AC3E}">
        <p14:creationId xmlns:p14="http://schemas.microsoft.com/office/powerpoint/2010/main" val="389709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white bars&#10;&#10;Description automatically generated with medium confidence">
            <a:extLst>
              <a:ext uri="{FF2B5EF4-FFF2-40B4-BE49-F238E27FC236}">
                <a16:creationId xmlns:a16="http://schemas.microsoft.com/office/drawing/2014/main" id="{6308C339-0A51-DFEE-1794-F0247F1AA77D}"/>
              </a:ext>
            </a:extLst>
          </p:cNvPr>
          <p:cNvPicPr>
            <a:picLocks noChangeAspect="1"/>
          </p:cNvPicPr>
          <p:nvPr/>
        </p:nvPicPr>
        <p:blipFill>
          <a:blip r:embed="rId2"/>
          <a:stretch>
            <a:fillRect/>
          </a:stretch>
        </p:blipFill>
        <p:spPr>
          <a:xfrm>
            <a:off x="190843" y="620473"/>
            <a:ext cx="7376984" cy="56170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AD3E68E-3E3E-5669-8D47-50AF02E0C2AA}"/>
              </a:ext>
            </a:extLst>
          </p:cNvPr>
          <p:cNvPicPr>
            <a:picLocks noChangeAspect="1"/>
          </p:cNvPicPr>
          <p:nvPr/>
        </p:nvPicPr>
        <p:blipFill>
          <a:blip r:embed="rId3"/>
          <a:stretch>
            <a:fillRect/>
          </a:stretch>
        </p:blipFill>
        <p:spPr>
          <a:xfrm>
            <a:off x="7567827" y="2590799"/>
            <a:ext cx="4624173" cy="1676400"/>
          </a:xfrm>
          <a:prstGeom prst="rect">
            <a:avLst/>
          </a:prstGeom>
        </p:spPr>
      </p:pic>
      <p:sp>
        <p:nvSpPr>
          <p:cNvPr id="6" name="TextBox 5">
            <a:extLst>
              <a:ext uri="{FF2B5EF4-FFF2-40B4-BE49-F238E27FC236}">
                <a16:creationId xmlns:a16="http://schemas.microsoft.com/office/drawing/2014/main" id="{91E29AAF-E6E1-7424-F265-DF8D0BC98130}"/>
              </a:ext>
            </a:extLst>
          </p:cNvPr>
          <p:cNvSpPr txBox="1"/>
          <p:nvPr/>
        </p:nvSpPr>
        <p:spPr>
          <a:xfrm>
            <a:off x="7567827" y="2075936"/>
            <a:ext cx="4154984" cy="369332"/>
          </a:xfrm>
          <a:prstGeom prst="rect">
            <a:avLst/>
          </a:prstGeom>
          <a:noFill/>
        </p:spPr>
        <p:txBody>
          <a:bodyPr wrap="none" rtlCol="0">
            <a:spAutoFit/>
          </a:bodyPr>
          <a:lstStyle/>
          <a:p>
            <a:r>
              <a:rPr lang="en-KZ" dirty="0"/>
              <a:t>Top 5 ending stations for member riders</a:t>
            </a:r>
          </a:p>
        </p:txBody>
      </p:sp>
    </p:spTree>
    <p:extLst>
      <p:ext uri="{BB962C8B-B14F-4D97-AF65-F5344CB8AC3E}">
        <p14:creationId xmlns:p14="http://schemas.microsoft.com/office/powerpoint/2010/main" val="152358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3E14A-024E-AD2F-1088-A9B07065C4D1}"/>
              </a:ext>
            </a:extLst>
          </p:cNvPr>
          <p:cNvSpPr txBox="1"/>
          <p:nvPr/>
        </p:nvSpPr>
        <p:spPr>
          <a:xfrm>
            <a:off x="981610" y="1297459"/>
            <a:ext cx="10228780" cy="4524315"/>
          </a:xfrm>
          <a:prstGeom prst="rect">
            <a:avLst/>
          </a:prstGeom>
          <a:noFill/>
        </p:spPr>
        <p:txBody>
          <a:bodyPr wrap="square" rtlCol="0">
            <a:spAutoFit/>
          </a:bodyPr>
          <a:lstStyle/>
          <a:p>
            <a:pPr>
              <a:lnSpc>
                <a:spcPct val="150000"/>
              </a:lnSpc>
            </a:pPr>
            <a:r>
              <a:rPr lang="en-US" sz="2400" b="1" dirty="0"/>
              <a:t>Key insights:</a:t>
            </a:r>
          </a:p>
          <a:p>
            <a:pPr>
              <a:lnSpc>
                <a:spcPct val="150000"/>
              </a:lnSpc>
            </a:pPr>
            <a:endParaRPr lang="en-US" b="1" dirty="0"/>
          </a:p>
          <a:p>
            <a:pPr>
              <a:lnSpc>
                <a:spcPct val="150000"/>
              </a:lnSpc>
              <a:buFont typeface="Arial" panose="020B0604020202020204" pitchFamily="34" charset="0"/>
              <a:buChar char="•"/>
            </a:pPr>
            <a:r>
              <a:rPr lang="en-US" dirty="0"/>
              <a:t>The top 5 starting and ending stations are the same for casual riders</a:t>
            </a:r>
          </a:p>
          <a:p>
            <a:pPr>
              <a:lnSpc>
                <a:spcPct val="150000"/>
              </a:lnSpc>
              <a:buFont typeface="Arial" panose="020B0604020202020204" pitchFamily="34" charset="0"/>
              <a:buChar char="•"/>
            </a:pPr>
            <a:r>
              <a:rPr lang="en-US" dirty="0"/>
              <a:t>The most popular starting station is Streeter Dr &amp; Grand Ave, which is located near the park in Chicago.</a:t>
            </a:r>
          </a:p>
          <a:p>
            <a:pPr>
              <a:lnSpc>
                <a:spcPct val="150000"/>
              </a:lnSpc>
              <a:buFont typeface="Arial" panose="020B0604020202020204" pitchFamily="34" charset="0"/>
              <a:buChar char="•"/>
            </a:pPr>
            <a:endParaRPr lang="en-US" dirty="0"/>
          </a:p>
          <a:p>
            <a:pPr>
              <a:lnSpc>
                <a:spcPct val="150000"/>
              </a:lnSpc>
              <a:buFont typeface="Arial" panose="020B0604020202020204" pitchFamily="34" charset="0"/>
              <a:buChar char="•"/>
            </a:pPr>
            <a:r>
              <a:rPr lang="en-US" dirty="0"/>
              <a:t>The top 5 starting and ending stations are the same for member riders except for one station</a:t>
            </a:r>
          </a:p>
          <a:p>
            <a:pPr>
              <a:lnSpc>
                <a:spcPct val="150000"/>
              </a:lnSpc>
              <a:buFont typeface="Arial" panose="020B0604020202020204" pitchFamily="34" charset="0"/>
              <a:buChar char="•"/>
            </a:pPr>
            <a:r>
              <a:rPr lang="en-US" dirty="0"/>
              <a:t>The top starting and ending station for member riders is Ellis Ave &amp; 60th St which is situated within the University of Chicago</a:t>
            </a:r>
          </a:p>
          <a:p>
            <a:pPr>
              <a:buFont typeface="Arial" panose="020B0604020202020204" pitchFamily="34" charset="0"/>
              <a:buChar char="•"/>
            </a:pPr>
            <a:endParaRPr lang="en-US" dirty="0"/>
          </a:p>
          <a:p>
            <a:endParaRPr lang="en-KZ" dirty="0"/>
          </a:p>
        </p:txBody>
      </p:sp>
    </p:spTree>
    <p:extLst>
      <p:ext uri="{BB962C8B-B14F-4D97-AF65-F5344CB8AC3E}">
        <p14:creationId xmlns:p14="http://schemas.microsoft.com/office/powerpoint/2010/main" val="35578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6A8CB-49DD-F251-884A-D4A0FD7BE041}"/>
              </a:ext>
            </a:extLst>
          </p:cNvPr>
          <p:cNvSpPr txBox="1"/>
          <p:nvPr/>
        </p:nvSpPr>
        <p:spPr>
          <a:xfrm>
            <a:off x="645640" y="653892"/>
            <a:ext cx="10900719" cy="5724644"/>
          </a:xfrm>
          <a:prstGeom prst="rect">
            <a:avLst/>
          </a:prstGeom>
          <a:noFill/>
        </p:spPr>
        <p:txBody>
          <a:bodyPr wrap="square" rtlCol="0">
            <a:spAutoFit/>
          </a:bodyPr>
          <a:lstStyle/>
          <a:p>
            <a:r>
              <a:rPr lang="en-US" sz="3600" b="1" dirty="0"/>
              <a:t>Share:</a:t>
            </a:r>
          </a:p>
          <a:p>
            <a:r>
              <a:rPr lang="en-US" sz="2000" b="1" dirty="0"/>
              <a:t>Summary of key findings:</a:t>
            </a:r>
          </a:p>
          <a:p>
            <a:endParaRPr lang="en-US" b="1" dirty="0"/>
          </a:p>
          <a:p>
            <a:pPr marL="285750" indent="-285750">
              <a:lnSpc>
                <a:spcPct val="150000"/>
              </a:lnSpc>
              <a:buFont typeface="Arial" panose="020B0604020202020204" pitchFamily="34" charset="0"/>
              <a:buChar char="•"/>
            </a:pPr>
            <a:r>
              <a:rPr lang="en-US" dirty="0"/>
              <a:t> In general, 59.7% of riders are members, and 40.3% of riders are casual users.</a:t>
            </a:r>
          </a:p>
          <a:p>
            <a:pPr marL="285750" indent="-285750">
              <a:lnSpc>
                <a:spcPct val="150000"/>
              </a:lnSpc>
              <a:buFont typeface="Arial" panose="020B0604020202020204" pitchFamily="34" charset="0"/>
              <a:buChar char="•"/>
            </a:pPr>
            <a:r>
              <a:rPr lang="en-US" dirty="0"/>
              <a:t>On average, casual riders ride a bike twice longer than member riders (24.07 min and 12.67 min, respectively)</a:t>
            </a:r>
          </a:p>
          <a:p>
            <a:pPr marL="285750" indent="-285750">
              <a:lnSpc>
                <a:spcPct val="150000"/>
              </a:lnSpc>
              <a:buFont typeface="Arial" panose="020B0604020202020204" pitchFamily="34" charset="0"/>
              <a:buChar char="•"/>
            </a:pPr>
            <a:r>
              <a:rPr lang="en-US" dirty="0"/>
              <a:t>For both user types the majority of rides fall into first two categories: "&lt;12 min" and "12-20 min“</a:t>
            </a:r>
          </a:p>
          <a:p>
            <a:pPr marL="285750" indent="-285750">
              <a:lnSpc>
                <a:spcPct val="150000"/>
              </a:lnSpc>
              <a:buFont typeface="Arial" panose="020B0604020202020204" pitchFamily="34" charset="0"/>
              <a:buChar char="•"/>
            </a:pPr>
            <a:r>
              <a:rPr lang="en-US" dirty="0"/>
              <a:t>Ride length for casual riders peaks mid morning through afternoon, especially between 10AM - 2PM, while for members its more consistent</a:t>
            </a:r>
          </a:p>
          <a:p>
            <a:pPr marL="285750" indent="-285750">
              <a:lnSpc>
                <a:spcPct val="150000"/>
              </a:lnSpc>
              <a:buFont typeface="Arial" panose="020B0604020202020204" pitchFamily="34" charset="0"/>
              <a:buChar char="•"/>
            </a:pPr>
            <a:r>
              <a:rPr lang="en-US" dirty="0"/>
              <a:t>Members take more rides during morning (7-8am) and evening (4-6 pm) , casual total number of rides also peak from 4pm to 6pm</a:t>
            </a:r>
          </a:p>
          <a:p>
            <a:pPr marL="285750" indent="-285750">
              <a:lnSpc>
                <a:spcPct val="150000"/>
              </a:lnSpc>
              <a:buFont typeface="Arial" panose="020B0604020202020204" pitchFamily="34" charset="0"/>
              <a:buChar char="•"/>
            </a:pPr>
            <a:r>
              <a:rPr lang="en-US" dirty="0"/>
              <a:t>Both users take longer rides on weekend</a:t>
            </a:r>
          </a:p>
          <a:p>
            <a:pPr marL="285750" indent="-285750">
              <a:lnSpc>
                <a:spcPct val="150000"/>
              </a:lnSpc>
              <a:buFont typeface="Arial" panose="020B0604020202020204" pitchFamily="34" charset="0"/>
              <a:buChar char="•"/>
            </a:pPr>
            <a:r>
              <a:rPr lang="en-US" dirty="0"/>
              <a:t>For both user types rides peak in summer and decline in winter</a:t>
            </a:r>
          </a:p>
          <a:p>
            <a:endParaRPr lang="en-KZ" dirty="0"/>
          </a:p>
        </p:txBody>
      </p:sp>
    </p:spTree>
    <p:extLst>
      <p:ext uri="{BB962C8B-B14F-4D97-AF65-F5344CB8AC3E}">
        <p14:creationId xmlns:p14="http://schemas.microsoft.com/office/powerpoint/2010/main" val="68739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D4802-36BB-8179-FCD5-0AED216D04FD}"/>
              </a:ext>
            </a:extLst>
          </p:cNvPr>
          <p:cNvSpPr txBox="1"/>
          <p:nvPr/>
        </p:nvSpPr>
        <p:spPr>
          <a:xfrm>
            <a:off x="667264" y="797510"/>
            <a:ext cx="10614454" cy="5816977"/>
          </a:xfrm>
          <a:prstGeom prst="rect">
            <a:avLst/>
          </a:prstGeom>
          <a:noFill/>
        </p:spPr>
        <p:txBody>
          <a:bodyPr wrap="square" rtlCol="0">
            <a:spAutoFit/>
          </a:bodyPr>
          <a:lstStyle/>
          <a:p>
            <a:r>
              <a:rPr lang="en-US" sz="2400" b="1" dirty="0"/>
              <a:t>Additional data analysis to consider:</a:t>
            </a:r>
          </a:p>
          <a:p>
            <a:endParaRPr lang="en-US" sz="2400" b="1" dirty="0"/>
          </a:p>
          <a:p>
            <a:r>
              <a:rPr lang="en-US" dirty="0"/>
              <a:t>This project uses a limited public dataset due to the protection of user privacy. Ideally, the marketing team would use the full dataset to carry out the following additional analysis:</a:t>
            </a:r>
          </a:p>
          <a:p>
            <a:endParaRPr lang="en-US" dirty="0"/>
          </a:p>
          <a:p>
            <a:pPr marL="285750" indent="-285750">
              <a:buFont typeface="Arial" panose="020B0604020202020204" pitchFamily="34" charset="0"/>
              <a:buChar char="•"/>
            </a:pPr>
            <a:r>
              <a:rPr lang="en-US" dirty="0"/>
              <a:t>Discover which casual riders are locals and focus on their riding habits</a:t>
            </a:r>
          </a:p>
          <a:p>
            <a:pPr marL="285750" indent="-285750">
              <a:buFont typeface="Arial" panose="020B0604020202020204" pitchFamily="34" charset="0"/>
              <a:buChar char="•"/>
            </a:pPr>
            <a:r>
              <a:rPr lang="en-US" dirty="0"/>
              <a:t>Determine how well and conveniently bike stations are situated</a:t>
            </a:r>
          </a:p>
          <a:p>
            <a:pPr marL="285750" indent="-285750">
              <a:buFont typeface="Arial" panose="020B0604020202020204" pitchFamily="34" charset="0"/>
              <a:buChar char="•"/>
            </a:pPr>
            <a:r>
              <a:rPr lang="en-US" dirty="0"/>
              <a:t>Break out your single ride and day pass riders</a:t>
            </a:r>
          </a:p>
          <a:p>
            <a:pPr marL="285750" indent="-285750">
              <a:buFont typeface="Arial" panose="020B0604020202020204" pitchFamily="34" charset="0"/>
              <a:buChar char="•"/>
            </a:pPr>
            <a:r>
              <a:rPr lang="en-US" dirty="0"/>
              <a:t>Analyze the number of trips and length of trips that local casual riders take</a:t>
            </a:r>
          </a:p>
          <a:p>
            <a:pPr marL="285750" indent="-285750">
              <a:buFont typeface="Arial" panose="020B0604020202020204" pitchFamily="34" charset="0"/>
              <a:buChar char="•"/>
            </a:pPr>
            <a:r>
              <a:rPr lang="en-US" dirty="0"/>
              <a:t>Take a closer look at the riding habits of your member riders</a:t>
            </a:r>
          </a:p>
          <a:p>
            <a:pPr marL="742950" lvl="1" indent="-285750">
              <a:buFont typeface="Arial" panose="020B0604020202020204" pitchFamily="34" charset="0"/>
              <a:buChar char="•"/>
            </a:pPr>
            <a:r>
              <a:rPr lang="en-US" dirty="0"/>
              <a:t>Number of trips, length of trip, who's riding multiple times a day? and where are they going?</a:t>
            </a:r>
          </a:p>
          <a:p>
            <a:endParaRPr lang="en-US" dirty="0"/>
          </a:p>
          <a:p>
            <a:pPr marL="285750" indent="-285750">
              <a:buFont typeface="Arial" panose="020B0604020202020204" pitchFamily="34" charset="0"/>
              <a:buChar char="•"/>
            </a:pPr>
            <a:r>
              <a:rPr lang="en-US" dirty="0"/>
              <a:t>In what ways does the surrounding landscape impact the riding experience of member riders and casual riders in the area?</a:t>
            </a:r>
          </a:p>
          <a:p>
            <a:pPr marL="742950" lvl="1" indent="-285750">
              <a:buFont typeface="Arial" panose="020B0604020202020204" pitchFamily="34" charset="0"/>
              <a:buChar char="•"/>
            </a:pPr>
            <a:r>
              <a:rPr lang="en-US" dirty="0"/>
              <a:t>Do they live in a dense population?</a:t>
            </a:r>
          </a:p>
          <a:p>
            <a:pPr marL="742950" lvl="1" indent="-285750">
              <a:buFont typeface="Arial" panose="020B0604020202020204" pitchFamily="34" charset="0"/>
              <a:buChar char="•"/>
            </a:pPr>
            <a:r>
              <a:rPr lang="en-US" dirty="0"/>
              <a:t>Are there major employers around?</a:t>
            </a:r>
          </a:p>
          <a:p>
            <a:pPr marL="742950" lvl="1" indent="-285750">
              <a:buFont typeface="Arial" panose="020B0604020202020204" pitchFamily="34" charset="0"/>
              <a:buChar char="•"/>
            </a:pPr>
            <a:r>
              <a:rPr lang="en-US" dirty="0"/>
              <a:t>Are there educational or medical institutions nearby?</a:t>
            </a:r>
          </a:p>
          <a:p>
            <a:pPr marL="742950" lvl="1" indent="-285750">
              <a:buFont typeface="Arial" panose="020B0604020202020204" pitchFamily="34" charset="0"/>
              <a:buChar char="•"/>
            </a:pPr>
            <a:r>
              <a:rPr lang="en-US" dirty="0"/>
              <a:t>Get a sense of whether the surrounding infrastructure promotes riding to work, riding to school, riding to grocery stores ,eateries, shopping, coffee shops, social gatherings.</a:t>
            </a:r>
          </a:p>
          <a:p>
            <a:endParaRPr lang="en-KZ" dirty="0"/>
          </a:p>
        </p:txBody>
      </p:sp>
    </p:spTree>
    <p:extLst>
      <p:ext uri="{BB962C8B-B14F-4D97-AF65-F5344CB8AC3E}">
        <p14:creationId xmlns:p14="http://schemas.microsoft.com/office/powerpoint/2010/main" val="91613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91477-9DB4-68C9-C670-D5A7D7B5152F}"/>
              </a:ext>
            </a:extLst>
          </p:cNvPr>
          <p:cNvSpPr txBox="1"/>
          <p:nvPr/>
        </p:nvSpPr>
        <p:spPr>
          <a:xfrm>
            <a:off x="488091" y="0"/>
            <a:ext cx="11215817" cy="7048083"/>
          </a:xfrm>
          <a:prstGeom prst="rect">
            <a:avLst/>
          </a:prstGeom>
          <a:noFill/>
        </p:spPr>
        <p:txBody>
          <a:bodyPr wrap="square" rtlCol="0">
            <a:spAutoFit/>
          </a:bodyPr>
          <a:lstStyle/>
          <a:p>
            <a:r>
              <a:rPr lang="en-US" sz="3600" b="1" dirty="0"/>
              <a:t>Act:</a:t>
            </a:r>
          </a:p>
          <a:p>
            <a:r>
              <a:rPr lang="en-US" sz="2000" b="1" dirty="0"/>
              <a:t>Recommendations:</a:t>
            </a:r>
          </a:p>
          <a:p>
            <a:endParaRPr lang="en-US" b="1" dirty="0"/>
          </a:p>
          <a:p>
            <a:r>
              <a:rPr lang="en-US" dirty="0"/>
              <a:t>For the marketing team to design a new marketing strategy to convert casual riders into annual members, they need to consider these recommendations:</a:t>
            </a:r>
          </a:p>
          <a:p>
            <a:endParaRPr lang="en-US" dirty="0"/>
          </a:p>
          <a:p>
            <a:pPr marL="285750" indent="-285750">
              <a:buFont typeface="Arial" panose="020B0604020202020204" pitchFamily="34" charset="0"/>
              <a:buChar char="•"/>
            </a:pPr>
            <a:r>
              <a:rPr lang="en-US" dirty="0"/>
              <a:t> </a:t>
            </a:r>
            <a:r>
              <a:rPr lang="en-US" dirty="0">
                <a:highlight>
                  <a:srgbClr val="FFFF00"/>
                </a:highlight>
              </a:rPr>
              <a:t>Market around pricing for the peak hours, days of the week and season</a:t>
            </a:r>
            <a:r>
              <a:rPr lang="en-US" dirty="0"/>
              <a:t>:</a:t>
            </a:r>
          </a:p>
          <a:p>
            <a:pPr marL="742950" lvl="1" indent="-285750">
              <a:buFont typeface="Arial" panose="020B0604020202020204" pitchFamily="34" charset="0"/>
              <a:buChar char="•"/>
            </a:pPr>
            <a:r>
              <a:rPr lang="en-US" dirty="0"/>
              <a:t>Offer special rates, membership subscriptions, or loyalty program for mid morning through afternoon     hours (peak hours for casual riders), weekends (Saturday and Sunday), and for the summer months.</a:t>
            </a:r>
          </a:p>
          <a:p>
            <a:pPr marL="285750" indent="-285750">
              <a:buFont typeface="Arial" panose="020B0604020202020204" pitchFamily="34" charset="0"/>
              <a:buChar char="•"/>
            </a:pPr>
            <a:r>
              <a:rPr lang="en-US" dirty="0">
                <a:highlight>
                  <a:srgbClr val="FFFF00"/>
                </a:highlight>
              </a:rPr>
              <a:t> Consider which bike stations are used the most and in what areas are they situated:</a:t>
            </a:r>
          </a:p>
          <a:p>
            <a:pPr marL="742950" lvl="1" indent="-285750">
              <a:buFont typeface="Arial" panose="020B0604020202020204" pitchFamily="34" charset="0"/>
              <a:buChar char="•"/>
            </a:pPr>
            <a:r>
              <a:rPr lang="en-US" dirty="0"/>
              <a:t>Members take the most rides during morning and evening hours, and the most popular start station is        situated near the University of Chicago, which suggest that membership is used the most by university students and staff. It would be beneficial to start a marketing campaign targeting this area. For example, offer a reward for recruiting a friend to ride to work or school.</a:t>
            </a:r>
          </a:p>
          <a:p>
            <a:pPr marL="742950" lvl="1" indent="-285750">
              <a:buFont typeface="Arial" panose="020B0604020202020204" pitchFamily="34" charset="0"/>
              <a:buChar char="•"/>
            </a:pPr>
            <a:r>
              <a:rPr lang="en-US" dirty="0"/>
              <a:t>Market to people whose home area and daily travel needs likely align well with your bike system. Focusing on dense and walkable areas, partnering with schools and companies.</a:t>
            </a:r>
          </a:p>
          <a:p>
            <a:pPr marL="742950" lvl="1" indent="-285750">
              <a:buFont typeface="Arial" panose="020B0604020202020204" pitchFamily="34" charset="0"/>
              <a:buChar char="•"/>
            </a:pPr>
            <a:r>
              <a:rPr lang="en-US" dirty="0"/>
              <a:t>Offer special discounts, day passes around the places of leisure, nature and tourist attractions, as the analysis suggests that casual users are more prone to take a bike near parks, lakes, beaches etc.</a:t>
            </a:r>
          </a:p>
          <a:p>
            <a:pPr marL="285750" indent="-285750">
              <a:buFont typeface="Arial" panose="020B0604020202020204" pitchFamily="34" charset="0"/>
              <a:buChar char="•"/>
            </a:pPr>
            <a:r>
              <a:rPr lang="en-US" dirty="0">
                <a:highlight>
                  <a:srgbClr val="FFFF00"/>
                </a:highlight>
              </a:rPr>
              <a:t> Use digital media and smart advertisements:</a:t>
            </a:r>
          </a:p>
          <a:p>
            <a:pPr marL="742950" lvl="1" indent="-285750">
              <a:buFont typeface="Arial" panose="020B0604020202020204" pitchFamily="34" charset="0"/>
              <a:buChar char="•"/>
            </a:pPr>
            <a:r>
              <a:rPr lang="en-US" dirty="0"/>
              <a:t>Use social media to showcase member riders who are already using bikes to go to work, school, the gym,  	  to meet friends.</a:t>
            </a:r>
          </a:p>
          <a:p>
            <a:pPr marL="742950" lvl="1" indent="-285750">
              <a:buFont typeface="Arial" panose="020B0604020202020204" pitchFamily="34" charset="0"/>
              <a:buChar char="•"/>
            </a:pPr>
            <a:r>
              <a:rPr lang="en-US" dirty="0"/>
              <a:t>Raise awareness of the ease of use, affordability, accessibility, green options and common uses for bikes rides.</a:t>
            </a:r>
          </a:p>
          <a:p>
            <a:endParaRPr lang="en-KZ" dirty="0"/>
          </a:p>
        </p:txBody>
      </p:sp>
    </p:spTree>
    <p:extLst>
      <p:ext uri="{BB962C8B-B14F-4D97-AF65-F5344CB8AC3E}">
        <p14:creationId xmlns:p14="http://schemas.microsoft.com/office/powerpoint/2010/main" val="73840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96F356F-8C32-943D-29A0-4B83DBA76252}"/>
              </a:ext>
            </a:extLst>
          </p:cNvPr>
          <p:cNvGraphicFramePr>
            <a:graphicFrameLocks noGrp="1"/>
          </p:cNvGraphicFramePr>
          <p:nvPr>
            <p:ph idx="1"/>
            <p:extLst>
              <p:ext uri="{D42A27DB-BD31-4B8C-83A1-F6EECF244321}">
                <p14:modId xmlns:p14="http://schemas.microsoft.com/office/powerpoint/2010/main" val="665850870"/>
              </p:ext>
            </p:extLst>
          </p:nvPr>
        </p:nvGraphicFramePr>
        <p:xfrm>
          <a:off x="-778476" y="308919"/>
          <a:ext cx="7278129" cy="6116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a person on a bicycle&#10;&#10;Description automatically generated">
            <a:extLst>
              <a:ext uri="{FF2B5EF4-FFF2-40B4-BE49-F238E27FC236}">
                <a16:creationId xmlns:a16="http://schemas.microsoft.com/office/drawing/2014/main" id="{93D6B6DE-CF43-35F7-2E4B-1699A383F05E}"/>
              </a:ext>
            </a:extLst>
          </p:cNvPr>
          <p:cNvPicPr>
            <a:picLocks noChangeAspect="1"/>
          </p:cNvPicPr>
          <p:nvPr/>
        </p:nvPicPr>
        <p:blipFill>
          <a:blip r:embed="rId7"/>
          <a:stretch>
            <a:fillRect/>
          </a:stretch>
        </p:blipFill>
        <p:spPr>
          <a:xfrm>
            <a:off x="6947154" y="1392521"/>
            <a:ext cx="3886200" cy="3949390"/>
          </a:xfrm>
          <a:prstGeom prst="rect">
            <a:avLst/>
          </a:prstGeom>
        </p:spPr>
      </p:pic>
    </p:spTree>
    <p:extLst>
      <p:ext uri="{BB962C8B-B14F-4D97-AF65-F5344CB8AC3E}">
        <p14:creationId xmlns:p14="http://schemas.microsoft.com/office/powerpoint/2010/main" val="46628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Content Placeholder 8">
            <a:extLst>
              <a:ext uri="{FF2B5EF4-FFF2-40B4-BE49-F238E27FC236}">
                <a16:creationId xmlns:a16="http://schemas.microsoft.com/office/drawing/2014/main" id="{033C5018-2A5C-C710-C2CB-B99F86612BA0}"/>
              </a:ext>
            </a:extLst>
          </p:cNvPr>
          <p:cNvSpPr>
            <a:spLocks noGrp="1"/>
          </p:cNvSpPr>
          <p:nvPr>
            <p:ph idx="1"/>
          </p:nvPr>
        </p:nvSpPr>
        <p:spPr>
          <a:xfrm>
            <a:off x="224475" y="1446923"/>
            <a:ext cx="3742044" cy="3651102"/>
          </a:xfrm>
        </p:spPr>
        <p:txBody>
          <a:bodyPr>
            <a:normAutofit/>
          </a:bodyPr>
          <a:lstStyle/>
          <a:p>
            <a:pPr marL="0" indent="0">
              <a:buNone/>
            </a:pPr>
            <a:r>
              <a:rPr lang="en-US" sz="2400" b="1" dirty="0"/>
              <a:t>Bike Ride Distribution by User Type</a:t>
            </a:r>
          </a:p>
          <a:p>
            <a:pPr marL="0" indent="0">
              <a:buNone/>
            </a:pPr>
            <a:endParaRPr lang="en-US" b="1" dirty="0"/>
          </a:p>
          <a:p>
            <a:pPr marL="0" indent="0">
              <a:buNone/>
            </a:pPr>
            <a:r>
              <a:rPr lang="en-US" sz="2000" dirty="0"/>
              <a:t>Key insight:</a:t>
            </a:r>
          </a:p>
          <a:p>
            <a:pPr>
              <a:buFont typeface="Arial" panose="020B0604020202020204" pitchFamily="34" charset="0"/>
              <a:buChar char="•"/>
            </a:pPr>
            <a:r>
              <a:rPr lang="en-US" sz="2000" dirty="0"/>
              <a:t>59.7% of riders are </a:t>
            </a:r>
            <a:r>
              <a:rPr lang="en-US" sz="2000" dirty="0">
                <a:solidFill>
                  <a:schemeClr val="accent1">
                    <a:lumMod val="60000"/>
                    <a:lumOff val="40000"/>
                  </a:schemeClr>
                </a:solidFill>
              </a:rPr>
              <a:t>members</a:t>
            </a:r>
            <a:r>
              <a:rPr lang="en-US" sz="2000" dirty="0"/>
              <a:t>, and 40.3% of riders are </a:t>
            </a:r>
            <a:r>
              <a:rPr lang="en-US" sz="2000" dirty="0">
                <a:solidFill>
                  <a:schemeClr val="accent2">
                    <a:lumMod val="75000"/>
                  </a:schemeClr>
                </a:solidFill>
              </a:rPr>
              <a:t>casual</a:t>
            </a:r>
            <a:r>
              <a:rPr lang="en-US" sz="2000" dirty="0"/>
              <a:t> users.</a:t>
            </a:r>
          </a:p>
          <a:p>
            <a:endParaRPr lang="en-US" sz="2000" dirty="0"/>
          </a:p>
        </p:txBody>
      </p:sp>
      <p:pic>
        <p:nvPicPr>
          <p:cNvPr id="5" name="Content Placeholder 4" descr="A graph with a red and blue rectangle&#10;&#10;Description automatically generated">
            <a:extLst>
              <a:ext uri="{FF2B5EF4-FFF2-40B4-BE49-F238E27FC236}">
                <a16:creationId xmlns:a16="http://schemas.microsoft.com/office/drawing/2014/main" id="{ABE1BC44-4D8F-050A-59B7-4BE093DF1B15}"/>
              </a:ext>
            </a:extLst>
          </p:cNvPr>
          <p:cNvPicPr>
            <a:picLocks noChangeAspect="1"/>
          </p:cNvPicPr>
          <p:nvPr/>
        </p:nvPicPr>
        <p:blipFill>
          <a:blip r:embed="rId2"/>
          <a:stretch>
            <a:fillRect/>
          </a:stretch>
        </p:blipFill>
        <p:spPr>
          <a:xfrm>
            <a:off x="4089370" y="1446923"/>
            <a:ext cx="7878155" cy="4966234"/>
          </a:xfrm>
          <a:prstGeom prst="rect">
            <a:avLst/>
          </a:prstGeom>
        </p:spPr>
      </p:pic>
    </p:spTree>
    <p:extLst>
      <p:ext uri="{BB962C8B-B14F-4D97-AF65-F5344CB8AC3E}">
        <p14:creationId xmlns:p14="http://schemas.microsoft.com/office/powerpoint/2010/main" val="232735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EEAA-F3F3-1A6D-5064-128B81A621EA}"/>
              </a:ext>
            </a:extLst>
          </p:cNvPr>
          <p:cNvSpPr>
            <a:spLocks noGrp="1"/>
          </p:cNvSpPr>
          <p:nvPr>
            <p:ph type="title"/>
          </p:nvPr>
        </p:nvSpPr>
        <p:spPr>
          <a:xfrm>
            <a:off x="7493001" y="967808"/>
            <a:ext cx="4662927" cy="1723830"/>
          </a:xfrm>
        </p:spPr>
        <p:txBody>
          <a:bodyPr>
            <a:noAutofit/>
          </a:bodyPr>
          <a:lstStyle/>
          <a:p>
            <a:r>
              <a:rPr lang="en-KZ" sz="2400" b="1" dirty="0"/>
              <a:t>Percentage distribution of rides for each User Type within each Ride Length Category</a:t>
            </a:r>
          </a:p>
        </p:txBody>
      </p:sp>
      <p:sp>
        <p:nvSpPr>
          <p:cNvPr id="9" name="Content Placeholder 8">
            <a:extLst>
              <a:ext uri="{FF2B5EF4-FFF2-40B4-BE49-F238E27FC236}">
                <a16:creationId xmlns:a16="http://schemas.microsoft.com/office/drawing/2014/main" id="{146064A2-9842-8065-FCA2-40C62E338D83}"/>
              </a:ext>
            </a:extLst>
          </p:cNvPr>
          <p:cNvSpPr>
            <a:spLocks noGrp="1"/>
          </p:cNvSpPr>
          <p:nvPr>
            <p:ph idx="1"/>
          </p:nvPr>
        </p:nvSpPr>
        <p:spPr>
          <a:xfrm>
            <a:off x="7493001" y="2691638"/>
            <a:ext cx="4133840" cy="3188586"/>
          </a:xfrm>
        </p:spPr>
        <p:txBody>
          <a:bodyPr>
            <a:normAutofit fontScale="70000" lnSpcReduction="20000"/>
          </a:bodyPr>
          <a:lstStyle/>
          <a:p>
            <a:pPr marL="0" indent="0">
              <a:buNone/>
            </a:pPr>
            <a:r>
              <a:rPr lang="en-US" dirty="0"/>
              <a:t>Key insights:</a:t>
            </a:r>
          </a:p>
          <a:p>
            <a:pPr>
              <a:buFont typeface="Arial" panose="020B0604020202020204" pitchFamily="34" charset="0"/>
              <a:buChar char="•"/>
            </a:pPr>
            <a:r>
              <a:rPr lang="en-US" dirty="0"/>
              <a:t>For both user types the majority of rides fall into first two categories: </a:t>
            </a:r>
            <a:r>
              <a:rPr lang="en-US" b="1" dirty="0"/>
              <a:t>"&lt;12 min" and "12-20 min".</a:t>
            </a:r>
          </a:p>
          <a:p>
            <a:pPr>
              <a:buFont typeface="Arial" panose="020B0604020202020204" pitchFamily="34" charset="0"/>
              <a:buChar char="•"/>
            </a:pPr>
            <a:r>
              <a:rPr lang="en-US" dirty="0"/>
              <a:t>42.44% and 24.67% of casual users ride a bike for less than 12 minutes, and between 12 and 20 minutes, respectively.</a:t>
            </a:r>
          </a:p>
          <a:p>
            <a:pPr>
              <a:buFont typeface="Arial" panose="020B0604020202020204" pitchFamily="34" charset="0"/>
              <a:buChar char="•"/>
            </a:pPr>
            <a:r>
              <a:rPr lang="en-US" dirty="0"/>
              <a:t>63.57% and 21.70% of member users ride a bike for less than 12 minutes, and between 12 and 20 minutes, respectively.</a:t>
            </a:r>
          </a:p>
          <a:p>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8F0190BD-0A4C-96D0-819D-5349A560EE1A}"/>
              </a:ext>
            </a:extLst>
          </p:cNvPr>
          <p:cNvPicPr>
            <a:picLocks noChangeAspect="1"/>
          </p:cNvPicPr>
          <p:nvPr/>
        </p:nvPicPr>
        <p:blipFill>
          <a:blip r:embed="rId2"/>
          <a:stretch>
            <a:fillRect/>
          </a:stretch>
        </p:blipFill>
        <p:spPr>
          <a:xfrm>
            <a:off x="410702" y="970169"/>
            <a:ext cx="6819521" cy="4910055"/>
          </a:xfrm>
          <a:prstGeom prst="rect">
            <a:avLst/>
          </a:prstGeom>
        </p:spPr>
      </p:pic>
    </p:spTree>
    <p:extLst>
      <p:ext uri="{BB962C8B-B14F-4D97-AF65-F5344CB8AC3E}">
        <p14:creationId xmlns:p14="http://schemas.microsoft.com/office/powerpoint/2010/main" val="392860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7949-4369-D5FB-16E9-103804725900}"/>
              </a:ext>
            </a:extLst>
          </p:cNvPr>
          <p:cNvSpPr>
            <a:spLocks noGrp="1"/>
          </p:cNvSpPr>
          <p:nvPr>
            <p:ph type="title"/>
          </p:nvPr>
        </p:nvSpPr>
        <p:spPr>
          <a:xfrm>
            <a:off x="282575" y="843919"/>
            <a:ext cx="4175131" cy="1446550"/>
          </a:xfrm>
        </p:spPr>
        <p:txBody>
          <a:bodyPr>
            <a:noAutofit/>
          </a:bodyPr>
          <a:lstStyle/>
          <a:p>
            <a:r>
              <a:rPr lang="en-KZ" sz="2400" b="1" dirty="0"/>
              <a:t>Average ride length by user type and time of day</a:t>
            </a:r>
          </a:p>
        </p:txBody>
      </p:sp>
      <p:sp>
        <p:nvSpPr>
          <p:cNvPr id="9" name="Content Placeholder 8">
            <a:extLst>
              <a:ext uri="{FF2B5EF4-FFF2-40B4-BE49-F238E27FC236}">
                <a16:creationId xmlns:a16="http://schemas.microsoft.com/office/drawing/2014/main" id="{184A30D9-7265-8599-C203-9232054A259B}"/>
              </a:ext>
            </a:extLst>
          </p:cNvPr>
          <p:cNvSpPr>
            <a:spLocks noGrp="1"/>
          </p:cNvSpPr>
          <p:nvPr>
            <p:ph idx="1"/>
          </p:nvPr>
        </p:nvSpPr>
        <p:spPr>
          <a:xfrm>
            <a:off x="282575" y="2290469"/>
            <a:ext cx="3759073" cy="3188586"/>
          </a:xfrm>
        </p:spPr>
        <p:txBody>
          <a:bodyPr>
            <a:normAutofit/>
          </a:bodyPr>
          <a:lstStyle/>
          <a:p>
            <a:pPr marL="0" indent="0">
              <a:buNone/>
            </a:pPr>
            <a:r>
              <a:rPr lang="en-US" sz="2000" dirty="0"/>
              <a:t>Key insights:</a:t>
            </a:r>
          </a:p>
          <a:p>
            <a:pPr>
              <a:buFont typeface="Arial" panose="020B0604020202020204" pitchFamily="34" charset="0"/>
              <a:buChar char="•"/>
            </a:pPr>
            <a:r>
              <a:rPr lang="en-US" sz="2000" dirty="0"/>
              <a:t>Ride length for </a:t>
            </a:r>
            <a:r>
              <a:rPr lang="en-US" sz="2000" dirty="0">
                <a:solidFill>
                  <a:schemeClr val="accent2">
                    <a:lumMod val="75000"/>
                  </a:schemeClr>
                </a:solidFill>
              </a:rPr>
              <a:t>casual steadier </a:t>
            </a:r>
            <a:r>
              <a:rPr lang="en-US" sz="2000" dirty="0"/>
              <a:t>peaks mid morning through afternoon</a:t>
            </a:r>
          </a:p>
          <a:p>
            <a:pPr>
              <a:buFont typeface="Arial" panose="020B0604020202020204" pitchFamily="34" charset="0"/>
              <a:buChar char="•"/>
            </a:pPr>
            <a:r>
              <a:rPr lang="en-US" sz="2000" dirty="0"/>
              <a:t>Ride length for </a:t>
            </a:r>
            <a:r>
              <a:rPr lang="en-US" sz="2000" dirty="0">
                <a:solidFill>
                  <a:schemeClr val="accent1">
                    <a:lumMod val="60000"/>
                    <a:lumOff val="40000"/>
                  </a:schemeClr>
                </a:solidFill>
              </a:rPr>
              <a:t>member riders </a:t>
            </a:r>
            <a:r>
              <a:rPr lang="en-US" sz="2000" dirty="0"/>
              <a:t>remains steadier throughout the day</a:t>
            </a:r>
          </a:p>
          <a:p>
            <a:endParaRPr lang="en-US" sz="2000" dirty="0"/>
          </a:p>
        </p:txBody>
      </p:sp>
      <p:pic>
        <p:nvPicPr>
          <p:cNvPr id="5" name="Content Placeholder 4" descr="A graph of different colored bars&#10;&#10;Description automatically generated">
            <a:extLst>
              <a:ext uri="{FF2B5EF4-FFF2-40B4-BE49-F238E27FC236}">
                <a16:creationId xmlns:a16="http://schemas.microsoft.com/office/drawing/2014/main" id="{5F232F02-012B-9223-E47F-FB8EB34C7ABC}"/>
              </a:ext>
            </a:extLst>
          </p:cNvPr>
          <p:cNvPicPr>
            <a:picLocks noChangeAspect="1"/>
          </p:cNvPicPr>
          <p:nvPr/>
        </p:nvPicPr>
        <p:blipFill>
          <a:blip r:embed="rId2"/>
          <a:stretch>
            <a:fillRect/>
          </a:stretch>
        </p:blipFill>
        <p:spPr>
          <a:xfrm>
            <a:off x="4382924" y="976630"/>
            <a:ext cx="7601283" cy="4903594"/>
          </a:xfrm>
          <a:prstGeom prst="rect">
            <a:avLst/>
          </a:prstGeom>
        </p:spPr>
      </p:pic>
    </p:spTree>
    <p:extLst>
      <p:ext uri="{BB962C8B-B14F-4D97-AF65-F5344CB8AC3E}">
        <p14:creationId xmlns:p14="http://schemas.microsoft.com/office/powerpoint/2010/main" val="2904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02DD-430F-1952-FA83-D10F2F6C17BC}"/>
              </a:ext>
            </a:extLst>
          </p:cNvPr>
          <p:cNvSpPr>
            <a:spLocks noGrp="1"/>
          </p:cNvSpPr>
          <p:nvPr>
            <p:ph type="title"/>
          </p:nvPr>
        </p:nvSpPr>
        <p:spPr>
          <a:xfrm>
            <a:off x="8016857" y="1021732"/>
            <a:ext cx="4311788" cy="1446550"/>
          </a:xfrm>
        </p:spPr>
        <p:txBody>
          <a:bodyPr>
            <a:noAutofit/>
          </a:bodyPr>
          <a:lstStyle/>
          <a:p>
            <a:r>
              <a:rPr lang="en-KZ" sz="2400" b="1" dirty="0"/>
              <a:t>Average ride length by user type and hour of day</a:t>
            </a:r>
          </a:p>
        </p:txBody>
      </p:sp>
      <p:sp>
        <p:nvSpPr>
          <p:cNvPr id="9" name="Content Placeholder 8">
            <a:extLst>
              <a:ext uri="{FF2B5EF4-FFF2-40B4-BE49-F238E27FC236}">
                <a16:creationId xmlns:a16="http://schemas.microsoft.com/office/drawing/2014/main" id="{FDE1E4A3-374C-79E6-F22F-66B769545BB5}"/>
              </a:ext>
            </a:extLst>
          </p:cNvPr>
          <p:cNvSpPr>
            <a:spLocks noGrp="1"/>
          </p:cNvSpPr>
          <p:nvPr>
            <p:ph idx="1"/>
          </p:nvPr>
        </p:nvSpPr>
        <p:spPr>
          <a:xfrm>
            <a:off x="8263992" y="2724396"/>
            <a:ext cx="3609983" cy="3188586"/>
          </a:xfrm>
        </p:spPr>
        <p:txBody>
          <a:bodyPr>
            <a:normAutofit/>
          </a:bodyPr>
          <a:lstStyle/>
          <a:p>
            <a:pPr marL="0" indent="0">
              <a:buNone/>
            </a:pPr>
            <a:r>
              <a:rPr lang="en-US" sz="2000" dirty="0"/>
              <a:t>Key insight:</a:t>
            </a:r>
          </a:p>
          <a:p>
            <a:pPr>
              <a:buFont typeface="Arial" panose="020B0604020202020204" pitchFamily="34" charset="0"/>
              <a:buChar char="•"/>
            </a:pPr>
            <a:r>
              <a:rPr lang="en-US" sz="2000" dirty="0">
                <a:solidFill>
                  <a:schemeClr val="accent2">
                    <a:lumMod val="75000"/>
                  </a:schemeClr>
                </a:solidFill>
              </a:rPr>
              <a:t>Casual riders </a:t>
            </a:r>
            <a:r>
              <a:rPr lang="en-US" sz="2000" dirty="0"/>
              <a:t>on average ride longer than </a:t>
            </a:r>
            <a:r>
              <a:rPr lang="en-US" sz="2000" dirty="0">
                <a:solidFill>
                  <a:schemeClr val="tx2">
                    <a:lumMod val="50000"/>
                    <a:lumOff val="50000"/>
                  </a:schemeClr>
                </a:solidFill>
              </a:rPr>
              <a:t>member riders </a:t>
            </a:r>
            <a:r>
              <a:rPr lang="en-US" sz="2000" dirty="0"/>
              <a:t>(between 25 and 30 min), peaking between 10AM - 2PM</a:t>
            </a:r>
          </a:p>
          <a:p>
            <a:endParaRPr lang="en-US" sz="2000" dirty="0"/>
          </a:p>
        </p:txBody>
      </p:sp>
      <p:pic>
        <p:nvPicPr>
          <p:cNvPr id="5" name="Content Placeholder 4" descr="A graph of a number of bars&#10;&#10;Description automatically generated with medium confidence">
            <a:extLst>
              <a:ext uri="{FF2B5EF4-FFF2-40B4-BE49-F238E27FC236}">
                <a16:creationId xmlns:a16="http://schemas.microsoft.com/office/drawing/2014/main" id="{8327FDEE-63A2-AC49-CC9E-1912B5EDFF45}"/>
              </a:ext>
            </a:extLst>
          </p:cNvPr>
          <p:cNvPicPr>
            <a:picLocks noChangeAspect="1"/>
          </p:cNvPicPr>
          <p:nvPr/>
        </p:nvPicPr>
        <p:blipFill>
          <a:blip r:embed="rId2"/>
          <a:stretch>
            <a:fillRect/>
          </a:stretch>
        </p:blipFill>
        <p:spPr>
          <a:xfrm>
            <a:off x="1" y="840259"/>
            <a:ext cx="8016856" cy="4899491"/>
          </a:xfrm>
          <a:prstGeom prst="rect">
            <a:avLst/>
          </a:prstGeom>
        </p:spPr>
      </p:pic>
    </p:spTree>
    <p:extLst>
      <p:ext uri="{BB962C8B-B14F-4D97-AF65-F5344CB8AC3E}">
        <p14:creationId xmlns:p14="http://schemas.microsoft.com/office/powerpoint/2010/main" val="61612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BE4C-5661-0B3F-958D-C48D5B954A69}"/>
              </a:ext>
            </a:extLst>
          </p:cNvPr>
          <p:cNvSpPr>
            <a:spLocks noGrp="1"/>
          </p:cNvSpPr>
          <p:nvPr>
            <p:ph type="title"/>
          </p:nvPr>
        </p:nvSpPr>
        <p:spPr>
          <a:xfrm>
            <a:off x="182610" y="1204721"/>
            <a:ext cx="4488765" cy="1446550"/>
          </a:xfrm>
        </p:spPr>
        <p:txBody>
          <a:bodyPr>
            <a:normAutofit/>
          </a:bodyPr>
          <a:lstStyle/>
          <a:p>
            <a:r>
              <a:rPr lang="en-KZ" sz="2400" b="1" dirty="0"/>
              <a:t>Total rides by user type and hour of day</a:t>
            </a:r>
          </a:p>
        </p:txBody>
      </p:sp>
      <p:sp>
        <p:nvSpPr>
          <p:cNvPr id="9" name="Content Placeholder 8">
            <a:extLst>
              <a:ext uri="{FF2B5EF4-FFF2-40B4-BE49-F238E27FC236}">
                <a16:creationId xmlns:a16="http://schemas.microsoft.com/office/drawing/2014/main" id="{768F373D-77F4-352D-234E-60343A2284E6}"/>
              </a:ext>
            </a:extLst>
          </p:cNvPr>
          <p:cNvSpPr>
            <a:spLocks noGrp="1"/>
          </p:cNvSpPr>
          <p:nvPr>
            <p:ph idx="1"/>
          </p:nvPr>
        </p:nvSpPr>
        <p:spPr>
          <a:xfrm>
            <a:off x="182610" y="2692783"/>
            <a:ext cx="4114799" cy="3188586"/>
          </a:xfrm>
        </p:spPr>
        <p:txBody>
          <a:bodyPr>
            <a:normAutofit/>
          </a:bodyPr>
          <a:lstStyle/>
          <a:p>
            <a:pPr marL="0" indent="0">
              <a:buNone/>
            </a:pPr>
            <a:r>
              <a:rPr lang="en-US" sz="2000" dirty="0"/>
              <a:t>Key insights:</a:t>
            </a:r>
          </a:p>
          <a:p>
            <a:pPr>
              <a:buFont typeface="Arial" panose="020B0604020202020204" pitchFamily="34" charset="0"/>
              <a:buChar char="•"/>
            </a:pPr>
            <a:r>
              <a:rPr lang="en-US" sz="2000" dirty="0"/>
              <a:t>For </a:t>
            </a:r>
            <a:r>
              <a:rPr lang="en-US" sz="2000" dirty="0">
                <a:solidFill>
                  <a:schemeClr val="tx2">
                    <a:lumMod val="50000"/>
                    <a:lumOff val="50000"/>
                  </a:schemeClr>
                </a:solidFill>
              </a:rPr>
              <a:t>members</a:t>
            </a:r>
            <a:r>
              <a:rPr lang="en-US" sz="2000" dirty="0"/>
              <a:t> total rides peak during morning (7-8am) and evening (4-6 pm)</a:t>
            </a:r>
          </a:p>
          <a:p>
            <a:pPr>
              <a:buFont typeface="Arial" panose="020B0604020202020204" pitchFamily="34" charset="0"/>
              <a:buChar char="•"/>
            </a:pPr>
            <a:r>
              <a:rPr lang="en-US" sz="2000" dirty="0">
                <a:solidFill>
                  <a:schemeClr val="accent2">
                    <a:lumMod val="75000"/>
                  </a:schemeClr>
                </a:solidFill>
              </a:rPr>
              <a:t>Casual</a:t>
            </a:r>
            <a:r>
              <a:rPr lang="en-US" sz="2000" dirty="0"/>
              <a:t> rides also peak from 4pm to 6pm</a:t>
            </a:r>
          </a:p>
          <a:p>
            <a:endParaRPr lang="en-US" sz="2000" dirty="0"/>
          </a:p>
        </p:txBody>
      </p:sp>
      <p:pic>
        <p:nvPicPr>
          <p:cNvPr id="5" name="Content Placeholder 4" descr="A graph of a number of different colored bars&#10;&#10;Description automatically generated">
            <a:extLst>
              <a:ext uri="{FF2B5EF4-FFF2-40B4-BE49-F238E27FC236}">
                <a16:creationId xmlns:a16="http://schemas.microsoft.com/office/drawing/2014/main" id="{0FAD4A81-BC16-80FC-7F69-428E6B86A742}"/>
              </a:ext>
            </a:extLst>
          </p:cNvPr>
          <p:cNvPicPr>
            <a:picLocks noChangeAspect="1"/>
          </p:cNvPicPr>
          <p:nvPr/>
        </p:nvPicPr>
        <p:blipFill>
          <a:blip r:embed="rId2"/>
          <a:stretch>
            <a:fillRect/>
          </a:stretch>
        </p:blipFill>
        <p:spPr>
          <a:xfrm>
            <a:off x="4480019" y="1096772"/>
            <a:ext cx="7653102" cy="4673833"/>
          </a:xfrm>
          <a:prstGeom prst="rect">
            <a:avLst/>
          </a:prstGeom>
        </p:spPr>
      </p:pic>
    </p:spTree>
    <p:extLst>
      <p:ext uri="{BB962C8B-B14F-4D97-AF65-F5344CB8AC3E}">
        <p14:creationId xmlns:p14="http://schemas.microsoft.com/office/powerpoint/2010/main" val="122978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3782-F67D-8495-3972-DBF636AB9826}"/>
              </a:ext>
            </a:extLst>
          </p:cNvPr>
          <p:cNvSpPr>
            <a:spLocks noGrp="1"/>
          </p:cNvSpPr>
          <p:nvPr>
            <p:ph type="title"/>
          </p:nvPr>
        </p:nvSpPr>
        <p:spPr>
          <a:xfrm>
            <a:off x="7315420" y="1242519"/>
            <a:ext cx="4814330" cy="1446550"/>
          </a:xfrm>
        </p:spPr>
        <p:txBody>
          <a:bodyPr>
            <a:noAutofit/>
          </a:bodyPr>
          <a:lstStyle/>
          <a:p>
            <a:r>
              <a:rPr lang="en-KZ" sz="2400" b="1" dirty="0"/>
              <a:t>Average ride length by user type and day of the week</a:t>
            </a:r>
          </a:p>
        </p:txBody>
      </p:sp>
      <p:sp>
        <p:nvSpPr>
          <p:cNvPr id="9" name="Content Placeholder 8">
            <a:extLst>
              <a:ext uri="{FF2B5EF4-FFF2-40B4-BE49-F238E27FC236}">
                <a16:creationId xmlns:a16="http://schemas.microsoft.com/office/drawing/2014/main" id="{5A4CA1DB-5BC8-618F-2507-5F0376BB0C84}"/>
              </a:ext>
            </a:extLst>
          </p:cNvPr>
          <p:cNvSpPr>
            <a:spLocks noGrp="1"/>
          </p:cNvSpPr>
          <p:nvPr>
            <p:ph idx="1"/>
          </p:nvPr>
        </p:nvSpPr>
        <p:spPr>
          <a:xfrm>
            <a:off x="7765393" y="2689069"/>
            <a:ext cx="4133840" cy="3188586"/>
          </a:xfrm>
        </p:spPr>
        <p:txBody>
          <a:bodyPr>
            <a:normAutofit/>
          </a:bodyPr>
          <a:lstStyle/>
          <a:p>
            <a:pPr marL="0" indent="0">
              <a:buNone/>
            </a:pPr>
            <a:r>
              <a:rPr lang="en-US" sz="2000" dirty="0"/>
              <a:t>Key insight:</a:t>
            </a:r>
          </a:p>
          <a:p>
            <a:pPr>
              <a:buFont typeface="Arial" panose="020B0604020202020204" pitchFamily="34" charset="0"/>
              <a:buChar char="•"/>
            </a:pPr>
            <a:r>
              <a:rPr lang="en-US" sz="2000" dirty="0"/>
              <a:t>Both users take longer rides on the </a:t>
            </a:r>
            <a:r>
              <a:rPr lang="en-US" sz="2000" b="1" dirty="0"/>
              <a:t>weekend (Saturday, Sunday)</a:t>
            </a:r>
          </a:p>
          <a:p>
            <a:endParaRPr lang="en-US" sz="2000" dirty="0"/>
          </a:p>
        </p:txBody>
      </p:sp>
      <p:pic>
        <p:nvPicPr>
          <p:cNvPr id="5" name="Content Placeholder 4" descr="A graph of different colored bars&#10;&#10;Description automatically generated">
            <a:extLst>
              <a:ext uri="{FF2B5EF4-FFF2-40B4-BE49-F238E27FC236}">
                <a16:creationId xmlns:a16="http://schemas.microsoft.com/office/drawing/2014/main" id="{93CBF5F8-2FC5-5AF9-3F4F-724D5878B0E7}"/>
              </a:ext>
            </a:extLst>
          </p:cNvPr>
          <p:cNvPicPr>
            <a:picLocks noChangeAspect="1"/>
          </p:cNvPicPr>
          <p:nvPr/>
        </p:nvPicPr>
        <p:blipFill>
          <a:blip r:embed="rId2"/>
          <a:stretch>
            <a:fillRect/>
          </a:stretch>
        </p:blipFill>
        <p:spPr>
          <a:xfrm>
            <a:off x="0" y="976630"/>
            <a:ext cx="7352270" cy="4767053"/>
          </a:xfrm>
          <a:prstGeom prst="rect">
            <a:avLst/>
          </a:prstGeom>
        </p:spPr>
      </p:pic>
    </p:spTree>
    <p:extLst>
      <p:ext uri="{BB962C8B-B14F-4D97-AF65-F5344CB8AC3E}">
        <p14:creationId xmlns:p14="http://schemas.microsoft.com/office/powerpoint/2010/main" val="190863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31A-EB8B-4421-1B51-4B0E9095A31E}"/>
              </a:ext>
            </a:extLst>
          </p:cNvPr>
          <p:cNvSpPr>
            <a:spLocks noGrp="1"/>
          </p:cNvSpPr>
          <p:nvPr>
            <p:ph type="title"/>
          </p:nvPr>
        </p:nvSpPr>
        <p:spPr>
          <a:xfrm>
            <a:off x="289763" y="1152314"/>
            <a:ext cx="4010388" cy="1446550"/>
          </a:xfrm>
        </p:spPr>
        <p:txBody>
          <a:bodyPr>
            <a:normAutofit/>
          </a:bodyPr>
          <a:lstStyle/>
          <a:p>
            <a:r>
              <a:rPr lang="en-KZ" sz="2400" b="1" dirty="0"/>
              <a:t>Total Rides by user type and season</a:t>
            </a:r>
          </a:p>
        </p:txBody>
      </p:sp>
      <p:sp>
        <p:nvSpPr>
          <p:cNvPr id="9" name="Content Placeholder 8">
            <a:extLst>
              <a:ext uri="{FF2B5EF4-FFF2-40B4-BE49-F238E27FC236}">
                <a16:creationId xmlns:a16="http://schemas.microsoft.com/office/drawing/2014/main" id="{80AC9E42-F55E-2F79-53DE-0295718FBB21}"/>
              </a:ext>
            </a:extLst>
          </p:cNvPr>
          <p:cNvSpPr>
            <a:spLocks noGrp="1"/>
          </p:cNvSpPr>
          <p:nvPr>
            <p:ph idx="1"/>
          </p:nvPr>
        </p:nvSpPr>
        <p:spPr>
          <a:xfrm>
            <a:off x="449400" y="2493291"/>
            <a:ext cx="3609983" cy="3188586"/>
          </a:xfrm>
        </p:spPr>
        <p:txBody>
          <a:bodyPr>
            <a:normAutofit/>
          </a:bodyPr>
          <a:lstStyle/>
          <a:p>
            <a:pPr marL="0" indent="0">
              <a:buNone/>
            </a:pPr>
            <a:r>
              <a:rPr lang="en-US" sz="2000" dirty="0"/>
              <a:t>Key insights:</a:t>
            </a:r>
          </a:p>
          <a:p>
            <a:pPr>
              <a:buFont typeface="Arial" panose="020B0604020202020204" pitchFamily="34" charset="0"/>
              <a:buChar char="•"/>
            </a:pPr>
            <a:r>
              <a:rPr lang="en-US" sz="2000" dirty="0"/>
              <a:t>In each season we see more member rides.</a:t>
            </a:r>
          </a:p>
          <a:p>
            <a:pPr>
              <a:buFont typeface="Arial" panose="020B0604020202020204" pitchFamily="34" charset="0"/>
              <a:buChar char="•"/>
            </a:pPr>
            <a:r>
              <a:rPr lang="en-US" sz="2000" dirty="0"/>
              <a:t>Both riders </a:t>
            </a:r>
            <a:r>
              <a:rPr lang="en-US" sz="2000" b="1" dirty="0"/>
              <a:t>peak in summer </a:t>
            </a:r>
            <a:r>
              <a:rPr lang="en-US" sz="2000" dirty="0"/>
              <a:t>and </a:t>
            </a:r>
            <a:r>
              <a:rPr lang="en-US" sz="2000" b="1" dirty="0"/>
              <a:t>decline in winter</a:t>
            </a:r>
          </a:p>
          <a:p>
            <a:pPr marL="0" indent="0">
              <a:buNone/>
            </a:pPr>
            <a:endParaRPr lang="en-US" sz="2000" dirty="0"/>
          </a:p>
        </p:txBody>
      </p:sp>
      <p:pic>
        <p:nvPicPr>
          <p:cNvPr id="5" name="Content Placeholder 4" descr="A graph of different colored bars&#10;&#10;Description automatically generated">
            <a:extLst>
              <a:ext uri="{FF2B5EF4-FFF2-40B4-BE49-F238E27FC236}">
                <a16:creationId xmlns:a16="http://schemas.microsoft.com/office/drawing/2014/main" id="{19360400-46AB-DAE0-E995-C35BA421947F}"/>
              </a:ext>
            </a:extLst>
          </p:cNvPr>
          <p:cNvPicPr>
            <a:picLocks noChangeAspect="1"/>
          </p:cNvPicPr>
          <p:nvPr/>
        </p:nvPicPr>
        <p:blipFill>
          <a:blip r:embed="rId2"/>
          <a:stretch>
            <a:fillRect/>
          </a:stretch>
        </p:blipFill>
        <p:spPr>
          <a:xfrm>
            <a:off x="4699688" y="1204720"/>
            <a:ext cx="7289048" cy="4675503"/>
          </a:xfrm>
          <a:prstGeom prst="rect">
            <a:avLst/>
          </a:prstGeom>
        </p:spPr>
      </p:pic>
    </p:spTree>
    <p:extLst>
      <p:ext uri="{BB962C8B-B14F-4D97-AF65-F5344CB8AC3E}">
        <p14:creationId xmlns:p14="http://schemas.microsoft.com/office/powerpoint/2010/main" val="11398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TotalTime>
  <Words>1042</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CYCLISTIC BIKE SHARE ANALYSIS CASE STUDY</vt:lpstr>
      <vt:lpstr>PowerPoint Presentation</vt:lpstr>
      <vt:lpstr>PowerPoint Presentation</vt:lpstr>
      <vt:lpstr>Percentage distribution of rides for each User Type within each Ride Length Category</vt:lpstr>
      <vt:lpstr>Average ride length by user type and time of day</vt:lpstr>
      <vt:lpstr>Average ride length by user type and hour of day</vt:lpstr>
      <vt:lpstr>Total rides by user type and hour of day</vt:lpstr>
      <vt:lpstr>Average ride length by user type and day of the week</vt:lpstr>
      <vt:lpstr>Total Rides by user type and season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ANALYSIS CASE STUDY</dc:title>
  <dc:creator>......... ..........</dc:creator>
  <cp:lastModifiedBy>Aruzhan Karimzhanova</cp:lastModifiedBy>
  <cp:revision>4</cp:revision>
  <dcterms:created xsi:type="dcterms:W3CDTF">2023-09-16T17:19:30Z</dcterms:created>
  <dcterms:modified xsi:type="dcterms:W3CDTF">2025-01-16T11:17:37Z</dcterms:modified>
</cp:coreProperties>
</file>