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2" y="3640667"/>
            <a:ext cx="9609668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1" y="3632200"/>
            <a:ext cx="960967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556931"/>
            <a:ext cx="472281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70" y="2556931"/>
            <a:ext cx="4715930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268" y="2658533"/>
            <a:ext cx="443494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2281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3191" y="2667000"/>
            <a:ext cx="444340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5930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Recognition of Unistroke Gesture Sequences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Justin Permar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Arvind Krishnaa Jagannathan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</a:t>
            </a:r>
            <a:r>
              <a:rPr lang="en-US" dirty="0" smtClean="0"/>
              <a:t>nces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Lyddane</a:t>
            </a:r>
            <a:r>
              <a:rPr lang="en-US" dirty="0"/>
              <a:t>, Donald. United states attorneys’ bulletin. </a:t>
            </a:r>
            <a:r>
              <a:rPr lang="en-US" dirty="0" smtClean="0"/>
              <a:t>Technical report</a:t>
            </a:r>
            <a:r>
              <a:rPr lang="en-US" dirty="0"/>
              <a:t>, United States Department of Justice </a:t>
            </a:r>
            <a:r>
              <a:rPr lang="en-US" dirty="0" smtClean="0"/>
              <a:t>Executive Office </a:t>
            </a:r>
            <a:r>
              <a:rPr lang="en-US" dirty="0"/>
              <a:t>for United States Attorneys, May 2006.</a:t>
            </a:r>
          </a:p>
          <a:p>
            <a:pPr marL="0" indent="0">
              <a:buNone/>
            </a:pPr>
            <a:r>
              <a:rPr lang="en-US" dirty="0"/>
              <a:t>[2] J. Yang, Y. </a:t>
            </a:r>
            <a:r>
              <a:rPr lang="en-US" dirty="0" err="1"/>
              <a:t>Xu</a:t>
            </a:r>
            <a:r>
              <a:rPr lang="en-US" dirty="0"/>
              <a:t>, and C. S. Chen. Gesture interface: </a:t>
            </a:r>
            <a:r>
              <a:rPr lang="en-US" dirty="0" smtClean="0"/>
              <a:t>Modeling and </a:t>
            </a:r>
            <a:r>
              <a:rPr lang="en-US" dirty="0"/>
              <a:t>learning. In Robotics and Automation, </a:t>
            </a:r>
            <a:r>
              <a:rPr lang="en-US" dirty="0" smtClean="0"/>
              <a:t>1994. Proceedings</a:t>
            </a:r>
            <a:r>
              <a:rPr lang="en-US" dirty="0"/>
              <a:t>., 1994 IEEE International Conference on, </a:t>
            </a:r>
            <a:r>
              <a:rPr lang="en-US" dirty="0" smtClean="0"/>
              <a:t>pages 1747–1752</a:t>
            </a:r>
            <a:r>
              <a:rPr lang="en-US" dirty="0"/>
              <a:t>, 1994.</a:t>
            </a:r>
          </a:p>
          <a:p>
            <a:pPr marL="0" indent="0">
              <a:buNone/>
            </a:pPr>
            <a:r>
              <a:rPr lang="da-DK" dirty="0"/>
              <a:t>[3] D. O. Tanguay Jr. Hidden markov models for </a:t>
            </a:r>
            <a:r>
              <a:rPr lang="da-DK" dirty="0" smtClean="0"/>
              <a:t>gesture </a:t>
            </a:r>
            <a:r>
              <a:rPr lang="en-US" dirty="0" smtClean="0"/>
              <a:t>recognition</a:t>
            </a:r>
            <a:r>
              <a:rPr lang="en-US" dirty="0"/>
              <a:t>. Master’s thesis, Massachusetts Institute </a:t>
            </a:r>
            <a:r>
              <a:rPr lang="en-US" dirty="0" smtClean="0"/>
              <a:t>of Technology</a:t>
            </a:r>
            <a:r>
              <a:rPr lang="en-US" dirty="0"/>
              <a:t>, 1995.</a:t>
            </a:r>
          </a:p>
          <a:p>
            <a:pPr marL="0" indent="0">
              <a:buNone/>
            </a:pPr>
            <a:r>
              <a:rPr lang="en-US" dirty="0"/>
              <a:t>[4] J.O. Wobbrock, A.D. Wilson, and Y. Li. Gestures </a:t>
            </a:r>
            <a:r>
              <a:rPr lang="en-US" dirty="0" smtClean="0"/>
              <a:t>without libraries</a:t>
            </a:r>
            <a:r>
              <a:rPr lang="en-US" dirty="0"/>
              <a:t>, toolkits or training: a $1 recognizer for </a:t>
            </a:r>
            <a:r>
              <a:rPr lang="en-US" dirty="0" smtClean="0"/>
              <a:t>user interface </a:t>
            </a:r>
            <a:r>
              <a:rPr lang="en-US" dirty="0"/>
              <a:t>prototypes. In Proceedings of the 20th </a:t>
            </a:r>
            <a:r>
              <a:rPr lang="en-US" dirty="0" smtClean="0"/>
              <a:t>annual ACM </a:t>
            </a:r>
            <a:r>
              <a:rPr lang="en-US" dirty="0"/>
              <a:t>symposium on User interface software and </a:t>
            </a:r>
            <a:r>
              <a:rPr lang="en-US" dirty="0" smtClean="0"/>
              <a:t>technology, pages </a:t>
            </a:r>
            <a:r>
              <a:rPr lang="en-US" dirty="0"/>
              <a:t>159–168. ACM, 2007.</a:t>
            </a:r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dirty="0" err="1"/>
              <a:t>Zygmunt</a:t>
            </a:r>
            <a:r>
              <a:rPr lang="en-US" dirty="0"/>
              <a:t> </a:t>
            </a:r>
            <a:r>
              <a:rPr lang="en-US" dirty="0" err="1"/>
              <a:t>Pizlo</a:t>
            </a:r>
            <a:r>
              <a:rPr lang="en-US" dirty="0"/>
              <a:t>. Perception viewed as an inverse </a:t>
            </a:r>
            <a:r>
              <a:rPr lang="en-US" dirty="0" smtClean="0"/>
              <a:t>problem. Vision </a:t>
            </a:r>
            <a:r>
              <a:rPr lang="en-US" dirty="0"/>
              <a:t>Research, 41(24):3145–3161, November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2726654"/>
            <a:ext cx="4590629" cy="297949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develop a gesture recognition system, which will segment the input sequence consisting of multiple gestures, drawn in one stroke, into the constituent.</a:t>
            </a:r>
          </a:p>
          <a:p>
            <a:pPr marL="0" indent="0">
              <a:buNone/>
            </a:pPr>
            <a:r>
              <a:rPr lang="en-US" dirty="0" smtClean="0"/>
              <a:t>Our primary objective in solving this problem is to have a minimal set of training data in order to quickly build a prototype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Recognition of individual gestures in unistroke and multistroke sequences of digits – Yang et al: Training HMMs for continuous sequences</a:t>
            </a:r>
          </a:p>
          <a:p>
            <a:r>
              <a:rPr lang="en-US" dirty="0" smtClean="0"/>
              <a:t>Individual gesture recognition : Extracting several features from an input and constructing Hidden Markov Models for each gesture – Tanguay</a:t>
            </a:r>
          </a:p>
          <a:p>
            <a:r>
              <a:rPr lang="en-US" dirty="0" smtClean="0"/>
              <a:t>Recognizing an individual unistroke gesture sequence, using a distance measure from existing templates - $1 Recognizer - Wobbrock et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– 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164"/>
            <a:ext cx="9601196" cy="36314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Extend $1 recognizer to identify multiple gestures in a gesture sequence.</a:t>
            </a:r>
          </a:p>
          <a:p>
            <a:r>
              <a:rPr lang="en-US" dirty="0" smtClean="0"/>
              <a:t>Hardest problem is that of segmentation – Classified in literature as “Inverse Perception Problem”.</a:t>
            </a:r>
          </a:p>
          <a:p>
            <a:r>
              <a:rPr lang="en-US" dirty="0" smtClean="0"/>
              <a:t>Based on a “Visual Affinity” approach – a type of geometric match.</a:t>
            </a:r>
          </a:p>
          <a:p>
            <a:r>
              <a:rPr lang="en-US" dirty="0" smtClean="0"/>
              <a:t>Employs Dynamic Time Warping to decide the distance from a given template.</a:t>
            </a:r>
          </a:p>
          <a:p>
            <a:r>
              <a:rPr lang="en-US" dirty="0" smtClean="0"/>
              <a:t>No restriction on gestures in the input sequence –</a:t>
            </a:r>
          </a:p>
          <a:p>
            <a:pPr lvl="1"/>
            <a:r>
              <a:rPr lang="en-US" dirty="0" smtClean="0"/>
              <a:t>Arbitrarily long</a:t>
            </a:r>
          </a:p>
          <a:p>
            <a:pPr lvl="1"/>
            <a:r>
              <a:rPr lang="en-US" dirty="0" smtClean="0"/>
              <a:t>Can contain any pre-defined gesture. New gestures can also be added to the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Training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training mode, the user draws a template of either an existing or new gesture.</a:t>
            </a:r>
          </a:p>
          <a:p>
            <a:r>
              <a:rPr lang="en-US" dirty="0" smtClean="0"/>
              <a:t>Only individual gestures are drawn – no need to train the system with gesture sequences.</a:t>
            </a:r>
          </a:p>
          <a:p>
            <a:r>
              <a:rPr lang="en-US" dirty="0" smtClean="0"/>
              <a:t>If misclassification occurs during training, user can indicate the intended gesture.</a:t>
            </a:r>
          </a:p>
          <a:p>
            <a:r>
              <a:rPr lang="en-US" dirty="0" smtClean="0"/>
              <a:t>Score next to the shape (“star”) is based upon a distance measure between the input and the indicated gesture.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8" y="2556931"/>
            <a:ext cx="4716462" cy="3015905"/>
          </a:xfrm>
        </p:spPr>
      </p:pic>
    </p:spTree>
    <p:extLst>
      <p:ext uri="{BB962C8B-B14F-4D97-AF65-F5344CB8AC3E}">
        <p14:creationId xmlns:p14="http://schemas.microsoft.com/office/powerpoint/2010/main" val="24812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– Match using Dynamic Time Warping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623607"/>
                <a:ext cx="9601196" cy="33189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400" dirty="0" smtClean="0"/>
                  <a:t>Euclidean distance used as the distance metric between the neighboring points of input sequence and each template.</a:t>
                </a:r>
              </a:p>
              <a:p>
                <a:pPr marL="0" indent="0" algn="ctr">
                  <a:buNone/>
                </a:pPr>
                <a:r>
                  <a:rPr lang="en-US" sz="3400" dirty="0" smtClean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400" b="0" dirty="0" smtClean="0"/>
              </a:p>
              <a:p>
                <a:pPr marL="0" indent="0" algn="ctr">
                  <a:buNone/>
                </a:pPr>
                <a:r>
                  <a:rPr lang="en-US" sz="3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400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400" b="0" dirty="0" smtClean="0"/>
                  <a:t> correspond to the points on the template under consideration</a:t>
                </a:r>
              </a:p>
              <a:p>
                <a:pPr marL="0" indent="0" algn="ctr">
                  <a:buNone/>
                </a:pPr>
                <a:r>
                  <a:rPr lang="en-US" sz="3400" b="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400" b="0" dirty="0" smtClean="0"/>
                  <a:t> correspond to th</a:t>
                </a:r>
                <a:r>
                  <a:rPr lang="en-US" sz="3400" dirty="0" smtClean="0"/>
                  <a:t>e points on the input sequence.</a:t>
                </a:r>
              </a:p>
              <a:p>
                <a:r>
                  <a:rPr lang="en-US" sz="3400" b="0" dirty="0" smtClean="0"/>
                  <a:t>For a given set of input points, if there is a template which gives a score lower than a fixed threshold, then that gesture is recorded as being part of the input.</a:t>
                </a:r>
              </a:p>
              <a:p>
                <a:r>
                  <a:rPr lang="en-US" sz="3400" dirty="0" smtClean="0"/>
                  <a:t>The identified portion of the input is “spliced off” and the matching procedure is repeated for the remaining input.</a:t>
                </a:r>
                <a:endParaRPr lang="en-US" sz="3400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623607"/>
                <a:ext cx="9601196" cy="3318936"/>
              </a:xfrm>
              <a:blipFill rotWithShape="0">
                <a:blip r:embed="rId2"/>
                <a:stretch>
                  <a:fillRect l="-889" t="-5872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2196"/>
            <a:ext cx="9601196" cy="1303867"/>
          </a:xfrm>
        </p:spPr>
        <p:txBody>
          <a:bodyPr/>
          <a:lstStyle/>
          <a:p>
            <a:r>
              <a:rPr lang="en-US" dirty="0" smtClean="0"/>
              <a:t>Approach – Segmentation and Recognition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56063"/>
            <a:ext cx="3058391" cy="2492226"/>
          </a:xfrm>
        </p:spPr>
      </p:pic>
      <p:sp>
        <p:nvSpPr>
          <p:cNvPr id="10" name="TextBox 9"/>
          <p:cNvSpPr txBox="1"/>
          <p:nvPr/>
        </p:nvSpPr>
        <p:spPr>
          <a:xfrm>
            <a:off x="3781559" y="3431920"/>
            <a:ext cx="272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input points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4012" y="3476122"/>
            <a:ext cx="272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the input set of points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Match with “v”</a:t>
            </a:r>
            <a:r>
              <a:rPr lang="en-US" dirty="0" smtClean="0"/>
              <a:t> (First </a:t>
            </a:r>
            <a:r>
              <a:rPr lang="en-US" dirty="0" smtClean="0">
                <a:solidFill>
                  <a:srgbClr val="FF0000"/>
                </a:solidFill>
              </a:rPr>
              <a:t>dot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42663" y="3476122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input after splicing off the matched template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74" y="4248289"/>
            <a:ext cx="1819275" cy="1312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821257" y="1787055"/>
            <a:ext cx="7669626" cy="1651470"/>
            <a:chOff x="3821257" y="1785784"/>
            <a:chExt cx="7669626" cy="1969302"/>
          </a:xfrm>
        </p:grpSpPr>
        <p:grpSp>
          <p:nvGrpSpPr>
            <p:cNvPr id="23" name="Group 22"/>
            <p:cNvGrpSpPr/>
            <p:nvPr/>
          </p:nvGrpSpPr>
          <p:grpSpPr>
            <a:xfrm>
              <a:off x="3821257" y="1793660"/>
              <a:ext cx="7669626" cy="1961426"/>
              <a:chOff x="3821257" y="1793660"/>
              <a:chExt cx="7669626" cy="196142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3373" y="1793660"/>
                <a:ext cx="2486888" cy="196142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0262" y="1793660"/>
                <a:ext cx="2800621" cy="196142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1257" y="1793660"/>
                <a:ext cx="2421082" cy="1961426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/>
            <p:cNvCxnSpPr/>
            <p:nvPr/>
          </p:nvCxnSpPr>
          <p:spPr>
            <a:xfrm flipV="1">
              <a:off x="6242339" y="1793660"/>
              <a:ext cx="0" cy="19614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842664" y="1785784"/>
              <a:ext cx="0" cy="19614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592849" y="5645180"/>
            <a:ext cx="32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set of candidate points </a:t>
            </a:r>
          </a:p>
          <a:p>
            <a:r>
              <a:rPr lang="en-US" dirty="0" smtClean="0"/>
              <a:t>from remaining </a:t>
            </a:r>
            <a:r>
              <a:rPr lang="en-US" dirty="0"/>
              <a:t>i</a:t>
            </a:r>
            <a:r>
              <a:rPr lang="en-US" dirty="0" smtClean="0"/>
              <a:t>nput – </a:t>
            </a:r>
            <a:r>
              <a:rPr lang="en-US" dirty="0" smtClean="0">
                <a:solidFill>
                  <a:srgbClr val="FF0000"/>
                </a:solidFill>
              </a:rPr>
              <a:t>No Match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90" y="4258357"/>
            <a:ext cx="1685925" cy="13022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13677" y="5645181"/>
            <a:ext cx="316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Sliding the set of points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Match with “Arrow” </a:t>
            </a:r>
            <a:r>
              <a:rPr lang="en-US" dirty="0" smtClean="0"/>
              <a:t>(Final </a:t>
            </a:r>
            <a:r>
              <a:rPr lang="en-US" dirty="0" smtClean="0">
                <a:solidFill>
                  <a:srgbClr val="FF0000"/>
                </a:solidFill>
              </a:rPr>
              <a:t>dot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" y="44862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Gesture Sequence</a:t>
            </a:r>
          </a:p>
          <a:p>
            <a:r>
              <a:rPr lang="en-US" dirty="0" smtClean="0"/>
              <a:t>Blue Dot – Start of the Sequence</a:t>
            </a:r>
          </a:p>
          <a:p>
            <a:r>
              <a:rPr lang="en-US" dirty="0" smtClean="0"/>
              <a:t>Red Dots – Points at which sequence is segmented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67782"/>
            <a:ext cx="9601196" cy="1303867"/>
          </a:xfrm>
        </p:spPr>
        <p:txBody>
          <a:bodyPr/>
          <a:lstStyle/>
          <a:p>
            <a:r>
              <a:rPr lang="en-US" dirty="0" smtClean="0"/>
              <a:t>Results and Interpretation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70150"/>
              </p:ext>
            </p:extLst>
          </p:nvPr>
        </p:nvGraphicFramePr>
        <p:xfrm>
          <a:off x="1338265" y="2055117"/>
          <a:ext cx="2905126" cy="15097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2563"/>
                <a:gridCol w="1452563"/>
              </a:tblGrid>
              <a:tr h="3774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 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 Rate (%)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57.5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32.16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25.72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2077" y="3549401"/>
            <a:ext cx="30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Table:1 Overall Accuracy – Exact Match</a:t>
            </a:r>
            <a:endParaRPr lang="en-US" sz="1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725783"/>
              </p:ext>
            </p:extLst>
          </p:nvPr>
        </p:nvGraphicFramePr>
        <p:xfrm>
          <a:off x="4448173" y="1972617"/>
          <a:ext cx="2647952" cy="15894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4452"/>
                <a:gridCol w="1333500"/>
              </a:tblGrid>
              <a:tr h="3774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 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Segmentation Accuracy(%)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71.5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71.5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52.27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4876" y="3549401"/>
            <a:ext cx="30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Table:2 Segmentation Accuracy</a:t>
            </a:r>
            <a:endParaRPr lang="en-US" sz="1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97951"/>
              </p:ext>
            </p:extLst>
          </p:nvPr>
        </p:nvGraphicFramePr>
        <p:xfrm>
          <a:off x="7469980" y="2052238"/>
          <a:ext cx="3095627" cy="11282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2563"/>
                <a:gridCol w="1643064"/>
              </a:tblGrid>
              <a:tr h="373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 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Relaxed Accuracy (%)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56.19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56.37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53402" y="3192065"/>
            <a:ext cx="30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Table:3 Relaxed Accuracy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59940" y="3910686"/>
                <a:ext cx="5724525" cy="57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𝑅𝑒𝑙𝑎𝑥𝑒𝑑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𝑅𝑒𝑝𝑜𝑟𝑡𝑒𝑑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𝐺𝑒𝑠𝑡𝑢𝑟𝑒𝑠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𝐺𝑒𝑠𝑡𝑢𝑟𝑒𝑠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𝑠𝑒𝑞𝑢𝑒𝑛𝑐𝑒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40" y="3910686"/>
                <a:ext cx="5724525" cy="572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857178"/>
            <a:ext cx="3605212" cy="2313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19664" y="4554319"/>
                <a:ext cx="64674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Training Size Vs. Accuracy Rate graph, indicates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Even for relatively low training samples </a:t>
                </a:r>
                <a:r>
                  <a:rPr lang="en-US" i="1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) fairly good accuracy rates are reported.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An optimum recognition rate is achieved at </a:t>
                </a:r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Too many templates,  cause incorrect recognition due to “confusion” caused by many variations of an individual gesture.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664" y="4554319"/>
                <a:ext cx="6467475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754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only on individual gestures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lose features indicating a transition from one gesture to another (such as a pause)</a:t>
            </a:r>
          </a:p>
          <a:p>
            <a:r>
              <a:rPr lang="en-US" dirty="0" smtClean="0"/>
              <a:t>Construct HMMs for each individual gesture in the “gesture library” and then chain HMMs to construct arbitrarily long sequences of gestures. </a:t>
            </a:r>
          </a:p>
          <a:p>
            <a:r>
              <a:rPr lang="en-US" dirty="0" smtClean="0"/>
              <a:t>Compromise training time and computation for improved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 Canva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 Canvas">
      <a:majorFont>
        <a:latin typeface="Garamond" panose="02020404030301010803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 Canva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752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Garamond</vt:lpstr>
      <vt:lpstr>Trebuchet MS</vt:lpstr>
      <vt:lpstr>Wingdings</vt:lpstr>
      <vt:lpstr>Organic</vt:lpstr>
      <vt:lpstr>Recognition of Unistroke Gesture Sequences</vt:lpstr>
      <vt:lpstr>Problem Statement</vt:lpstr>
      <vt:lpstr>Related Work</vt:lpstr>
      <vt:lpstr>Our Approach – Salient Features</vt:lpstr>
      <vt:lpstr>Approach – Training mode</vt:lpstr>
      <vt:lpstr>Approach – Match using Dynamic Time Warping</vt:lpstr>
      <vt:lpstr>Approach – Segmentation and Recognition</vt:lpstr>
      <vt:lpstr>Results and Interpretation</vt:lpstr>
      <vt:lpstr>Discussion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Unistroke Mouse Gestures</dc:title>
  <dc:creator>Arvind Krishnaa J</dc:creator>
  <cp:lastModifiedBy>Arvind Krishnaa J</cp:lastModifiedBy>
  <cp:revision>25</cp:revision>
  <dcterms:created xsi:type="dcterms:W3CDTF">2012-12-05T04:13:21Z</dcterms:created>
  <dcterms:modified xsi:type="dcterms:W3CDTF">2012-12-06T03:29:34Z</dcterms:modified>
</cp:coreProperties>
</file>