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77" r:id="rId15"/>
    <p:sldId id="278" r:id="rId16"/>
    <p:sldId id="279" r:id="rId17"/>
    <p:sldId id="280" r:id="rId18"/>
    <p:sldId id="281" r:id="rId19"/>
    <p:sldId id="282" r:id="rId20"/>
    <p:sldId id="283" r:id="rId21"/>
    <p:sldId id="284" r:id="rId22"/>
    <p:sldId id="301" r:id="rId23"/>
    <p:sldId id="285" r:id="rId24"/>
    <p:sldId id="286" r:id="rId25"/>
    <p:sldId id="288" r:id="rId26"/>
    <p:sldId id="289" r:id="rId27"/>
    <p:sldId id="290" r:id="rId28"/>
    <p:sldId id="292" r:id="rId29"/>
    <p:sldId id="293" r:id="rId30"/>
    <p:sldId id="294" r:id="rId31"/>
    <p:sldId id="295" r:id="rId32"/>
    <p:sldId id="296" r:id="rId33"/>
    <p:sldId id="297" r:id="rId34"/>
    <p:sldId id="298" r:id="rId35"/>
    <p:sldId id="299" r:id="rId36"/>
    <p:sldId id="300" r:id="rId37"/>
  </p:sldIdLst>
  <p:sldSz cx="9144000" cy="5143500" type="screen16x9"/>
  <p:notesSz cx="6858000" cy="9144000"/>
  <p:embeddedFontLst>
    <p:embeddedFont>
      <p:font typeface="Bodoni MT Black" pitchFamily="18" charset="0"/>
      <p:bold r:id="rId39"/>
      <p:boldItalic r:id="rId40"/>
    </p:embeddedFont>
    <p:embeddedFont>
      <p:font typeface="Caesar Dressing" charset="0"/>
      <p:regular r:id="rId41"/>
    </p:embeddedFont>
    <p:embeddedFont>
      <p:font typeface="Wingdings 3" pitchFamily="18" charset="2"/>
      <p:regular r:id="rId42"/>
    </p:embeddedFont>
    <p:embeddedFont>
      <p:font typeface="Bradley Hand ITC" pitchFamily="66" charset="0"/>
      <p:regular r:id="rId43"/>
    </p:embeddedFont>
    <p:embeddedFont>
      <p:font typeface="Agency FB" pitchFamily="34" charset="0"/>
      <p:regular r:id="rId44"/>
      <p:bold r:id="rId45"/>
    </p:embeddedFont>
    <p:embeddedFont>
      <p:font typeface="Bahnschrift SemiBold" pitchFamily="34" charset="0"/>
      <p:bold r:id="rId46"/>
    </p:embeddedFont>
    <p:embeddedFont>
      <p:font typeface="Lucida Sans Unicode" pitchFamily="34" charset="0"/>
      <p:regular r:id="rId47"/>
    </p:embeddedFont>
    <p:embeddedFont>
      <p:font typeface="Bahnschrift Light" pitchFamily="34" charset="0"/>
      <p:regular r:id="rId48"/>
    </p:embeddedFont>
    <p:embeddedFont>
      <p:font typeface="Berlin Sans FB" pitchFamily="34" charset="0"/>
      <p:regular r:id="rId49"/>
      <p:bold r:id="rId50"/>
    </p:embeddedFont>
    <p:embeddedFont>
      <p:font typeface="Verdana" pitchFamily="34" charset="0"/>
      <p:regular r:id="rId51"/>
      <p:bold r:id="rId52"/>
      <p:italic r:id="rId53"/>
      <p:boldItalic r:id="rId54"/>
    </p:embeddedFont>
    <p:embeddedFont>
      <p:font typeface="Wingdings 2" pitchFamily="18" charset="2"/>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b51f7eb2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b51f7eb2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b51f7eb2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b51f7eb2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11/22/2022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11/22/2022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11/22/2022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0"/>
        <p:cNvGrpSpPr/>
        <p:nvPr/>
      </p:nvGrpSpPr>
      <p:grpSpPr>
        <a:xfrm>
          <a:off x="0" y="0"/>
          <a:ext cx="0" cy="0"/>
          <a:chOff x="0" y="0"/>
          <a:chExt cx="0" cy="0"/>
        </a:xfrm>
      </p:grpSpPr>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a:endParaRPr/>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11/22/2022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11/22/2022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11/22/2022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11/22/2022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11/22/2022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11/22/2022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544213AF-26F6-41FA-8D85-E2C5388D6E58}" type="datetimeFigureOut">
              <a:rPr lang="en-US" smtClean="0"/>
              <a:pPr/>
              <a:t>11/22/2022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11/22/2022</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11/22/2022</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29195"/>
            <a:ext cx="7959600" cy="156963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a:buNone/>
            </a:pPr>
            <a:r>
              <a:rPr lang="en-GB" sz="4500" u="sng" dirty="0" smtClean="0">
                <a:solidFill>
                  <a:srgbClr val="0D47A1"/>
                </a:solidFill>
                <a:latin typeface="Bodoni MT Black" pitchFamily="18" charset="0"/>
                <a:ea typeface="Caesar Dressing"/>
                <a:cs typeface="Caesar Dressing"/>
                <a:sym typeface="Caesar Dressing"/>
              </a:rPr>
              <a:t>EMAIL SMS SPAM CLASSIFIER </a:t>
            </a:r>
            <a:r>
              <a:rPr lang="en-GB" sz="4500" b="1" u="sng" dirty="0" smtClean="0">
                <a:solidFill>
                  <a:srgbClr val="0D47A1"/>
                </a:solidFill>
                <a:latin typeface="Bodoni MT Black" pitchFamily="18" charset="0"/>
                <a:ea typeface="Caesar Dressing"/>
                <a:cs typeface="Caesar Dressing"/>
                <a:sym typeface="Caesar Dressing"/>
              </a:rPr>
              <a:t>.</a:t>
            </a:r>
            <a:endParaRPr sz="4500" b="1" u="sng" dirty="0">
              <a:solidFill>
                <a:srgbClr val="0D47A1"/>
              </a:solidFill>
              <a:latin typeface="Bodoni MT Black" pitchFamily="18" charset="0"/>
              <a:ea typeface="Caesar Dressing"/>
              <a:cs typeface="Caesar Dressing"/>
              <a:sym typeface="Caesar Dressing"/>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rgbClr val="D62828"/>
                </a:solidFill>
                <a:latin typeface="Caesar Dressing"/>
                <a:ea typeface="Caesar Dressing"/>
                <a:cs typeface="Caesar Dressing"/>
                <a:sym typeface="Caesar Dressing"/>
              </a:rPr>
              <a:t>Presentation By : </a:t>
            </a:r>
            <a:r>
              <a:rPr lang="en-GB" sz="1600" dirty="0" smtClean="0">
                <a:solidFill>
                  <a:srgbClr val="D62828"/>
                </a:solidFill>
                <a:latin typeface="Caesar Dressing"/>
                <a:ea typeface="Caesar Dressing"/>
                <a:cs typeface="Caesar Dressing"/>
                <a:sym typeface="Caesar Dressing"/>
              </a:rPr>
              <a:t>ABHISHEK KUMAR</a:t>
            </a:r>
          </a:p>
          <a:p>
            <a:pPr marL="0" lvl="0" indent="0" algn="r" rtl="0">
              <a:lnSpc>
                <a:spcPct val="90000"/>
              </a:lnSpc>
              <a:spcBef>
                <a:spcPts val="0"/>
              </a:spcBef>
              <a:spcAft>
                <a:spcPts val="0"/>
              </a:spcAft>
              <a:buNone/>
            </a:pPr>
            <a:r>
              <a:rPr lang="en-GB" sz="1600" dirty="0" smtClean="0">
                <a:solidFill>
                  <a:srgbClr val="D62828"/>
                </a:solidFill>
                <a:latin typeface="Caesar Dressing"/>
                <a:ea typeface="Caesar Dressing"/>
                <a:cs typeface="Caesar Dressing"/>
                <a:sym typeface="Caesar Dressing"/>
              </a:rPr>
              <a:t>BATCH NO-29</a:t>
            </a:r>
          </a:p>
          <a:p>
            <a:pPr marL="0" lvl="0" indent="0" algn="r" rtl="0">
              <a:lnSpc>
                <a:spcPct val="90000"/>
              </a:lnSpc>
              <a:spcBef>
                <a:spcPts val="0"/>
              </a:spcBef>
              <a:spcAft>
                <a:spcPts val="0"/>
              </a:spcAft>
              <a:buNone/>
            </a:pPr>
            <a:r>
              <a:rPr lang="en-GB" sz="1600" dirty="0" smtClean="0">
                <a:solidFill>
                  <a:srgbClr val="D62828"/>
                </a:solidFill>
                <a:latin typeface="Caesar Dressing"/>
                <a:ea typeface="Caesar Dressing"/>
                <a:cs typeface="Caesar Dressing"/>
                <a:sym typeface="Caesar Dressing"/>
              </a:rPr>
              <a:t>SME-SWATANK MISHRA SIR</a:t>
            </a:r>
            <a:endParaRPr sz="1600" dirty="0">
              <a:solidFill>
                <a:srgbClr val="D62828"/>
              </a:solidFill>
              <a:latin typeface="Caesar Dressing"/>
              <a:ea typeface="Caesar Dressing"/>
              <a:cs typeface="Caesar Dressing"/>
              <a:sym typeface="Caesar Dressing"/>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VISUALIZATIONS.</a:t>
            </a:r>
            <a:endParaRPr sz="3020">
              <a:solidFill>
                <a:srgbClr val="FCBF49"/>
              </a:solidFill>
              <a:latin typeface="Caesar Dressing"/>
              <a:ea typeface="Caesar Dressing"/>
              <a:cs typeface="Caesar Dressing"/>
              <a:sym typeface="Caesar Dressing"/>
            </a:endParaRPr>
          </a:p>
        </p:txBody>
      </p:sp>
      <p:sp>
        <p:nvSpPr>
          <p:cNvPr id="121" name="Google Shape;121;p23"/>
          <p:cNvSpPr txBox="1">
            <a:spLocks noGrp="1"/>
          </p:cNvSpPr>
          <p:nvPr>
            <p:ph type="body" idx="1"/>
          </p:nvPr>
        </p:nvSpPr>
        <p:spPr>
          <a:xfrm>
            <a:off x="6190593" y="456125"/>
            <a:ext cx="2554013" cy="243140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a:ea typeface="Caesar Dressing"/>
                <a:cs typeface="Caesar Dressing"/>
                <a:sym typeface="Caesar Dressing"/>
              </a:rPr>
              <a:t>OBSERVATIONS</a:t>
            </a:r>
            <a:r>
              <a:rPr lang="en-GB" sz="1400" dirty="0">
                <a:solidFill>
                  <a:schemeClr val="dk1"/>
                </a:solidFill>
                <a:latin typeface="Caesar Dressing"/>
                <a:ea typeface="Caesar Dressing"/>
                <a:cs typeface="Caesar Dressing"/>
                <a:sym typeface="Caesar Dressing"/>
              </a:rPr>
              <a:t>:</a:t>
            </a:r>
            <a:endParaRPr sz="14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From the pie chart we can notice approximately </a:t>
            </a:r>
            <a:r>
              <a:rPr lang="en-GB" sz="1400" dirty="0" smtClean="0">
                <a:solidFill>
                  <a:srgbClr val="434343"/>
                </a:solidFill>
                <a:latin typeface="Bradley Hand ITC" pitchFamily="66" charset="0"/>
                <a:ea typeface="Caesar Dressing"/>
                <a:cs typeface="Caesar Dressing"/>
                <a:sym typeface="Caesar Dressing"/>
              </a:rPr>
              <a:t>4827  </a:t>
            </a:r>
            <a:r>
              <a:rPr lang="en-GB" sz="1400" dirty="0">
                <a:solidFill>
                  <a:srgbClr val="434343"/>
                </a:solidFill>
                <a:latin typeface="Bradley Hand ITC" pitchFamily="66" charset="0"/>
                <a:ea typeface="Caesar Dressing"/>
                <a:cs typeface="Caesar Dressing"/>
                <a:sym typeface="Caesar Dressing"/>
              </a:rPr>
              <a:t>of the </a:t>
            </a:r>
            <a:r>
              <a:rPr lang="en-GB" sz="1400" dirty="0" smtClean="0">
                <a:solidFill>
                  <a:srgbClr val="434343"/>
                </a:solidFill>
                <a:latin typeface="Bradley Hand ITC" pitchFamily="66" charset="0"/>
                <a:ea typeface="Caesar Dressing"/>
                <a:cs typeface="Caesar Dressing"/>
                <a:sym typeface="Caesar Dressing"/>
              </a:rPr>
              <a:t>MESSAGE </a:t>
            </a:r>
            <a:r>
              <a:rPr lang="en-GB" sz="1400" dirty="0" smtClean="0">
                <a:solidFill>
                  <a:srgbClr val="434343"/>
                </a:solidFill>
                <a:latin typeface="Bradley Hand ITC" pitchFamily="66" charset="0"/>
                <a:ea typeface="Caesar Dressing"/>
                <a:cs typeface="Caesar Dressing"/>
                <a:sym typeface="Caesar Dressing"/>
              </a:rPr>
              <a:t>are SPAM, 747 of </a:t>
            </a:r>
            <a:r>
              <a:rPr lang="en-GB" sz="1400" dirty="0">
                <a:solidFill>
                  <a:srgbClr val="434343"/>
                </a:solidFill>
                <a:latin typeface="Bradley Hand ITC" pitchFamily="66" charset="0"/>
                <a:ea typeface="Caesar Dressing"/>
                <a:cs typeface="Caesar Dressing"/>
                <a:sym typeface="Caesar Dressing"/>
              </a:rPr>
              <a:t>the </a:t>
            </a:r>
            <a:r>
              <a:rPr lang="en-GB" sz="1400" dirty="0" smtClean="0">
                <a:solidFill>
                  <a:srgbClr val="434343"/>
                </a:solidFill>
                <a:latin typeface="Bradley Hand ITC" pitchFamily="66" charset="0"/>
                <a:ea typeface="Caesar Dressing"/>
                <a:cs typeface="Caesar Dressing"/>
                <a:sym typeface="Caesar Dressing"/>
              </a:rPr>
              <a:t> </a:t>
            </a:r>
            <a:r>
              <a:rPr lang="en-GB" sz="1400" dirty="0" smtClean="0">
                <a:solidFill>
                  <a:srgbClr val="434343"/>
                </a:solidFill>
                <a:latin typeface="Bradley Hand ITC" pitchFamily="66" charset="0"/>
                <a:ea typeface="Caesar Dressing"/>
                <a:cs typeface="Caesar Dressing"/>
                <a:sym typeface="Caesar Dressing"/>
              </a:rPr>
              <a:t>MESSE</a:t>
            </a:r>
            <a:r>
              <a:rPr lang="en-GB" sz="1400" dirty="0" smtClean="0">
                <a:solidFill>
                  <a:srgbClr val="434343"/>
                </a:solidFill>
                <a:latin typeface="Bradley Hand ITC" pitchFamily="66" charset="0"/>
                <a:ea typeface="Caesar Dressing"/>
                <a:cs typeface="Caesar Dressing"/>
                <a:sym typeface="Caesar Dressing"/>
              </a:rPr>
              <a:t>AGE are </a:t>
            </a:r>
            <a:r>
              <a:rPr lang="en-GB" sz="1400" dirty="0">
                <a:solidFill>
                  <a:srgbClr val="434343"/>
                </a:solidFill>
                <a:latin typeface="Bradley Hand ITC" pitchFamily="66" charset="0"/>
                <a:ea typeface="Caesar Dressing"/>
                <a:cs typeface="Caesar Dressing"/>
                <a:sym typeface="Caesar Dressing"/>
              </a:rPr>
              <a:t>rude and </a:t>
            </a:r>
            <a:r>
              <a:rPr lang="en-GB" sz="1400" dirty="0" smtClean="0">
                <a:solidFill>
                  <a:srgbClr val="434343"/>
                </a:solidFill>
                <a:latin typeface="Bradley Hand ITC" pitchFamily="66" charset="0"/>
                <a:ea typeface="Caesar Dressing"/>
                <a:cs typeface="Caesar Dressing"/>
                <a:sym typeface="Caesar Dressing"/>
              </a:rPr>
              <a:t> </a:t>
            </a:r>
            <a:r>
              <a:rPr lang="en-GB" sz="1400" dirty="0">
                <a:solidFill>
                  <a:srgbClr val="434343"/>
                </a:solidFill>
                <a:latin typeface="Bradley Hand ITC" pitchFamily="66" charset="0"/>
                <a:ea typeface="Caesar Dressing"/>
                <a:cs typeface="Caesar Dressing"/>
                <a:sym typeface="Caesar Dressing"/>
              </a:rPr>
              <a:t>are abuse. The count of </a:t>
            </a:r>
            <a:r>
              <a:rPr lang="en-GB" sz="1400" dirty="0" smtClean="0">
                <a:solidFill>
                  <a:srgbClr val="434343"/>
                </a:solidFill>
                <a:latin typeface="Bradley Hand ITC" pitchFamily="66" charset="0"/>
                <a:ea typeface="Caesar Dressing"/>
                <a:cs typeface="Caesar Dressing"/>
                <a:sym typeface="Caesar Dressing"/>
              </a:rPr>
              <a:t>SPAM</a:t>
            </a:r>
            <a:r>
              <a:rPr lang="en-GB" sz="1400" dirty="0" smtClean="0">
                <a:solidFill>
                  <a:srgbClr val="434343"/>
                </a:solidFill>
                <a:latin typeface="Bradley Hand ITC" pitchFamily="66" charset="0"/>
                <a:ea typeface="Caesar Dressing"/>
                <a:cs typeface="Caesar Dressing"/>
                <a:sym typeface="Caesar Dressing"/>
              </a:rPr>
              <a:t> </a:t>
            </a:r>
            <a:r>
              <a:rPr lang="en-GB" sz="1400" dirty="0">
                <a:solidFill>
                  <a:srgbClr val="434343"/>
                </a:solidFill>
                <a:latin typeface="Bradley Hand ITC" pitchFamily="66" charset="0"/>
                <a:ea typeface="Caesar Dressing"/>
                <a:cs typeface="Caesar Dressing"/>
                <a:sym typeface="Caesar Dressing"/>
              </a:rPr>
              <a:t>are high compared to other type of </a:t>
            </a:r>
            <a:r>
              <a:rPr lang="en-GB" sz="1400" dirty="0" smtClean="0">
                <a:solidFill>
                  <a:srgbClr val="434343"/>
                </a:solidFill>
                <a:latin typeface="Bradley Hand ITC" pitchFamily="66" charset="0"/>
                <a:ea typeface="Caesar Dressing"/>
                <a:cs typeface="Caesar Dressing"/>
                <a:sym typeface="Caesar Dressing"/>
              </a:rPr>
              <a:t>MESSAGE</a:t>
            </a:r>
            <a:r>
              <a:rPr lang="en-GB" sz="1400" dirty="0" smtClean="0">
                <a:solidFill>
                  <a:srgbClr val="434343"/>
                </a:solidFill>
                <a:latin typeface="Bradley Hand ITC" pitchFamily="66" charset="0"/>
                <a:ea typeface="Caesar Dressing"/>
                <a:cs typeface="Caesar Dressing"/>
                <a:sym typeface="Caesar Dressing"/>
              </a:rPr>
              <a:t> </a:t>
            </a:r>
            <a:r>
              <a:rPr lang="en-GB" sz="1400" dirty="0">
                <a:solidFill>
                  <a:srgbClr val="434343"/>
                </a:solidFill>
                <a:latin typeface="Bradley Hand ITC" pitchFamily="66" charset="0"/>
                <a:ea typeface="Caesar Dressing"/>
                <a:cs typeface="Caesar Dressing"/>
                <a:sym typeface="Caesar Dressing"/>
              </a:rPr>
              <a:t>and the count of threat comments are very less.</a:t>
            </a:r>
            <a:endParaRPr sz="1400" dirty="0">
              <a:solidFill>
                <a:srgbClr val="434343"/>
              </a:solidFill>
              <a:latin typeface="Bradley Hand ITC" pitchFamily="66" charset="0"/>
              <a:ea typeface="Caesar Dressing"/>
              <a:cs typeface="Caesar Dressing"/>
              <a:sym typeface="Caesar Dressing"/>
            </a:endParaRPr>
          </a:p>
        </p:txBody>
      </p:sp>
      <p:pic>
        <p:nvPicPr>
          <p:cNvPr id="5" name="Picture 4" descr="images.png"/>
          <p:cNvPicPr>
            <a:picLocks noChangeAspect="1"/>
          </p:cNvPicPr>
          <p:nvPr/>
        </p:nvPicPr>
        <p:blipFill>
          <a:blip r:embed="rId3"/>
          <a:stretch>
            <a:fillRect/>
          </a:stretch>
        </p:blipFill>
        <p:spPr>
          <a:xfrm>
            <a:off x="494478" y="1121814"/>
            <a:ext cx="2143125" cy="2143125"/>
          </a:xfrm>
          <a:prstGeom prst="rect">
            <a:avLst/>
          </a:prstGeom>
        </p:spPr>
      </p:pic>
      <p:pic>
        <p:nvPicPr>
          <p:cNvPr id="6" name="Picture 5" descr="Screenshot 2022-11-22 145605.png"/>
          <p:cNvPicPr>
            <a:picLocks noChangeAspect="1"/>
          </p:cNvPicPr>
          <p:nvPr/>
        </p:nvPicPr>
        <p:blipFill>
          <a:blip r:embed="rId4"/>
          <a:stretch>
            <a:fillRect/>
          </a:stretch>
        </p:blipFill>
        <p:spPr>
          <a:xfrm>
            <a:off x="2947959" y="1193269"/>
            <a:ext cx="2743583" cy="2105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84" name="Google Shape;184;p32"/>
          <p:cNvSpPr txBox="1">
            <a:spLocks noGrp="1"/>
          </p:cNvSpPr>
          <p:nvPr>
            <p:ph type="body" idx="1"/>
          </p:nvPr>
        </p:nvSpPr>
        <p:spPr>
          <a:xfrm>
            <a:off x="5292225" y="1984626"/>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Malignant column.</a:t>
            </a:r>
            <a:endParaRPr sz="1400" dirty="0">
              <a:solidFill>
                <a:srgbClr val="434343"/>
              </a:solidFill>
              <a:latin typeface="Bradley Hand ITC" pitchFamily="66" charset="0"/>
              <a:ea typeface="Caesar Dressing"/>
              <a:cs typeface="Caesar Dressing"/>
              <a:sym typeface="Caesar Dressing"/>
            </a:endParaRPr>
          </a:p>
        </p:txBody>
      </p:sp>
      <p:pic>
        <p:nvPicPr>
          <p:cNvPr id="185" name="Google Shape;185;p32"/>
          <p:cNvPicPr preferRelativeResize="0"/>
          <p:nvPr/>
        </p:nvPicPr>
        <p:blipFill>
          <a:blip r:embed="rId3">
            <a:alphaModFix/>
          </a:blip>
          <a:stretch>
            <a:fillRect/>
          </a:stretch>
        </p:blipFill>
        <p:spPr>
          <a:xfrm>
            <a:off x="311700" y="1124150"/>
            <a:ext cx="4248150" cy="35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1" name="Google Shape;191;p33"/>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Highly Malignant column.</a:t>
            </a:r>
            <a:endParaRPr sz="1400" dirty="0">
              <a:solidFill>
                <a:srgbClr val="434343"/>
              </a:solidFill>
              <a:latin typeface="Bradley Hand ITC" pitchFamily="66" charset="0"/>
              <a:ea typeface="Caesar Dressing"/>
              <a:cs typeface="Caesar Dressing"/>
              <a:sym typeface="Caesar Dressing"/>
            </a:endParaRPr>
          </a:p>
        </p:txBody>
      </p:sp>
      <p:pic>
        <p:nvPicPr>
          <p:cNvPr id="192" name="Google Shape;192;p33"/>
          <p:cNvPicPr preferRelativeResize="0"/>
          <p:nvPr/>
        </p:nvPicPr>
        <p:blipFill>
          <a:blip r:embed="rId3">
            <a:alphaModFix/>
          </a:blip>
          <a:stretch>
            <a:fillRect/>
          </a:stretch>
        </p:blipFill>
        <p:spPr>
          <a:xfrm>
            <a:off x="311700" y="1086950"/>
            <a:ext cx="4248150" cy="359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198" name="Google Shape;198;p34"/>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Caesar Dressing"/>
                <a:ea typeface="Caesar Dressing"/>
                <a:cs typeface="Caesar Dressing"/>
                <a:sym typeface="Caesar Dressing"/>
              </a:rPr>
              <a:t>OBSERVATIONS</a:t>
            </a:r>
            <a:r>
              <a:rPr lang="en-GB" sz="1600" dirty="0">
                <a:solidFill>
                  <a:schemeClr val="dk1"/>
                </a:solidFill>
                <a:latin typeface="Caesar Dressing"/>
                <a:ea typeface="Caesar Dressing"/>
                <a:cs typeface="Caesar Dressing"/>
                <a:sym typeface="Caesar Dressing"/>
              </a:rPr>
              <a:t>:</a:t>
            </a:r>
            <a:endParaRPr sz="1600" dirty="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dirty="0">
                <a:solidFill>
                  <a:srgbClr val="434343"/>
                </a:solidFill>
                <a:latin typeface="Bradley Hand ITC" pitchFamily="66" charset="0"/>
                <a:ea typeface="Caesar Dressing"/>
                <a:cs typeface="Caesar Dressing"/>
                <a:sym typeface="Caesar Dressing"/>
              </a:rPr>
              <a:t>These are the toxic words which frequently appear in the rude column.</a:t>
            </a:r>
            <a:endParaRPr sz="1400" dirty="0">
              <a:solidFill>
                <a:srgbClr val="434343"/>
              </a:solidFill>
              <a:latin typeface="Bradley Hand ITC" pitchFamily="66" charset="0"/>
              <a:ea typeface="Caesar Dressing"/>
              <a:cs typeface="Caesar Dressing"/>
              <a:sym typeface="Caesar Dressing"/>
            </a:endParaRPr>
          </a:p>
        </p:txBody>
      </p:sp>
      <p:pic>
        <p:nvPicPr>
          <p:cNvPr id="199" name="Google Shape;199;p34"/>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05" name="Google Shape;205;p35"/>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threat column.</a:t>
            </a:r>
            <a:endParaRPr sz="1400">
              <a:solidFill>
                <a:srgbClr val="434343"/>
              </a:solidFill>
              <a:latin typeface="Caesar Dressing"/>
              <a:ea typeface="Caesar Dressing"/>
              <a:cs typeface="Caesar Dressing"/>
              <a:sym typeface="Caesar Dressing"/>
            </a:endParaRPr>
          </a:p>
        </p:txBody>
      </p:sp>
      <p:pic>
        <p:nvPicPr>
          <p:cNvPr id="206" name="Google Shape;206;p35"/>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2" name="Google Shape;212;p36"/>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abuse column.</a:t>
            </a:r>
            <a:endParaRPr sz="1400">
              <a:solidFill>
                <a:srgbClr val="434343"/>
              </a:solidFill>
              <a:latin typeface="Caesar Dressing"/>
              <a:ea typeface="Caesar Dressing"/>
              <a:cs typeface="Caesar Dressing"/>
              <a:sym typeface="Caesar Dressing"/>
            </a:endParaRPr>
          </a:p>
        </p:txBody>
      </p:sp>
      <p:pic>
        <p:nvPicPr>
          <p:cNvPr id="213" name="Google Shape;213;p36"/>
          <p:cNvPicPr preferRelativeResize="0"/>
          <p:nvPr/>
        </p:nvPicPr>
        <p:blipFill>
          <a:blip r:embed="rId3">
            <a:alphaModFix/>
          </a:blip>
          <a:stretch>
            <a:fillRect/>
          </a:stretch>
        </p:blipFill>
        <p:spPr>
          <a:xfrm>
            <a:off x="311700" y="1161325"/>
            <a:ext cx="4248150" cy="359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a:ea typeface="Caesar Dressing"/>
                <a:cs typeface="Caesar Dressing"/>
                <a:sym typeface="Caesar Dressing"/>
              </a:rPr>
              <a:t>Word Clouds.</a:t>
            </a:r>
            <a:endParaRPr sz="3020">
              <a:solidFill>
                <a:srgbClr val="0D47A1"/>
              </a:solidFill>
              <a:latin typeface="Caesar Dressing"/>
              <a:ea typeface="Caesar Dressing"/>
              <a:cs typeface="Caesar Dressing"/>
              <a:sym typeface="Caesar Dressing"/>
            </a:endParaRPr>
          </a:p>
        </p:txBody>
      </p:sp>
      <p:sp>
        <p:nvSpPr>
          <p:cNvPr id="219" name="Google Shape;219;p37"/>
          <p:cNvSpPr txBox="1">
            <a:spLocks noGrp="1"/>
          </p:cNvSpPr>
          <p:nvPr>
            <p:ph type="body" idx="1"/>
          </p:nvPr>
        </p:nvSpPr>
        <p:spPr>
          <a:xfrm>
            <a:off x="5292225" y="2161550"/>
            <a:ext cx="2912700" cy="1332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a:solidFill>
                  <a:schemeClr val="dk1"/>
                </a:solidFill>
                <a:latin typeface="Caesar Dressing"/>
                <a:ea typeface="Caesar Dressing"/>
                <a:cs typeface="Caesar Dressing"/>
                <a:sym typeface="Caesar Dressing"/>
              </a:rPr>
              <a:t>OBSERVATIONS</a:t>
            </a:r>
            <a:r>
              <a:rPr lang="en-GB" sz="1600">
                <a:solidFill>
                  <a:schemeClr val="dk1"/>
                </a:solidFill>
                <a:latin typeface="Caesar Dressing"/>
                <a:ea typeface="Caesar Dressing"/>
                <a:cs typeface="Caesar Dressing"/>
                <a:sym typeface="Caesar Dressing"/>
              </a:rPr>
              <a:t>:</a:t>
            </a:r>
            <a:endParaRPr sz="1600">
              <a:solidFill>
                <a:schemeClr val="dk1"/>
              </a:solidFill>
              <a:latin typeface="Caesar Dressing"/>
              <a:ea typeface="Caesar Dressing"/>
              <a:cs typeface="Caesar Dressing"/>
              <a:sym typeface="Caesar Dressing"/>
            </a:endParaRPr>
          </a:p>
          <a:p>
            <a:pPr marL="0" lvl="0" indent="0" algn="l" rtl="0">
              <a:spcBef>
                <a:spcPts val="1200"/>
              </a:spcBef>
              <a:spcAft>
                <a:spcPts val="1200"/>
              </a:spcAft>
              <a:buNone/>
            </a:pPr>
            <a:r>
              <a:rPr lang="en-GB" sz="1400">
                <a:solidFill>
                  <a:srgbClr val="434343"/>
                </a:solidFill>
                <a:latin typeface="Caesar Dressing"/>
                <a:ea typeface="Caesar Dressing"/>
                <a:cs typeface="Caesar Dressing"/>
                <a:sym typeface="Caesar Dressing"/>
              </a:rPr>
              <a:t>These are the toxic words which frequently appear in the loathe column.</a:t>
            </a:r>
            <a:endParaRPr sz="1400">
              <a:solidFill>
                <a:srgbClr val="434343"/>
              </a:solidFill>
              <a:latin typeface="Caesar Dressing"/>
              <a:ea typeface="Caesar Dressing"/>
              <a:cs typeface="Caesar Dressing"/>
              <a:sym typeface="Caesar Dressing"/>
            </a:endParaRPr>
          </a:p>
        </p:txBody>
      </p:sp>
      <p:pic>
        <p:nvPicPr>
          <p:cNvPr id="220" name="Google Shape;220;p37"/>
          <p:cNvPicPr preferRelativeResize="0"/>
          <p:nvPr/>
        </p:nvPicPr>
        <p:blipFill>
          <a:blip r:embed="rId3">
            <a:alphaModFix/>
          </a:blip>
          <a:stretch>
            <a:fillRect/>
          </a:stretch>
        </p:blipFill>
        <p:spPr>
          <a:xfrm>
            <a:off x="311700" y="1148925"/>
            <a:ext cx="42481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26" name="Google Shape;226;p3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I have extracted some features and removed the feature “Id” to improve data normality and linearity.</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Then created new column as </a:t>
            </a:r>
            <a:r>
              <a:rPr lang="en-GB" sz="1600" dirty="0" err="1">
                <a:solidFill>
                  <a:srgbClr val="434343"/>
                </a:solidFill>
                <a:latin typeface="Berlin Sans FB" pitchFamily="34" charset="0"/>
                <a:ea typeface="Caesar Dressing"/>
                <a:cs typeface="Caesar Dressing"/>
                <a:sym typeface="Caesar Dressing"/>
              </a:rPr>
              <a:t>clean_length</a:t>
            </a:r>
            <a:r>
              <a:rPr lang="en-GB" sz="1600" dirty="0">
                <a:solidFill>
                  <a:srgbClr val="434343"/>
                </a:solidFill>
                <a:latin typeface="Berlin Sans FB" pitchFamily="34" charset="0"/>
                <a:ea typeface="Caesar Dressing"/>
                <a:cs typeface="Caesar Dressing"/>
                <a:sym typeface="Caesar Dressing"/>
              </a:rPr>
              <a:t> after cleaning the data. </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All these steps were done on both train and test datasets. </a:t>
            </a:r>
            <a:endParaRPr sz="1600" dirty="0">
              <a:solidFill>
                <a:srgbClr val="434343"/>
              </a:solidFill>
              <a:latin typeface="Berlin Sans FB" pitchFamily="34" charset="0"/>
              <a:ea typeface="Caesar Dressing"/>
              <a:cs typeface="Caesar Dressing"/>
              <a:sym typeface="Caesar Dressing"/>
            </a:endParaRPr>
          </a:p>
          <a:p>
            <a:pPr marL="457200" lvl="0" indent="-330200" algn="l" rtl="0">
              <a:lnSpc>
                <a:spcPct val="115000"/>
              </a:lnSpc>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Used Pearson’s correlation coefficient and heat map to check the correlation. </a:t>
            </a:r>
            <a:endParaRPr sz="1600" dirty="0">
              <a:solidFill>
                <a:srgbClr val="434343"/>
              </a:solidFill>
              <a:latin typeface="Berlin Sans FB" pitchFamily="34" charset="0"/>
              <a:ea typeface="Caesar Dressing"/>
              <a:cs typeface="Caesar Dressing"/>
              <a:sym typeface="Caesar Dressing"/>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DATA ANALYSIS STEPS.</a:t>
            </a:r>
            <a:endParaRPr sz="3011">
              <a:solidFill>
                <a:srgbClr val="D62828"/>
              </a:solidFill>
              <a:latin typeface="Caesar Dressing"/>
              <a:ea typeface="Caesar Dressing"/>
              <a:cs typeface="Caesar Dressing"/>
              <a:sym typeface="Caesar Dressing"/>
            </a:endParaRPr>
          </a:p>
        </p:txBody>
      </p:sp>
      <p:sp>
        <p:nvSpPr>
          <p:cNvPr id="232" name="Google Shape;232;p3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After getting a cleaned data used TF-IDF </a:t>
            </a:r>
            <a:r>
              <a:rPr lang="en-GB" sz="1600" dirty="0" err="1">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 It’ll help to transform the text data to feature vector which can be used as input in our modelling.</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Balanced the data using Random-</a:t>
            </a:r>
            <a:r>
              <a:rPr lang="en-GB" sz="1600" dirty="0" err="1">
                <a:solidFill>
                  <a:srgbClr val="434343"/>
                </a:solidFill>
                <a:latin typeface="Bradley Hand ITC" pitchFamily="66" charset="0"/>
                <a:ea typeface="Caesar Dressing"/>
                <a:cs typeface="Caesar Dressing"/>
                <a:sym typeface="Caesar Dressing"/>
              </a:rPr>
              <a:t>oversampler</a:t>
            </a:r>
            <a:r>
              <a:rPr lang="en-GB" sz="1600" dirty="0">
                <a:solidFill>
                  <a:srgbClr val="434343"/>
                </a:solidFill>
                <a:latin typeface="Bradley Hand ITC" pitchFamily="66" charset="0"/>
                <a:ea typeface="Caesar Dressing"/>
                <a:cs typeface="Caesar Dressing"/>
                <a:sym typeface="Caesar Dressing"/>
              </a:rPr>
              <a:t> mechanism.</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Split train and test to build machine learning models.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 process will be shown in the further steps.</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endParaRPr sz="1600" dirty="0">
              <a:solidFill>
                <a:srgbClr val="434343"/>
              </a:solidFill>
              <a:latin typeface="Caesar Dressing"/>
              <a:ea typeface="Caesar Dressing"/>
              <a:cs typeface="Caesar Dressing"/>
              <a:sym typeface="Caesar Dressing"/>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77F00"/>
                </a:solidFill>
                <a:latin typeface="Caesar Dressing"/>
                <a:ea typeface="Caesar Dressing"/>
                <a:cs typeface="Caesar Dressing"/>
                <a:sym typeface="Caesar Dressing"/>
              </a:rPr>
              <a:t>MODEL BUILDING.</a:t>
            </a:r>
            <a:endParaRPr sz="3011" dirty="0">
              <a:solidFill>
                <a:srgbClr val="F77F00"/>
              </a:solidFill>
              <a:latin typeface="Caesar Dressing"/>
              <a:ea typeface="Caesar Dressing"/>
              <a:cs typeface="Caesar Dressing"/>
              <a:sym typeface="Caesar Dressing"/>
            </a:endParaRPr>
          </a:p>
        </p:txBody>
      </p:sp>
      <p:sp>
        <p:nvSpPr>
          <p:cNvPr id="238" name="Google Shape;238;p4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Bradley Hand ITC" pitchFamily="66" charset="0"/>
                <a:ea typeface="Caesar Dressing"/>
                <a:cs typeface="Caesar Dressing"/>
                <a:sym typeface="Caesar Dressing"/>
              </a:rPr>
              <a:t>labeled</a:t>
            </a:r>
            <a:r>
              <a:rPr lang="en-GB" sz="1600" dirty="0">
                <a:solidFill>
                  <a:srgbClr val="434343"/>
                </a:solidFill>
                <a:latin typeface="Bradley Hand ITC" pitchFamily="66" charset="0"/>
                <a:ea typeface="Caesar Dressing"/>
                <a:cs typeface="Caesar Dressing"/>
                <a:sym typeface="Caesar Dressing"/>
              </a:rPr>
              <a:t> data into the format of 0 and 1 where 0 represents “NO” and 1 represents “Yes”.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In this NLP based project we need to predict the multiple labels which are binary. I have converted text into feature vectors using TF-IDF </a:t>
            </a:r>
            <a:r>
              <a:rPr lang="en-GB" sz="1600" dirty="0" err="1">
                <a:solidFill>
                  <a:srgbClr val="434343"/>
                </a:solidFill>
                <a:latin typeface="Bradley Hand ITC" pitchFamily="66" charset="0"/>
                <a:ea typeface="Caesar Dressing"/>
                <a:cs typeface="Caesar Dressing"/>
                <a:sym typeface="Caesar Dressing"/>
              </a:rPr>
              <a:t>vectorizer</a:t>
            </a:r>
            <a:r>
              <a:rPr lang="en-GB" sz="1600" dirty="0">
                <a:solidFill>
                  <a:srgbClr val="434343"/>
                </a:solidFill>
                <a:latin typeface="Bradley Hand ITC" pitchFamily="66" charset="0"/>
                <a:ea typeface="Caesar Dressing"/>
                <a:cs typeface="Caesar Dressing"/>
                <a:sym typeface="Caesar Dressing"/>
              </a:rPr>
              <a:t> and separated our features and labels. Also, before building the model, I made sure that the input data was cleaned and scaled before it was fed into the machine learning models.</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	After the pre-processing and data cleaning I used remaining independent features for model building and prediction.</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D62828"/>
                </a:solidFill>
                <a:latin typeface="Caesar Dressing"/>
                <a:ea typeface="Caesar Dressing"/>
                <a:cs typeface="Caesar Dressing"/>
                <a:sym typeface="Caesar Dressing"/>
              </a:rPr>
              <a:t>AGENDA.</a:t>
            </a:r>
            <a:endParaRPr sz="3020">
              <a:solidFill>
                <a:srgbClr val="D62828"/>
              </a:solidFill>
              <a:latin typeface="Caesar Dressing"/>
              <a:ea typeface="Caesar Dressing"/>
              <a:cs typeface="Caesar Dressing"/>
              <a:sym typeface="Caesar Dressing"/>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a:buChar char="●"/>
            </a:pPr>
            <a:r>
              <a:rPr lang="en-GB" sz="1600" dirty="0" smtClean="0">
                <a:solidFill>
                  <a:srgbClr val="434343"/>
                </a:solidFill>
                <a:latin typeface="Bradley Hand ITC" pitchFamily="66" charset="0"/>
                <a:ea typeface="Caesar Dressing"/>
                <a:cs typeface="Caesar Dressing"/>
                <a:sym typeface="Caesar Dressing"/>
              </a:rPr>
              <a:t>Overview</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Problem Statement.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Problem Understanding.</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Importance of Malignant Comments Classification.</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Exploratory Data Analysis (Steps).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Visualizations.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Word Clouds.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Data Analysis Steps.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a:t>
            </a:r>
            <a:endParaRPr sz="1600" dirty="0">
              <a:solidFill>
                <a:srgbClr val="434343"/>
              </a:solidFill>
              <a:latin typeface="Bradley Hand ITC" pitchFamily="66" charset="0"/>
              <a:ea typeface="Caesar Dressing"/>
              <a:cs typeface="Caesar Dressing"/>
              <a:sym typeface="Caesar Dressing"/>
            </a:endParaRPr>
          </a:p>
        </p:txBody>
      </p:sp>
      <p:sp>
        <p:nvSpPr>
          <p:cNvPr id="73" name="Google Shape;73;p15"/>
          <p:cNvSpPr txBox="1"/>
          <p:nvPr/>
        </p:nvSpPr>
        <p:spPr>
          <a:xfrm>
            <a:off x="4846050" y="1177425"/>
            <a:ext cx="3532200" cy="1908184"/>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Analysis of Models.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Cross Validation Scores.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Hyper Parameter Tuning and Creating the Final Model</a:t>
            </a:r>
            <a:r>
              <a:rPr lang="en-GB" sz="1600" dirty="0" smtClean="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Saving the model and predicting the results.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Conclusion.</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MODEL BUILDING.</a:t>
            </a:r>
            <a:endParaRPr sz="3011">
              <a:solidFill>
                <a:srgbClr val="F77F00"/>
              </a:solidFill>
              <a:latin typeface="Caesar Dressing"/>
              <a:ea typeface="Caesar Dressing"/>
              <a:cs typeface="Caesar Dressing"/>
              <a:sym typeface="Caesar Dressing"/>
            </a:endParaRPr>
          </a:p>
        </p:txBody>
      </p:sp>
      <p:sp>
        <p:nvSpPr>
          <p:cNvPr id="244" name="Google Shape;244;p41"/>
          <p:cNvSpPr txBox="1">
            <a:spLocks noGrp="1"/>
          </p:cNvSpPr>
          <p:nvPr>
            <p:ph type="body" idx="1"/>
          </p:nvPr>
        </p:nvSpPr>
        <p:spPr>
          <a:xfrm>
            <a:off x="311700" y="1362682"/>
            <a:ext cx="8520600" cy="264684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Arial" pitchFamily="34" charset="0"/>
                <a:ea typeface="Caesar Dressing"/>
                <a:cs typeface="Arial" pitchFamily="34" charset="0"/>
                <a:sym typeface="Caesar Dressing"/>
              </a:rPr>
              <a:t>The classification algorithms used on training the data are as follows</a:t>
            </a:r>
            <a:r>
              <a:rPr lang="en-GB" sz="1600" dirty="0" smtClean="0">
                <a:solidFill>
                  <a:srgbClr val="434343"/>
                </a:solidFill>
                <a:latin typeface="Arial" pitchFamily="34" charset="0"/>
                <a:ea typeface="Caesar Dressing"/>
                <a:cs typeface="Arial" pitchFamily="34" charset="0"/>
                <a:sym typeface="Caesar Dressing"/>
              </a:rPr>
              <a:t>:</a:t>
            </a:r>
          </a:p>
          <a:p>
            <a:pPr marL="0" lvl="0" indent="0" algn="l" rtl="0">
              <a:spcBef>
                <a:spcPts val="0"/>
              </a:spcBef>
              <a:spcAft>
                <a:spcPts val="0"/>
              </a:spcAft>
              <a:buNone/>
            </a:pPr>
            <a:endParaRPr lang="en-GB" sz="1600" dirty="0" smtClean="0">
              <a:solidFill>
                <a:srgbClr val="434343"/>
              </a:solidFill>
              <a:latin typeface="Arial" pitchFamily="34" charset="0"/>
              <a:ea typeface="Caesar Dressing"/>
              <a:cs typeface="Arial" pitchFamily="34" charset="0"/>
              <a:sym typeface="Caesar Dressing"/>
            </a:endParaRPr>
          </a:p>
          <a:p>
            <a:pPr marL="0" lvl="0" indent="0" algn="l" rtl="0">
              <a:spcBef>
                <a:spcPts val="0"/>
              </a:spcBef>
              <a:spcAft>
                <a:spcPts val="0"/>
              </a:spcAft>
              <a:buNone/>
            </a:pPr>
            <a:endParaRPr lang="en-GB" sz="1600" dirty="0" smtClean="0">
              <a:solidFill>
                <a:srgbClr val="434343"/>
              </a:solidFill>
              <a:latin typeface="Arial" pitchFamily="34" charset="0"/>
              <a:ea typeface="Caesar Dressing"/>
              <a:cs typeface="Arial" pitchFamily="34" charset="0"/>
              <a:sym typeface="Caesar Dressing"/>
            </a:endParaRPr>
          </a:p>
          <a:p>
            <a:pPr marL="0" lvl="0" indent="0">
              <a:buNone/>
            </a:pPr>
            <a:r>
              <a:rPr lang="en-US" sz="1600" dirty="0" smtClean="0">
                <a:latin typeface="Arial" pitchFamily="34" charset="0"/>
                <a:cs typeface="Arial" pitchFamily="34" charset="0"/>
              </a:rPr>
              <a:t>1.gnb </a:t>
            </a:r>
            <a:r>
              <a:rPr lang="en-US" sz="1600" b="1" dirty="0" smtClean="0">
                <a:latin typeface="Arial" pitchFamily="34" charset="0"/>
                <a:cs typeface="Arial" pitchFamily="34" charset="0"/>
              </a:rPr>
              <a: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GaussianNB</a:t>
            </a:r>
            <a:r>
              <a:rPr lang="en-US" sz="1600" dirty="0" smtClean="0">
                <a:latin typeface="Arial" pitchFamily="34" charset="0"/>
                <a:cs typeface="Arial" pitchFamily="34" charset="0"/>
              </a:rPr>
              <a:t>()</a:t>
            </a:r>
          </a:p>
          <a:p>
            <a:pPr marL="0" lvl="0" indent="0">
              <a:buNone/>
            </a:pPr>
            <a:endParaRPr lang="en-US" sz="1600" dirty="0" smtClean="0">
              <a:latin typeface="Arial" pitchFamily="34" charset="0"/>
              <a:cs typeface="Arial" pitchFamily="34" charset="0"/>
            </a:endParaRPr>
          </a:p>
          <a:p>
            <a:pPr marL="0" lvl="0" indent="0">
              <a:buNone/>
            </a:pPr>
            <a:r>
              <a:rPr lang="en-US" sz="1600" dirty="0" smtClean="0">
                <a:latin typeface="Arial" pitchFamily="34" charset="0"/>
                <a:cs typeface="Arial" pitchFamily="34" charset="0"/>
              </a:rPr>
              <a:t>2. </a:t>
            </a:r>
            <a:r>
              <a:rPr lang="en-US" sz="1600" dirty="0" err="1" smtClean="0">
                <a:latin typeface="Arial" pitchFamily="34" charset="0"/>
                <a:cs typeface="Arial" pitchFamily="34" charset="0"/>
              </a:rPr>
              <a:t>mnb</a:t>
            </a:r>
            <a:r>
              <a:rPr lang="en-US" sz="1600" dirty="0" smtClean="0">
                <a:latin typeface="Arial" pitchFamily="34" charset="0"/>
                <a:cs typeface="Arial" pitchFamily="34" charset="0"/>
              </a:rPr>
              <a:t> </a:t>
            </a:r>
            <a:r>
              <a:rPr lang="en-US" sz="1600" b="1" dirty="0" smtClean="0">
                <a:latin typeface="Arial" pitchFamily="34" charset="0"/>
                <a:cs typeface="Arial" pitchFamily="34" charset="0"/>
              </a:rPr>
              <a: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MultinomialNB</a:t>
            </a:r>
            <a:r>
              <a:rPr lang="en-US" sz="1600" dirty="0" smtClean="0">
                <a:latin typeface="Arial" pitchFamily="34" charset="0"/>
                <a:cs typeface="Arial" pitchFamily="34" charset="0"/>
              </a:rPr>
              <a:t>()</a:t>
            </a:r>
          </a:p>
          <a:p>
            <a:pPr marL="0" lvl="0" indent="0">
              <a:buNone/>
            </a:pPr>
            <a:r>
              <a:rPr lang="en-US" sz="1600" dirty="0" smtClean="0">
                <a:latin typeface="Arial" pitchFamily="34" charset="0"/>
                <a:cs typeface="Arial" pitchFamily="34" charset="0"/>
              </a:rPr>
              <a:t> </a:t>
            </a:r>
          </a:p>
          <a:p>
            <a:pPr marL="0" lvl="0" indent="0">
              <a:buNone/>
            </a:pPr>
            <a:r>
              <a:rPr lang="en-US" sz="1600" dirty="0" smtClean="0">
                <a:latin typeface="Arial" pitchFamily="34" charset="0"/>
                <a:cs typeface="Arial" pitchFamily="34" charset="0"/>
              </a:rPr>
              <a:t>3.bnb </a:t>
            </a:r>
            <a:r>
              <a:rPr lang="en-US" sz="1600" b="1" dirty="0" smtClean="0">
                <a:latin typeface="Arial" pitchFamily="34" charset="0"/>
                <a:cs typeface="Arial" pitchFamily="34" charset="0"/>
              </a:rPr>
              <a: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BernoulliNB</a:t>
            </a:r>
            <a:r>
              <a:rPr lang="en-US" sz="1600" dirty="0" smtClean="0">
                <a:latin typeface="Arial" pitchFamily="34" charset="0"/>
                <a:cs typeface="Arial" pitchFamily="34" charset="0"/>
              </a:rPr>
              <a:t>()</a:t>
            </a:r>
          </a:p>
          <a:p>
            <a:pPr marL="0" lvl="0" indent="0">
              <a:buNone/>
            </a:pPr>
            <a:endParaRPr lang="en-US" sz="1600" dirty="0" smtClean="0">
              <a:solidFill>
                <a:srgbClr val="434343"/>
              </a:solidFill>
              <a:latin typeface="Arial" pitchFamily="34" charset="0"/>
              <a:ea typeface="Caesar Dressing"/>
              <a:cs typeface="Arial" pitchFamily="34" charset="0"/>
              <a:sym typeface="Caesar Dressing"/>
            </a:endParaRPr>
          </a:p>
          <a:p>
            <a:pPr marL="0" indent="0">
              <a:buNone/>
            </a:pPr>
            <a:r>
              <a:rPr lang="en-US" sz="1600" dirty="0" smtClean="0">
                <a:solidFill>
                  <a:srgbClr val="434343"/>
                </a:solidFill>
                <a:latin typeface="Arial" pitchFamily="34" charset="0"/>
                <a:ea typeface="Caesar Dressing"/>
                <a:cs typeface="Arial" pitchFamily="34" charset="0"/>
                <a:sym typeface="Caesar Dressing"/>
              </a:rPr>
              <a:t>4. ADABOOST CLASSIFIER MODEL.</a:t>
            </a:r>
            <a:endParaRPr sz="1600" dirty="0">
              <a:solidFill>
                <a:srgbClr val="434343"/>
              </a:solidFill>
              <a:latin typeface="Arial" pitchFamily="34" charset="0"/>
              <a:ea typeface="Caesar Dressing"/>
              <a:cs typeface="Arial" pitchFamily="34" charset="0"/>
              <a:sym typeface="Caesar Dressing"/>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smtClean="0">
                <a:solidFill>
                  <a:srgbClr val="FCBF49"/>
                </a:solidFill>
                <a:latin typeface="Caesar Dressing"/>
                <a:ea typeface="Caesar Dressing"/>
                <a:cs typeface="Caesar Dressing"/>
                <a:sym typeface="Caesar Dressing"/>
              </a:rPr>
              <a:t>GAUSSIAN NB </a:t>
            </a:r>
            <a:endParaRPr sz="3011" dirty="0">
              <a:solidFill>
                <a:srgbClr val="FCBF49"/>
              </a:solidFill>
              <a:latin typeface="Caesar Dressing"/>
              <a:ea typeface="Caesar Dressing"/>
              <a:cs typeface="Caesar Dressing"/>
              <a:sym typeface="Caesar Dressing"/>
            </a:endParaRPr>
          </a:p>
        </p:txBody>
      </p:sp>
      <p:sp>
        <p:nvSpPr>
          <p:cNvPr id="250" name="Google Shape;250;p42"/>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GAUSSIAN NB CLASSIFIER </a:t>
            </a:r>
            <a:r>
              <a:rPr lang="en-GB" sz="1600" dirty="0" err="1" smtClean="0">
                <a:latin typeface="Bradley Hand ITC" pitchFamily="66" charset="0"/>
                <a:ea typeface="Caesar Dressing"/>
                <a:cs typeface="Caesar Dressing"/>
                <a:sym typeface="Caesar Dressing"/>
              </a:rPr>
              <a:t>Modl</a:t>
            </a:r>
            <a:r>
              <a:rPr lang="en-GB" sz="1600" dirty="0" smtClean="0">
                <a:latin typeface="Bradley Hand ITC" pitchFamily="66" charset="0"/>
                <a:ea typeface="Caesar Dressing"/>
                <a:cs typeface="Caesar Dressing"/>
                <a:sym typeface="Caesar Dressing"/>
              </a:rPr>
              <a:t> </a:t>
            </a:r>
            <a:r>
              <a:rPr lang="en-GB" sz="1600" dirty="0">
                <a:latin typeface="Bradley Hand ITC" pitchFamily="66" charset="0"/>
                <a:ea typeface="Caesar Dressing"/>
                <a:cs typeface="Caesar Dressing"/>
                <a:sym typeface="Caesar Dressing"/>
              </a:rPr>
              <a:t>gave us an accuracy score </a:t>
            </a:r>
            <a:r>
              <a:rPr lang="en-GB" sz="1600" dirty="0" smtClean="0">
                <a:latin typeface="Bradley Hand ITC" pitchFamily="66" charset="0"/>
                <a:ea typeface="Caesar Dressing"/>
                <a:cs typeface="Caesar Dressing"/>
                <a:sym typeface="Caesar Dressing"/>
              </a:rPr>
              <a:t>of  86.46 </a:t>
            </a:r>
            <a:r>
              <a:rPr lang="en-GB" sz="1600" dirty="0">
                <a:latin typeface="Bradley Hand ITC" pitchFamily="66" charset="0"/>
                <a:ea typeface="Caesar Dressing"/>
                <a:cs typeface="Caesar Dressing"/>
                <a:sym typeface="Caesar Dressing"/>
              </a:rPr>
              <a:t>%.</a:t>
            </a:r>
            <a:endParaRPr sz="1600" dirty="0">
              <a:latin typeface="Bradley Hand ITC" pitchFamily="66" charset="0"/>
              <a:ea typeface="Caesar Dressing"/>
              <a:cs typeface="Caesar Dressing"/>
              <a:sym typeface="Caesar Dressing"/>
            </a:endParaRPr>
          </a:p>
        </p:txBody>
      </p:sp>
      <p:pic>
        <p:nvPicPr>
          <p:cNvPr id="5" name="Picture 4" descr="Screenshot 2022-11-22 233042.png"/>
          <p:cNvPicPr>
            <a:picLocks noChangeAspect="1"/>
          </p:cNvPicPr>
          <p:nvPr/>
        </p:nvPicPr>
        <p:blipFill>
          <a:blip r:embed="rId3"/>
          <a:stretch>
            <a:fillRect/>
          </a:stretch>
        </p:blipFill>
        <p:spPr>
          <a:xfrm>
            <a:off x="4980549" y="368228"/>
            <a:ext cx="2924583" cy="414070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HEAT MAP</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creenshot 2022-11-22 232153.png"/>
          <p:cNvPicPr>
            <a:picLocks noChangeAspect="1"/>
          </p:cNvPicPr>
          <p:nvPr/>
        </p:nvPicPr>
        <p:blipFill>
          <a:blip r:embed="rId2"/>
          <a:stretch>
            <a:fillRect/>
          </a:stretch>
        </p:blipFill>
        <p:spPr>
          <a:xfrm>
            <a:off x="277051" y="1150933"/>
            <a:ext cx="5808439" cy="34106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smtClean="0">
                <a:solidFill>
                  <a:srgbClr val="FCBF49"/>
                </a:solidFill>
                <a:latin typeface="Caesar Dressing"/>
                <a:ea typeface="Caesar Dressing"/>
                <a:cs typeface="Caesar Dressing"/>
                <a:sym typeface="Caesar Dressing"/>
              </a:rPr>
              <a:t>MUTLINOMIAL  NB CLASSIFIER</a:t>
            </a:r>
            <a:endParaRPr sz="3011" dirty="0">
              <a:solidFill>
                <a:srgbClr val="FCBF49"/>
              </a:solidFill>
              <a:latin typeface="Caesar Dressing"/>
              <a:ea typeface="Caesar Dressing"/>
              <a:cs typeface="Caesar Dressing"/>
              <a:sym typeface="Caesar Dressing"/>
            </a:endParaRPr>
          </a:p>
        </p:txBody>
      </p:sp>
      <p:sp>
        <p:nvSpPr>
          <p:cNvPr id="257" name="Google Shape;257;p43"/>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MULTINOMIAL NB CLASSIFIER </a:t>
            </a:r>
            <a:r>
              <a:rPr lang="en-GB" sz="1600" dirty="0" smtClean="0">
                <a:latin typeface="Bradley Hand ITC" pitchFamily="66" charset="0"/>
                <a:ea typeface="Caesar Dressing"/>
                <a:cs typeface="Caesar Dressing"/>
                <a:sym typeface="Caesar Dressing"/>
              </a:rPr>
              <a:t> </a:t>
            </a:r>
            <a:r>
              <a:rPr lang="en-GB" sz="1600" dirty="0">
                <a:latin typeface="Bradley Hand ITC" pitchFamily="66" charset="0"/>
                <a:ea typeface="Caesar Dressing"/>
                <a:cs typeface="Caesar Dressing"/>
                <a:sym typeface="Caesar Dressing"/>
              </a:rPr>
              <a:t>Model gave us an accuracy score of </a:t>
            </a:r>
            <a:r>
              <a:rPr lang="en-GB" sz="1600" dirty="0" smtClean="0">
                <a:latin typeface="Bradley Hand ITC" pitchFamily="66" charset="0"/>
                <a:ea typeface="Caesar Dressing"/>
                <a:cs typeface="Caesar Dressing"/>
                <a:sym typeface="Caesar Dressing"/>
              </a:rPr>
              <a:t>97.08 </a:t>
            </a:r>
            <a:r>
              <a:rPr lang="en-GB" sz="1600" dirty="0">
                <a:latin typeface="Bradley Hand ITC" pitchFamily="66" charset="0"/>
                <a:ea typeface="Caesar Dressing"/>
                <a:cs typeface="Caesar Dressing"/>
                <a:sym typeface="Caesar Dressing"/>
              </a:rPr>
              <a:t>%.</a:t>
            </a:r>
            <a:endParaRPr sz="1600" dirty="0">
              <a:latin typeface="Bradley Hand ITC" pitchFamily="66" charset="0"/>
              <a:ea typeface="Caesar Dressing"/>
              <a:cs typeface="Caesar Dressing"/>
              <a:sym typeface="Caesar Dressing"/>
            </a:endParaRPr>
          </a:p>
        </p:txBody>
      </p:sp>
      <p:pic>
        <p:nvPicPr>
          <p:cNvPr id="5" name="Picture 4" descr="Screenshot 2022-11-22 233117.png"/>
          <p:cNvPicPr>
            <a:picLocks noChangeAspect="1"/>
          </p:cNvPicPr>
          <p:nvPr/>
        </p:nvPicPr>
        <p:blipFill>
          <a:blip r:embed="rId3"/>
          <a:stretch>
            <a:fillRect/>
          </a:stretch>
        </p:blipFill>
        <p:spPr>
          <a:xfrm>
            <a:off x="5226381" y="586152"/>
            <a:ext cx="3105584" cy="42525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smtClean="0">
                <a:solidFill>
                  <a:srgbClr val="FCBF49"/>
                </a:solidFill>
                <a:latin typeface="Caesar Dressing"/>
                <a:ea typeface="Caesar Dressing"/>
                <a:cs typeface="Caesar Dressing"/>
                <a:sym typeface="Caesar Dressing"/>
              </a:rPr>
              <a:t>BERNOULI NB CLASSIFIER</a:t>
            </a:r>
            <a:endParaRPr sz="3011" dirty="0">
              <a:solidFill>
                <a:srgbClr val="FCBF49"/>
              </a:solidFill>
              <a:latin typeface="Caesar Dressing"/>
              <a:ea typeface="Caesar Dressing"/>
              <a:cs typeface="Caesar Dressing"/>
              <a:sym typeface="Caesar Dressing"/>
            </a:endParaRPr>
          </a:p>
        </p:txBody>
      </p:sp>
      <p:sp>
        <p:nvSpPr>
          <p:cNvPr id="264" name="Google Shape;264;p44"/>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BERNOULI NB CLASSIFIER </a:t>
            </a:r>
            <a:r>
              <a:rPr lang="en-GB" sz="1600" dirty="0" smtClean="0">
                <a:latin typeface="Bradley Hand ITC" pitchFamily="66" charset="0"/>
                <a:ea typeface="Caesar Dressing"/>
                <a:cs typeface="Caesar Dressing"/>
                <a:sym typeface="Caesar Dressing"/>
              </a:rPr>
              <a:t>gave </a:t>
            </a:r>
            <a:r>
              <a:rPr lang="en-GB" sz="1600" dirty="0">
                <a:latin typeface="Bradley Hand ITC" pitchFamily="66" charset="0"/>
                <a:ea typeface="Caesar Dressing"/>
                <a:cs typeface="Caesar Dressing"/>
                <a:sym typeface="Caesar Dressing"/>
              </a:rPr>
              <a:t>us an accuracy score of </a:t>
            </a:r>
            <a:r>
              <a:rPr lang="en-GB" sz="1600" dirty="0" smtClean="0">
                <a:latin typeface="Bradley Hand ITC" pitchFamily="66" charset="0"/>
                <a:ea typeface="Caesar Dressing"/>
                <a:cs typeface="Caesar Dressing"/>
                <a:sym typeface="Caesar Dressing"/>
              </a:rPr>
              <a:t>98.35 </a:t>
            </a:r>
            <a:r>
              <a:rPr lang="en-GB" sz="1600" dirty="0">
                <a:latin typeface="Bradley Hand ITC" pitchFamily="66" charset="0"/>
                <a:ea typeface="Caesar Dressing"/>
                <a:cs typeface="Caesar Dressing"/>
                <a:sym typeface="Caesar Dressing"/>
              </a:rPr>
              <a:t>%.</a:t>
            </a:r>
            <a:endParaRPr sz="1600" dirty="0">
              <a:latin typeface="Bradley Hand ITC" pitchFamily="66" charset="0"/>
              <a:ea typeface="Caesar Dressing"/>
              <a:cs typeface="Caesar Dressing"/>
              <a:sym typeface="Caesar Dressing"/>
            </a:endParaRPr>
          </a:p>
        </p:txBody>
      </p:sp>
      <p:pic>
        <p:nvPicPr>
          <p:cNvPr id="5" name="Picture 4" descr="Screenshot 2022-11-22 233148.png"/>
          <p:cNvPicPr>
            <a:picLocks noChangeAspect="1"/>
          </p:cNvPicPr>
          <p:nvPr/>
        </p:nvPicPr>
        <p:blipFill>
          <a:blip r:embed="rId3"/>
          <a:stretch>
            <a:fillRect/>
          </a:stretch>
        </p:blipFill>
        <p:spPr>
          <a:xfrm>
            <a:off x="4587332" y="638703"/>
            <a:ext cx="3858164" cy="342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FCBF49"/>
                </a:solidFill>
                <a:latin typeface="Caesar Dressing"/>
                <a:ea typeface="Caesar Dressing"/>
                <a:cs typeface="Caesar Dressing"/>
                <a:sym typeface="Caesar Dressing"/>
              </a:rPr>
              <a:t>ADABOOST CLASSIFIER MODEL.</a:t>
            </a:r>
            <a:endParaRPr sz="3011" dirty="0">
              <a:solidFill>
                <a:srgbClr val="FCBF49"/>
              </a:solidFill>
              <a:latin typeface="Caesar Dressing"/>
              <a:ea typeface="Caesar Dressing"/>
              <a:cs typeface="Caesar Dressing"/>
              <a:sym typeface="Caesar Dressing"/>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ADA Boost </a:t>
            </a:r>
            <a:r>
              <a:rPr lang="en-GB" sz="1600" dirty="0">
                <a:latin typeface="Bradley Hand ITC" pitchFamily="66" charset="0"/>
                <a:ea typeface="Caesar Dressing"/>
                <a:cs typeface="Caesar Dressing"/>
                <a:sym typeface="Caesar Dressing"/>
              </a:rPr>
              <a:t>CLASSIFIER Model gave us an accuracy score of 92.68 %.</a:t>
            </a:r>
            <a:endParaRPr sz="1600" dirty="0">
              <a:latin typeface="Bradley Hand ITC" pitchFamily="66" charset="0"/>
              <a:ea typeface="Caesar Dressing"/>
              <a:cs typeface="Caesar Dressing"/>
              <a:sym typeface="Caesar Dressing"/>
            </a:endParaRPr>
          </a:p>
        </p:txBody>
      </p:sp>
      <p:pic>
        <p:nvPicPr>
          <p:cNvPr id="279" name="Google Shape;279;p46"/>
          <p:cNvPicPr preferRelativeResize="0"/>
          <p:nvPr/>
        </p:nvPicPr>
        <p:blipFill>
          <a:blip r:embed="rId3">
            <a:alphaModFix/>
          </a:blip>
          <a:stretch>
            <a:fillRect/>
          </a:stretch>
        </p:blipFill>
        <p:spPr>
          <a:xfrm>
            <a:off x="3796300" y="576888"/>
            <a:ext cx="4972201" cy="39897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XGBoost CLASSIFIER MODEL.</a:t>
            </a:r>
            <a:endParaRPr sz="3011">
              <a:solidFill>
                <a:srgbClr val="FCBF49"/>
              </a:solidFill>
              <a:latin typeface="Caesar Dressing"/>
              <a:ea typeface="Caesar Dressing"/>
              <a:cs typeface="Caesar Dressing"/>
              <a:sym typeface="Caesar Dressing"/>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a:t>
            </a:r>
            <a:r>
              <a:rPr lang="en-GB" sz="1600" dirty="0" smtClean="0">
                <a:latin typeface="Bradley Hand ITC" pitchFamily="66" charset="0"/>
                <a:ea typeface="Caesar Dressing"/>
                <a:cs typeface="Caesar Dressing"/>
                <a:sym typeface="Caesar Dressing"/>
              </a:rPr>
              <a:t>XG Boost </a:t>
            </a:r>
            <a:r>
              <a:rPr lang="en-GB" sz="1600" dirty="0">
                <a:latin typeface="Bradley Hand ITC" pitchFamily="66" charset="0"/>
                <a:ea typeface="Caesar Dressing"/>
                <a:cs typeface="Caesar Dressing"/>
                <a:sym typeface="Caesar Dressing"/>
              </a:rPr>
              <a:t>CLASSIFIER Model gave us an accuracy score of 94.89 %.</a:t>
            </a:r>
            <a:endParaRPr sz="1600" dirty="0">
              <a:latin typeface="Bradley Hand ITC" pitchFamily="66" charset="0"/>
              <a:ea typeface="Caesar Dressing"/>
              <a:cs typeface="Caesar Dressing"/>
              <a:sym typeface="Caesar Dressing"/>
            </a:endParaRPr>
          </a:p>
        </p:txBody>
      </p:sp>
      <p:pic>
        <p:nvPicPr>
          <p:cNvPr id="286" name="Google Shape;286;p47"/>
          <p:cNvPicPr preferRelativeResize="0"/>
          <p:nvPr/>
        </p:nvPicPr>
        <p:blipFill>
          <a:blip r:embed="rId3">
            <a:alphaModFix/>
          </a:blip>
          <a:stretch>
            <a:fillRect/>
          </a:stretch>
        </p:blipFill>
        <p:spPr>
          <a:xfrm>
            <a:off x="3867000" y="565350"/>
            <a:ext cx="4972200" cy="4012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EXTRA TREES CLASSIFIER MODEL.</a:t>
            </a:r>
            <a:endParaRPr sz="3011">
              <a:solidFill>
                <a:srgbClr val="FCBF49"/>
              </a:solidFill>
              <a:latin typeface="Caesar Dressing"/>
              <a:ea typeface="Caesar Dressing"/>
              <a:cs typeface="Caesar Dressing"/>
              <a:sym typeface="Caesar Dressing"/>
            </a:endParaRPr>
          </a:p>
        </p:txBody>
      </p:sp>
      <p:sp>
        <p:nvSpPr>
          <p:cNvPr id="292" name="Google Shape;292;p48"/>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radley Hand ITC" pitchFamily="66" charset="0"/>
                <a:ea typeface="Caesar Dressing"/>
                <a:cs typeface="Caesar Dressing"/>
                <a:sym typeface="Caesar Dressing"/>
              </a:rPr>
              <a:t>The Extra Trees CLASSIFIER Model gave us an accuracy score of 95.30 %.</a:t>
            </a:r>
            <a:endParaRPr sz="1600" dirty="0">
              <a:latin typeface="Bradley Hand ITC" pitchFamily="66" charset="0"/>
              <a:ea typeface="Caesar Dressing"/>
              <a:cs typeface="Caesar Dressing"/>
              <a:sym typeface="Caesar Dressing"/>
            </a:endParaRPr>
          </a:p>
        </p:txBody>
      </p:sp>
      <p:pic>
        <p:nvPicPr>
          <p:cNvPr id="293" name="Google Shape;293;p48"/>
          <p:cNvPicPr preferRelativeResize="0"/>
          <p:nvPr/>
        </p:nvPicPr>
        <p:blipFill>
          <a:blip r:embed="rId3">
            <a:alphaModFix/>
          </a:blip>
          <a:stretch>
            <a:fillRect/>
          </a:stretch>
        </p:blipFill>
        <p:spPr>
          <a:xfrm>
            <a:off x="3867000" y="524225"/>
            <a:ext cx="4972200" cy="39522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Cross </a:t>
            </a:r>
            <a:r>
              <a:rPr lang="en-GB" sz="3011" dirty="0" err="1">
                <a:solidFill>
                  <a:srgbClr val="D62828"/>
                </a:solidFill>
                <a:latin typeface="Caesar Dressing"/>
                <a:ea typeface="Caesar Dressing"/>
                <a:cs typeface="Caesar Dressing"/>
                <a:sym typeface="Caesar Dressing"/>
              </a:rPr>
              <a:t>ValIdatIon</a:t>
            </a:r>
            <a:r>
              <a:rPr lang="en-GB" sz="3011" dirty="0">
                <a:solidFill>
                  <a:srgbClr val="D62828"/>
                </a:solidFill>
                <a:latin typeface="Caesar Dressing"/>
                <a:ea typeface="Caesar Dressing"/>
                <a:cs typeface="Caesar Dressing"/>
                <a:sym typeface="Caesar Dressing"/>
              </a:rPr>
              <a:t> Scores.</a:t>
            </a:r>
            <a:endParaRPr sz="3011" dirty="0">
              <a:solidFill>
                <a:srgbClr val="D62828"/>
              </a:solidFill>
              <a:latin typeface="Caesar Dressing"/>
              <a:ea typeface="Caesar Dressing"/>
              <a:cs typeface="Caesar Dressing"/>
              <a:sym typeface="Caesar Dressing"/>
            </a:endParaRPr>
          </a:p>
        </p:txBody>
      </p:sp>
      <p:sp>
        <p:nvSpPr>
          <p:cNvPr id="305" name="Google Shape;305;p50"/>
          <p:cNvSpPr txBox="1">
            <a:spLocks noGrp="1"/>
          </p:cNvSpPr>
          <p:nvPr>
            <p:ph type="body" idx="1"/>
          </p:nvPr>
        </p:nvSpPr>
        <p:spPr>
          <a:xfrm>
            <a:off x="311700" y="1152475"/>
            <a:ext cx="8520600" cy="2708403"/>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None/>
            </a:pPr>
            <a:r>
              <a:rPr lang="en-GB" sz="1600" dirty="0" smtClean="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Model is 94.63 %.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Model is 94.57 %.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a:t>
            </a:r>
            <a:r>
              <a:rPr lang="en-GB" sz="1600" dirty="0" smtClean="0">
                <a:solidFill>
                  <a:srgbClr val="434343"/>
                </a:solidFill>
                <a:latin typeface="Bradley Hand ITC" pitchFamily="66" charset="0"/>
                <a:ea typeface="Caesar Dressing"/>
                <a:cs typeface="Caesar Dressing"/>
                <a:sym typeface="Caesar Dressing"/>
              </a:rPr>
              <a:t>XG Boost </a:t>
            </a:r>
            <a:r>
              <a:rPr lang="en-GB" sz="1600" dirty="0">
                <a:solidFill>
                  <a:srgbClr val="434343"/>
                </a:solidFill>
                <a:latin typeface="Bradley Hand ITC" pitchFamily="66" charset="0"/>
                <a:ea typeface="Caesar Dressing"/>
                <a:cs typeface="Caesar Dressing"/>
                <a:sym typeface="Caesar Dressing"/>
              </a:rPr>
              <a:t>Classifier Model is 95.36 %.</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The cross validation score of the Extra Trees Classifier Model is 95.62 %.</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From the above Cross Validation Scores, the highest CV score belongs to the </a:t>
            </a:r>
            <a:r>
              <a:rPr lang="en-GB" sz="1600" dirty="0" smtClean="0">
                <a:solidFill>
                  <a:srgbClr val="434343"/>
                </a:solidFill>
                <a:latin typeface="Bradley Hand ITC" pitchFamily="66" charset="0"/>
                <a:ea typeface="Caesar Dressing"/>
                <a:cs typeface="Caesar Dressing"/>
                <a:sym typeface="Caesar Dressing"/>
              </a:rPr>
              <a:t>Linear SVC </a:t>
            </a:r>
            <a:r>
              <a:rPr lang="en-GB" sz="1600" dirty="0">
                <a:solidFill>
                  <a:srgbClr val="434343"/>
                </a:solidFill>
                <a:latin typeface="Bradley Hand ITC" pitchFamily="66" charset="0"/>
                <a:ea typeface="Caesar Dressing"/>
                <a:cs typeface="Caesar Dressing"/>
                <a:sym typeface="Caesar Dressing"/>
              </a:rPr>
              <a:t>model, followed by the Extra Trees Classifier &amp; Logistic Regression Model. Next the </a:t>
            </a:r>
            <a:r>
              <a:rPr lang="en-GB" sz="1600" dirty="0" smtClean="0">
                <a:solidFill>
                  <a:srgbClr val="434343"/>
                </a:solidFill>
                <a:latin typeface="Bradley Hand ITC" pitchFamily="66" charset="0"/>
                <a:ea typeface="Caesar Dressing"/>
                <a:cs typeface="Caesar Dressing"/>
                <a:sym typeface="Caesar Dressing"/>
              </a:rPr>
              <a:t>XG Boost </a:t>
            </a:r>
            <a:r>
              <a:rPr lang="en-GB" sz="1600" dirty="0">
                <a:solidFill>
                  <a:srgbClr val="434343"/>
                </a:solidFill>
                <a:latin typeface="Bradley Hand ITC" pitchFamily="66" charset="0"/>
                <a:ea typeface="Caesar Dressing"/>
                <a:cs typeface="Caesar Dressing"/>
                <a:sym typeface="Caesar Dressing"/>
              </a:rPr>
              <a:t>Classifier model , the </a:t>
            </a:r>
            <a:r>
              <a:rPr lang="en-GB" sz="1600" dirty="0" smtClean="0">
                <a:solidFill>
                  <a:srgbClr val="434343"/>
                </a:solidFill>
                <a:latin typeface="Bradley Hand ITC" pitchFamily="66" charset="0"/>
                <a:ea typeface="Caesar Dressing"/>
                <a:cs typeface="Caesar Dressing"/>
                <a:sym typeface="Caesar Dressing"/>
              </a:rPr>
              <a:t>Multinomial NB </a:t>
            </a:r>
            <a:r>
              <a:rPr lang="en-GB" sz="1600" dirty="0">
                <a:solidFill>
                  <a:srgbClr val="434343"/>
                </a:solidFill>
                <a:latin typeface="Bradley Hand ITC" pitchFamily="66" charset="0"/>
                <a:ea typeface="Caesar Dressing"/>
                <a:cs typeface="Caesar Dressing"/>
                <a:sym typeface="Caesar Dressing"/>
              </a:rPr>
              <a:t>Classifier and the </a:t>
            </a:r>
            <a:r>
              <a:rPr lang="en-GB" sz="1600" dirty="0" err="1" smtClean="0">
                <a:solidFill>
                  <a:srgbClr val="434343"/>
                </a:solidFill>
                <a:latin typeface="Bradley Hand ITC" pitchFamily="66" charset="0"/>
                <a:ea typeface="Caesar Dressing"/>
                <a:cs typeface="Caesar Dressing"/>
                <a:sym typeface="Caesar Dressing"/>
              </a:rPr>
              <a:t>Ada</a:t>
            </a:r>
            <a:r>
              <a:rPr lang="en-GB" sz="1600" dirty="0" smtClean="0">
                <a:solidFill>
                  <a:srgbClr val="434343"/>
                </a:solidFill>
                <a:latin typeface="Bradley Hand ITC" pitchFamily="66" charset="0"/>
                <a:ea typeface="Caesar Dressing"/>
                <a:cs typeface="Caesar Dressing"/>
                <a:sym typeface="Caesar Dressing"/>
              </a:rPr>
              <a:t> Boost </a:t>
            </a:r>
            <a:r>
              <a:rPr lang="en-GB" sz="1600" dirty="0">
                <a:solidFill>
                  <a:srgbClr val="434343"/>
                </a:solidFill>
                <a:latin typeface="Bradley Hand ITC" pitchFamily="66" charset="0"/>
                <a:ea typeface="Caesar Dressing"/>
                <a:cs typeface="Caesar Dressing"/>
                <a:sym typeface="Caesar Dressing"/>
              </a:rPr>
              <a:t>Classifier Model. Lastly, the Decision Tree Classifier.</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sp>
        <p:nvSpPr>
          <p:cNvPr id="311" name="Google Shape;311;p51"/>
          <p:cNvSpPr txBox="1">
            <a:spLocks noGrp="1"/>
          </p:cNvSpPr>
          <p:nvPr>
            <p:ph type="body" idx="1"/>
          </p:nvPr>
        </p:nvSpPr>
        <p:spPr>
          <a:xfrm>
            <a:off x="311700" y="1152475"/>
            <a:ext cx="8520600" cy="212362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Since the Accuracy Score and the cross validation score of the </a:t>
            </a:r>
            <a:r>
              <a:rPr lang="en-GB" sz="1600" dirty="0" smtClean="0">
                <a:solidFill>
                  <a:srgbClr val="F77F00"/>
                </a:solidFill>
                <a:latin typeface="Bradley Hand ITC" pitchFamily="66" charset="0"/>
                <a:ea typeface="Caesar Dressing"/>
                <a:cs typeface="Caesar Dressing"/>
                <a:sym typeface="Caesar Dressing"/>
              </a:rPr>
              <a:t>MULTINOMIAL NB  CLASSIFER </a:t>
            </a:r>
            <a:r>
              <a:rPr lang="en-GB" sz="1600" dirty="0" smtClean="0">
                <a:solidFill>
                  <a:srgbClr val="434343"/>
                </a:solidFill>
                <a:latin typeface="Bradley Hand ITC" pitchFamily="66" charset="0"/>
                <a:ea typeface="Caesar Dressing"/>
                <a:cs typeface="Caesar Dressing"/>
                <a:sym typeface="Caesar Dressing"/>
              </a:rPr>
              <a:t> </a:t>
            </a:r>
            <a:r>
              <a:rPr lang="en-GB" sz="1600" dirty="0">
                <a:solidFill>
                  <a:srgbClr val="434343"/>
                </a:solidFill>
                <a:latin typeface="Bradley Hand ITC" pitchFamily="66" charset="0"/>
                <a:ea typeface="Caesar Dressing"/>
                <a:cs typeface="Caesar Dressing"/>
                <a:sym typeface="Caesar Dressing"/>
              </a:rPr>
              <a:t>Model are good and the AUC score is the highest among others we shall consider this model 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0"/>
              </a:spcAft>
              <a:buNone/>
            </a:pPr>
            <a:r>
              <a:rPr lang="en-GB" sz="1600" dirty="0">
                <a:solidFill>
                  <a:srgbClr val="434343"/>
                </a:solidFill>
                <a:latin typeface="Bradley Hand ITC" pitchFamily="66" charset="0"/>
                <a:ea typeface="Caesar Dressing"/>
                <a:cs typeface="Caesar Dressing"/>
                <a:sym typeface="Caesar Dressing"/>
              </a:rPr>
              <a:t>We shall use </a:t>
            </a:r>
            <a:r>
              <a:rPr lang="en-GB" sz="1600" dirty="0" smtClean="0">
                <a:solidFill>
                  <a:srgbClr val="434343"/>
                </a:solidFill>
                <a:latin typeface="Bradley Hand ITC" pitchFamily="66" charset="0"/>
                <a:ea typeface="Caesar Dressing"/>
                <a:cs typeface="Caesar Dressing"/>
                <a:sym typeface="Caesar Dressing"/>
              </a:rPr>
              <a:t>Grid </a:t>
            </a:r>
            <a:r>
              <a:rPr lang="en-GB" sz="1600" dirty="0" err="1" smtClean="0">
                <a:solidFill>
                  <a:srgbClr val="434343"/>
                </a:solidFill>
                <a:latin typeface="Bradley Hand ITC" pitchFamily="66" charset="0"/>
                <a:ea typeface="Caesar Dressing"/>
                <a:cs typeface="Caesar Dressing"/>
                <a:sym typeface="Caesar Dressing"/>
              </a:rPr>
              <a:t>SearchCV</a:t>
            </a:r>
            <a:r>
              <a:rPr lang="en-GB" sz="1600" dirty="0" smtClean="0">
                <a:solidFill>
                  <a:srgbClr val="434343"/>
                </a:solidFill>
                <a:latin typeface="Bradley Hand ITC" pitchFamily="66" charset="0"/>
                <a:ea typeface="Caesar Dressing"/>
                <a:cs typeface="Caesar Dressing"/>
                <a:sym typeface="Caesar Dressing"/>
              </a:rPr>
              <a:t> </a:t>
            </a:r>
            <a:r>
              <a:rPr lang="en-GB" sz="1600" dirty="0">
                <a:solidFill>
                  <a:srgbClr val="434343"/>
                </a:solidFill>
                <a:latin typeface="Bradley Hand ITC" pitchFamily="66" charset="0"/>
                <a:ea typeface="Caesar Dressing"/>
                <a:cs typeface="Caesar Dressing"/>
                <a:sym typeface="Caesar Dressing"/>
              </a:rPr>
              <a:t>for hyper parameter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multiple tries with hyper parameter tuning, the highest accuracy score obtained was </a:t>
            </a:r>
            <a:r>
              <a:rPr lang="en-GB" sz="1600" dirty="0">
                <a:solidFill>
                  <a:srgbClr val="F77F00"/>
                </a:solidFill>
                <a:latin typeface="Bradley Hand ITC" pitchFamily="66" charset="0"/>
                <a:ea typeface="Caesar Dressing"/>
                <a:cs typeface="Caesar Dressing"/>
                <a:sym typeface="Caesar Dressing"/>
              </a:rPr>
              <a:t>94.49 %</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OVERVIEW.</a:t>
            </a:r>
            <a:endParaRPr sz="3020">
              <a:solidFill>
                <a:srgbClr val="F77F00"/>
              </a:solidFill>
              <a:latin typeface="Caesar Dressing"/>
              <a:ea typeface="Caesar Dressing"/>
              <a:cs typeface="Caesar Dressing"/>
              <a:sym typeface="Caesar Dressing"/>
            </a:endParaRPr>
          </a:p>
        </p:txBody>
      </p:sp>
      <p:sp>
        <p:nvSpPr>
          <p:cNvPr id="79" name="Google Shape;79;p16"/>
          <p:cNvSpPr txBox="1">
            <a:spLocks noGrp="1"/>
          </p:cNvSpPr>
          <p:nvPr>
            <p:ph type="body" idx="1"/>
          </p:nvPr>
        </p:nvSpPr>
        <p:spPr>
          <a:xfrm>
            <a:off x="311700" y="1152475"/>
            <a:ext cx="8314500" cy="246833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1600" dirty="0">
                <a:solidFill>
                  <a:srgbClr val="434343"/>
                </a:solidFill>
                <a:latin typeface="Bradley Hand ITC" pitchFamily="66" charset="0"/>
                <a:ea typeface="Caesar Dressing"/>
                <a:cs typeface="Caesar Dressing"/>
                <a:sym typeface="Caesar Dressing"/>
              </a:rPr>
              <a:t>In this particular presentation we will be looking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120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How to analyze the dataset of </a:t>
            </a:r>
            <a:r>
              <a:rPr lang="en-GB" sz="1600" dirty="0" smtClean="0">
                <a:solidFill>
                  <a:srgbClr val="434343"/>
                </a:solidFill>
                <a:latin typeface="Bradley Hand ITC" pitchFamily="66" charset="0"/>
                <a:ea typeface="Caesar Dressing"/>
                <a:cs typeface="Caesar Dressing"/>
                <a:sym typeface="Caesar Dressing"/>
              </a:rPr>
              <a:t>SMS SPAM CLASSIFIER</a:t>
            </a:r>
            <a:r>
              <a:rPr lang="en-GB" sz="1600" dirty="0" smtClean="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What are the EDA steps in cleaning the dataset.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Overall analysis on the problem.</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Model building from the cleaned dataset.</a:t>
            </a:r>
            <a:endParaRPr sz="1600" dirty="0">
              <a:solidFill>
                <a:srgbClr val="434343"/>
              </a:solidFill>
              <a:latin typeface="Bradley Hand ITC" pitchFamily="66" charset="0"/>
              <a:ea typeface="Caesar Dressing"/>
              <a:cs typeface="Caesar Dressing"/>
              <a:sym typeface="Caesar Dressing"/>
            </a:endParaRPr>
          </a:p>
          <a:p>
            <a:pPr marL="457200" lvl="0" indent="-330200" algn="l" rtl="0">
              <a:lnSpc>
                <a:spcPct val="150000"/>
              </a:lnSpc>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Predictions for test dataset from saved model.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a:t>
            </a:r>
            <a:endParaRPr sz="3011">
              <a:solidFill>
                <a:srgbClr val="F77F00"/>
              </a:solidFill>
              <a:latin typeface="Caesar Dressing"/>
              <a:ea typeface="Caesar Dressing"/>
              <a:cs typeface="Caesar Dressing"/>
              <a:sym typeface="Caesar Dressing"/>
            </a:endParaRPr>
          </a:p>
        </p:txBody>
      </p:sp>
      <p:pic>
        <p:nvPicPr>
          <p:cNvPr id="317" name="Google Shape;317;p52"/>
          <p:cNvPicPr preferRelativeResize="0"/>
          <p:nvPr/>
        </p:nvPicPr>
        <p:blipFill>
          <a:blip r:embed="rId3">
            <a:alphaModFix/>
          </a:blip>
          <a:stretch>
            <a:fillRect/>
          </a:stretch>
        </p:blipFill>
        <p:spPr>
          <a:xfrm>
            <a:off x="1519238" y="1194925"/>
            <a:ext cx="6105525" cy="3276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77F00"/>
                </a:solidFill>
                <a:latin typeface="Caesar Dressing"/>
                <a:ea typeface="Caesar Dressing"/>
                <a:cs typeface="Caesar Dressing"/>
                <a:sym typeface="Caesar Dressing"/>
              </a:rPr>
              <a:t>HYPER PARAMETER TUNING [FINAL MODEL].</a:t>
            </a:r>
            <a:endParaRPr sz="3011">
              <a:solidFill>
                <a:srgbClr val="F77F00"/>
              </a:solidFill>
              <a:latin typeface="Caesar Dressing"/>
              <a:ea typeface="Caesar Dressing"/>
              <a:cs typeface="Caesar Dressing"/>
              <a:sym typeface="Caesar Dressing"/>
            </a:endParaRPr>
          </a:p>
        </p:txBody>
      </p:sp>
      <p:pic>
        <p:nvPicPr>
          <p:cNvPr id="323" name="Google Shape;323;p53"/>
          <p:cNvPicPr preferRelativeResize="0"/>
          <p:nvPr/>
        </p:nvPicPr>
        <p:blipFill>
          <a:blip r:embed="rId3">
            <a:alphaModFix/>
          </a:blip>
          <a:stretch>
            <a:fillRect/>
          </a:stretch>
        </p:blipFill>
        <p:spPr>
          <a:xfrm>
            <a:off x="2656000" y="1017725"/>
            <a:ext cx="6056375" cy="3820975"/>
          </a:xfrm>
          <a:prstGeom prst="rect">
            <a:avLst/>
          </a:prstGeom>
          <a:noFill/>
          <a:ln>
            <a:noFill/>
          </a:ln>
        </p:spPr>
      </p:pic>
      <p:sp>
        <p:nvSpPr>
          <p:cNvPr id="324" name="Google Shape;324;p53"/>
          <p:cNvSpPr txBox="1"/>
          <p:nvPr/>
        </p:nvSpPr>
        <p:spPr>
          <a:xfrm>
            <a:off x="384225" y="1152650"/>
            <a:ext cx="21690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FCBF49"/>
                </a:solidFill>
                <a:latin typeface="Caesar Dressing"/>
                <a:ea typeface="Caesar Dressing"/>
                <a:cs typeface="Caesar Dressing"/>
                <a:sym typeface="Caesar Dressing"/>
              </a:rPr>
              <a:t>ROC-AUC Curve.</a:t>
            </a:r>
            <a:endParaRPr sz="3011">
              <a:solidFill>
                <a:srgbClr val="FCBF49"/>
              </a:solidFill>
              <a:latin typeface="Caesar Dressing"/>
              <a:ea typeface="Caesar Dressing"/>
              <a:cs typeface="Caesar Dressing"/>
              <a:sym typeface="Caesar Dressing"/>
            </a:endParaRPr>
          </a:p>
        </p:txBody>
      </p:sp>
      <p:sp>
        <p:nvSpPr>
          <p:cNvPr id="330" name="Google Shape;330;p54"/>
          <p:cNvSpPr txBox="1"/>
          <p:nvPr/>
        </p:nvSpPr>
        <p:spPr>
          <a:xfrm>
            <a:off x="420900" y="3866925"/>
            <a:ext cx="830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I have generated the ROC Curve for all the models and for the best model and compared it with AUC. The AUC score for my final model was 97%.</a:t>
            </a:r>
            <a:endParaRPr sz="1600" dirty="0">
              <a:solidFill>
                <a:srgbClr val="434343"/>
              </a:solidFill>
              <a:latin typeface="Bradley Hand ITC" pitchFamily="66" charset="0"/>
              <a:ea typeface="Caesar Dressing"/>
              <a:cs typeface="Caesar Dressing"/>
              <a:sym typeface="Caesar Dressing"/>
            </a:endParaRPr>
          </a:p>
        </p:txBody>
      </p:sp>
      <p:pic>
        <p:nvPicPr>
          <p:cNvPr id="331" name="Google Shape;331;p54"/>
          <p:cNvPicPr preferRelativeResize="0"/>
          <p:nvPr/>
        </p:nvPicPr>
        <p:blipFill>
          <a:blip r:embed="rId3">
            <a:alphaModFix/>
          </a:blip>
          <a:stretch>
            <a:fillRect/>
          </a:stretch>
        </p:blipFill>
        <p:spPr>
          <a:xfrm>
            <a:off x="536625" y="1201655"/>
            <a:ext cx="3532872" cy="25444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891172" y="1170125"/>
            <a:ext cx="3532872" cy="2544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erlin Sans FB" pitchFamily="34" charset="0"/>
                <a:ea typeface="Caesar Dressing"/>
                <a:cs typeface="Caesar Dressing"/>
                <a:sym typeface="Caesar Dressing"/>
              </a:rPr>
              <a:t>I have saved my final best model using </a:t>
            </a:r>
            <a:r>
              <a:rPr lang="en-GB" sz="1600" dirty="0" err="1">
                <a:solidFill>
                  <a:srgbClr val="434343"/>
                </a:solidFill>
                <a:latin typeface="Berlin Sans FB" pitchFamily="34" charset="0"/>
                <a:ea typeface="Caesar Dressing"/>
                <a:cs typeface="Caesar Dressing"/>
                <a:sym typeface="Caesar Dressing"/>
              </a:rPr>
              <a:t>joblib</a:t>
            </a:r>
            <a:r>
              <a:rPr lang="en-GB" sz="1600" dirty="0">
                <a:solidFill>
                  <a:srgbClr val="434343"/>
                </a:solidFill>
                <a:latin typeface="Berlin Sans FB" pitchFamily="34" charset="0"/>
                <a:ea typeface="Caesar Dressing"/>
                <a:cs typeface="Caesar Dressing"/>
                <a:sym typeface="Caesar Dressing"/>
              </a:rPr>
              <a:t> library in .</a:t>
            </a:r>
            <a:r>
              <a:rPr lang="en-GB" sz="1600" dirty="0" err="1">
                <a:solidFill>
                  <a:srgbClr val="434343"/>
                </a:solidFill>
                <a:latin typeface="Berlin Sans FB" pitchFamily="34" charset="0"/>
                <a:ea typeface="Caesar Dressing"/>
                <a:cs typeface="Caesar Dressing"/>
                <a:sym typeface="Caesar Dressing"/>
              </a:rPr>
              <a:t>pkl</a:t>
            </a:r>
            <a:r>
              <a:rPr lang="en-GB" sz="1600" dirty="0">
                <a:solidFill>
                  <a:srgbClr val="434343"/>
                </a:solidFill>
                <a:latin typeface="Berlin Sans FB" pitchFamily="34" charset="0"/>
                <a:ea typeface="Caesar Dressing"/>
                <a:cs typeface="Caesar Dressing"/>
                <a:sym typeface="Caesar Dressing"/>
              </a:rPr>
              <a:t> format, and loaded saved model for predictions for test data. Using classification model, we have got the predicted values for malignant comments classification. </a:t>
            </a:r>
            <a:endParaRPr sz="1600" dirty="0">
              <a:solidFill>
                <a:srgbClr val="434343"/>
              </a:solidFill>
              <a:latin typeface="Berlin Sans FB" pitchFamily="34" charset="0"/>
              <a:ea typeface="Caesar Dressing"/>
              <a:cs typeface="Caesar Dressing"/>
              <a:sym typeface="Caesar Dressing"/>
            </a:endParaRPr>
          </a:p>
        </p:txBody>
      </p:sp>
      <p:pic>
        <p:nvPicPr>
          <p:cNvPr id="5" name="Picture 4" descr="Screenshot 2022-11-22 232455.png"/>
          <p:cNvPicPr>
            <a:picLocks noChangeAspect="1"/>
          </p:cNvPicPr>
          <p:nvPr/>
        </p:nvPicPr>
        <p:blipFill>
          <a:blip r:embed="rId3"/>
          <a:stretch>
            <a:fillRect/>
          </a:stretch>
        </p:blipFill>
        <p:spPr>
          <a:xfrm>
            <a:off x="1516529" y="2781557"/>
            <a:ext cx="5858693" cy="100979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0D47A1"/>
                </a:solidFill>
                <a:latin typeface="Caesar Dressing"/>
                <a:ea typeface="Caesar Dressing"/>
                <a:cs typeface="Caesar Dressing"/>
                <a:sym typeface="Caesar Dressing"/>
              </a:rPr>
              <a:t>Saving the model and predicting the results.</a:t>
            </a:r>
            <a:endParaRPr sz="3011">
              <a:solidFill>
                <a:srgbClr val="0D47A1"/>
              </a:solidFill>
              <a:latin typeface="Caesar Dressing"/>
              <a:ea typeface="Caesar Dressing"/>
              <a:cs typeface="Caesar Dressing"/>
              <a:sym typeface="Caesar Dressing"/>
            </a:endParaRPr>
          </a:p>
        </p:txBody>
      </p:sp>
      <p:pic>
        <p:nvPicPr>
          <p:cNvPr id="345" name="Google Shape;345;p56"/>
          <p:cNvPicPr preferRelativeResize="0"/>
          <p:nvPr/>
        </p:nvPicPr>
        <p:blipFill>
          <a:blip r:embed="rId3">
            <a:alphaModFix/>
          </a:blip>
          <a:stretch>
            <a:fillRect/>
          </a:stretch>
        </p:blipFill>
        <p:spPr>
          <a:xfrm>
            <a:off x="1470450" y="1120525"/>
            <a:ext cx="6203090"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a:solidFill>
                  <a:srgbClr val="D62828"/>
                </a:solidFill>
                <a:latin typeface="Caesar Dressing"/>
                <a:ea typeface="Caesar Dressing"/>
                <a:cs typeface="Caesar Dressing"/>
                <a:sym typeface="Caesar Dressing"/>
              </a:rPr>
              <a:t>CONCLUSION.</a:t>
            </a:r>
            <a:endParaRPr sz="3011">
              <a:solidFill>
                <a:srgbClr val="D62828"/>
              </a:solidFill>
              <a:latin typeface="Caesar Dressing"/>
              <a:ea typeface="Caesar Dressing"/>
              <a:cs typeface="Caesar Dressing"/>
              <a:sym typeface="Caesar Dressing"/>
            </a:endParaRPr>
          </a:p>
        </p:txBody>
      </p:sp>
      <p:sp>
        <p:nvSpPr>
          <p:cNvPr id="351" name="Google Shape;351;p57"/>
          <p:cNvSpPr txBox="1">
            <a:spLocks noGrp="1"/>
          </p:cNvSpPr>
          <p:nvPr>
            <p:ph type="body" idx="1"/>
          </p:nvPr>
        </p:nvSpPr>
        <p:spPr>
          <a:xfrm>
            <a:off x="311700" y="1152475"/>
            <a:ext cx="8520600" cy="3065424"/>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a:t>
            </a:r>
            <a:r>
              <a:rPr lang="en-GB" sz="1600" dirty="0" smtClean="0">
                <a:solidFill>
                  <a:srgbClr val="434343"/>
                </a:solidFill>
                <a:highlight>
                  <a:srgbClr val="FFFFFF"/>
                </a:highlight>
                <a:latin typeface="Bradley Hand ITC" pitchFamily="66" charset="0"/>
                <a:ea typeface="Caesar Dressing"/>
                <a:cs typeface="Caesar Dressing"/>
                <a:sym typeface="Caesar Dressing"/>
              </a:rPr>
              <a:t>cyber bullying</a:t>
            </a:r>
            <a:r>
              <a:rPr lang="en-GB" sz="1600" dirty="0">
                <a:solidFill>
                  <a:srgbClr val="434343"/>
                </a:solidFill>
                <a:highlight>
                  <a:srgbClr val="FFFFFF"/>
                </a:highlight>
                <a:latin typeface="Bradley Hand ITC" pitchFamily="66" charset="0"/>
                <a:ea typeface="Caesar Dressing"/>
                <a:cs typeface="Caesar Dressing"/>
                <a:sym typeface="Caesar Dressing"/>
              </a:rPr>
              <a:t>.</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Bradley Hand ITC" pitchFamily="66" charset="0"/>
              <a:ea typeface="Caesar Dressing"/>
              <a:cs typeface="Caesar Dressing"/>
              <a:sym typeface="Caesar Dressing"/>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Bradley Hand ITC" pitchFamily="66" charset="0"/>
                <a:ea typeface="Caesar Dressing"/>
                <a:cs typeface="Caesar Dressing"/>
                <a:sym typeface="Caesar Dressing"/>
              </a:rPr>
              <a:t>We have mentioned step by step procedure to analyze the data and checked the correlation between label and feature.</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1" dirty="0">
                <a:solidFill>
                  <a:srgbClr val="D62828"/>
                </a:solidFill>
                <a:latin typeface="Caesar Dressing"/>
                <a:ea typeface="Caesar Dressing"/>
                <a:cs typeface="Caesar Dressing"/>
                <a:sym typeface="Caesar Dressing"/>
              </a:rPr>
              <a:t>CONCLUSION.</a:t>
            </a:r>
            <a:endParaRPr sz="3011" dirty="0">
              <a:solidFill>
                <a:srgbClr val="D62828"/>
              </a:solidFill>
              <a:latin typeface="Caesar Dressing"/>
              <a:ea typeface="Caesar Dressing"/>
              <a:cs typeface="Caesar Dressing"/>
              <a:sym typeface="Caesar Dressing"/>
            </a:endParaRPr>
          </a:p>
        </p:txBody>
      </p:sp>
      <p:sp>
        <p:nvSpPr>
          <p:cNvPr id="357" name="Google Shape;357;p58"/>
          <p:cNvSpPr txBox="1">
            <a:spLocks noGrp="1"/>
          </p:cNvSpPr>
          <p:nvPr>
            <p:ph type="body" idx="1"/>
          </p:nvPr>
        </p:nvSpPr>
        <p:spPr>
          <a:xfrm>
            <a:off x="311700" y="1152475"/>
            <a:ext cx="8520600" cy="219133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GB" sz="1600" dirty="0" err="1">
                <a:solidFill>
                  <a:srgbClr val="434343"/>
                </a:solidFill>
                <a:latin typeface="Bradley Hand ITC" pitchFamily="66" charset="0"/>
                <a:ea typeface="Caesar Dressing"/>
                <a:cs typeface="Caesar Dressing"/>
                <a:sym typeface="Caesar Dressing"/>
              </a:rPr>
              <a:t>auc</a:t>
            </a:r>
            <a:r>
              <a:rPr lang="en-GB" sz="1600" dirty="0">
                <a:solidFill>
                  <a:srgbClr val="434343"/>
                </a:solidFill>
                <a:latin typeface="Bradley Hand ITC" pitchFamily="66" charset="0"/>
                <a:ea typeface="Caesar Dressing"/>
                <a:cs typeface="Caesar Dressing"/>
                <a:sym typeface="Caesar Dressing"/>
              </a:rPr>
              <a:t> score increased after tuning.</a:t>
            </a:r>
            <a:endParaRPr sz="1600" dirty="0">
              <a:solidFill>
                <a:srgbClr val="434343"/>
              </a:solidFill>
              <a:latin typeface="Bradley Hand ITC" pitchFamily="66" charset="0"/>
              <a:ea typeface="Caesar Dressing"/>
              <a:cs typeface="Caesar Dressing"/>
              <a:sym typeface="Caesar Dressing"/>
            </a:endParaRPr>
          </a:p>
          <a:p>
            <a:pPr marL="0" lvl="0" indent="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GB" sz="1600" dirty="0" err="1">
                <a:solidFill>
                  <a:srgbClr val="434343"/>
                </a:solidFill>
                <a:latin typeface="Bradley Hand ITC" pitchFamily="66" charset="0"/>
                <a:ea typeface="Caesar Dressing"/>
                <a:cs typeface="Caesar Dressing"/>
                <a:sym typeface="Caesar Dressing"/>
              </a:rPr>
              <a:t>csv</a:t>
            </a:r>
            <a:r>
              <a:rPr lang="en-GB" sz="1600" dirty="0">
                <a:solidFill>
                  <a:srgbClr val="434343"/>
                </a:solidFill>
                <a:latin typeface="Bradley Hand ITC" pitchFamily="66" charset="0"/>
                <a:ea typeface="Caesar Dressing"/>
                <a:cs typeface="Caesar Dressing"/>
                <a:sym typeface="Caesar Dressing"/>
              </a:rPr>
              <a:t> file.</a:t>
            </a:r>
            <a:endParaRPr sz="1600" dirty="0">
              <a:solidFill>
                <a:srgbClr val="434343"/>
              </a:solidFill>
              <a:latin typeface="Bradley Hand ITC" pitchFamily="66" charset="0"/>
              <a:ea typeface="Caesar Dressing"/>
              <a:cs typeface="Caesar Dressing"/>
              <a:sym typeface="Caesar Dressing"/>
            </a:endParaRPr>
          </a:p>
        </p:txBody>
      </p:sp>
      <p:sp>
        <p:nvSpPr>
          <p:cNvPr id="4" name="Rectangle 3"/>
          <p:cNvSpPr/>
          <p:nvPr/>
        </p:nvSpPr>
        <p:spPr>
          <a:xfrm>
            <a:off x="2017454" y="3605047"/>
            <a:ext cx="5109091" cy="923330"/>
          </a:xfrm>
          <a:prstGeom prst="rect">
            <a:avLst/>
          </a:prstGeom>
          <a:noFill/>
        </p:spPr>
        <p:txBody>
          <a:bodyPr wrap="squar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Agency FB" pitchFamily="34" charset="0"/>
                <a:ea typeface="Caesar Dressing"/>
                <a:cs typeface="Caesar Dressing"/>
                <a:sym typeface="Caesar Dressing"/>
              </a:rPr>
              <a:t>Problem STATEMENT.</a:t>
            </a:r>
            <a:endParaRPr sz="3020">
              <a:solidFill>
                <a:srgbClr val="FCBF49"/>
              </a:solidFill>
              <a:latin typeface="Agency FB" pitchFamily="34" charset="0"/>
              <a:ea typeface="Caesar Dressing"/>
              <a:cs typeface="Caesar Dressing"/>
              <a:sym typeface="Caesar Dressing"/>
            </a:endParaRPr>
          </a:p>
        </p:txBody>
      </p:sp>
      <p:sp>
        <p:nvSpPr>
          <p:cNvPr id="85" name="Google Shape;85;p17"/>
          <p:cNvSpPr txBox="1">
            <a:spLocks noGrp="1"/>
          </p:cNvSpPr>
          <p:nvPr>
            <p:ph type="body" idx="1"/>
          </p:nvPr>
        </p:nvSpPr>
        <p:spPr>
          <a:xfrm>
            <a:off x="311700" y="1040925"/>
            <a:ext cx="8314500" cy="2400627"/>
          </a:xfrm>
          <a:prstGeom prst="rect">
            <a:avLst/>
          </a:prstGeom>
        </p:spPr>
        <p:txBody>
          <a:bodyPr spcFirstLastPara="1" wrap="square" lIns="91425" tIns="91425" rIns="91425" bIns="91425" anchor="t" anchorCtr="0">
            <a:spAutoFit/>
          </a:bodyPr>
          <a:lstStyle/>
          <a:p>
            <a:pPr marL="0" indent="457200">
              <a:buNone/>
            </a:pPr>
            <a:r>
              <a:rPr lang="en-US" sz="1600" dirty="0" smtClean="0">
                <a:latin typeface="Bahnschrift SemiBold" pitchFamily="34" charset="0"/>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sz="1600" dirty="0">
              <a:solidFill>
                <a:srgbClr val="434343"/>
              </a:solidFill>
              <a:latin typeface="Bahnschrift SemiBold" pitchFamily="34" charset="0"/>
              <a:ea typeface="Caesar Dressing"/>
              <a:cs typeface="Caesar Dressing"/>
              <a:sym typeface="Caesar Dress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CBF49"/>
                </a:solidFill>
                <a:latin typeface="Caesar Dressing"/>
                <a:ea typeface="Caesar Dressing"/>
                <a:cs typeface="Caesar Dressing"/>
                <a:sym typeface="Caesar Dressing"/>
              </a:rPr>
              <a:t>Problem STATEMENT.</a:t>
            </a:r>
            <a:endParaRPr sz="3020">
              <a:solidFill>
                <a:srgbClr val="FCBF49"/>
              </a:solidFill>
              <a:latin typeface="Caesar Dressing"/>
              <a:ea typeface="Caesar Dressing"/>
              <a:cs typeface="Caesar Dressing"/>
              <a:sym typeface="Caesar Dressing"/>
            </a:endParaRPr>
          </a:p>
        </p:txBody>
      </p:sp>
      <p:sp>
        <p:nvSpPr>
          <p:cNvPr id="91" name="Google Shape;91;p18"/>
          <p:cNvSpPr txBox="1">
            <a:spLocks noGrp="1"/>
          </p:cNvSpPr>
          <p:nvPr>
            <p:ph type="body" idx="1"/>
          </p:nvPr>
        </p:nvSpPr>
        <p:spPr>
          <a:xfrm>
            <a:off x="311700" y="1152475"/>
            <a:ext cx="8314500" cy="3385512"/>
          </a:xfrm>
          <a:prstGeom prst="rect">
            <a:avLst/>
          </a:prstGeom>
        </p:spPr>
        <p:txBody>
          <a:bodyPr spcFirstLastPara="1" wrap="square" lIns="91425" tIns="91425" rIns="91425" bIns="91425" anchor="t" anchorCtr="0">
            <a:spAutoFit/>
          </a:bodyPr>
          <a:lstStyle/>
          <a:p>
            <a:r>
              <a:rPr lang="en-US" sz="1600" dirty="0" smtClean="0">
                <a:latin typeface="Bahnschrift SemiBold" pitchFamily="34" charset="0"/>
              </a:rPr>
              <a:t>At least 97% of American use text messages over mobile phones every day. In 2016, according to the research conducted by </a:t>
            </a:r>
            <a:r>
              <a:rPr lang="en-US" sz="1600" dirty="0" err="1" smtClean="0">
                <a:latin typeface="Bahnschrift SemiBold" pitchFamily="34" charset="0"/>
              </a:rPr>
              <a:t>Portio</a:t>
            </a:r>
            <a:r>
              <a:rPr lang="en-US" sz="1600" dirty="0" smtClean="0">
                <a:latin typeface="Bahnschrift SemiBold" pitchFamily="34" charset="0"/>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sz="1600" dirty="0" err="1" smtClean="0">
                <a:latin typeface="Bahnschrift SemiBold" pitchFamily="34" charset="0"/>
              </a:rPr>
              <a:t>Portio</a:t>
            </a:r>
            <a:r>
              <a:rPr lang="en-US" sz="1600" dirty="0" smtClean="0">
                <a:latin typeface="Bahnschrift SemiBold" pitchFamily="34" charset="0"/>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a:t>
            </a:r>
            <a:r>
              <a:rPr lang="en-US" sz="1600" dirty="0" err="1" smtClean="0">
                <a:latin typeface="Bahnschrift SemiBold" pitchFamily="34" charset="0"/>
              </a:rPr>
              <a:t>smartphone</a:t>
            </a:r>
            <a:r>
              <a:rPr lang="en-US" sz="1600" dirty="0" smtClean="0">
                <a:latin typeface="Bahnschrift SemiBold" pitchFamily="34" charset="0"/>
              </a:rPr>
              <a:t> system-on-chip market lead by Qualcomm, Apple, </a:t>
            </a:r>
            <a:r>
              <a:rPr lang="en-US" sz="1600" dirty="0" err="1" smtClean="0">
                <a:latin typeface="Bahnschrift SemiBold" pitchFamily="34" charset="0"/>
              </a:rPr>
              <a:t>MediaTrek</a:t>
            </a:r>
            <a:r>
              <a:rPr lang="en-US" sz="1600" dirty="0" smtClean="0">
                <a:latin typeface="Bahnschrift SemiBold" pitchFamily="34" charset="0"/>
              </a:rPr>
              <a:t>, Samsung, </a:t>
            </a:r>
            <a:r>
              <a:rPr lang="en-US" sz="1600" dirty="0" err="1" smtClean="0">
                <a:latin typeface="Bahnschrift SemiBold" pitchFamily="34" charset="0"/>
              </a:rPr>
              <a:t>HiSilicon</a:t>
            </a:r>
            <a:r>
              <a:rPr lang="en-US" sz="1600" dirty="0" smtClean="0">
                <a:latin typeface="Bahnschrift SemiBold" pitchFamily="34" charset="0"/>
              </a:rPr>
              <a:t>, </a:t>
            </a:r>
            <a:r>
              <a:rPr lang="en-US" sz="1600" dirty="0" err="1" smtClean="0">
                <a:latin typeface="Bahnschrift SemiBold" pitchFamily="34" charset="0"/>
              </a:rPr>
              <a:t>Spreadtrum</a:t>
            </a:r>
            <a:r>
              <a:rPr lang="en-US" sz="1600" dirty="0" smtClean="0">
                <a:latin typeface="Bahnschrift SemiBold" pitchFamily="34" charset="0"/>
              </a:rPr>
              <a:t>, and a vast number of other </a:t>
            </a:r>
            <a:r>
              <a:rPr lang="en-US" sz="1600" dirty="0" err="1" smtClean="0">
                <a:latin typeface="Bahnschrift SemiBold" pitchFamily="34" charset="0"/>
              </a:rPr>
              <a:t>smartphone</a:t>
            </a:r>
            <a:r>
              <a:rPr lang="en-US" sz="1600" dirty="0" smtClean="0">
                <a:latin typeface="Bahnschrift SemiBold" pitchFamily="34" charset="0"/>
              </a:rPr>
              <a:t> chip manufacturers in the market. </a:t>
            </a:r>
            <a:r>
              <a:rPr lang="en-US" sz="1600" dirty="0" smtClean="0"/>
              <a:t/>
            </a:r>
            <a:br>
              <a:rPr lang="en-US" sz="1600" dirty="0" smtClean="0"/>
            </a:b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Caesar Dressing"/>
                <a:ea typeface="Caesar Dressing"/>
                <a:cs typeface="Caesar Dressing"/>
                <a:sym typeface="Caesar Dressing"/>
              </a:rPr>
              <a:t>Problem UNDERSTANDING.</a:t>
            </a:r>
            <a:endParaRPr sz="3020" dirty="0">
              <a:solidFill>
                <a:srgbClr val="0D47A1"/>
              </a:solidFill>
              <a:latin typeface="Caesar Dressing"/>
              <a:ea typeface="Caesar Dressing"/>
              <a:cs typeface="Caesar Dressing"/>
              <a:sym typeface="Caesar Dressing"/>
            </a:endParaRPr>
          </a:p>
        </p:txBody>
      </p:sp>
      <p:sp>
        <p:nvSpPr>
          <p:cNvPr id="97" name="Google Shape;97;p19"/>
          <p:cNvSpPr txBox="1">
            <a:spLocks noGrp="1"/>
          </p:cNvSpPr>
          <p:nvPr>
            <p:ph type="body" idx="1"/>
          </p:nvPr>
        </p:nvSpPr>
        <p:spPr>
          <a:xfrm>
            <a:off x="311700" y="115247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ahnschrift Light" pitchFamily="34" charset="0"/>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Bahnschrift Light" pitchFamily="34" charset="0"/>
              <a:ea typeface="Caesar Dressing"/>
              <a:cs typeface="Caesar Dressing"/>
              <a:sym typeface="Caesar Dressing"/>
            </a:endParaRPr>
          </a:p>
          <a:p>
            <a:pPr marL="0" lvl="0" indent="0" algn="l" rtl="0">
              <a:spcBef>
                <a:spcPts val="1200"/>
              </a:spcBef>
              <a:spcAft>
                <a:spcPts val="1200"/>
              </a:spcAft>
              <a:buClr>
                <a:schemeClr val="dk1"/>
              </a:buClr>
              <a:buSzPts val="1100"/>
              <a:buFont typeface="Arial"/>
              <a:buNone/>
            </a:pPr>
            <a:r>
              <a:rPr lang="en-GB" sz="1600" dirty="0">
                <a:solidFill>
                  <a:srgbClr val="434343"/>
                </a:solidFill>
                <a:latin typeface="Bahnschrift Light" pitchFamily="34" charset="0"/>
                <a:ea typeface="Caesar Dressing"/>
                <a:cs typeface="Caesar Dressing"/>
                <a:sym typeface="Caesar Dressing"/>
              </a:rPr>
              <a:t>The result of such activities can be dangerous. It gives mental trauma to the victims making their lives miserable. People who are not well aware of mental health online hate or </a:t>
            </a:r>
            <a:r>
              <a:rPr lang="en-GB" sz="1600" dirty="0" smtClean="0">
                <a:solidFill>
                  <a:srgbClr val="434343"/>
                </a:solidFill>
                <a:latin typeface="Bahnschrift Light" pitchFamily="34" charset="0"/>
                <a:ea typeface="Caesar Dressing"/>
                <a:cs typeface="Caesar Dressing"/>
                <a:sym typeface="Caesar Dressing"/>
              </a:rPr>
              <a:t>cyber bullying </a:t>
            </a:r>
            <a:r>
              <a:rPr lang="en-GB" sz="1600" dirty="0">
                <a:solidFill>
                  <a:srgbClr val="434343"/>
                </a:solidFill>
                <a:latin typeface="Bahnschrift Light" pitchFamily="34" charset="0"/>
                <a:ea typeface="Caesar Dressing"/>
                <a:cs typeface="Caesar Dressing"/>
                <a:sym typeface="Caesar Dressing"/>
              </a:rPr>
              <a:t>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Bahnschrift Light" pitchFamily="34" charset="0"/>
              <a:ea typeface="Caesar Dressing"/>
              <a:cs typeface="Caesar Dressing"/>
              <a:sym typeface="Caesar Dressi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D62828"/>
                </a:solidFill>
                <a:latin typeface="Caesar Dressing"/>
                <a:ea typeface="Caesar Dressing"/>
                <a:cs typeface="Caesar Dressing"/>
                <a:sym typeface="Caesar Dressing"/>
              </a:rPr>
              <a:t>Importance of </a:t>
            </a:r>
            <a:r>
              <a:rPr lang="en-GB" sz="3020" dirty="0" smtClean="0">
                <a:solidFill>
                  <a:srgbClr val="D62828"/>
                </a:solidFill>
                <a:latin typeface="Caesar Dressing"/>
                <a:ea typeface="Caesar Dressing"/>
                <a:cs typeface="Caesar Dressing"/>
                <a:sym typeface="Caesar Dressing"/>
              </a:rPr>
              <a:t>SMS SPAM CLASSIFIER</a:t>
            </a:r>
            <a:r>
              <a:rPr lang="en-GB" sz="3020" dirty="0" smtClean="0">
                <a:solidFill>
                  <a:srgbClr val="D62828"/>
                </a:solidFill>
                <a:latin typeface="Caesar Dressing"/>
                <a:ea typeface="Caesar Dressing"/>
                <a:cs typeface="Caesar Dressing"/>
                <a:sym typeface="Caesar Dressing"/>
              </a:rPr>
              <a:t>.</a:t>
            </a:r>
            <a:endParaRPr sz="3020" dirty="0">
              <a:solidFill>
                <a:srgbClr val="D62828"/>
              </a:solidFill>
              <a:latin typeface="Caesar Dressing"/>
              <a:ea typeface="Caesar Dressing"/>
              <a:cs typeface="Caesar Dressing"/>
              <a:sym typeface="Caesar Dressing"/>
            </a:endParaRPr>
          </a:p>
        </p:txBody>
      </p:sp>
      <p:sp>
        <p:nvSpPr>
          <p:cNvPr id="103" name="Google Shape;103;p20"/>
          <p:cNvSpPr txBox="1">
            <a:spLocks noGrp="1"/>
          </p:cNvSpPr>
          <p:nvPr>
            <p:ph type="body" idx="1"/>
          </p:nvPr>
        </p:nvSpPr>
        <p:spPr>
          <a:xfrm>
            <a:off x="311700" y="1065725"/>
            <a:ext cx="8314500" cy="3200846"/>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radley Hand ITC" pitchFamily="66" charset="0"/>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t>
            </a:r>
            <a:r>
              <a:rPr lang="en-GB" sz="1600" dirty="0" smtClean="0">
                <a:solidFill>
                  <a:srgbClr val="434343"/>
                </a:solidFill>
                <a:latin typeface="Bradley Hand ITC" pitchFamily="66" charset="0"/>
                <a:ea typeface="Caesar Dressing"/>
                <a:cs typeface="Caesar Dressing"/>
                <a:sym typeface="Caesar Dressing"/>
              </a:rPr>
              <a:t> AND fake abuse </a:t>
            </a:r>
            <a:r>
              <a:rPr lang="en-GB" sz="1600" dirty="0">
                <a:solidFill>
                  <a:srgbClr val="434343"/>
                </a:solidFill>
                <a:latin typeface="Bradley Hand ITC" pitchFamily="66" charset="0"/>
                <a:ea typeface="Caesar Dressing"/>
                <a:cs typeface="Caesar Dressing"/>
                <a:sym typeface="Caesar Dressing"/>
              </a:rPr>
              <a:t>in an automated fashion is inherently an NLP task (Natural Language Processing). Text Classification is a great point for NLP. </a:t>
            </a:r>
            <a:endParaRPr sz="1600" dirty="0">
              <a:solidFill>
                <a:srgbClr val="434343"/>
              </a:solidFill>
              <a:latin typeface="Bradley Hand ITC" pitchFamily="66" charset="0"/>
              <a:ea typeface="Caesar Dressing"/>
              <a:cs typeface="Caesar Dressing"/>
              <a:sym typeface="Caesar Dressing"/>
            </a:endParaRPr>
          </a:p>
          <a:p>
            <a:pPr marL="0" lvl="0" indent="457200" algn="l" rtl="0">
              <a:spcBef>
                <a:spcPts val="1200"/>
              </a:spcBef>
              <a:spcAft>
                <a:spcPts val="1200"/>
              </a:spcAft>
              <a:buNone/>
            </a:pPr>
            <a:r>
              <a:rPr lang="en-GB" sz="1600" dirty="0">
                <a:solidFill>
                  <a:srgbClr val="434343"/>
                </a:solidFill>
                <a:latin typeface="Bradley Hand ITC" pitchFamily="66" charset="0"/>
                <a:ea typeface="Caesar Dressing"/>
                <a:cs typeface="Caesar Dressing"/>
                <a:sym typeface="Caesar Dressing"/>
              </a:rPr>
              <a:t>Nowadays, every </a:t>
            </a:r>
            <a:r>
              <a:rPr lang="en-GB" sz="1600" dirty="0" smtClean="0">
                <a:solidFill>
                  <a:srgbClr val="434343"/>
                </a:solidFill>
                <a:latin typeface="Bradley Hand ITC" pitchFamily="66" charset="0"/>
                <a:ea typeface="Caesar Dressing"/>
                <a:cs typeface="Caesar Dressing"/>
                <a:sym typeface="Caesar Dressing"/>
              </a:rPr>
              <a:t>email and short messaging service</a:t>
            </a:r>
            <a:r>
              <a:rPr lang="en-GB" sz="1600" dirty="0" smtClean="0">
                <a:solidFill>
                  <a:srgbClr val="434343"/>
                </a:solidFill>
                <a:latin typeface="Bradley Hand ITC" pitchFamily="66" charset="0"/>
                <a:ea typeface="Caesar Dressing"/>
                <a:cs typeface="Caesar Dressing"/>
                <a:sym typeface="Caesar Dressing"/>
              </a:rPr>
              <a:t>  </a:t>
            </a:r>
            <a:r>
              <a:rPr lang="en-GB" sz="1600" dirty="0">
                <a:solidFill>
                  <a:srgbClr val="434343"/>
                </a:solidFill>
                <a:latin typeface="Bradley Hand ITC" pitchFamily="66" charset="0"/>
                <a:ea typeface="Caesar Dressing"/>
                <a:cs typeface="Caesar Dressing"/>
                <a:sym typeface="Caesar Dressing"/>
              </a:rPr>
              <a:t>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a:t>
            </a:r>
            <a:r>
              <a:rPr lang="en-GB" sz="1600" dirty="0" smtClean="0">
                <a:solidFill>
                  <a:srgbClr val="434343"/>
                </a:solidFill>
                <a:latin typeface="Bradley Hand ITC" pitchFamily="66" charset="0"/>
                <a:ea typeface="Caesar Dressing"/>
                <a:cs typeface="Caesar Dressing"/>
                <a:sym typeface="Caesar Dressing"/>
              </a:rPr>
              <a:t>cyber bullying</a:t>
            </a:r>
            <a:r>
              <a:rPr lang="en-GB" sz="1600" dirty="0">
                <a:solidFill>
                  <a:srgbClr val="434343"/>
                </a:solidFill>
                <a:latin typeface="Bradley Hand ITC" pitchFamily="66" charset="0"/>
                <a:ea typeface="Caesar Dressing"/>
                <a:cs typeface="Caesar Dressing"/>
                <a:sym typeface="Caesar Dressing"/>
              </a:rPr>
              <a:t>.</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09" name="Google Shape;109;p21"/>
          <p:cNvSpPr txBox="1">
            <a:spLocks noGrp="1"/>
          </p:cNvSpPr>
          <p:nvPr>
            <p:ph type="body" idx="1"/>
          </p:nvPr>
        </p:nvSpPr>
        <p:spPr>
          <a:xfrm>
            <a:off x="311700" y="1065725"/>
            <a:ext cx="8314500" cy="301618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Importing necessary libraries and importing the Train &amp; Test datasets.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some statistical information like shape, number of unique values present, info, finding zero values etc on both the datasets.</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Checked for null values and did not find any null values In both datasets. And removed Id.</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Conducted some feature engineering and created new columns </a:t>
            </a:r>
            <a:r>
              <a:rPr lang="en-GB" sz="1600" dirty="0" smtClean="0">
                <a:solidFill>
                  <a:srgbClr val="434343"/>
                </a:solidFill>
                <a:latin typeface="Bradley Hand ITC" pitchFamily="66" charset="0"/>
                <a:ea typeface="Caesar Dressing"/>
                <a:cs typeface="Caesar Dressing"/>
                <a:sym typeface="Caesar Dressing"/>
              </a:rPr>
              <a:t>via </a:t>
            </a:r>
            <a:r>
              <a:rPr lang="en-GB" sz="1600" dirty="0">
                <a:solidFill>
                  <a:srgbClr val="434343"/>
                </a:solidFill>
                <a:latin typeface="Bradley Hand ITC" pitchFamily="66" charset="0"/>
                <a:ea typeface="Caesar Dressing"/>
                <a:cs typeface="Caesar Dressing"/>
                <a:sym typeface="Caesar Dressing"/>
              </a:rPr>
              <a:t>label: which contain both good and bad comments which is the sum of all the labels, </a:t>
            </a:r>
            <a:r>
              <a:rPr lang="en-GB" sz="1600" dirty="0" smtClean="0">
                <a:solidFill>
                  <a:srgbClr val="434343"/>
                </a:solidFill>
                <a:latin typeface="Bradley Hand ITC" pitchFamily="66" charset="0"/>
                <a:ea typeface="Caesar Dressing"/>
                <a:cs typeface="Caesar Dressing"/>
                <a:sym typeface="Caesar Dressing"/>
              </a:rPr>
              <a:t>comment length</a:t>
            </a:r>
            <a:r>
              <a:rPr lang="en-GB" sz="1600" dirty="0">
                <a:solidFill>
                  <a:srgbClr val="434343"/>
                </a:solidFill>
                <a:latin typeface="Bradley Hand ITC" pitchFamily="66" charset="0"/>
                <a:ea typeface="Caesar Dressing"/>
                <a:cs typeface="Caesar Dressing"/>
                <a:sym typeface="Caesar Dressing"/>
              </a:rPr>
              <a:t>: which contains the length of comment text.</a:t>
            </a:r>
            <a:endParaRPr sz="1600" dirty="0">
              <a:solidFill>
                <a:srgbClr val="434343"/>
              </a:solidFill>
              <a:latin typeface="Bradley Hand ITC" pitchFamily="66"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radley Hand ITC" pitchFamily="66" charset="0"/>
                <a:ea typeface="Caesar Dressing"/>
                <a:cs typeface="Caesar Dressing"/>
                <a:sym typeface="Caesar Dressing"/>
              </a:rPr>
              <a:t>Visualized each feature using </a:t>
            </a:r>
            <a:r>
              <a:rPr lang="en-GB" sz="1600" dirty="0" err="1">
                <a:solidFill>
                  <a:srgbClr val="434343"/>
                </a:solidFill>
                <a:latin typeface="Bradley Hand ITC" pitchFamily="66" charset="0"/>
                <a:ea typeface="Caesar Dressing"/>
                <a:cs typeface="Caesar Dressing"/>
                <a:sym typeface="Caesar Dressing"/>
              </a:rPr>
              <a:t>seaborn</a:t>
            </a:r>
            <a:r>
              <a:rPr lang="en-GB" sz="1600" dirty="0">
                <a:solidFill>
                  <a:srgbClr val="434343"/>
                </a:solidFill>
                <a:latin typeface="Bradley Hand ITC" pitchFamily="66" charset="0"/>
                <a:ea typeface="Caesar Dressing"/>
                <a:cs typeface="Caesar Dressing"/>
                <a:sym typeface="Caesar Dressing"/>
              </a:rPr>
              <a:t> and </a:t>
            </a:r>
            <a:r>
              <a:rPr lang="en-GB" sz="1600" dirty="0" err="1">
                <a:solidFill>
                  <a:srgbClr val="434343"/>
                </a:solidFill>
                <a:latin typeface="Bradley Hand ITC" pitchFamily="66" charset="0"/>
                <a:ea typeface="Caesar Dressing"/>
                <a:cs typeface="Caesar Dressing"/>
                <a:sym typeface="Caesar Dressing"/>
              </a:rPr>
              <a:t>matplotlib</a:t>
            </a:r>
            <a:r>
              <a:rPr lang="en-GB" sz="1600" dirty="0">
                <a:solidFill>
                  <a:srgbClr val="434343"/>
                </a:solidFill>
                <a:latin typeface="Bradley Hand ITC" pitchFamily="66" charset="0"/>
                <a:ea typeface="Caesar Dressing"/>
                <a:cs typeface="Caesar Dressing"/>
                <a:sym typeface="Caesar Dressing"/>
              </a:rPr>
              <a:t> libraries by plotting categorical plots like pie plot, count plot, distribution plot and word cloud for each label.</a:t>
            </a:r>
            <a:endParaRPr sz="1600" dirty="0">
              <a:solidFill>
                <a:srgbClr val="434343"/>
              </a:solidFill>
              <a:latin typeface="Bradley Hand ITC" pitchFamily="66" charset="0"/>
              <a:ea typeface="Caesar Dressing"/>
              <a:cs typeface="Caesar Dressing"/>
              <a:sym typeface="Caesar Dressing"/>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77F00"/>
                </a:solidFill>
                <a:latin typeface="Caesar Dressing"/>
                <a:ea typeface="Caesar Dressing"/>
                <a:cs typeface="Caesar Dressing"/>
                <a:sym typeface="Caesar Dressing"/>
              </a:rPr>
              <a:t>Exploratory Data Analysis.</a:t>
            </a:r>
            <a:endParaRPr sz="3020">
              <a:solidFill>
                <a:srgbClr val="F77F00"/>
              </a:solidFill>
              <a:latin typeface="Caesar Dressing"/>
              <a:ea typeface="Caesar Dressing"/>
              <a:cs typeface="Caesar Dressing"/>
              <a:sym typeface="Caesar Dressing"/>
            </a:endParaRPr>
          </a:p>
        </p:txBody>
      </p:sp>
      <p:sp>
        <p:nvSpPr>
          <p:cNvPr id="115" name="Google Shape;115;p22"/>
          <p:cNvSpPr txBox="1">
            <a:spLocks noGrp="1"/>
          </p:cNvSpPr>
          <p:nvPr>
            <p:ph type="body" idx="1"/>
          </p:nvPr>
        </p:nvSpPr>
        <p:spPr>
          <a:xfrm>
            <a:off x="311700" y="1065725"/>
            <a:ext cx="8314500" cy="2154406"/>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Then created new column as </a:t>
            </a:r>
            <a:r>
              <a:rPr lang="en-GB" sz="1600" dirty="0" smtClean="0">
                <a:solidFill>
                  <a:srgbClr val="434343"/>
                </a:solidFill>
                <a:latin typeface="Berlin Sans FB" pitchFamily="34" charset="0"/>
                <a:ea typeface="Caesar Dressing"/>
                <a:cs typeface="Caesar Dressing"/>
                <a:sym typeface="Caesar Dressing"/>
              </a:rPr>
              <a:t>clean _</a:t>
            </a:r>
            <a:r>
              <a:rPr lang="en-GB" sz="1600" dirty="0">
                <a:solidFill>
                  <a:srgbClr val="434343"/>
                </a:solidFill>
                <a:latin typeface="Berlin Sans FB" pitchFamily="34" charset="0"/>
                <a:ea typeface="Caesar Dressing"/>
                <a:cs typeface="Caesar Dressing"/>
                <a:sym typeface="Caesar Dressing"/>
              </a:rPr>
              <a:t>length after cleaning the data.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All these steps were done on both train and test datasets.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Checked correlation using </a:t>
            </a:r>
            <a:r>
              <a:rPr lang="en-GB" sz="1600" dirty="0" err="1">
                <a:solidFill>
                  <a:srgbClr val="434343"/>
                </a:solidFill>
                <a:latin typeface="Berlin Sans FB" pitchFamily="34" charset="0"/>
                <a:ea typeface="Caesar Dressing"/>
                <a:cs typeface="Caesar Dressing"/>
                <a:sym typeface="Caesar Dressing"/>
              </a:rPr>
              <a:t>heatmap</a:t>
            </a:r>
            <a:r>
              <a:rPr lang="en-GB" sz="1600" dirty="0">
                <a:solidFill>
                  <a:srgbClr val="434343"/>
                </a:solidFill>
                <a:latin typeface="Berlin Sans FB" pitchFamily="34" charset="0"/>
                <a:ea typeface="Caesar Dressing"/>
                <a:cs typeface="Caesar Dressing"/>
                <a:sym typeface="Caesar Dressing"/>
              </a:rPr>
              <a:t>. </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After getting a cleaned data used TF-IDF </a:t>
            </a:r>
            <a:r>
              <a:rPr lang="en-GB" sz="1600" dirty="0" err="1" smtClean="0">
                <a:solidFill>
                  <a:srgbClr val="434343"/>
                </a:solidFill>
                <a:latin typeface="Berlin Sans FB" pitchFamily="34" charset="0"/>
                <a:ea typeface="Caesar Dressing"/>
                <a:cs typeface="Caesar Dressing"/>
                <a:sym typeface="Caesar Dressing"/>
              </a:rPr>
              <a:t>vectorizer</a:t>
            </a:r>
            <a:r>
              <a:rPr lang="en-GB" sz="1600" dirty="0">
                <a:solidFill>
                  <a:srgbClr val="434343"/>
                </a:solidFill>
                <a:latin typeface="Berlin Sans FB" pitchFamily="34" charset="0"/>
                <a:ea typeface="Caesar Dressing"/>
                <a:cs typeface="Caesar Dressing"/>
                <a:sym typeface="Caesar Dressing"/>
              </a:rPr>
              <a:t>.</a:t>
            </a:r>
            <a:endParaRPr sz="1600" dirty="0">
              <a:solidFill>
                <a:srgbClr val="434343"/>
              </a:solidFill>
              <a:latin typeface="Berlin Sans FB" pitchFamily="34" charset="0"/>
              <a:ea typeface="Caesar Dressing"/>
              <a:cs typeface="Caesar Dressing"/>
              <a:sym typeface="Caesar Dressing"/>
            </a:endParaRPr>
          </a:p>
          <a:p>
            <a:pPr marL="457200" lvl="0" indent="-330200" algn="l" rtl="0">
              <a:spcBef>
                <a:spcPts val="0"/>
              </a:spcBef>
              <a:spcAft>
                <a:spcPts val="0"/>
              </a:spcAft>
              <a:buClr>
                <a:srgbClr val="434343"/>
              </a:buClr>
              <a:buSzPts val="1600"/>
              <a:buFont typeface="Caesar Dressing"/>
              <a:buChar char="●"/>
            </a:pPr>
            <a:r>
              <a:rPr lang="en-GB" sz="1600" dirty="0">
                <a:solidFill>
                  <a:srgbClr val="434343"/>
                </a:solidFill>
                <a:latin typeface="Berlin Sans FB" pitchFamily="34" charset="0"/>
                <a:ea typeface="Caesar Dressing"/>
                <a:cs typeface="Caesar Dressing"/>
                <a:sym typeface="Caesar Dressing"/>
              </a:rPr>
              <a:t>Lastly, proceeded with model building.</a:t>
            </a:r>
            <a:endParaRPr sz="1600" dirty="0">
              <a:solidFill>
                <a:srgbClr val="434343"/>
              </a:solidFill>
              <a:latin typeface="Berlin Sans FB" pitchFamily="34" charset="0"/>
              <a:ea typeface="Caesar Dressing"/>
              <a:cs typeface="Caesar Dressing"/>
              <a:sym typeface="Caesar Dressing"/>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TotalTime>
  <Words>2049</Words>
  <Application>Microsoft Office PowerPoint</Application>
  <PresentationFormat>On-screen Show (16:9)</PresentationFormat>
  <Paragraphs>136</Paragraphs>
  <Slides>36</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Bodoni MT Black</vt:lpstr>
      <vt:lpstr>Caesar Dressing</vt:lpstr>
      <vt:lpstr>Wingdings 3</vt:lpstr>
      <vt:lpstr>Bradley Hand ITC</vt:lpstr>
      <vt:lpstr>Agency FB</vt:lpstr>
      <vt:lpstr>Bahnschrift SemiBold</vt:lpstr>
      <vt:lpstr>Lucida Sans Unicode</vt:lpstr>
      <vt:lpstr>Bahnschrift Light</vt:lpstr>
      <vt:lpstr>Berlin Sans FB</vt:lpstr>
      <vt:lpstr>Verdana</vt:lpstr>
      <vt:lpstr>Wingdings 2</vt:lpstr>
      <vt:lpstr>Concourse</vt:lpstr>
      <vt:lpstr>EMAIL SMS SPAM CLASSIFIER .</vt:lpstr>
      <vt:lpstr>AGENDA.</vt:lpstr>
      <vt:lpstr>OVERVIEW.</vt:lpstr>
      <vt:lpstr>Problem STATEMENT.</vt:lpstr>
      <vt:lpstr>Problem STATEMENT.</vt:lpstr>
      <vt:lpstr>Problem UNDERSTANDING.</vt:lpstr>
      <vt:lpstr>Importance of SMS SPAM CLASSIFIER.</vt:lpstr>
      <vt:lpstr>Exploratory Data Analysis.</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ABHISHEK KUMAR</dc:creator>
  <cp:lastModifiedBy>123</cp:lastModifiedBy>
  <cp:revision>9</cp:revision>
  <dcterms:modified xsi:type="dcterms:W3CDTF">2022-11-22T18:09:15Z</dcterms:modified>
</cp:coreProperties>
</file>