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77" r:id="rId7"/>
    <p:sldId id="262" r:id="rId8"/>
    <p:sldId id="263" r:id="rId9"/>
    <p:sldId id="264" r:id="rId10"/>
    <p:sldId id="265" r:id="rId11"/>
    <p:sldId id="268" r:id="rId12"/>
    <p:sldId id="269" r:id="rId13"/>
    <p:sldId id="270" r:id="rId14"/>
    <p:sldId id="271"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AC5930-0FF5-4932-9FD7-A23F38A9EB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8C58DF-CBBC-4142-B4AD-63BC173DDB6A}" type="datetimeFigureOut">
              <a:rPr lang="en-IN" smtClean="0"/>
              <a:pPr/>
              <a:t>09-12-2022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5AC5930-0FF5-4932-9FD7-A23F38A9EB5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B8C58DF-CBBC-4142-B4AD-63BC173DDB6A}" type="datetimeFigureOut">
              <a:rPr lang="en-IN" smtClean="0"/>
              <a:pPr/>
              <a:t>09-12-2022</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AC5930-0FF5-4932-9FD7-A23F38A9EB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F7464-D4B2-44B5-967B-34B605AD0790}"/>
              </a:ext>
            </a:extLst>
          </p:cNvPr>
          <p:cNvSpPr>
            <a:spLocks noGrp="1"/>
          </p:cNvSpPr>
          <p:nvPr>
            <p:ph type="ctrTitle"/>
          </p:nvPr>
        </p:nvSpPr>
        <p:spPr>
          <a:xfrm>
            <a:off x="1524000" y="2616590"/>
            <a:ext cx="9144000" cy="2222695"/>
          </a:xfrm>
        </p:spPr>
        <p:txBody>
          <a:bodyPr>
            <a:normAutofit fontScale="90000"/>
          </a:bodyPr>
          <a:lstStyle/>
          <a:p>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FAKE </a:t>
            </a:r>
            <a:r>
              <a:rPr lang="en-US" dirty="0">
                <a:solidFill>
                  <a:schemeClr val="accent2"/>
                </a:solidFill>
              </a:rPr>
              <a:t>NEWS DETECTION</a:t>
            </a:r>
            <a:endParaRPr lang="en-IN" dirty="0">
              <a:solidFill>
                <a:schemeClr val="accent2"/>
              </a:solidFill>
            </a:endParaRPr>
          </a:p>
        </p:txBody>
      </p:sp>
      <p:sp>
        <p:nvSpPr>
          <p:cNvPr id="3" name="Subtitle 2">
            <a:extLst>
              <a:ext uri="{FF2B5EF4-FFF2-40B4-BE49-F238E27FC236}">
                <a16:creationId xmlns:a16="http://schemas.microsoft.com/office/drawing/2014/main" xmlns="" id="{544AC9CC-62E6-4200-91D0-675CACA967EB}"/>
              </a:ext>
            </a:extLst>
          </p:cNvPr>
          <p:cNvSpPr>
            <a:spLocks noGrp="1"/>
          </p:cNvSpPr>
          <p:nvPr>
            <p:ph type="subTitle" idx="1"/>
          </p:nvPr>
        </p:nvSpPr>
        <p:spPr>
          <a:xfrm>
            <a:off x="7891976" y="5289453"/>
            <a:ext cx="3854548" cy="1322364"/>
          </a:xfrm>
        </p:spPr>
        <p:txBody>
          <a:bodyPr>
            <a:normAutofit/>
          </a:bodyPr>
          <a:lstStyle/>
          <a:p>
            <a:r>
              <a:rPr lang="en-US" dirty="0" smtClean="0">
                <a:solidFill>
                  <a:srgbClr val="7030A0"/>
                </a:solidFill>
              </a:rPr>
              <a:t>ABHISHEK KUMAR</a:t>
            </a:r>
          </a:p>
          <a:p>
            <a:r>
              <a:rPr lang="en-US" dirty="0" smtClean="0">
                <a:solidFill>
                  <a:srgbClr val="7030A0"/>
                </a:solidFill>
              </a:rPr>
              <a:t>BATCH -29</a:t>
            </a:r>
          </a:p>
          <a:p>
            <a:r>
              <a:rPr lang="en-US" dirty="0" smtClean="0">
                <a:solidFill>
                  <a:srgbClr val="7030A0"/>
                </a:solidFill>
              </a:rPr>
              <a:t>SME- SWATANK MISHRA SIR</a:t>
            </a:r>
            <a:endParaRPr lang="en-US" dirty="0">
              <a:solidFill>
                <a:srgbClr val="7030A0"/>
              </a:solidFill>
            </a:endParaRPr>
          </a:p>
          <a:p>
            <a:endParaRPr lang="en-IN" dirty="0">
              <a:solidFill>
                <a:srgbClr val="7030A0"/>
              </a:solidFill>
            </a:endParaRPr>
          </a:p>
        </p:txBody>
      </p:sp>
      <p:pic>
        <p:nvPicPr>
          <p:cNvPr id="5" name="Picture 4" descr="real-fake-news-super-quality-abstract-business-poster-great-quality-work-picture-you-can-see-some-abstraction-its-135151170.jpg"/>
          <p:cNvPicPr>
            <a:picLocks noChangeAspect="1"/>
          </p:cNvPicPr>
          <p:nvPr/>
        </p:nvPicPr>
        <p:blipFill>
          <a:blip r:embed="rId2" cstate="print"/>
          <a:stretch>
            <a:fillRect/>
          </a:stretch>
        </p:blipFill>
        <p:spPr>
          <a:xfrm>
            <a:off x="436098" y="259344"/>
            <a:ext cx="11226019" cy="3526743"/>
          </a:xfrm>
          <a:prstGeom prst="rect">
            <a:avLst/>
          </a:prstGeom>
        </p:spPr>
      </p:pic>
    </p:spTree>
    <p:extLst>
      <p:ext uri="{BB962C8B-B14F-4D97-AF65-F5344CB8AC3E}">
        <p14:creationId xmlns:p14="http://schemas.microsoft.com/office/powerpoint/2010/main" xmlns=""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xmlns=""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xmlns=""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xmlns="" id="{ADA193E4-544D-4A2F-AD03-D69BA0EE515D}"/>
              </a:ext>
            </a:extLst>
          </p:cNvPr>
          <p:cNvSpPr>
            <a:spLocks noChangeArrowheads="1"/>
          </p:cNvSpPr>
          <p:nvPr/>
        </p:nvSpPr>
        <p:spPr bwMode="auto">
          <a:xfrm>
            <a:off x="526073" y="489439"/>
            <a:ext cx="11139854" cy="930447"/>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000" b="1" i="0" u="none" strike="noStrike" kern="1200" cap="none" normalizeH="0" baseline="0" dirty="0">
                <a:ln>
                  <a:noFill/>
                </a:ln>
                <a:solidFill>
                  <a:schemeClr val="accent2"/>
                </a:solidFill>
                <a:effectLst/>
                <a:latin typeface="+mj-lt"/>
                <a:ea typeface="+mj-ea"/>
                <a:cs typeface="+mj-cs"/>
              </a:rPr>
              <a:t>Finally, we can see the counts of actual data and data after pre-processing</a:t>
            </a:r>
            <a:endParaRPr kumimoji="0" lang="en-US" altLang="en-US" sz="3000" b="0" i="0" u="none" strike="noStrike" kern="1200" cap="none" normalizeH="0" baseline="0" dirty="0">
              <a:ln>
                <a:noFill/>
              </a:ln>
              <a:solidFill>
                <a:schemeClr val="accent2"/>
              </a:solidFill>
              <a:effectLst/>
              <a:latin typeface="+mj-lt"/>
              <a:ea typeface="+mj-ea"/>
              <a:cs typeface="+mj-cs"/>
            </a:endParaRPr>
          </a:p>
        </p:txBody>
      </p:sp>
      <p:cxnSp>
        <p:nvCxnSpPr>
          <p:cNvPr id="74" name="Straight Connector 73">
            <a:extLst>
              <a:ext uri="{FF2B5EF4-FFF2-40B4-BE49-F238E27FC236}">
                <a16:creationId xmlns:a16="http://schemas.microsoft.com/office/drawing/2014/main" xmlns=""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49" name="Picture 68">
            <a:extLst>
              <a:ext uri="{FF2B5EF4-FFF2-40B4-BE49-F238E27FC236}">
                <a16:creationId xmlns:a16="http://schemas.microsoft.com/office/drawing/2014/main" xmlns=""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20040" y="2471899"/>
            <a:ext cx="11496821" cy="39089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2">
            <a:extLst>
              <a:ext uri="{FF2B5EF4-FFF2-40B4-BE49-F238E27FC236}">
                <a16:creationId xmlns:a16="http://schemas.microsoft.com/office/drawing/2014/main" xmlns="" id="{AEA36DC9-87BA-4002-A016-F7CED0AC717F}"/>
              </a:ext>
            </a:extLst>
          </p:cNvPr>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2011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463965C-FC25-4D48-9C15-9AC0E38D4D8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chemeClr val="accent2"/>
                </a:solidFill>
                <a:latin typeface="+mj-lt"/>
                <a:ea typeface="+mj-ea"/>
                <a:cs typeface="+mj-cs"/>
              </a:rPr>
              <a:t>Word Cloud for Fake News for News Column</a:t>
            </a:r>
          </a:p>
        </p:txBody>
      </p:sp>
      <p:pic>
        <p:nvPicPr>
          <p:cNvPr id="1026" name="Picture 2">
            <a:extLst>
              <a:ext uri="{FF2B5EF4-FFF2-40B4-BE49-F238E27FC236}">
                <a16:creationId xmlns:a16="http://schemas.microsoft.com/office/drawing/2014/main" xmlns=""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17461" y="1154578"/>
            <a:ext cx="6295678" cy="45287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1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707FC24-6981-43D9-B525-C7832BA22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500D0E1-57ED-4399-A9F9-B20BDB7CD4F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chemeClr val="accent2"/>
                </a:solidFill>
                <a:latin typeface="+mj-lt"/>
                <a:ea typeface="+mj-ea"/>
                <a:cs typeface="+mj-cs"/>
              </a:rPr>
              <a:t>Word Cloud for Fake News for Headline Column</a:t>
            </a:r>
          </a:p>
        </p:txBody>
      </p:sp>
      <p:pic>
        <p:nvPicPr>
          <p:cNvPr id="2050" name="Picture 2">
            <a:extLst>
              <a:ext uri="{FF2B5EF4-FFF2-40B4-BE49-F238E27FC236}">
                <a16:creationId xmlns:a16="http://schemas.microsoft.com/office/drawing/2014/main" xmlns=""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48174" y="844063"/>
            <a:ext cx="6531780" cy="46986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544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2AEEBC8-9D30-42EF-95F2-386C2653FB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3529E97A-97C3-40EA-8A04-5C02398D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BFC0BE2-2170-48FC-B379-11A786D4DC14}"/>
              </a:ext>
            </a:extLst>
          </p:cNvPr>
          <p:cNvSpPr>
            <a:spLocks noGrp="1"/>
          </p:cNvSpPr>
          <p:nvPr>
            <p:ph type="title"/>
          </p:nvPr>
        </p:nvSpPr>
        <p:spPr>
          <a:xfrm>
            <a:off x="630936" y="630936"/>
            <a:ext cx="3599688" cy="1463040"/>
          </a:xfrm>
        </p:spPr>
        <p:txBody>
          <a:bodyPr vert="horz" lIns="91440" tIns="45720" rIns="91440" bIns="45720" rtlCol="0" anchor="ctr">
            <a:normAutofit fontScale="90000"/>
          </a:bodyPr>
          <a:lstStyle/>
          <a:p>
            <a:r>
              <a:rPr lang="en-US" sz="1900" b="1" kern="1200">
                <a:solidFill>
                  <a:srgbClr val="FFFFFF"/>
                </a:solidFill>
                <a:effectLst/>
                <a:latin typeface="+mj-lt"/>
                <a:ea typeface="+mj-ea"/>
                <a:cs typeface="+mj-cs"/>
              </a:rPr>
              <a:t>Next, I have vectorized using tf-idf vectorizer so that words are arranged in a 2-d area based on similarity or difference in their meaning</a:t>
            </a:r>
            <a:endParaRPr lang="en-US" sz="1900" kern="1200">
              <a:solidFill>
                <a:srgbClr val="FFFFFF"/>
              </a:solidFill>
              <a:latin typeface="+mj-lt"/>
              <a:ea typeface="+mj-ea"/>
              <a:cs typeface="+mj-cs"/>
            </a:endParaRPr>
          </a:p>
        </p:txBody>
      </p:sp>
      <p:sp>
        <p:nvSpPr>
          <p:cNvPr id="14" name="sketch line">
            <a:extLst>
              <a:ext uri="{FF2B5EF4-FFF2-40B4-BE49-F238E27FC236}">
                <a16:creationId xmlns:a16="http://schemas.microsoft.com/office/drawing/2014/main" xmlns="" id="{59FA8C2E-A5A7-4490-927A-7CD58343ED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28B53E30-F025-4B74-823C-55B7FDF423FF}"/>
              </a:ext>
            </a:extLst>
          </p:cNvPr>
          <p:cNvSpPr txBox="1"/>
          <p:nvPr/>
        </p:nvSpPr>
        <p:spPr>
          <a:xfrm>
            <a:off x="4474462" y="630936"/>
            <a:ext cx="7074409"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FFFF"/>
                </a:solidFill>
                <a:effectLst/>
              </a:rPr>
              <a:t>Also, prepared X and y variables for model building</a:t>
            </a:r>
            <a:endParaRPr lang="en-US" sz="2200" dirty="0">
              <a:solidFill>
                <a:srgbClr val="FFFFFF"/>
              </a:solidFill>
            </a:endParaRPr>
          </a:p>
        </p:txBody>
      </p:sp>
      <p:pic>
        <p:nvPicPr>
          <p:cNvPr id="8" name="Picture 7">
            <a:extLst>
              <a:ext uri="{FF2B5EF4-FFF2-40B4-BE49-F238E27FC236}">
                <a16:creationId xmlns:a16="http://schemas.microsoft.com/office/drawing/2014/main" xmlns="" id="{056902BF-B3DC-41B0-A6FA-C1A20DAE038B}"/>
              </a:ext>
            </a:extLst>
          </p:cNvPr>
          <p:cNvPicPr>
            <a:picLocks noChangeAspect="1"/>
          </p:cNvPicPr>
          <p:nvPr/>
        </p:nvPicPr>
        <p:blipFill>
          <a:blip r:embed="rId2" cstate="print"/>
          <a:stretch>
            <a:fillRect/>
          </a:stretch>
        </p:blipFill>
        <p:spPr>
          <a:xfrm>
            <a:off x="1058945" y="3168263"/>
            <a:ext cx="10074109" cy="2721110"/>
          </a:xfrm>
          <a:prstGeom prst="rect">
            <a:avLst/>
          </a:prstGeom>
        </p:spPr>
      </p:pic>
    </p:spTree>
    <p:extLst>
      <p:ext uri="{BB962C8B-B14F-4D97-AF65-F5344CB8AC3E}">
        <p14:creationId xmlns:p14="http://schemas.microsoft.com/office/powerpoint/2010/main" xmlns="" val="200410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1563654-E6E5-43F9-AAE3-D4CE4D1F8542}"/>
              </a:ext>
            </a:extLst>
          </p:cNvPr>
          <p:cNvSpPr>
            <a:spLocks noGrp="1"/>
          </p:cNvSpPr>
          <p:nvPr>
            <p:ph type="title"/>
          </p:nvPr>
        </p:nvSpPr>
        <p:spPr>
          <a:xfrm>
            <a:off x="647113" y="466577"/>
            <a:ext cx="11018813" cy="1038665"/>
          </a:xfrm>
        </p:spPr>
        <p:txBody>
          <a:bodyPr vert="horz" lIns="91440" tIns="45720" rIns="91440" bIns="45720" rtlCol="0" anchor="b">
            <a:normAutofit fontScale="90000"/>
          </a:bodyPr>
          <a:lstStyle/>
          <a:p>
            <a:pPr algn="ctr"/>
            <a:r>
              <a:rPr lang="en-US" sz="4600" kern="1200" dirty="0">
                <a:solidFill>
                  <a:schemeClr val="accent2"/>
                </a:solidFill>
                <a:latin typeface="+mj-lt"/>
                <a:ea typeface="+mj-ea"/>
                <a:cs typeface="+mj-cs"/>
              </a:rPr>
              <a:t>Let’s have a look at the Model Performances</a:t>
            </a:r>
          </a:p>
        </p:txBody>
      </p:sp>
      <p:cxnSp>
        <p:nvCxnSpPr>
          <p:cNvPr id="11" name="Straight Connector 10">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Screenshot 2022-12-09 151610.png"/>
          <p:cNvPicPr>
            <a:picLocks noChangeAspect="1"/>
          </p:cNvPicPr>
          <p:nvPr/>
        </p:nvPicPr>
        <p:blipFill>
          <a:blip r:embed="rId2" cstate="print"/>
          <a:stretch>
            <a:fillRect/>
          </a:stretch>
        </p:blipFill>
        <p:spPr>
          <a:xfrm>
            <a:off x="1266093" y="2014424"/>
            <a:ext cx="7441809" cy="3986684"/>
          </a:xfrm>
          <a:prstGeom prst="rect">
            <a:avLst/>
          </a:prstGeom>
        </p:spPr>
      </p:pic>
    </p:spTree>
    <p:extLst>
      <p:ext uri="{BB962C8B-B14F-4D97-AF65-F5344CB8AC3E}">
        <p14:creationId xmlns:p14="http://schemas.microsoft.com/office/powerpoint/2010/main" xmlns="" val="116510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872B3CD-BE2A-49CD-AA70-E98CE28475F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accent2"/>
                </a:solidFill>
                <a:latin typeface="+mj-lt"/>
                <a:ea typeface="+mj-ea"/>
                <a:cs typeface="+mj-cs"/>
              </a:rPr>
              <a:t>Final Model</a:t>
            </a:r>
          </a:p>
        </p:txBody>
      </p:sp>
      <p:cxnSp>
        <p:nvCxnSpPr>
          <p:cNvPr id="13" name="Straight Connector 12">
            <a:extLst>
              <a:ext uri="{FF2B5EF4-FFF2-40B4-BE49-F238E27FC236}">
                <a16:creationId xmlns:a16="http://schemas.microsoft.com/office/drawing/2014/main" xmlns=""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xmlns="" id="{80B4B9FD-54DB-4FAA-B843-685A82DDEBE3}"/>
              </a:ext>
            </a:extLst>
          </p:cNvPr>
          <p:cNvPicPr>
            <a:picLocks noChangeAspect="1"/>
          </p:cNvPicPr>
          <p:nvPr/>
        </p:nvPicPr>
        <p:blipFill>
          <a:blip r:embed="rId2" cstate="print"/>
          <a:stretch>
            <a:fillRect/>
          </a:stretch>
        </p:blipFill>
        <p:spPr>
          <a:xfrm>
            <a:off x="1246162" y="2298654"/>
            <a:ext cx="9610725" cy="4324350"/>
          </a:xfrm>
          <a:prstGeom prst="rect">
            <a:avLst/>
          </a:prstGeom>
        </p:spPr>
      </p:pic>
    </p:spTree>
    <p:extLst>
      <p:ext uri="{BB962C8B-B14F-4D97-AF65-F5344CB8AC3E}">
        <p14:creationId xmlns:p14="http://schemas.microsoft.com/office/powerpoint/2010/main" xmlns="" val="31958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xmlns="" id="{AB5E08C4-8CDD-4623-A5B8-E998C6DEE3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5F33878-D502-4FFA-8ACE-F2AECDB2A2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3539FEE-81D3-4406-802E-60B20B16F4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DC701763-729E-462F-A5A8-E0DEFEB1E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EFE4C94-085B-4E71-8E6B-ACB270CC62B1}"/>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smtClean="0">
                <a:solidFill>
                  <a:schemeClr val="accent2"/>
                </a:solidFill>
              </a:rPr>
              <a:t>Roc </a:t>
            </a:r>
            <a:r>
              <a:rPr lang="en-US" sz="4000" dirty="0" err="1" smtClean="0">
                <a:solidFill>
                  <a:schemeClr val="accent2"/>
                </a:solidFill>
              </a:rPr>
              <a:t>Auc</a:t>
            </a:r>
            <a:r>
              <a:rPr lang="en-US" sz="4000" dirty="0" smtClean="0">
                <a:solidFill>
                  <a:schemeClr val="accent2"/>
                </a:solidFill>
              </a:rPr>
              <a:t> </a:t>
            </a:r>
            <a:r>
              <a:rPr lang="en-US" sz="4000" dirty="0">
                <a:solidFill>
                  <a:schemeClr val="accent2"/>
                </a:solidFill>
              </a:rPr>
              <a:t>Score and Predicted Values</a:t>
            </a:r>
          </a:p>
        </p:txBody>
      </p:sp>
      <p:pic>
        <p:nvPicPr>
          <p:cNvPr id="8" name="Content Placeholder 7">
            <a:extLst>
              <a:ext uri="{FF2B5EF4-FFF2-40B4-BE49-F238E27FC236}">
                <a16:creationId xmlns:a16="http://schemas.microsoft.com/office/drawing/2014/main" xmlns="" id="{91384D30-9D59-4C42-9A9B-B1429CF360DB}"/>
              </a:ext>
            </a:extLst>
          </p:cNvPr>
          <p:cNvPicPr>
            <a:picLocks noGrp="1" noChangeAspect="1"/>
          </p:cNvPicPr>
          <p:nvPr>
            <p:ph idx="1"/>
          </p:nvPr>
        </p:nvPicPr>
        <p:blipFill>
          <a:blip r:embed="rId2" cstate="print"/>
          <a:stretch>
            <a:fillRect/>
          </a:stretch>
        </p:blipFill>
        <p:spPr>
          <a:xfrm>
            <a:off x="624869" y="2191719"/>
            <a:ext cx="5180117" cy="3857271"/>
          </a:xfrm>
        </p:spPr>
      </p:pic>
      <p:pic>
        <p:nvPicPr>
          <p:cNvPr id="5" name="Picture 4">
            <a:extLst>
              <a:ext uri="{FF2B5EF4-FFF2-40B4-BE49-F238E27FC236}">
                <a16:creationId xmlns:a16="http://schemas.microsoft.com/office/drawing/2014/main" xmlns="" id="{FB40A4AD-5D69-4FDD-A796-087C716CE667}"/>
              </a:ext>
            </a:extLst>
          </p:cNvPr>
          <p:cNvPicPr/>
          <p:nvPr/>
        </p:nvPicPr>
        <p:blipFill>
          <a:blip r:embed="rId3" cstate="print"/>
          <a:stretch>
            <a:fillRect/>
          </a:stretch>
        </p:blipFill>
        <p:spPr>
          <a:xfrm>
            <a:off x="6345165" y="2217815"/>
            <a:ext cx="2716598" cy="3997831"/>
          </a:xfrm>
          <a:prstGeom prst="rect">
            <a:avLst/>
          </a:prstGeom>
        </p:spPr>
      </p:pic>
    </p:spTree>
    <p:extLst>
      <p:ext uri="{BB962C8B-B14F-4D97-AF65-F5344CB8AC3E}">
        <p14:creationId xmlns:p14="http://schemas.microsoft.com/office/powerpoint/2010/main" xmlns="" val="5523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16C96-842D-4C29-8627-324B8F6DE8BF}"/>
              </a:ext>
            </a:extLst>
          </p:cNvPr>
          <p:cNvSpPr>
            <a:spLocks noGrp="1"/>
          </p:cNvSpPr>
          <p:nvPr>
            <p:ph type="title"/>
          </p:nvPr>
        </p:nvSpPr>
        <p:spPr>
          <a:xfrm>
            <a:off x="670560" y="211016"/>
            <a:ext cx="10911840" cy="787790"/>
          </a:xfrm>
        </p:spPr>
        <p:txBody>
          <a:bodyPr>
            <a:normAutofit fontScale="90000"/>
          </a:bodyPr>
          <a:lstStyle/>
          <a:p>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r>
            <a:br>
              <a:rPr lang="en-IN" dirty="0" smtClean="0">
                <a:solidFill>
                  <a:schemeClr val="accent2"/>
                </a:solidFill>
              </a:rPr>
            </a:br>
            <a:r>
              <a:rPr lang="en-IN" dirty="0" smtClean="0">
                <a:solidFill>
                  <a:schemeClr val="accent2"/>
                </a:solidFill>
              </a:rPr>
              <a:t>                                                                                          </a:t>
            </a:r>
            <a:r>
              <a:rPr lang="en-IN" dirty="0" smtClean="0">
                <a:solidFill>
                  <a:schemeClr val="accent2"/>
                </a:solidFill>
              </a:rPr>
              <a:t>Business </a:t>
            </a:r>
            <a:r>
              <a:rPr lang="en-IN" dirty="0">
                <a:solidFill>
                  <a:schemeClr val="accent2"/>
                </a:solidFill>
              </a:rPr>
              <a:t>Problem Framing</a:t>
            </a:r>
          </a:p>
        </p:txBody>
      </p:sp>
      <p:sp>
        <p:nvSpPr>
          <p:cNvPr id="3" name="Content Placeholder 2">
            <a:extLst>
              <a:ext uri="{FF2B5EF4-FFF2-40B4-BE49-F238E27FC236}">
                <a16:creationId xmlns:a16="http://schemas.microsoft.com/office/drawing/2014/main" xmlns="" id="{3E0679D3-4482-40B4-BD57-099C48BEEC18}"/>
              </a:ext>
            </a:extLst>
          </p:cNvPr>
          <p:cNvSpPr>
            <a:spLocks noGrp="1"/>
          </p:cNvSpPr>
          <p:nvPr>
            <p:ph idx="1"/>
          </p:nvPr>
        </p:nvSpPr>
        <p:spPr>
          <a:xfrm>
            <a:off x="670560" y="942534"/>
            <a:ext cx="10977490" cy="4740813"/>
          </a:xfrm>
        </p:spPr>
        <p:txBody>
          <a:bodyPr/>
          <a:lstStyle/>
          <a:p>
            <a:r>
              <a:rPr lang="en-IN" sz="1800" dirty="0">
                <a:solidFill>
                  <a:srgbClr val="000000"/>
                </a:solidFill>
                <a:effectLst/>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itchFamily="34" charset="0"/>
              <a:ea typeface="Calibri" panose="020F0502020204030204" pitchFamily="34" charset="0"/>
              <a:cs typeface="Times New Roman" panose="02020603050405020304" pitchFamily="18" charset="0"/>
            </a:endParaRPr>
          </a:p>
          <a:p>
            <a:endParaRPr lang="en-IN" dirty="0">
              <a:latin typeface="Arial Rounded MT Bold" pitchFamily="34"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itchFamily="34" charset="0"/>
            </a:endParaRPr>
          </a:p>
        </p:txBody>
      </p:sp>
    </p:spTree>
    <p:extLst>
      <p:ext uri="{BB962C8B-B14F-4D97-AF65-F5344CB8AC3E}">
        <p14:creationId xmlns:p14="http://schemas.microsoft.com/office/powerpoint/2010/main" xmlns="" val="254956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A9DBC-51B4-4FF6-9A6E-FDBDE5ED9FAA}"/>
              </a:ext>
            </a:extLst>
          </p:cNvPr>
          <p:cNvSpPr>
            <a:spLocks noGrp="1"/>
          </p:cNvSpPr>
          <p:nvPr>
            <p:ph type="title"/>
          </p:nvPr>
        </p:nvSpPr>
        <p:spPr>
          <a:xfrm>
            <a:off x="576776" y="629268"/>
            <a:ext cx="10975146" cy="1286160"/>
          </a:xfrm>
        </p:spPr>
        <p:txBody>
          <a:bodyPr anchor="b">
            <a:normAutofit/>
          </a:bodyPr>
          <a:lstStyle/>
          <a:p>
            <a:r>
              <a:rPr lang="en-IN" dirty="0">
                <a:solidFill>
                  <a:schemeClr val="accent2"/>
                </a:solidFill>
              </a:rPr>
              <a:t>Data- Description:</a:t>
            </a:r>
          </a:p>
        </p:txBody>
      </p:sp>
      <p:sp>
        <p:nvSpPr>
          <p:cNvPr id="3" name="Content Placeholder 2">
            <a:extLst>
              <a:ext uri="{FF2B5EF4-FFF2-40B4-BE49-F238E27FC236}">
                <a16:creationId xmlns:a16="http://schemas.microsoft.com/office/drawing/2014/main" xmlns="" id="{758D8DD7-0A30-4D88-9517-4E14E3608F2F}"/>
              </a:ext>
            </a:extLst>
          </p:cNvPr>
          <p:cNvSpPr>
            <a:spLocks noGrp="1"/>
          </p:cNvSpPr>
          <p:nvPr>
            <p:ph idx="1"/>
          </p:nvPr>
        </p:nvSpPr>
        <p:spPr>
          <a:xfrm>
            <a:off x="576775" y="2438400"/>
            <a:ext cx="10975145" cy="3785419"/>
          </a:xfrm>
        </p:spPr>
        <p:txBody>
          <a:bodyPr>
            <a:normAutofit/>
          </a:bodyPr>
          <a:lstStyle/>
          <a:p>
            <a:pPr>
              <a:spcBef>
                <a:spcPts val="1200"/>
              </a:spcBef>
              <a:spcAft>
                <a:spcPts val="800"/>
              </a:spcAft>
            </a:pPr>
            <a:r>
              <a:rPr lang="en-IN" sz="3500" dirty="0" smtClean="0">
                <a:latin typeface="Bahnschrift Condensed" pitchFamily="34" charset="0"/>
                <a:cs typeface="Arial" pitchFamily="34" charset="0"/>
              </a:rPr>
              <a:t>You can find many datasets for fake news detection on </a:t>
            </a:r>
            <a:r>
              <a:rPr lang="en-IN" sz="3500" dirty="0" err="1" smtClean="0">
                <a:latin typeface="Bahnschrift Condensed" pitchFamily="34" charset="0"/>
                <a:cs typeface="Arial" pitchFamily="34" charset="0"/>
              </a:rPr>
              <a:t>Kaggle</a:t>
            </a:r>
            <a:r>
              <a:rPr lang="en-IN" sz="3500" dirty="0" smtClean="0">
                <a:latin typeface="Bahnschrift Condensed" pitchFamily="34" charset="0"/>
                <a:cs typeface="Arial" pitchFamily="34" charset="0"/>
              </a:rPr>
              <a:t> </a:t>
            </a:r>
            <a:r>
              <a:rPr lang="en-IN" sz="3500" dirty="0" smtClean="0">
                <a:latin typeface="Bahnschrift Condensed" pitchFamily="34" charset="0"/>
                <a:cs typeface="Arial" pitchFamily="34" charset="0"/>
              </a:rPr>
              <a:t>or many other sites. I download these datasets from </a:t>
            </a:r>
            <a:r>
              <a:rPr lang="en-IN" sz="3500" dirty="0" err="1" smtClean="0">
                <a:latin typeface="Bahnschrift Condensed" pitchFamily="34" charset="0"/>
                <a:cs typeface="Arial" pitchFamily="34" charset="0"/>
              </a:rPr>
              <a:t>Kaggle</a:t>
            </a:r>
            <a:r>
              <a:rPr lang="en-IN" sz="3500" dirty="0" smtClean="0">
                <a:latin typeface="Bahnschrift Condensed" pitchFamily="34" charset="0"/>
                <a:cs typeface="Arial" pitchFamily="34" charset="0"/>
              </a:rPr>
              <a:t>. </a:t>
            </a:r>
            <a:r>
              <a:rPr lang="en-IN" sz="3500" dirty="0" smtClean="0">
                <a:latin typeface="Bahnschrift Condensed" pitchFamily="34" charset="0"/>
                <a:cs typeface="Arial" pitchFamily="34" charset="0"/>
              </a:rPr>
              <a:t>There </a:t>
            </a:r>
            <a:r>
              <a:rPr lang="en-IN" sz="3500" dirty="0" smtClean="0">
                <a:latin typeface="Bahnschrift Condensed" pitchFamily="34" charset="0"/>
                <a:cs typeface="Arial" pitchFamily="34" charset="0"/>
              </a:rPr>
              <a:t>are two datasets one for fake news and one for true news. In true news, there is 21417 news, and in fake news, there is 23481 news. You have to insert one label column zero for fake news and one for true news</a:t>
            </a:r>
            <a:r>
              <a:rPr lang="en-IN" sz="3500" dirty="0" smtClean="0">
                <a:latin typeface="Bahnschrift Condensed" pitchFamily="34" charset="0"/>
                <a:cs typeface="Arial" pitchFamily="34" charset="0"/>
              </a:rPr>
              <a:t>.</a:t>
            </a:r>
            <a:endParaRPr lang="en-IN" sz="1700" dirty="0">
              <a:effectLst/>
              <a:latin typeface="Bahnschrift Condensed" pitchFamily="34" charset="0"/>
              <a:ea typeface="Calibri" panose="020F0502020204030204" pitchFamily="34" charset="0"/>
              <a:cs typeface="Arial" pitchFamily="34" charset="0"/>
            </a:endParaRPr>
          </a:p>
          <a:p>
            <a:endParaRPr lang="en-IN" sz="1700" dirty="0"/>
          </a:p>
        </p:txBody>
      </p:sp>
      <p:cxnSp>
        <p:nvCxnSpPr>
          <p:cNvPr id="9" name="Straight Connector 8">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rgbClr val="FAFF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635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FEAE179-C525-48F3-AD47-0E9E2B6F2E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0D8105-8CBE-467E-ACF6-8A0E8DE5248F}"/>
              </a:ext>
            </a:extLst>
          </p:cNvPr>
          <p:cNvSpPr>
            <a:spLocks noGrp="1"/>
          </p:cNvSpPr>
          <p:nvPr>
            <p:ph type="title"/>
          </p:nvPr>
        </p:nvSpPr>
        <p:spPr>
          <a:xfrm>
            <a:off x="517889" y="4883544"/>
            <a:ext cx="3876086" cy="1556907"/>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a:extLst>
              <a:ext uri="{FF2B5EF4-FFF2-40B4-BE49-F238E27FC236}">
                <a16:creationId xmlns:a16="http://schemas.microsoft.com/office/drawing/2014/main" xmlns="" id="{9EB4DF9F-4193-4075-80BD-54B14F96ACCB}"/>
              </a:ext>
            </a:extLst>
          </p:cNvPr>
          <p:cNvSpPr>
            <a:spLocks noGrp="1"/>
          </p:cNvSpPr>
          <p:nvPr>
            <p:ph idx="1"/>
          </p:nvPr>
        </p:nvSpPr>
        <p:spPr>
          <a:xfrm>
            <a:off x="5162719" y="4883544"/>
            <a:ext cx="6586915" cy="1556907"/>
          </a:xfrm>
        </p:spPr>
        <p:txBody>
          <a:bodyPr anchor="ctr">
            <a:normAutofit/>
          </a:bodyPr>
          <a:lstStyle/>
          <a:p>
            <a:r>
              <a:rPr lang="en-US" sz="1800" dirty="0"/>
              <a:t>The figure shows how  the given dataset looks like</a:t>
            </a:r>
            <a:endParaRPr lang="en-IN" sz="1800" dirty="0"/>
          </a:p>
        </p:txBody>
      </p:sp>
      <p:sp>
        <p:nvSpPr>
          <p:cNvPr id="11" name="Rectangle 10">
            <a:extLst>
              <a:ext uri="{FF2B5EF4-FFF2-40B4-BE49-F238E27FC236}">
                <a16:creationId xmlns:a16="http://schemas.microsoft.com/office/drawing/2014/main" xmlns="" id="{95C8260E-968F-44E8-A823-ABB4313119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FE43805F-24A6-46A4-B19B-54F2834735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shot 2022-12-09 151403.png"/>
          <p:cNvPicPr>
            <a:picLocks noChangeAspect="1"/>
          </p:cNvPicPr>
          <p:nvPr/>
        </p:nvPicPr>
        <p:blipFill>
          <a:blip r:embed="rId2" cstate="print"/>
          <a:stretch>
            <a:fillRect/>
          </a:stretch>
        </p:blipFill>
        <p:spPr>
          <a:xfrm>
            <a:off x="1170337" y="255423"/>
            <a:ext cx="10069749" cy="4427395"/>
          </a:xfrm>
          <a:prstGeom prst="rect">
            <a:avLst/>
          </a:prstGeom>
        </p:spPr>
      </p:pic>
    </p:spTree>
    <p:extLst>
      <p:ext uri="{BB962C8B-B14F-4D97-AF65-F5344CB8AC3E}">
        <p14:creationId xmlns:p14="http://schemas.microsoft.com/office/powerpoint/2010/main" xmlns="" val="1773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9DB9A8-3D82-4771-8E49-AD88700AAD4C}"/>
              </a:ext>
            </a:extLst>
          </p:cNvPr>
          <p:cNvSpPr>
            <a:spLocks noGrp="1"/>
          </p:cNvSpPr>
          <p:nvPr>
            <p:ph type="title"/>
          </p:nvPr>
        </p:nvSpPr>
        <p:spPr>
          <a:xfrm>
            <a:off x="526073" y="489439"/>
            <a:ext cx="11139854" cy="930447"/>
          </a:xfrm>
        </p:spPr>
        <p:txBody>
          <a:bodyPr vert="horz" lIns="91440" tIns="45720" rIns="91440" bIns="45720" rtlCol="0" anchor="b">
            <a:normAutofit fontScale="90000"/>
          </a:bodyPr>
          <a:lstStyle/>
          <a:p>
            <a:pPr algn="ctr"/>
            <a:r>
              <a:rPr lang="en-US" sz="5400" kern="1200" dirty="0">
                <a:solidFill>
                  <a:schemeClr val="accent2"/>
                </a:solidFill>
                <a:latin typeface="+mj-lt"/>
                <a:ea typeface="+mj-ea"/>
                <a:cs typeface="+mj-cs"/>
              </a:rPr>
              <a:t>Calculated Lengths of Features</a:t>
            </a:r>
          </a:p>
        </p:txBody>
      </p:sp>
      <p:pic>
        <p:nvPicPr>
          <p:cNvPr id="4" name="Content Placeholder 3">
            <a:extLst>
              <a:ext uri="{FF2B5EF4-FFF2-40B4-BE49-F238E27FC236}">
                <a16:creationId xmlns:a16="http://schemas.microsoft.com/office/drawing/2014/main" xmlns="" id="{7A559D5F-A548-41EA-B6E0-7E57DE3E1DA2}"/>
              </a:ext>
            </a:extLst>
          </p:cNvPr>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20040" y="3161709"/>
            <a:ext cx="11496821" cy="2529300"/>
          </a:xfrm>
          <a:prstGeom prst="rect">
            <a:avLst/>
          </a:prstGeom>
        </p:spPr>
      </p:pic>
      <p:cxnSp>
        <p:nvCxnSpPr>
          <p:cNvPr id="13" name="Straight Connector 12">
            <a:extLst>
              <a:ext uri="{FF2B5EF4-FFF2-40B4-BE49-F238E27FC236}">
                <a16:creationId xmlns:a16="http://schemas.microsoft.com/office/drawing/2014/main" xmlns=""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0123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A110-E2E2-4EA0-BD3F-1C040F826ABC}"/>
              </a:ext>
            </a:extLst>
          </p:cNvPr>
          <p:cNvSpPr>
            <a:spLocks noGrp="1"/>
          </p:cNvSpPr>
          <p:nvPr>
            <p:ph type="title"/>
          </p:nvPr>
        </p:nvSpPr>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a:extLst>
              <a:ext uri="{FF2B5EF4-FFF2-40B4-BE49-F238E27FC236}">
                <a16:creationId xmlns:a16="http://schemas.microsoft.com/office/drawing/2014/main" xmlns="" id="{DD504B34-4278-4DF4-B620-19BB38F51AB1}"/>
              </a:ext>
            </a:extLst>
          </p:cNvPr>
          <p:cNvPicPr>
            <a:picLocks noGrp="1" noChangeAspect="1"/>
          </p:cNvPicPr>
          <p:nvPr>
            <p:ph idx="1"/>
          </p:nvPr>
        </p:nvPicPr>
        <p:blipFill>
          <a:blip r:embed="rId2" cstate="print"/>
          <a:stretch>
            <a:fillRect/>
          </a:stretch>
        </p:blipFill>
        <p:spPr>
          <a:xfrm>
            <a:off x="866334" y="818491"/>
            <a:ext cx="9742093" cy="3964524"/>
          </a:xfrm>
        </p:spPr>
      </p:pic>
    </p:spTree>
    <p:extLst>
      <p:ext uri="{BB962C8B-B14F-4D97-AF65-F5344CB8AC3E}">
        <p14:creationId xmlns:p14="http://schemas.microsoft.com/office/powerpoint/2010/main" xmlns="" val="52577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CEB41C5C-0F34-4DDA-9D7C-5E717F35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2BA6A0C-4ACE-4E56-B843-C7B429FD9A3B}"/>
              </a:ext>
            </a:extLst>
          </p:cNvPr>
          <p:cNvSpPr>
            <a:spLocks noGrp="1"/>
          </p:cNvSpPr>
          <p:nvPr>
            <p:ph type="title"/>
          </p:nvPr>
        </p:nvSpPr>
        <p:spPr>
          <a:xfrm>
            <a:off x="594360" y="640263"/>
            <a:ext cx="3822192" cy="1344975"/>
          </a:xfrm>
        </p:spPr>
        <p:txBody>
          <a:bodyPr vert="horz" lIns="91440" tIns="45720" rIns="91440" bIns="45720" rtlCol="0" anchor="ctr">
            <a:normAutofit fontScale="90000"/>
          </a:bodyPr>
          <a:lstStyle/>
          <a:p>
            <a:r>
              <a:rPr lang="en-US" sz="3600" kern="1200" dirty="0">
                <a:solidFill>
                  <a:schemeClr val="accent2"/>
                </a:solidFill>
                <a:latin typeface="+mj-lt"/>
                <a:ea typeface="+mj-ea"/>
                <a:cs typeface="+mj-cs"/>
              </a:rPr>
              <a:t>Using NLP to Solve Problem</a:t>
            </a:r>
          </a:p>
        </p:txBody>
      </p:sp>
      <p:cxnSp>
        <p:nvCxnSpPr>
          <p:cNvPr id="16" name="Straight Connector 15">
            <a:extLst>
              <a:ext uri="{FF2B5EF4-FFF2-40B4-BE49-F238E27FC236}">
                <a16:creationId xmlns:a16="http://schemas.microsoft.com/office/drawing/2014/main" xmlns="" id="{57E1E5E6-F385-4E9C-B201-BA5BDE5CAD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929C7025-2441-46C1-9F82-04E9A31E4197}"/>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a:extLst>
              <a:ext uri="{FF2B5EF4-FFF2-40B4-BE49-F238E27FC236}">
                <a16:creationId xmlns:a16="http://schemas.microsoft.com/office/drawing/2014/main" xmlns="" id="{FA5B8855-BB29-4EA7-8D93-DB14694DDD87}"/>
              </a:ext>
            </a:extLst>
          </p:cNvPr>
          <p:cNvPicPr>
            <a:picLocks noChangeAspect="1"/>
          </p:cNvPicPr>
          <p:nvPr/>
        </p:nvPicPr>
        <p:blipFill>
          <a:blip r:embed="rId2" cstate="print"/>
          <a:stretch>
            <a:fillRect/>
          </a:stretch>
        </p:blipFill>
        <p:spPr>
          <a:xfrm>
            <a:off x="4927867" y="681036"/>
            <a:ext cx="6425933" cy="5022891"/>
          </a:xfrm>
          <a:prstGeom prst="rect">
            <a:avLst/>
          </a:prstGeom>
        </p:spPr>
      </p:pic>
    </p:spTree>
    <p:extLst>
      <p:ext uri="{BB962C8B-B14F-4D97-AF65-F5344CB8AC3E}">
        <p14:creationId xmlns:p14="http://schemas.microsoft.com/office/powerpoint/2010/main" xmlns="" val="31256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CEB41C5C-0F34-4DDA-9D7C-5E717F35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0638D4C-DD09-4505-BFD2-76A62FA33C4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p>
        </p:txBody>
      </p:sp>
      <p:cxnSp>
        <p:nvCxnSpPr>
          <p:cNvPr id="18" name="Straight Connector 17">
            <a:extLst>
              <a:ext uri="{FF2B5EF4-FFF2-40B4-BE49-F238E27FC236}">
                <a16:creationId xmlns:a16="http://schemas.microsoft.com/office/drawing/2014/main" xmlns="" id="{57E1E5E6-F385-4E9C-B201-BA5BDE5CAD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EC661DD9-CE2B-43DE-9AA2-C00857D3112A}"/>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a:extLst>
              <a:ext uri="{FF2B5EF4-FFF2-40B4-BE49-F238E27FC236}">
                <a16:creationId xmlns:a16="http://schemas.microsoft.com/office/drawing/2014/main" xmlns="" id="{313C8521-A434-4EF2-8441-F999932E5CFA}"/>
              </a:ext>
            </a:extLst>
          </p:cNvPr>
          <p:cNvPicPr>
            <a:picLocks noChangeAspect="1"/>
          </p:cNvPicPr>
          <p:nvPr/>
        </p:nvPicPr>
        <p:blipFill>
          <a:blip r:embed="rId2" cstate="print"/>
          <a:stretch>
            <a:fillRect/>
          </a:stretch>
        </p:blipFill>
        <p:spPr>
          <a:xfrm>
            <a:off x="4804752" y="1246124"/>
            <a:ext cx="7118106" cy="4169935"/>
          </a:xfrm>
          <a:prstGeom prst="rect">
            <a:avLst/>
          </a:prstGeom>
        </p:spPr>
      </p:pic>
    </p:spTree>
    <p:extLst>
      <p:ext uri="{BB962C8B-B14F-4D97-AF65-F5344CB8AC3E}">
        <p14:creationId xmlns:p14="http://schemas.microsoft.com/office/powerpoint/2010/main" xmlns="" val="42093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0FBFFF1-762A-4988-9AAA-DD05782895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1800" b="1" kern="1200" dirty="0">
                <a:solidFill>
                  <a:schemeClr val="accent4">
                    <a:lumMod val="40000"/>
                    <a:lumOff val="60000"/>
                  </a:schemeClr>
                </a:solidFill>
                <a:effectLst/>
                <a:latin typeface="+mj-lt"/>
                <a:ea typeface="+mj-ea"/>
                <a:cs typeface="+mj-cs"/>
              </a:rPr>
              <a:t>I have performed lemmatization and stemming on the features – Headline and news. This is done to find the root words.</a:t>
            </a:r>
            <a:r>
              <a:rPr lang="en-US" sz="1800" kern="1200" dirty="0">
                <a:solidFill>
                  <a:schemeClr val="accent2"/>
                </a:solidFill>
                <a:effectLst/>
                <a:latin typeface="+mj-lt"/>
                <a:ea typeface="+mj-ea"/>
                <a:cs typeface="+mj-cs"/>
              </a:rPr>
              <a:t/>
            </a:r>
            <a:br>
              <a:rPr lang="en-US" sz="1800" kern="1200" dirty="0">
                <a:solidFill>
                  <a:schemeClr val="accent2"/>
                </a:solidFill>
                <a:effectLst/>
                <a:latin typeface="+mj-lt"/>
                <a:ea typeface="+mj-ea"/>
                <a:cs typeface="+mj-cs"/>
              </a:rPr>
            </a:br>
            <a:endParaRPr lang="en-US" sz="1800" kern="1200" dirty="0">
              <a:solidFill>
                <a:schemeClr val="accent2"/>
              </a:solidFill>
              <a:latin typeface="+mj-lt"/>
              <a:ea typeface="+mj-ea"/>
              <a:cs typeface="+mj-cs"/>
            </a:endParaRPr>
          </a:p>
        </p:txBody>
      </p:sp>
      <p:pic>
        <p:nvPicPr>
          <p:cNvPr id="4" name="Content Placeholder 3">
            <a:extLst>
              <a:ext uri="{FF2B5EF4-FFF2-40B4-BE49-F238E27FC236}">
                <a16:creationId xmlns:a16="http://schemas.microsoft.com/office/drawing/2014/main" xmlns="" id="{9E233D7B-1A4D-4D85-8E87-896F27883944}"/>
              </a:ext>
            </a:extLst>
          </p:cNvPr>
          <p:cNvPicPr>
            <a:picLocks noGrp="1"/>
          </p:cNvPicPr>
          <p:nvPr>
            <p:ph idx="1"/>
          </p:nvPr>
        </p:nvPicPr>
        <p:blipFill>
          <a:blip r:embed="rId2" cstate="print"/>
          <a:stretch>
            <a:fillRect/>
          </a:stretch>
        </p:blipFill>
        <p:spPr>
          <a:xfrm>
            <a:off x="295422" y="2427541"/>
            <a:ext cx="11352627" cy="3997637"/>
          </a:xfrm>
          <a:prstGeom prst="rect">
            <a:avLst/>
          </a:prstGeom>
        </p:spPr>
      </p:pic>
      <p:cxnSp>
        <p:nvCxnSpPr>
          <p:cNvPr id="13" name="Straight Connector 12">
            <a:extLst>
              <a:ext uri="{FF2B5EF4-FFF2-40B4-BE49-F238E27FC236}">
                <a16:creationId xmlns:a16="http://schemas.microsoft.com/office/drawing/2014/main" xmlns=""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4497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115</TotalTime>
  <Words>380</Words>
  <Application>Microsoft Office PowerPoint</Application>
  <PresentationFormat>Custom</PresentationFormat>
  <Paragraphs>31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Slide 10</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ABHISHEK KUMAR</dc:creator>
  <cp:lastModifiedBy>123</cp:lastModifiedBy>
  <cp:revision>9</cp:revision>
  <dcterms:created xsi:type="dcterms:W3CDTF">2021-04-22T14:17:35Z</dcterms:created>
  <dcterms:modified xsi:type="dcterms:W3CDTF">2022-12-09T09:48:52Z</dcterms:modified>
</cp:coreProperties>
</file>