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2" r:id="rId4"/>
    <p:sldId id="258" r:id="rId5"/>
    <p:sldId id="259"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E7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47D65-D01B-4039-9516-4428DA319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32B6315-C7B9-42EE-B35F-C111E4544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F8EB546-3B6F-4FAC-A18B-819A32B492AF}"/>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C8BE8F93-58E6-4B4D-BD1E-D75703898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BDE6BE-E47B-4A74-A003-9D5F0A4F2A5D}"/>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2096451586"/>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C5197-6C13-4CA3-86E8-B41904B781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137CC64-3F69-4445-9041-D2E39E7BC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DBA4D9-397E-4620-BCE4-7A849831E20F}"/>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D2FD38C0-5B8C-478A-961D-4A7B565F3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C6F80B-F070-4BB5-A46D-92DE06A52F5A}"/>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3873690768"/>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64B24A-BEA9-4BBC-816F-8072BD243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40C1192-82B5-4752-ADD1-F3B12F217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15BEF2-B82F-4BC0-910D-009B59708BFF}"/>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6EFBDF54-893C-4A36-8376-F5F1C39F2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E783A1-86AE-44BE-9E2A-9969BC39A56A}"/>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3217462364"/>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D71D8-C89E-4B70-A80B-2BD02A90A5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2244BD1-9A42-42B3-99EF-5E5631DBD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D41127-ADE4-48F2-B0FE-9B5570031F66}"/>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0F457512-79D6-480D-A7DB-8B24B0B52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9040A9-FB96-491C-8912-371636A3F63A}"/>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110175412"/>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79209-AFFC-41DD-9EA3-F33D479DF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A1792B-52A9-4B5C-8778-7AA009A2F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30A2351-B0E9-4835-9A72-92B7A605AB3E}"/>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08CB7D4D-5C75-41B8-9044-E817F2B77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61BFCF-7CE4-48F3-B462-E26B37369AD6}"/>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113573699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0D3A2-04D0-49FC-9088-A9A8E61A7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FB9F0FC-9FC7-4667-ADAA-E84BC9E04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2A0CBC6-8FF8-4F37-B0E0-7D7AA0343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EC35B8-99C1-45A0-8E09-1142F881788C}"/>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6" name="Footer Placeholder 5">
            <a:extLst>
              <a:ext uri="{FF2B5EF4-FFF2-40B4-BE49-F238E27FC236}">
                <a16:creationId xmlns:a16="http://schemas.microsoft.com/office/drawing/2014/main" xmlns="" id="{2DAC99B8-181F-48DD-B67E-1CCAB22660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BD8837-8255-4CBD-ABF0-F89694789B7B}"/>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4197777474"/>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8D76F-6425-475E-B922-D3895ED431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EB1F6A-3140-4B7A-A431-38101DDC9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9A457A-AD46-487B-BBC2-B024EB90E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D44394C-B66F-4E35-AFFA-9D3A57488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309CE3-D860-4A48-B220-6FC72071A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A159486-2621-4FDD-95D5-0948E0AAC00E}"/>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8" name="Footer Placeholder 7">
            <a:extLst>
              <a:ext uri="{FF2B5EF4-FFF2-40B4-BE49-F238E27FC236}">
                <a16:creationId xmlns:a16="http://schemas.microsoft.com/office/drawing/2014/main" xmlns="" id="{DE598ED1-C0EE-4842-BA83-A6D5DA2406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D10D88A-55BC-4394-84A4-9F00AD4879B1}"/>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2234098984"/>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4D83A-0843-4A62-AC9F-B2E09F8668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8B04B2-0456-45F2-AA42-C895DE1173D2}"/>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4" name="Footer Placeholder 3">
            <a:extLst>
              <a:ext uri="{FF2B5EF4-FFF2-40B4-BE49-F238E27FC236}">
                <a16:creationId xmlns:a16="http://schemas.microsoft.com/office/drawing/2014/main" xmlns="" id="{E48EB80B-8FE4-456F-A3D2-8A8C9E1E7A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F93BA5B-BCA7-4484-8847-0548B46DCDE8}"/>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4139941066"/>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52C8EA-0BBA-4BF2-9D82-6A010DF4AC2B}"/>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3" name="Footer Placeholder 2">
            <a:extLst>
              <a:ext uri="{FF2B5EF4-FFF2-40B4-BE49-F238E27FC236}">
                <a16:creationId xmlns:a16="http://schemas.microsoft.com/office/drawing/2014/main" xmlns="" id="{5D771C30-E8CC-40FE-8336-A4D641CB58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6CA50B1-18C9-4C4F-840D-37001EA64A7C}"/>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2101603510"/>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C3A3-AADF-4DC6-846B-0E54A4960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B2448A-46C2-4717-8013-6EB78AE41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8647186-E4BC-4990-947B-81B57E6D1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C2C373-8AA1-4EA6-8B0D-7A9378CB037D}"/>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6" name="Footer Placeholder 5">
            <a:extLst>
              <a:ext uri="{FF2B5EF4-FFF2-40B4-BE49-F238E27FC236}">
                <a16:creationId xmlns:a16="http://schemas.microsoft.com/office/drawing/2014/main" xmlns="" id="{72ABC938-5080-45CD-AE48-CB5E5E0A1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2E1F952-7038-415A-8020-681343124A79}"/>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2815883825"/>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4C547-6FE6-4DA2-BF42-8C367B37A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A3CA771-3034-45A1-AFF0-A6773029E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52BDE2A-C480-467B-8FFD-044417C16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DF854C-7CEE-4377-977E-4CB99C4EE16A}"/>
              </a:ext>
            </a:extLst>
          </p:cNvPr>
          <p:cNvSpPr>
            <a:spLocks noGrp="1"/>
          </p:cNvSpPr>
          <p:nvPr>
            <p:ph type="dt" sz="half" idx="10"/>
          </p:nvPr>
        </p:nvSpPr>
        <p:spPr/>
        <p:txBody>
          <a:bodyPr/>
          <a:lstStyle/>
          <a:p>
            <a:fld id="{A37A2F19-9639-4904-9DA6-E5FEE40DB266}" type="datetimeFigureOut">
              <a:rPr lang="en-IN" smtClean="0"/>
              <a:pPr/>
              <a:t>27-08-2022</a:t>
            </a:fld>
            <a:endParaRPr lang="en-IN"/>
          </a:p>
        </p:txBody>
      </p:sp>
      <p:sp>
        <p:nvSpPr>
          <p:cNvPr id="6" name="Footer Placeholder 5">
            <a:extLst>
              <a:ext uri="{FF2B5EF4-FFF2-40B4-BE49-F238E27FC236}">
                <a16:creationId xmlns:a16="http://schemas.microsoft.com/office/drawing/2014/main" xmlns="" id="{A9449EFB-0F73-404A-9E28-1CD6AAD415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CA6AFB2-B82C-4991-9235-627271B5C79F}"/>
              </a:ext>
            </a:extLst>
          </p:cNvPr>
          <p:cNvSpPr>
            <a:spLocks noGrp="1"/>
          </p:cNvSpPr>
          <p:nvPr>
            <p:ph type="sldNum" sz="quarter" idx="12"/>
          </p:nvPr>
        </p:nvSpPr>
        <p:spPr/>
        <p:txBody>
          <a:body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1424579840"/>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55756B1-1142-42DE-8487-E7E1090F6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FB86B1-034D-4E8B-99AD-D3BE0AC36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3D826E-9618-4EFB-AB90-F49330B05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A2F19-9639-4904-9DA6-E5FEE40DB266}" type="datetimeFigureOut">
              <a:rPr lang="en-IN" smtClean="0"/>
              <a:pPr/>
              <a:t>27-08-2022</a:t>
            </a:fld>
            <a:endParaRPr lang="en-IN"/>
          </a:p>
        </p:txBody>
      </p:sp>
      <p:sp>
        <p:nvSpPr>
          <p:cNvPr id="5" name="Footer Placeholder 4">
            <a:extLst>
              <a:ext uri="{FF2B5EF4-FFF2-40B4-BE49-F238E27FC236}">
                <a16:creationId xmlns:a16="http://schemas.microsoft.com/office/drawing/2014/main" xmlns="" id="{BB406560-E11F-4EC3-969F-10C591130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B250F82-EAAB-4DA8-9D1B-2CA50EF14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6C0E-7665-4286-9236-37074C354406}" type="slidenum">
              <a:rPr lang="en-IN" smtClean="0"/>
              <a:pPr/>
              <a:t>‹#›</a:t>
            </a:fld>
            <a:endParaRPr lang="en-IN"/>
          </a:p>
        </p:txBody>
      </p:sp>
    </p:spTree>
    <p:extLst>
      <p:ext uri="{BB962C8B-B14F-4D97-AF65-F5344CB8AC3E}">
        <p14:creationId xmlns:p14="http://schemas.microsoft.com/office/powerpoint/2010/main" xmlns="" val="25731320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use Price Prediction using Machine Learning | Data Science Blog">
            <a:extLst>
              <a:ext uri="{FF2B5EF4-FFF2-40B4-BE49-F238E27FC236}">
                <a16:creationId xmlns:a16="http://schemas.microsoft.com/office/drawing/2014/main" xmlns="" id="{A5344C78-75AB-47DB-8862-4D537F48C0C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4CB39E8C-91E5-4C5C-B3FF-0C28241F763C}"/>
              </a:ext>
            </a:extLst>
          </p:cNvPr>
          <p:cNvSpPr txBox="1"/>
          <p:nvPr/>
        </p:nvSpPr>
        <p:spPr>
          <a:xfrm>
            <a:off x="259977" y="339635"/>
            <a:ext cx="8439886" cy="1200329"/>
          </a:xfrm>
          <a:prstGeom prst="rect">
            <a:avLst/>
          </a:prstGeom>
          <a:noFill/>
        </p:spPr>
        <p:txBody>
          <a:bodyPr wrap="square" rtlCol="0">
            <a:spAutoFit/>
          </a:bodyPr>
          <a:lstStyle/>
          <a:p>
            <a:r>
              <a:rPr lang="en-IN" sz="3600" b="1" i="0" dirty="0" smtClean="0">
                <a:solidFill>
                  <a:srgbClr val="000000"/>
                </a:solidFill>
                <a:effectLst>
                  <a:outerShdw blurRad="38100" dist="38100" dir="2700000" algn="tl">
                    <a:srgbClr val="000000">
                      <a:alpha val="43137"/>
                    </a:srgbClr>
                  </a:outerShdw>
                </a:effectLst>
                <a:latin typeface="Perpetua Titling MT" panose="02020502060505020804" pitchFamily="18" charset="0"/>
              </a:rPr>
              <a:t>HOUSING </a:t>
            </a:r>
            <a:r>
              <a:rPr lang="en-IN" sz="3600" b="1" i="0" dirty="0">
                <a:solidFill>
                  <a:srgbClr val="000000"/>
                </a:solidFill>
                <a:effectLst>
                  <a:outerShdw blurRad="38100" dist="38100" dir="2700000" algn="tl">
                    <a:srgbClr val="000000">
                      <a:alpha val="43137"/>
                    </a:srgbClr>
                  </a:outerShdw>
                </a:effectLst>
                <a:latin typeface="Perpetua Titling MT" panose="02020502060505020804" pitchFamily="18" charset="0"/>
              </a:rPr>
              <a:t>PRICE </a:t>
            </a:r>
            <a:r>
              <a:rPr lang="en-IN" sz="3600" b="1" i="0" dirty="0" smtClean="0">
                <a:solidFill>
                  <a:srgbClr val="000000"/>
                </a:solidFill>
                <a:effectLst>
                  <a:outerShdw blurRad="38100" dist="38100" dir="2700000" algn="tl">
                    <a:srgbClr val="000000">
                      <a:alpha val="43137"/>
                    </a:srgbClr>
                  </a:outerShdw>
                </a:effectLst>
                <a:latin typeface="Perpetua Titling MT" panose="02020502060505020804" pitchFamily="18" charset="0"/>
              </a:rPr>
              <a:t>PREDICTION</a:t>
            </a:r>
          </a:p>
          <a:p>
            <a:r>
              <a:rPr lang="en-IN" sz="3600" b="1" dirty="0" smtClean="0">
                <a:solidFill>
                  <a:srgbClr val="000000"/>
                </a:solidFill>
                <a:effectLst>
                  <a:outerShdw blurRad="38100" dist="38100" dir="2700000" algn="tl">
                    <a:srgbClr val="000000">
                      <a:alpha val="43137"/>
                    </a:srgbClr>
                  </a:outerShdw>
                </a:effectLst>
                <a:latin typeface="Perpetua Titling MT" panose="02020502060505020804" pitchFamily="18" charset="0"/>
              </a:rPr>
              <a:t>Project -2 </a:t>
            </a:r>
            <a:endParaRPr lang="en-IN" sz="3600" b="1" i="0" dirty="0">
              <a:solidFill>
                <a:srgbClr val="000000"/>
              </a:solidFill>
              <a:effectLst>
                <a:outerShdw blurRad="38100" dist="38100" dir="2700000" algn="tl">
                  <a:srgbClr val="000000">
                    <a:alpha val="43137"/>
                  </a:srgbClr>
                </a:outerShdw>
              </a:effectLst>
              <a:latin typeface="Perpetua Titling MT" panose="02020502060505020804" pitchFamily="18" charset="0"/>
            </a:endParaRPr>
          </a:p>
        </p:txBody>
      </p:sp>
      <p:sp>
        <p:nvSpPr>
          <p:cNvPr id="7" name="TextBox 6">
            <a:extLst>
              <a:ext uri="{FF2B5EF4-FFF2-40B4-BE49-F238E27FC236}">
                <a16:creationId xmlns:a16="http://schemas.microsoft.com/office/drawing/2014/main" xmlns="" id="{1A66038B-BBDC-4B94-81F9-0882B038BEAB}"/>
              </a:ext>
            </a:extLst>
          </p:cNvPr>
          <p:cNvSpPr txBox="1"/>
          <p:nvPr/>
        </p:nvSpPr>
        <p:spPr>
          <a:xfrm>
            <a:off x="8821269" y="6150114"/>
            <a:ext cx="2859741" cy="707886"/>
          </a:xfrm>
          <a:prstGeom prst="rect">
            <a:avLst/>
          </a:prstGeom>
          <a:noFill/>
        </p:spPr>
        <p:txBody>
          <a:bodyPr wrap="square" rtlCol="0">
            <a:spAutoFit/>
          </a:bodyPr>
          <a:lstStyle/>
          <a:p>
            <a:r>
              <a:rPr lang="en-US" sz="2000" b="1" i="0" u="none" strike="noStrike" baseline="0" dirty="0">
                <a:effectLst>
                  <a:outerShdw blurRad="50800" dist="38100" algn="l" rotWithShape="0">
                    <a:prstClr val="black">
                      <a:alpha val="40000"/>
                    </a:prstClr>
                  </a:outerShdw>
                </a:effectLst>
                <a:latin typeface="Georgia" panose="02040502050405020303" pitchFamily="18" charset="0"/>
              </a:rPr>
              <a:t>Prepared by :</a:t>
            </a:r>
          </a:p>
          <a:p>
            <a:r>
              <a:rPr lang="en-US" sz="2000" b="1" dirty="0" smtClean="0">
                <a:effectLst>
                  <a:outerShdw blurRad="50800" dist="38100" algn="l" rotWithShape="0">
                    <a:prstClr val="black">
                      <a:alpha val="40000"/>
                    </a:prstClr>
                  </a:outerShdw>
                </a:effectLst>
                <a:latin typeface="Georgia" panose="02040502050405020303" pitchFamily="18" charset="0"/>
              </a:rPr>
              <a:t>ABHISHEK KUMAR</a:t>
            </a:r>
            <a:endParaRPr lang="en-IN" sz="2000" b="1" dirty="0"/>
          </a:p>
        </p:txBody>
      </p:sp>
      <p:sp>
        <p:nvSpPr>
          <p:cNvPr id="8" name="TextBox 7">
            <a:extLst>
              <a:ext uri="{FF2B5EF4-FFF2-40B4-BE49-F238E27FC236}">
                <a16:creationId xmlns:a16="http://schemas.microsoft.com/office/drawing/2014/main" xmlns="" id="{4E4C9FBF-1533-4B34-8944-D2A4BF315732}"/>
              </a:ext>
            </a:extLst>
          </p:cNvPr>
          <p:cNvSpPr txBox="1"/>
          <p:nvPr/>
        </p:nvSpPr>
        <p:spPr>
          <a:xfrm>
            <a:off x="10267407" y="125505"/>
            <a:ext cx="1924594" cy="707886"/>
          </a:xfrm>
          <a:prstGeom prst="rect">
            <a:avLst/>
          </a:prstGeom>
          <a:noFill/>
        </p:spPr>
        <p:txBody>
          <a:bodyPr wrap="square" rtlCol="0">
            <a:spAutoFit/>
          </a:bodyPr>
          <a:lstStyle/>
          <a:p>
            <a:r>
              <a:rPr lang="en-US" sz="2000" b="1" dirty="0" smtClean="0">
                <a:solidFill>
                  <a:schemeClr val="bg2">
                    <a:lumMod val="60000"/>
                    <a:lumOff val="40000"/>
                  </a:schemeClr>
                </a:solidFill>
              </a:rPr>
              <a:t>F</a:t>
            </a:r>
            <a:r>
              <a:rPr lang="en-US" sz="2000" b="1" dirty="0" smtClean="0">
                <a:solidFill>
                  <a:schemeClr val="accent1">
                    <a:lumMod val="60000"/>
                    <a:lumOff val="40000"/>
                  </a:schemeClr>
                </a:solidFill>
              </a:rPr>
              <a:t>FLIP ROBO TECHNOLOGIES</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xmlns="" val="2135929728"/>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6FD556E-023C-4B3B-BA4F-3196B27D1DAE}"/>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80" y="847725"/>
            <a:ext cx="5093970" cy="6010275"/>
          </a:xfrm>
          <a:prstGeom prst="rect">
            <a:avLst/>
          </a:prstGeom>
          <a:noFill/>
          <a:ln>
            <a:noFill/>
          </a:ln>
        </p:spPr>
      </p:pic>
      <p:sp>
        <p:nvSpPr>
          <p:cNvPr id="4" name="TextBox 3">
            <a:extLst>
              <a:ext uri="{FF2B5EF4-FFF2-40B4-BE49-F238E27FC236}">
                <a16:creationId xmlns:a16="http://schemas.microsoft.com/office/drawing/2014/main" xmlns="" id="{30EA710D-D4E3-4F7F-BEC8-50F1401AA19A}"/>
              </a:ext>
            </a:extLst>
          </p:cNvPr>
          <p:cNvSpPr txBox="1"/>
          <p:nvPr/>
        </p:nvSpPr>
        <p:spPr>
          <a:xfrm>
            <a:off x="6096000" y="1276350"/>
            <a:ext cx="5353050" cy="4401205"/>
          </a:xfrm>
          <a:prstGeom prst="rect">
            <a:avLst/>
          </a:prstGeom>
          <a:noFill/>
        </p:spPr>
        <p:txBody>
          <a:bodyPr wrap="square">
            <a:spAutoFit/>
          </a:bodyPr>
          <a:lstStyle/>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Looking at the above figure we can say that our data is having a large number of missing values. And there are many ways to fill these values. I will drop some columns which are having more than 80% of missing values.</a:t>
            </a:r>
            <a:endParaRPr lang="en-US"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Missing values from some categorical columns which are many null values have been replaced by ‘None’. Missing values from numerical columns which are having a large number of null values are replaced with ‘0’.</a:t>
            </a:r>
            <a:endParaRPr lang="en-US"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And for columns are having fewer missing values I have replaced categorical data with mode and numerical data with the mean of that particular column.</a:t>
            </a:r>
            <a:endParaRPr lang="en-US" sz="20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xmlns="" id="{16B478F9-4536-4D68-9F74-409652D32B26}"/>
              </a:ext>
            </a:extLst>
          </p:cNvPr>
          <p:cNvSpPr txBox="1"/>
          <p:nvPr/>
        </p:nvSpPr>
        <p:spPr>
          <a:xfrm>
            <a:off x="628650" y="161925"/>
            <a:ext cx="2752725"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US" sz="3200" b="1" dirty="0">
                <a:effectLst>
                  <a:outerShdw blurRad="38100" dist="38100" dir="2700000" algn="tl">
                    <a:srgbClr val="000000">
                      <a:alpha val="43137"/>
                    </a:srgbClr>
                  </a:outerShdw>
                </a:effectLst>
              </a:rPr>
              <a:t>Missing values</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90868527"/>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E17DBFC-7A5C-49EB-A660-EBEC4D876CD9}"/>
              </a:ext>
            </a:extLst>
          </p:cNvPr>
          <p:cNvSpPr txBox="1"/>
          <p:nvPr/>
        </p:nvSpPr>
        <p:spPr>
          <a:xfrm>
            <a:off x="685801" y="504825"/>
            <a:ext cx="422910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3200" b="1" dirty="0">
                <a:effectLst>
                  <a:outerShdw blurRad="38100" dist="38100" dir="2700000" algn="tl">
                    <a:srgbClr val="000000">
                      <a:alpha val="43137"/>
                    </a:srgbClr>
                  </a:outerShdw>
                </a:effectLst>
              </a:rPr>
              <a:t>DATA PRE PROCESSING</a:t>
            </a:r>
            <a:endParaRPr lang="en-IN"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08831ECD-EE1D-4A49-85C4-8443E8165ECC}"/>
              </a:ext>
            </a:extLst>
          </p:cNvPr>
          <p:cNvSpPr txBox="1"/>
          <p:nvPr/>
        </p:nvSpPr>
        <p:spPr>
          <a:xfrm>
            <a:off x="1095376" y="1273394"/>
            <a:ext cx="7372350" cy="5584606"/>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Data pre-processing is a very important process of preparing the raw data and making it suitable for a machine learning model. It is the first and crucial step while creating a machine learning model. I have used the following pre-processing steps</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Filling or Treating Missing values</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Handling Multicollinearity </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Outliers treatment (Replaced outliers with percentile method)</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Encoding (using Ordinal Encoder)</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Scaling (Standard Scaler)</a:t>
            </a:r>
            <a:endParaRPr lang="en-US" sz="2000" b="1" dirty="0">
              <a:solidFill>
                <a:schemeClr val="bg1"/>
              </a:solidFill>
              <a:effectLst>
                <a:outerShdw blurRad="38100" dist="38100" dir="2700000" algn="tl">
                  <a:srgbClr val="000000">
                    <a:alpha val="43137"/>
                  </a:srgbClr>
                </a:outerShdw>
              </a:effectLst>
            </a:endParaRPr>
          </a:p>
          <a:p>
            <a:pPr marL="1257300" lvl="2" indent="-342900">
              <a:lnSpc>
                <a:spcPct val="150000"/>
              </a:lnSpc>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Skewness treatment</a:t>
            </a:r>
            <a:endParaRPr lang="en-US" sz="2000" b="1" dirty="0">
              <a:solidFill>
                <a:schemeClr val="bg1"/>
              </a:solidFill>
              <a:effectLst>
                <a:outerShdw blurRad="38100" dist="38100" dir="2700000" algn="tl">
                  <a:srgbClr val="000000">
                    <a:alpha val="43137"/>
                  </a:srgbClr>
                </a:outerShdw>
              </a:effectLst>
            </a:endParaRPr>
          </a:p>
          <a:p>
            <a:pPr>
              <a:lnSpc>
                <a:spcPct val="150000"/>
              </a:lnSpc>
            </a:pPr>
            <a:endParaRPr lang="en-US" sz="2000" b="1" dirty="0">
              <a:solidFill>
                <a:schemeClr val="bg1"/>
              </a:solidFill>
              <a:effectLst>
                <a:outerShdw blurRad="38100" dist="38100" dir="2700000" algn="tl">
                  <a:srgbClr val="000000">
                    <a:alpha val="43137"/>
                  </a:srgbClr>
                </a:outerShdw>
              </a:effectLst>
            </a:endParaRPr>
          </a:p>
        </p:txBody>
      </p:sp>
      <p:pic>
        <p:nvPicPr>
          <p:cNvPr id="3076" name="Picture 4">
            <a:extLst>
              <a:ext uri="{FF2B5EF4-FFF2-40B4-BE49-F238E27FC236}">
                <a16:creationId xmlns:a16="http://schemas.microsoft.com/office/drawing/2014/main" xmlns="" id="{A579AEB3-CD5D-4FC5-B3EE-5A2678079DC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67726" y="2446447"/>
            <a:ext cx="3238500" cy="3238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75369"/>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FE3878-92C6-4FF1-BF1F-471A1DF23635}"/>
              </a:ext>
            </a:extLst>
          </p:cNvPr>
          <p:cNvSpPr txBox="1"/>
          <p:nvPr/>
        </p:nvSpPr>
        <p:spPr>
          <a:xfrm>
            <a:off x="542925" y="539234"/>
            <a:ext cx="2466975"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sz="3200" b="1" dirty="0">
                <a:effectLst>
                  <a:outerShdw blurRad="38100" dist="38100" dir="2700000" algn="tl">
                    <a:srgbClr val="000000">
                      <a:alpha val="43137"/>
                    </a:srgbClr>
                  </a:outerShdw>
                </a:effectLst>
              </a:rPr>
              <a:t>Visualization</a:t>
            </a:r>
            <a:endParaRPr lang="en-IN" sz="32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xmlns="" id="{E514D63A-F8DD-4644-9850-FA22E1B5FC51}"/>
              </a:ext>
            </a:extLst>
          </p:cNvPr>
          <p:cNvSpPr txBox="1"/>
          <p:nvPr/>
        </p:nvSpPr>
        <p:spPr>
          <a:xfrm>
            <a:off x="1362075" y="1517988"/>
            <a:ext cx="10477500" cy="1323439"/>
          </a:xfrm>
          <a:prstGeom prst="rect">
            <a:avLst/>
          </a:prstGeom>
          <a:noFill/>
        </p:spPr>
        <p:txBody>
          <a:bodyPr wrap="square">
            <a:spAutoFit/>
          </a:bodyPr>
          <a:lstStyle/>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To </a:t>
            </a:r>
            <a:r>
              <a:rPr lang="en-IN" sz="2000" b="1" dirty="0" err="1">
                <a:solidFill>
                  <a:schemeClr val="bg1"/>
                </a:solidFill>
                <a:effectLst>
                  <a:outerShdw blurRad="38100" dist="38100" dir="2700000" algn="tl">
                    <a:srgbClr val="000000">
                      <a:alpha val="43137"/>
                    </a:srgbClr>
                  </a:outerShdw>
                </a:effectLst>
              </a:rPr>
              <a:t>analyze</a:t>
            </a:r>
            <a:r>
              <a:rPr lang="en-IN" sz="2000" b="1" dirty="0">
                <a:solidFill>
                  <a:schemeClr val="bg1"/>
                </a:solidFill>
                <a:effectLst>
                  <a:outerShdw blurRad="38100" dist="38100" dir="2700000" algn="tl">
                    <a:srgbClr val="000000">
                      <a:alpha val="43137"/>
                    </a:srgbClr>
                  </a:outerShdw>
                </a:effectLst>
              </a:rPr>
              <a:t> the relationship between our features and the target variable I have done EDA to know the contribution of various features to the prediction. And got to know that which are the important features and which are not much. For EDA I have used different plots like distribution-plots, scatter-plots, box-plots, strip-plots, heat-map, etc.</a:t>
            </a:r>
            <a:endParaRPr lang="en-US" sz="2000" b="1" dirty="0">
              <a:solidFill>
                <a:schemeClr val="bg1"/>
              </a:solidFill>
              <a:effectLst>
                <a:outerShdw blurRad="38100" dist="38100" dir="2700000" algn="tl">
                  <a:srgbClr val="000000">
                    <a:alpha val="43137"/>
                  </a:srgbClr>
                </a:outerShdw>
              </a:effectLst>
            </a:endParaRPr>
          </a:p>
        </p:txBody>
      </p:sp>
      <p:pic>
        <p:nvPicPr>
          <p:cNvPr id="6" name="Content Placeholder 4" descr="download.png">
            <a:extLst>
              <a:ext uri="{FF2B5EF4-FFF2-40B4-BE49-F238E27FC236}">
                <a16:creationId xmlns:a16="http://schemas.microsoft.com/office/drawing/2014/main" xmlns="" id="{977D8A36-7017-4C9B-964F-A71B48A924D3}"/>
              </a:ext>
            </a:extLst>
          </p:cNvPr>
          <p:cNvPicPr>
            <a:picLocks/>
          </p:cNvPicPr>
          <p:nvPr/>
        </p:nvPicPr>
        <p:blipFill>
          <a:blip r:embed="rId2" cstate="print"/>
          <a:stretch>
            <a:fillRect/>
          </a:stretch>
        </p:blipFill>
        <p:spPr>
          <a:xfrm>
            <a:off x="990600" y="3362325"/>
            <a:ext cx="5105400" cy="3063870"/>
          </a:xfrm>
          <a:prstGeom prst="rect">
            <a:avLst/>
          </a:prstGeom>
        </p:spPr>
      </p:pic>
      <p:sp>
        <p:nvSpPr>
          <p:cNvPr id="8" name="TextBox 7">
            <a:extLst>
              <a:ext uri="{FF2B5EF4-FFF2-40B4-BE49-F238E27FC236}">
                <a16:creationId xmlns:a16="http://schemas.microsoft.com/office/drawing/2014/main" xmlns="" id="{9AA2ADFD-B097-4F4C-A0E0-8689D7A5A55D}"/>
              </a:ext>
            </a:extLst>
          </p:cNvPr>
          <p:cNvSpPr txBox="1"/>
          <p:nvPr/>
        </p:nvSpPr>
        <p:spPr>
          <a:xfrm>
            <a:off x="6600825" y="4016574"/>
            <a:ext cx="4810125" cy="1631216"/>
          </a:xfrm>
          <a:prstGeom prst="rect">
            <a:avLst/>
          </a:prstGeom>
          <a:noFill/>
        </p:spPr>
        <p:txBody>
          <a:bodyPr wrap="square">
            <a:spAutoFit/>
          </a:bodyPr>
          <a:lstStyle/>
          <a:p>
            <a:pPr marL="342900"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rPr>
              <a:t>This graph is showing the </a:t>
            </a:r>
            <a:r>
              <a:rPr lang="en-US" sz="2000" b="1" dirty="0" err="1">
                <a:solidFill>
                  <a:schemeClr val="bg1"/>
                </a:solidFill>
                <a:effectLst>
                  <a:outerShdw blurRad="38100" dist="38100" dir="2700000" algn="tl">
                    <a:srgbClr val="000000">
                      <a:alpha val="43137"/>
                    </a:srgbClr>
                  </a:outerShdw>
                </a:effectLst>
              </a:rPr>
              <a:t>scatterplot</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Lot Frontage </a:t>
            </a:r>
            <a:r>
              <a:rPr lang="en-US" sz="2000" b="1" dirty="0">
                <a:solidFill>
                  <a:schemeClr val="bg1"/>
                </a:solidFill>
                <a:effectLst>
                  <a:outerShdw blurRad="38100" dist="38100" dir="2700000" algn="tl">
                    <a:srgbClr val="000000">
                      <a:alpha val="43137"/>
                    </a:srgbClr>
                  </a:outerShdw>
                </a:effectLst>
              </a:rPr>
              <a:t>vs sales price</a:t>
            </a:r>
          </a:p>
          <a:p>
            <a:pPr marL="342900"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rPr>
              <a:t>And if the linear feet of street-connected to the property is more the sales price is higher.</a:t>
            </a:r>
          </a:p>
        </p:txBody>
      </p:sp>
    </p:spTree>
    <p:extLst>
      <p:ext uri="{BB962C8B-B14F-4D97-AF65-F5344CB8AC3E}">
        <p14:creationId xmlns:p14="http://schemas.microsoft.com/office/powerpoint/2010/main" xmlns="" val="2364622018"/>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Content Placeholder 6" descr="download (1).png">
            <a:extLst>
              <a:ext uri="{FF2B5EF4-FFF2-40B4-BE49-F238E27FC236}">
                <a16:creationId xmlns:a16="http://schemas.microsoft.com/office/drawing/2014/main" xmlns="" id="{23C01545-3C3A-430C-B009-7299F59E2663}"/>
              </a:ext>
            </a:extLst>
          </p:cNvPr>
          <p:cNvPicPr>
            <a:picLocks/>
          </p:cNvPicPr>
          <p:nvPr/>
        </p:nvPicPr>
        <p:blipFill>
          <a:blip r:embed="rId2" cstate="print"/>
          <a:stretch>
            <a:fillRect/>
          </a:stretch>
        </p:blipFill>
        <p:spPr>
          <a:xfrm>
            <a:off x="609599" y="420341"/>
            <a:ext cx="5253038" cy="3794837"/>
          </a:xfrm>
          <a:prstGeom prst="rect">
            <a:avLst/>
          </a:prstGeom>
        </p:spPr>
      </p:pic>
      <p:pic>
        <p:nvPicPr>
          <p:cNvPr id="3" name="Content Placeholder 7" descr="download (2).png">
            <a:extLst>
              <a:ext uri="{FF2B5EF4-FFF2-40B4-BE49-F238E27FC236}">
                <a16:creationId xmlns:a16="http://schemas.microsoft.com/office/drawing/2014/main" xmlns="" id="{AC98BCE7-9D56-4F52-9E5E-5A5B944CD4C2}"/>
              </a:ext>
            </a:extLst>
          </p:cNvPr>
          <p:cNvPicPr>
            <a:picLocks/>
          </p:cNvPicPr>
          <p:nvPr/>
        </p:nvPicPr>
        <p:blipFill>
          <a:blip r:embed="rId3" cstate="print"/>
          <a:stretch>
            <a:fillRect/>
          </a:stretch>
        </p:blipFill>
        <p:spPr>
          <a:xfrm>
            <a:off x="6329365" y="420342"/>
            <a:ext cx="5398060" cy="3794836"/>
          </a:xfrm>
          <a:prstGeom prst="rect">
            <a:avLst/>
          </a:prstGeom>
        </p:spPr>
      </p:pic>
      <p:sp>
        <p:nvSpPr>
          <p:cNvPr id="5" name="TextBox 4">
            <a:extLst>
              <a:ext uri="{FF2B5EF4-FFF2-40B4-BE49-F238E27FC236}">
                <a16:creationId xmlns:a16="http://schemas.microsoft.com/office/drawing/2014/main" xmlns="" id="{2FA8925A-EF85-4AAE-92E8-78D8F3FE7294}"/>
              </a:ext>
            </a:extLst>
          </p:cNvPr>
          <p:cNvSpPr txBox="1"/>
          <p:nvPr/>
        </p:nvSpPr>
        <p:spPr>
          <a:xfrm>
            <a:off x="609599" y="4432664"/>
            <a:ext cx="11187953" cy="1938992"/>
          </a:xfrm>
          <a:prstGeom prst="rect">
            <a:avLst/>
          </a:prstGeom>
          <a:noFill/>
        </p:spPr>
        <p:txBody>
          <a:bodyPr wrap="square">
            <a:spAutoFit/>
          </a:bodyPr>
          <a:lstStyle/>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Looking at the first strip plot we can say that more </a:t>
            </a:r>
            <a:r>
              <a:rPr lang="en-IN" sz="2000" b="1" dirty="0" smtClean="0">
                <a:solidFill>
                  <a:schemeClr val="bg1"/>
                </a:solidFill>
                <a:effectLst>
                  <a:outerShdw blurRad="38100" dist="38100" dir="2700000" algn="tl">
                    <a:srgbClr val="000000">
                      <a:alpha val="43137"/>
                    </a:srgbClr>
                  </a:outerShdw>
                </a:effectLst>
              </a:rPr>
              <a:t>MS Sub Class </a:t>
            </a:r>
            <a:r>
              <a:rPr lang="en-IN" sz="2000" b="1" dirty="0">
                <a:solidFill>
                  <a:schemeClr val="bg1"/>
                </a:solidFill>
                <a:effectLst>
                  <a:outerShdw blurRad="38100" dist="38100" dir="2700000" algn="tl">
                    <a:srgbClr val="000000">
                      <a:alpha val="43137"/>
                    </a:srgbClr>
                  </a:outerShdw>
                </a:effectLst>
              </a:rPr>
              <a:t>are 20 and 60 and have higher sale prices also.</a:t>
            </a:r>
          </a:p>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The second scatter plot represents the relation for </a:t>
            </a:r>
            <a:r>
              <a:rPr lang="en-IN" sz="2000" b="1" dirty="0" err="1" smtClean="0">
                <a:solidFill>
                  <a:schemeClr val="bg1"/>
                </a:solidFill>
                <a:effectLst>
                  <a:outerShdw blurRad="38100" dist="38100" dir="2700000" algn="tl">
                    <a:srgbClr val="000000">
                      <a:alpha val="43137"/>
                    </a:srgbClr>
                  </a:outerShdw>
                </a:effectLst>
              </a:rPr>
              <a:t>Mas</a:t>
            </a:r>
            <a:r>
              <a:rPr lang="en-IN" sz="2000" b="1" dirty="0" smtClean="0">
                <a:solidFill>
                  <a:schemeClr val="bg1"/>
                </a:solidFill>
                <a:effectLst>
                  <a:outerShdw blurRad="38100" dist="38100" dir="2700000" algn="tl">
                    <a:srgbClr val="000000">
                      <a:alpha val="43137"/>
                    </a:srgbClr>
                  </a:outerShdw>
                </a:effectLst>
              </a:rPr>
              <a:t> </a:t>
            </a:r>
            <a:r>
              <a:rPr lang="en-IN" sz="2000" b="1" dirty="0" err="1" smtClean="0">
                <a:solidFill>
                  <a:schemeClr val="bg1"/>
                </a:solidFill>
                <a:effectLst>
                  <a:outerShdw blurRad="38100" dist="38100" dir="2700000" algn="tl">
                    <a:srgbClr val="000000">
                      <a:alpha val="43137"/>
                    </a:srgbClr>
                  </a:outerShdw>
                </a:effectLst>
              </a:rPr>
              <a:t>Vnr</a:t>
            </a:r>
            <a:r>
              <a:rPr lang="en-IN" sz="2000" b="1" dirty="0" smtClean="0">
                <a:solidFill>
                  <a:schemeClr val="bg1"/>
                </a:solidFill>
                <a:effectLst>
                  <a:outerShdw blurRad="38100" dist="38100" dir="2700000" algn="tl">
                    <a:srgbClr val="000000">
                      <a:alpha val="43137"/>
                    </a:srgbClr>
                  </a:outerShdw>
                </a:effectLst>
              </a:rPr>
              <a:t> Area</a:t>
            </a:r>
            <a:r>
              <a:rPr lang="en-IN" sz="2000" b="1" dirty="0">
                <a:solidFill>
                  <a:schemeClr val="bg1"/>
                </a:solidFill>
                <a:effectLst>
                  <a:outerShdw blurRad="38100" dist="38100" dir="2700000" algn="tl">
                    <a:srgbClr val="000000">
                      <a:alpha val="43137"/>
                    </a:srgbClr>
                  </a:outerShdw>
                </a:effectLst>
              </a:rPr>
              <a:t>, BsmtFinSF1, BsmtFinSF2 </a:t>
            </a:r>
            <a:r>
              <a:rPr lang="en-IN" sz="2000" b="1" dirty="0" err="1">
                <a:solidFill>
                  <a:schemeClr val="bg1"/>
                </a:solidFill>
                <a:effectLst>
                  <a:outerShdw blurRad="38100" dist="38100" dir="2700000" algn="tl">
                    <a:srgbClr val="000000">
                      <a:alpha val="43137"/>
                    </a:srgbClr>
                  </a:outerShdw>
                </a:effectLst>
              </a:rPr>
              <a:t>vs</a:t>
            </a:r>
            <a:r>
              <a:rPr lang="en-IN" sz="2000" b="1" dirty="0">
                <a:solidFill>
                  <a:schemeClr val="bg1"/>
                </a:solidFill>
                <a:effectLst>
                  <a:outerShdw blurRad="38100" dist="38100" dir="2700000" algn="tl">
                    <a:srgbClr val="000000">
                      <a:alpha val="43137"/>
                    </a:srgbClr>
                  </a:outerShdw>
                </a:effectLst>
              </a:rPr>
              <a:t> </a:t>
            </a:r>
            <a:r>
              <a:rPr lang="en-IN" sz="2000" b="1" dirty="0" smtClean="0">
                <a:solidFill>
                  <a:schemeClr val="bg1"/>
                </a:solidFill>
                <a:effectLst>
                  <a:outerShdw blurRad="38100" dist="38100" dir="2700000" algn="tl">
                    <a:srgbClr val="000000">
                      <a:alpha val="43137"/>
                    </a:srgbClr>
                  </a:outerShdw>
                </a:effectLst>
              </a:rPr>
              <a:t>Sale </a:t>
            </a:r>
            <a:r>
              <a:rPr lang="en-IN" sz="2000" b="1" dirty="0" err="1" smtClean="0">
                <a:solidFill>
                  <a:schemeClr val="bg1"/>
                </a:solidFill>
                <a:effectLst>
                  <a:outerShdw blurRad="38100" dist="38100" dir="2700000" algn="tl">
                    <a:srgbClr val="000000">
                      <a:alpha val="43137"/>
                    </a:srgbClr>
                  </a:outerShdw>
                </a:effectLst>
              </a:rPr>
              <a:t>Price.This</a:t>
            </a:r>
            <a:r>
              <a:rPr lang="en-IN" sz="2000" b="1" dirty="0" smtClean="0">
                <a:solidFill>
                  <a:schemeClr val="bg1"/>
                </a:solidFill>
                <a:effectLst>
                  <a:outerShdw blurRad="38100" dist="38100" dir="2700000" algn="tl">
                    <a:srgbClr val="000000">
                      <a:alpha val="43137"/>
                    </a:srgbClr>
                  </a:outerShdw>
                </a:effectLst>
              </a:rPr>
              <a:t> </a:t>
            </a:r>
            <a:r>
              <a:rPr lang="en-IN" sz="2000" b="1" dirty="0">
                <a:solidFill>
                  <a:schemeClr val="bg1"/>
                </a:solidFill>
                <a:effectLst>
                  <a:outerShdw blurRad="38100" dist="38100" dir="2700000" algn="tl">
                    <a:srgbClr val="000000">
                      <a:alpha val="43137"/>
                    </a:srgbClr>
                  </a:outerShdw>
                </a:effectLst>
              </a:rPr>
              <a:t>will tell us that as the Masonry veneer area increases the price of the house also get higher.</a:t>
            </a:r>
          </a:p>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And if the house is with more area of type 1 finished the price is higher. There are less number of houses with type 2 finish as the area for type two is given zero for most houses.</a:t>
            </a:r>
          </a:p>
        </p:txBody>
      </p:sp>
    </p:spTree>
    <p:extLst>
      <p:ext uri="{BB962C8B-B14F-4D97-AF65-F5344CB8AC3E}">
        <p14:creationId xmlns:p14="http://schemas.microsoft.com/office/powerpoint/2010/main" xmlns="" val="4198773044"/>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xmlns="" id="{544DB36D-7222-4CE4-8839-695AAC85259E}"/>
              </a:ext>
            </a:extLst>
          </p:cNvPr>
          <p:cNvPicPr>
            <a:picLocks/>
          </p:cNvPicPr>
          <p:nvPr/>
        </p:nvPicPr>
        <p:blipFill>
          <a:blip r:embed="rId2" cstate="print"/>
          <a:srcRect/>
          <a:stretch>
            <a:fillRect/>
          </a:stretch>
        </p:blipFill>
        <p:spPr bwMode="auto">
          <a:xfrm>
            <a:off x="333374" y="342899"/>
            <a:ext cx="5362575" cy="3800475"/>
          </a:xfrm>
          <a:prstGeom prst="rect">
            <a:avLst/>
          </a:prstGeom>
          <a:noFill/>
          <a:ln w="9525">
            <a:noFill/>
            <a:miter lim="800000"/>
            <a:headEnd/>
            <a:tailEnd/>
          </a:ln>
        </p:spPr>
      </p:pic>
      <p:pic>
        <p:nvPicPr>
          <p:cNvPr id="3" name="Content Placeholder 7">
            <a:extLst>
              <a:ext uri="{FF2B5EF4-FFF2-40B4-BE49-F238E27FC236}">
                <a16:creationId xmlns:a16="http://schemas.microsoft.com/office/drawing/2014/main" xmlns="" id="{8ED12B4C-857A-49EA-9706-D9529BBAF1CE}"/>
              </a:ext>
            </a:extLst>
          </p:cNvPr>
          <p:cNvPicPr>
            <a:picLocks/>
          </p:cNvPicPr>
          <p:nvPr/>
        </p:nvPicPr>
        <p:blipFill>
          <a:blip r:embed="rId3" cstate="print"/>
          <a:srcRect/>
          <a:stretch>
            <a:fillRect/>
          </a:stretch>
        </p:blipFill>
        <p:spPr bwMode="auto">
          <a:xfrm>
            <a:off x="6267449" y="342900"/>
            <a:ext cx="5114925" cy="3800474"/>
          </a:xfrm>
          <a:prstGeom prst="rect">
            <a:avLst/>
          </a:prstGeom>
          <a:noFill/>
          <a:ln w="9525">
            <a:noFill/>
            <a:miter lim="800000"/>
            <a:headEnd/>
            <a:tailEnd/>
          </a:ln>
        </p:spPr>
      </p:pic>
      <p:sp>
        <p:nvSpPr>
          <p:cNvPr id="5" name="TextBox 4">
            <a:extLst>
              <a:ext uri="{FF2B5EF4-FFF2-40B4-BE49-F238E27FC236}">
                <a16:creationId xmlns:a16="http://schemas.microsoft.com/office/drawing/2014/main" xmlns="" id="{71BDF032-4848-430F-943E-3A9698D5C6E8}"/>
              </a:ext>
            </a:extLst>
          </p:cNvPr>
          <p:cNvSpPr txBox="1"/>
          <p:nvPr/>
        </p:nvSpPr>
        <p:spPr>
          <a:xfrm>
            <a:off x="333373" y="4450914"/>
            <a:ext cx="11582401"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 the First plot is showing the relation between overall quality and the sale price of the house. We can see there is a good linear relation between </a:t>
            </a:r>
            <a:r>
              <a:rPr lang="en-IN" sz="2000" b="1" dirty="0" err="1">
                <a:solidFill>
                  <a:schemeClr val="bg1"/>
                </a:solidFill>
                <a:effectLst>
                  <a:outerShdw blurRad="38100" dist="38100" dir="2700000" algn="tl">
                    <a:srgbClr val="000000">
                      <a:alpha val="43137"/>
                    </a:srgbClr>
                  </a:outerShdw>
                </a:effectLst>
              </a:rPr>
              <a:t>OverallQual</a:t>
            </a:r>
            <a:r>
              <a:rPr lang="en-IN" sz="2000" b="1" dirty="0">
                <a:solidFill>
                  <a:schemeClr val="bg1"/>
                </a:solidFill>
                <a:effectLst>
                  <a:outerShdw blurRad="38100" dist="38100" dir="2700000" algn="tl">
                    <a:srgbClr val="000000">
                      <a:alpha val="43137"/>
                    </a:srgbClr>
                  </a:outerShdw>
                </a:effectLst>
              </a:rPr>
              <a:t> and </a:t>
            </a:r>
            <a:r>
              <a:rPr lang="en-IN" sz="2000" b="1" dirty="0" err="1">
                <a:solidFill>
                  <a:schemeClr val="bg1"/>
                </a:solidFill>
                <a:effectLst>
                  <a:outerShdw blurRad="38100" dist="38100" dir="2700000" algn="tl">
                    <a:srgbClr val="000000">
                      <a:alpha val="43137"/>
                    </a:srgbClr>
                  </a:outerShdw>
                </a:effectLst>
              </a:rPr>
              <a:t>SalePrice</a:t>
            </a:r>
            <a:r>
              <a:rPr lang="en-IN" sz="2000" b="1" dirty="0">
                <a:solidFill>
                  <a:schemeClr val="bg1"/>
                </a:solidFill>
                <a:effectLst>
                  <a:outerShdw blurRad="38100" dist="38100" dir="2700000" algn="tl">
                    <a:srgbClr val="000000">
                      <a:alpha val="43137"/>
                    </a:srgbClr>
                  </a:outerShdw>
                </a:effectLst>
              </a:rPr>
              <a:t>, that is as quality increases the price of the house also gets higher.</a:t>
            </a:r>
          </a:p>
          <a:p>
            <a:pPr marL="342900" indent="-342900">
              <a:buFont typeface="Wingdings" panose="05000000000000000000" pitchFamily="2" charset="2"/>
              <a:buChar char="ü"/>
            </a:pPr>
            <a:endParaRPr lang="en-IN"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rPr>
              <a:t>The second plot will represent the strip-plot for </a:t>
            </a:r>
            <a:r>
              <a:rPr lang="en-US" sz="2000" b="1" dirty="0" err="1">
                <a:solidFill>
                  <a:schemeClr val="bg1"/>
                </a:solidFill>
                <a:effectLst>
                  <a:outerShdw blurRad="38100" dist="38100" dir="2700000" algn="tl">
                    <a:srgbClr val="000000">
                      <a:alpha val="43137"/>
                    </a:srgbClr>
                  </a:outerShdw>
                </a:effectLst>
              </a:rPr>
              <a:t>GarageCars</a:t>
            </a:r>
            <a:r>
              <a:rPr lang="en-US" sz="2000" b="1" dirty="0">
                <a:solidFill>
                  <a:schemeClr val="bg1"/>
                </a:solidFill>
                <a:effectLst>
                  <a:outerShdw blurRad="38100" dist="38100" dir="2700000" algn="tl">
                    <a:srgbClr val="000000">
                      <a:alpha val="43137"/>
                    </a:srgbClr>
                  </a:outerShdw>
                </a:effectLst>
              </a:rPr>
              <a:t> vs </a:t>
            </a:r>
            <a:r>
              <a:rPr lang="en-US" sz="2000" b="1" dirty="0" err="1">
                <a:solidFill>
                  <a:schemeClr val="bg1"/>
                </a:solidFill>
                <a:effectLst>
                  <a:outerShdw blurRad="38100" dist="38100" dir="2700000" algn="tl">
                    <a:srgbClr val="000000">
                      <a:alpha val="43137"/>
                    </a:srgbClr>
                  </a:outerShdw>
                </a:effectLst>
              </a:rPr>
              <a:t>SalePrice</a:t>
            </a:r>
            <a:r>
              <a:rPr lang="en-US" sz="2000" b="1" dirty="0">
                <a:solidFill>
                  <a:schemeClr val="bg1"/>
                </a:solidFill>
                <a:effectLst>
                  <a:outerShdw blurRad="38100" dist="38100" dir="2700000" algn="tl">
                    <a:srgbClr val="000000">
                      <a:alpha val="43137"/>
                    </a:srgbClr>
                  </a:outerShdw>
                </a:effectLst>
              </a:rPr>
              <a:t>. </a:t>
            </a:r>
            <a:r>
              <a:rPr lang="en-IN" sz="2000" b="1" dirty="0">
                <a:solidFill>
                  <a:schemeClr val="bg1"/>
                </a:solidFill>
                <a:effectLst>
                  <a:outerShdw blurRad="38100" dist="38100" dir="2700000" algn="tl">
                    <a:srgbClr val="000000">
                      <a:alpha val="43137"/>
                    </a:srgbClr>
                  </a:outerShdw>
                </a:effectLst>
              </a:rPr>
              <a:t>The sales price of a house increases with the Size of the garage in car capacity. But as the size of the garage increases beyond 3 the price comes down</a:t>
            </a:r>
          </a:p>
        </p:txBody>
      </p:sp>
    </p:spTree>
    <p:extLst>
      <p:ext uri="{BB962C8B-B14F-4D97-AF65-F5344CB8AC3E}">
        <p14:creationId xmlns:p14="http://schemas.microsoft.com/office/powerpoint/2010/main" xmlns="" val="3489634249"/>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B66C5E3D-04FC-4118-87A0-CDCC29334F5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4851" y="944270"/>
            <a:ext cx="8505825" cy="591373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F855470F-7ADD-4D5D-9C65-12CF5336735B}"/>
              </a:ext>
            </a:extLst>
          </p:cNvPr>
          <p:cNvSpPr txBox="1"/>
          <p:nvPr/>
        </p:nvSpPr>
        <p:spPr>
          <a:xfrm>
            <a:off x="342900" y="228600"/>
            <a:ext cx="8867776"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US" sz="3200" b="1" dirty="0">
                <a:effectLst>
                  <a:outerShdw blurRad="38100" dist="38100" dir="2700000" algn="tl">
                    <a:srgbClr val="000000">
                      <a:alpha val="43137"/>
                    </a:srgbClr>
                  </a:outerShdw>
                </a:effectLst>
              </a:rPr>
              <a:t>Correlation Between different features (Heat-Map)</a:t>
            </a:r>
            <a:endParaRPr lang="en-IN" sz="3200" b="1" dirty="0">
              <a:effectLst>
                <a:outerShdw blurRad="38100" dist="38100" dir="2700000" algn="tl">
                  <a:srgbClr val="000000">
                    <a:alpha val="43137"/>
                  </a:srgbClr>
                </a:outerShdw>
              </a:effectLst>
            </a:endParaRPr>
          </a:p>
        </p:txBody>
      </p:sp>
      <p:pic>
        <p:nvPicPr>
          <p:cNvPr id="1028" name="Picture 4">
            <a:extLst>
              <a:ext uri="{FF2B5EF4-FFF2-40B4-BE49-F238E27FC236}">
                <a16:creationId xmlns:a16="http://schemas.microsoft.com/office/drawing/2014/main" xmlns="" id="{5A2E7349-09DF-48F8-AF1D-A0B29393DFD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77400" y="3314700"/>
            <a:ext cx="2133600" cy="2133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4954117"/>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2D31CBB-ADD6-4F09-98FB-D8794368F2C1}"/>
              </a:ext>
            </a:extLst>
          </p:cNvPr>
          <p:cNvPicPr/>
          <p:nvPr/>
        </p:nvPicPr>
        <p:blipFill>
          <a:blip r:embed="rId2" cstate="print"/>
          <a:stretch>
            <a:fillRect/>
          </a:stretch>
        </p:blipFill>
        <p:spPr>
          <a:xfrm>
            <a:off x="1485899" y="1193164"/>
            <a:ext cx="9220201" cy="3385503"/>
          </a:xfrm>
          <a:prstGeom prst="rect">
            <a:avLst/>
          </a:prstGeom>
        </p:spPr>
      </p:pic>
      <p:sp>
        <p:nvSpPr>
          <p:cNvPr id="5" name="TextBox 4">
            <a:extLst>
              <a:ext uri="{FF2B5EF4-FFF2-40B4-BE49-F238E27FC236}">
                <a16:creationId xmlns:a16="http://schemas.microsoft.com/office/drawing/2014/main" xmlns="" id="{602516EA-AB8D-4131-BC4D-E89356A10D25}"/>
              </a:ext>
            </a:extLst>
          </p:cNvPr>
          <p:cNvSpPr txBox="1"/>
          <p:nvPr/>
        </p:nvSpPr>
        <p:spPr>
          <a:xfrm>
            <a:off x="590549" y="4754166"/>
            <a:ext cx="11096625" cy="2308324"/>
          </a:xfrm>
          <a:prstGeom prst="rect">
            <a:avLst/>
          </a:prstGeom>
          <a:noFill/>
        </p:spPr>
        <p:txBody>
          <a:bodyPr wrap="square">
            <a:spAutoFit/>
          </a:bodyPr>
          <a:lstStyle/>
          <a:p>
            <a:pPr marL="285750" indent="-285750" algn="just">
              <a:buFont typeface="Wingdings" panose="05000000000000000000" pitchFamily="2" charset="2"/>
              <a:buChar char="ü"/>
            </a:pPr>
            <a:r>
              <a:rPr lang="en-US" sz="1800" b="1" dirty="0">
                <a:solidFill>
                  <a:schemeClr val="bg1"/>
                </a:solidFill>
                <a:effectLst>
                  <a:outerShdw blurRad="38100" dist="38100" dir="2700000" algn="tl">
                    <a:srgbClr val="000000">
                      <a:alpha val="43137"/>
                    </a:srgbClr>
                  </a:outerShdw>
                </a:effectLst>
              </a:rPr>
              <a:t>Looking at the correlation heat map we can say that many features are in good correlation with our target variable and also many features are having very poor relation with the target variable. The columns derived from year data are having negative relation with Sales Price.</a:t>
            </a:r>
          </a:p>
          <a:p>
            <a:pPr marL="285750" indent="-285750" algn="just">
              <a:buFont typeface="Wingdings" panose="05000000000000000000" pitchFamily="2" charset="2"/>
              <a:buChar char="ü"/>
            </a:pPr>
            <a:r>
              <a:rPr lang="en-IN" sz="1800" b="1" dirty="0">
                <a:solidFill>
                  <a:schemeClr val="bg1"/>
                </a:solidFill>
                <a:effectLst>
                  <a:outerShdw blurRad="38100" dist="38100" dir="2700000" algn="tl">
                    <a:srgbClr val="000000">
                      <a:alpha val="43137"/>
                    </a:srgbClr>
                  </a:outerShdw>
                </a:effectLst>
              </a:rPr>
              <a:t>The above plot shows us the relation or contribution of various numerical features with our target variable.</a:t>
            </a:r>
            <a:endParaRPr lang="en-US" sz="1800" b="1" dirty="0">
              <a:solidFill>
                <a:schemeClr val="bg1"/>
              </a:solidFill>
              <a:effectLst>
                <a:outerShdw blurRad="38100" dist="38100" dir="2700000" algn="tl">
                  <a:srgbClr val="000000">
                    <a:alpha val="43137"/>
                  </a:srgbClr>
                </a:outerShdw>
              </a:effectLst>
            </a:endParaRPr>
          </a:p>
          <a:p>
            <a:pPr marL="285750" indent="-285750" algn="just">
              <a:buFont typeface="Wingdings" panose="05000000000000000000" pitchFamily="2" charset="2"/>
              <a:buChar char="ü"/>
            </a:pPr>
            <a:r>
              <a:rPr lang="en-IN" sz="1800" b="1" dirty="0">
                <a:solidFill>
                  <a:schemeClr val="bg1"/>
                </a:solidFill>
                <a:effectLst>
                  <a:outerShdw blurRad="38100" dist="38100" dir="2700000" algn="tl">
                    <a:srgbClr val="000000">
                      <a:alpha val="43137"/>
                    </a:srgbClr>
                  </a:outerShdw>
                </a:effectLst>
              </a:rPr>
              <a:t>Features like overall quality, </a:t>
            </a:r>
            <a:r>
              <a:rPr lang="en-IN" sz="1800" b="1" dirty="0" err="1">
                <a:solidFill>
                  <a:schemeClr val="bg1"/>
                </a:solidFill>
                <a:effectLst>
                  <a:outerShdw blurRad="38100" dist="38100" dir="2700000" algn="tl">
                    <a:srgbClr val="000000">
                      <a:alpha val="43137"/>
                    </a:srgbClr>
                  </a:outerShdw>
                </a:effectLst>
              </a:rPr>
              <a:t>grlivArea</a:t>
            </a:r>
            <a:r>
              <a:rPr lang="en-IN" sz="1800" b="1" dirty="0">
                <a:solidFill>
                  <a:schemeClr val="bg1"/>
                </a:solidFill>
                <a:effectLst>
                  <a:outerShdw blurRad="38100" dist="38100" dir="2700000" algn="tl">
                    <a:srgbClr val="000000">
                      <a:alpha val="43137"/>
                    </a:srgbClr>
                  </a:outerShdw>
                </a:effectLst>
              </a:rPr>
              <a:t>, </a:t>
            </a:r>
            <a:r>
              <a:rPr lang="en-IN" sz="1800" b="1" dirty="0" err="1">
                <a:solidFill>
                  <a:schemeClr val="bg1"/>
                </a:solidFill>
                <a:effectLst>
                  <a:outerShdw blurRad="38100" dist="38100" dir="2700000" algn="tl">
                    <a:srgbClr val="000000">
                      <a:alpha val="43137"/>
                    </a:srgbClr>
                  </a:outerShdw>
                </a:effectLst>
              </a:rPr>
              <a:t>GarageCars</a:t>
            </a:r>
            <a:r>
              <a:rPr lang="en-IN" sz="1800" b="1" dirty="0">
                <a:solidFill>
                  <a:schemeClr val="bg1"/>
                </a:solidFill>
                <a:effectLst>
                  <a:outerShdw blurRad="38100" dist="38100" dir="2700000" algn="tl">
                    <a:srgbClr val="000000">
                      <a:alpha val="43137"/>
                    </a:srgbClr>
                  </a:outerShdw>
                </a:effectLst>
              </a:rPr>
              <a:t>, garage area are having maximum positive relation with the target variable and features like building age, </a:t>
            </a:r>
            <a:r>
              <a:rPr lang="en-IN" sz="1800" b="1" dirty="0" err="1">
                <a:solidFill>
                  <a:schemeClr val="bg1"/>
                </a:solidFill>
                <a:effectLst>
                  <a:outerShdw blurRad="38100" dist="38100" dir="2700000" algn="tl">
                    <a:srgbClr val="000000">
                      <a:alpha val="43137"/>
                    </a:srgbClr>
                  </a:outerShdw>
                </a:effectLst>
              </a:rPr>
              <a:t>years_after_remod</a:t>
            </a:r>
            <a:r>
              <a:rPr lang="en-IN" sz="1800" b="1" dirty="0">
                <a:solidFill>
                  <a:schemeClr val="bg1"/>
                </a:solidFill>
                <a:effectLst>
                  <a:outerShdw blurRad="38100" dist="38100" dir="2700000" algn="tl">
                    <a:srgbClr val="000000">
                      <a:alpha val="43137"/>
                    </a:srgbClr>
                  </a:outerShdw>
                </a:effectLst>
              </a:rPr>
              <a:t>, </a:t>
            </a:r>
            <a:r>
              <a:rPr lang="en-IN" sz="1800" b="1" dirty="0" err="1">
                <a:solidFill>
                  <a:schemeClr val="bg1"/>
                </a:solidFill>
                <a:effectLst>
                  <a:outerShdw blurRad="38100" dist="38100" dir="2700000" algn="tl">
                    <a:srgbClr val="000000">
                      <a:alpha val="43137"/>
                    </a:srgbClr>
                  </a:outerShdw>
                </a:effectLst>
              </a:rPr>
              <a:t>GarageAge</a:t>
            </a:r>
            <a:r>
              <a:rPr lang="en-IN" sz="1800" b="1" dirty="0">
                <a:solidFill>
                  <a:schemeClr val="bg1"/>
                </a:solidFill>
                <a:effectLst>
                  <a:outerShdw blurRad="38100" dist="38100" dir="2700000" algn="tl">
                    <a:srgbClr val="000000">
                      <a:alpha val="43137"/>
                    </a:srgbClr>
                  </a:outerShdw>
                </a:effectLst>
              </a:rPr>
              <a:t> are in negative relation with the target variable</a:t>
            </a:r>
            <a:endParaRPr lang="en-US" sz="1800" b="1" dirty="0">
              <a:solidFill>
                <a:schemeClr val="bg1"/>
              </a:solidFill>
              <a:effectLst>
                <a:outerShdw blurRad="38100" dist="38100" dir="2700000" algn="tl">
                  <a:srgbClr val="000000">
                    <a:alpha val="43137"/>
                  </a:srgbClr>
                </a:outerShdw>
              </a:effectLst>
            </a:endParaRPr>
          </a:p>
          <a:p>
            <a:pPr>
              <a:buNone/>
            </a:pPr>
            <a:endParaRPr lang="en-US" sz="1800" dirty="0"/>
          </a:p>
        </p:txBody>
      </p:sp>
      <p:sp>
        <p:nvSpPr>
          <p:cNvPr id="7" name="TextBox 6">
            <a:extLst>
              <a:ext uri="{FF2B5EF4-FFF2-40B4-BE49-F238E27FC236}">
                <a16:creationId xmlns:a16="http://schemas.microsoft.com/office/drawing/2014/main" xmlns="" id="{83C427DA-7DB4-426A-A63C-983CD60AEA35}"/>
              </a:ext>
            </a:extLst>
          </p:cNvPr>
          <p:cNvSpPr txBox="1"/>
          <p:nvPr/>
        </p:nvSpPr>
        <p:spPr>
          <a:xfrm>
            <a:off x="514350" y="432890"/>
            <a:ext cx="9220200"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sz="3200" b="1" dirty="0">
                <a:effectLst>
                  <a:outerShdw blurRad="38100" dist="38100" dir="2700000" algn="tl">
                    <a:srgbClr val="000000">
                      <a:alpha val="43137"/>
                    </a:srgbClr>
                  </a:outerShdw>
                </a:effectLst>
              </a:rPr>
              <a:t>Features Vs target variable Features Vs target variable</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28821015"/>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B3BCA0-9212-4F9F-BAFD-E90593CA7EAA}"/>
              </a:ext>
            </a:extLst>
          </p:cNvPr>
          <p:cNvSpPr txBox="1"/>
          <p:nvPr/>
        </p:nvSpPr>
        <p:spPr>
          <a:xfrm>
            <a:off x="533400" y="495985"/>
            <a:ext cx="6324600"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sz="3200" b="1" dirty="0"/>
              <a:t>Model Development and Evaluation </a:t>
            </a:r>
            <a:endParaRPr lang="en-IN" sz="3200"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xmlns="" id="{3ADE3B15-C60E-4BED-BCB1-A344780814E4}"/>
              </a:ext>
            </a:extLst>
          </p:cNvPr>
          <p:cNvSpPr txBox="1"/>
          <p:nvPr/>
        </p:nvSpPr>
        <p:spPr>
          <a:xfrm>
            <a:off x="533400" y="1345257"/>
            <a:ext cx="11125200" cy="5016758"/>
          </a:xfrm>
          <a:prstGeom prst="rect">
            <a:avLst/>
          </a:prstGeom>
          <a:noFill/>
        </p:spPr>
        <p:txBody>
          <a:bodyPr wrap="square">
            <a:spAutoFit/>
          </a:bodyPr>
          <a:lstStyle/>
          <a:p>
            <a:pPr marL="285750" indent="-28575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For this project we need to predict the prices of houses, which means our target column is continuous so this is a regression problem. I have used various regression algorithms and tested them for prediction. By doing various evaluations I have selected Random </a:t>
            </a:r>
            <a:r>
              <a:rPr lang="en-IN" sz="2000" b="1" dirty="0" smtClean="0">
                <a:solidFill>
                  <a:schemeClr val="bg1"/>
                </a:solidFill>
                <a:effectLst>
                  <a:outerShdw blurRad="38100" dist="38100" dir="2700000" algn="tl">
                    <a:srgbClr val="000000">
                      <a:alpha val="43137"/>
                    </a:srgbClr>
                  </a:outerShdw>
                </a:effectLst>
              </a:rPr>
              <a:t>Forest  </a:t>
            </a:r>
            <a:r>
              <a:rPr lang="en-IN" sz="2000" b="1" dirty="0" err="1" smtClean="0">
                <a:solidFill>
                  <a:schemeClr val="bg1"/>
                </a:solidFill>
                <a:effectLst>
                  <a:outerShdw blurRad="38100" dist="38100" dir="2700000" algn="tl">
                    <a:srgbClr val="000000">
                      <a:alpha val="43137"/>
                    </a:srgbClr>
                  </a:outerShdw>
                </a:effectLst>
              </a:rPr>
              <a:t>Regressor</a:t>
            </a:r>
            <a:r>
              <a:rPr lang="en-IN" sz="2000" b="1" dirty="0" smtClean="0">
                <a:solidFill>
                  <a:schemeClr val="bg1"/>
                </a:solidFill>
                <a:effectLst>
                  <a:outerShdw blurRad="38100" dist="38100" dir="2700000" algn="tl">
                    <a:srgbClr val="000000">
                      <a:alpha val="43137"/>
                    </a:srgbClr>
                  </a:outerShdw>
                </a:effectLst>
              </a:rPr>
              <a:t> </a:t>
            </a:r>
            <a:r>
              <a:rPr lang="en-IN" sz="2000" b="1" dirty="0">
                <a:solidFill>
                  <a:schemeClr val="bg1"/>
                </a:solidFill>
                <a:effectLst>
                  <a:outerShdw blurRad="38100" dist="38100" dir="2700000" algn="tl">
                    <a:srgbClr val="000000">
                      <a:alpha val="43137"/>
                    </a:srgbClr>
                  </a:outerShdw>
                </a:effectLst>
              </a:rPr>
              <a:t>as the best suitable algorithm for our final model as it is giving good r2-score and the least difference in r2-score and CV-score among all the algorithms used, other algorithms are also giving me better accuracy but some are over-fitting and some are with an under-fitting problem which may be because of less amount of data	</a:t>
            </a:r>
          </a:p>
          <a:p>
            <a:pPr marL="285750" indent="-28575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For getting good performance as well as accuracy and to check my model from over-fitting and under-fitting I have used </a:t>
            </a:r>
            <a:r>
              <a:rPr lang="en-IN" sz="2000" b="1" dirty="0" smtClean="0">
                <a:solidFill>
                  <a:schemeClr val="bg1"/>
                </a:solidFill>
                <a:effectLst>
                  <a:outerShdw blurRad="38100" dist="38100" dir="2700000" algn="tl">
                    <a:srgbClr val="000000">
                      <a:alpha val="43137"/>
                    </a:srgbClr>
                  </a:outerShdw>
                </a:effectLst>
              </a:rPr>
              <a:t>K-Fold </a:t>
            </a:r>
            <a:r>
              <a:rPr lang="en-IN" sz="2000" b="1" dirty="0">
                <a:solidFill>
                  <a:schemeClr val="bg1"/>
                </a:solidFill>
                <a:effectLst>
                  <a:outerShdw blurRad="38100" dist="38100" dir="2700000" algn="tl">
                    <a:srgbClr val="000000">
                      <a:alpha val="43137"/>
                    </a:srgbClr>
                  </a:outerShdw>
                </a:effectLst>
              </a:rPr>
              <a:t>cross-validation.</a:t>
            </a:r>
            <a:endParaRPr lang="en-US" sz="2000" b="1" dirty="0">
              <a:solidFill>
                <a:schemeClr val="bg1"/>
              </a:solidFill>
              <a:effectLst>
                <a:outerShdw blurRad="38100" dist="38100" dir="2700000" algn="tl">
                  <a:srgbClr val="000000">
                    <a:alpha val="43137"/>
                  </a:srgbClr>
                </a:outerShdw>
              </a:effectLst>
            </a:endParaRPr>
          </a:p>
          <a:p>
            <a:pPr marL="285750" indent="-28575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I have used the following algorithms and evaluated them</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Extra Tree </a:t>
            </a:r>
            <a:r>
              <a:rPr lang="en-IN" sz="2000" b="1" dirty="0" err="1" smtClean="0">
                <a:solidFill>
                  <a:schemeClr val="bg1"/>
                </a:solidFill>
                <a:effectLst>
                  <a:outerShdw blurRad="38100" dist="38100" dir="2700000" algn="tl">
                    <a:srgbClr val="000000">
                      <a:alpha val="43137"/>
                    </a:srgbClr>
                  </a:outerShdw>
                </a:effectLst>
              </a:rPr>
              <a:t>Regressor</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Random Forest  </a:t>
            </a:r>
            <a:r>
              <a:rPr lang="en-IN" sz="2000" b="1" dirty="0">
                <a:solidFill>
                  <a:schemeClr val="bg1"/>
                </a:solidFill>
                <a:effectLst>
                  <a:outerShdw blurRad="38100" dist="38100" dir="2700000" algn="tl">
                    <a:srgbClr val="000000">
                      <a:alpha val="43137"/>
                    </a:srgbClr>
                  </a:outerShdw>
                </a:effectLst>
              </a:rPr>
              <a:t>Regressor</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Decision Tree </a:t>
            </a:r>
            <a:r>
              <a:rPr lang="en-IN" sz="2000" b="1" dirty="0">
                <a:solidFill>
                  <a:schemeClr val="bg1"/>
                </a:solidFill>
                <a:effectLst>
                  <a:outerShdw blurRad="38100" dist="38100" dir="2700000" algn="tl">
                    <a:srgbClr val="000000">
                      <a:alpha val="43137"/>
                    </a:srgbClr>
                  </a:outerShdw>
                </a:effectLst>
              </a:rPr>
              <a:t>Regressor</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Light GBM</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Linear Regression</a:t>
            </a:r>
            <a:endParaRPr lang="en-US" sz="2000" b="1" dirty="0">
              <a:solidFill>
                <a:schemeClr val="bg1"/>
              </a:solidFill>
              <a:effectLst>
                <a:outerShdw blurRad="38100" dist="38100" dir="2700000" algn="tl">
                  <a:srgbClr val="000000">
                    <a:alpha val="43137"/>
                  </a:srgbClr>
                </a:outerShdw>
              </a:effectLst>
            </a:endParaRPr>
          </a:p>
          <a:p>
            <a:pPr marL="742950" lvl="1" indent="-285750" algn="just">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XGB </a:t>
            </a:r>
            <a:r>
              <a:rPr lang="en-IN" sz="2000" b="1" dirty="0" err="1" smtClean="0">
                <a:solidFill>
                  <a:schemeClr val="bg1"/>
                </a:solidFill>
                <a:effectLst>
                  <a:outerShdw blurRad="38100" dist="38100" dir="2700000" algn="tl">
                    <a:srgbClr val="000000">
                      <a:alpha val="43137"/>
                    </a:srgbClr>
                  </a:outerShdw>
                </a:effectLst>
              </a:rPr>
              <a:t>Regressor</a:t>
            </a:r>
            <a:endParaRPr lang="en-US" sz="2000" b="1" dirty="0">
              <a:solidFill>
                <a:schemeClr val="bg1"/>
              </a:solidFill>
              <a:effectLst>
                <a:outerShdw blurRad="38100" dist="38100" dir="2700000" algn="tl">
                  <a:srgbClr val="000000">
                    <a:alpha val="43137"/>
                  </a:srgbClr>
                </a:outerShdw>
              </a:effectLst>
            </a:endParaRPr>
          </a:p>
        </p:txBody>
      </p:sp>
      <p:pic>
        <p:nvPicPr>
          <p:cNvPr id="2052" name="Picture 4">
            <a:extLst>
              <a:ext uri="{FF2B5EF4-FFF2-40B4-BE49-F238E27FC236}">
                <a16:creationId xmlns:a16="http://schemas.microsoft.com/office/drawing/2014/main" xmlns="" id="{6A079E62-ECB2-43EB-950B-36A004ADEC1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67675" y="4254786"/>
            <a:ext cx="2466976" cy="23717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6605486"/>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DBD1AB-22A5-4B4A-8F02-D18CC9E33793}"/>
              </a:ext>
            </a:extLst>
          </p:cNvPr>
          <p:cNvSpPr txBox="1"/>
          <p:nvPr/>
        </p:nvSpPr>
        <p:spPr>
          <a:xfrm>
            <a:off x="485775" y="489237"/>
            <a:ext cx="4610100" cy="59330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marL="228600" indent="-228600" algn="ctr">
              <a:lnSpc>
                <a:spcPct val="107000"/>
              </a:lnSpc>
              <a:spcAft>
                <a:spcPts val="800"/>
              </a:spcAft>
              <a:tabLst>
                <a:tab pos="228600" algn="l"/>
                <a:tab pos="457200" algn="l"/>
              </a:tabLst>
            </a:pPr>
            <a:r>
              <a:rPr lang="en-IN" sz="3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Hyperparameter Tuning</a:t>
            </a:r>
            <a:endParaRPr lang="en-IN"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xmlns="" id="{A6A8FEFC-89BC-4060-87B9-9532B4DF19E0}"/>
              </a:ext>
            </a:extLst>
          </p:cNvPr>
          <p:cNvSpPr txBox="1"/>
          <p:nvPr/>
        </p:nvSpPr>
        <p:spPr>
          <a:xfrm>
            <a:off x="485774" y="1525370"/>
            <a:ext cx="11344275" cy="1015663"/>
          </a:xfrm>
          <a:prstGeom prst="rect">
            <a:avLst/>
          </a:prstGeom>
          <a:noFill/>
        </p:spPr>
        <p:txBody>
          <a:bodyPr wrap="square">
            <a:spAutoFit/>
          </a:bodyPr>
          <a:lstStyle/>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I have done hyperparameter tuning for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XGBoost</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 Regressor model' for the parameters like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learning_rate</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 ,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max_depth</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cs typeface="Mangal" panose="02040503050203030202" pitchFamily="18" charset="0"/>
              </a:rPr>
              <a:t> </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min_child_weight</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 'subsample',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colsample_bytree</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n_estimators</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 and 'objective' using </a:t>
            </a:r>
            <a:r>
              <a:rPr lang="en-IN" sz="2000" b="1" dirty="0" err="1">
                <a:solidFill>
                  <a:schemeClr val="bg1"/>
                </a:solidFill>
                <a:effectLst>
                  <a:outerShdw blurRad="38100" dist="38100" dir="2700000" algn="tl">
                    <a:srgbClr val="000000">
                      <a:alpha val="43137"/>
                    </a:srgbClr>
                  </a:outerShdw>
                </a:effectLst>
                <a:ea typeface="Calibri" panose="020F0502020204030204" pitchFamily="34" charset="0"/>
              </a:rPr>
              <a:t>GridSearchCV</a:t>
            </a:r>
            <a:r>
              <a:rPr lang="en-IN" sz="2000" b="1" dirty="0">
                <a:solidFill>
                  <a:schemeClr val="bg1"/>
                </a:solidFill>
                <a:effectLst>
                  <a:outerShdw blurRad="38100" dist="38100" dir="2700000" algn="tl">
                    <a:srgbClr val="000000">
                      <a:alpha val="43137"/>
                    </a:srgbClr>
                  </a:outerShdw>
                </a:effectLst>
                <a:ea typeface="Calibri" panose="020F0502020204030204" pitchFamily="34" charset="0"/>
              </a:rPr>
              <a:t>.</a:t>
            </a:r>
            <a:endParaRPr lang="en-IN" sz="2000"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xmlns="" id="{4944309B-C9B3-4D44-8E6E-94F09A275D4E}"/>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2728911" y="2747516"/>
            <a:ext cx="6858000" cy="2927985"/>
          </a:xfrm>
          <a:prstGeom prst="rect">
            <a:avLst/>
          </a:prstGeom>
        </p:spPr>
      </p:pic>
      <p:sp>
        <p:nvSpPr>
          <p:cNvPr id="8" name="TextBox 7">
            <a:extLst>
              <a:ext uri="{FF2B5EF4-FFF2-40B4-BE49-F238E27FC236}">
                <a16:creationId xmlns:a16="http://schemas.microsoft.com/office/drawing/2014/main" xmlns="" id="{99537FEC-441E-455A-B51D-3210E07746C5}"/>
              </a:ext>
            </a:extLst>
          </p:cNvPr>
          <p:cNvSpPr txBox="1"/>
          <p:nvPr/>
        </p:nvSpPr>
        <p:spPr>
          <a:xfrm>
            <a:off x="485775" y="5881985"/>
            <a:ext cx="11344274" cy="707886"/>
          </a:xfrm>
          <a:prstGeom prst="rect">
            <a:avLst/>
          </a:prstGeom>
          <a:noFill/>
        </p:spPr>
        <p:txBody>
          <a:bodyPr wrap="square">
            <a:spAutoFit/>
          </a:bodyPr>
          <a:lstStyle/>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After running the code for the above-mentioned parameters, I got the values that are indicated in the above figure as the best parametric values for our final model.</a:t>
            </a:r>
            <a:endParaRPr lang="en-IN"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0740120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A8B754-03F9-4ACA-8ECC-0EF670135823}"/>
              </a:ext>
            </a:extLst>
          </p:cNvPr>
          <p:cNvSpPr txBox="1"/>
          <p:nvPr/>
        </p:nvSpPr>
        <p:spPr>
          <a:xfrm>
            <a:off x="533399" y="438835"/>
            <a:ext cx="2257425"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sz="3200" b="1" dirty="0">
                <a:effectLst>
                  <a:outerShdw blurRad="38100" dist="38100" dir="2700000" algn="tl">
                    <a:srgbClr val="000000">
                      <a:alpha val="43137"/>
                    </a:srgbClr>
                  </a:outerShdw>
                </a:effectLst>
              </a:rPr>
              <a:t>Final Model</a:t>
            </a:r>
          </a:p>
        </p:txBody>
      </p:sp>
      <p:pic>
        <p:nvPicPr>
          <p:cNvPr id="4" name="Picture 3">
            <a:extLst>
              <a:ext uri="{FF2B5EF4-FFF2-40B4-BE49-F238E27FC236}">
                <a16:creationId xmlns:a16="http://schemas.microsoft.com/office/drawing/2014/main" xmlns="" id="{1B77E7FA-44DB-4850-A50A-29532DE6530B}"/>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923923" y="1343839"/>
            <a:ext cx="7905751" cy="4405313"/>
          </a:xfrm>
          <a:prstGeom prst="rect">
            <a:avLst/>
          </a:prstGeom>
        </p:spPr>
      </p:pic>
      <p:sp>
        <p:nvSpPr>
          <p:cNvPr id="6" name="TextBox 5">
            <a:extLst>
              <a:ext uri="{FF2B5EF4-FFF2-40B4-BE49-F238E27FC236}">
                <a16:creationId xmlns:a16="http://schemas.microsoft.com/office/drawing/2014/main" xmlns="" id="{1B8AD31D-B33F-4FE2-B4BC-7FF1274DB50B}"/>
              </a:ext>
            </a:extLst>
          </p:cNvPr>
          <p:cNvSpPr txBox="1"/>
          <p:nvPr/>
        </p:nvSpPr>
        <p:spPr>
          <a:xfrm>
            <a:off x="533398" y="5999511"/>
            <a:ext cx="11239501" cy="405367"/>
          </a:xfrm>
          <a:prstGeom prst="rect">
            <a:avLst/>
          </a:prstGeom>
          <a:noFill/>
        </p:spPr>
        <p:txBody>
          <a:bodyPr wrap="square">
            <a:spAutoFit/>
          </a:bodyPr>
          <a:lstStyle/>
          <a:p>
            <a:pPr marL="342900" indent="-342900" algn="just">
              <a:lnSpc>
                <a:spcPct val="107000"/>
              </a:lnSpc>
              <a:spcBef>
                <a:spcPts val="1200"/>
              </a:spcBef>
              <a:spcAft>
                <a:spcPts val="800"/>
              </a:spcAft>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Great! We have got improved our accuracy from 85.90% to 88.99% after Hyperparameter tuning</a:t>
            </a:r>
            <a:endParaRPr lang="en-IN"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3074" name="Picture 2">
            <a:extLst>
              <a:ext uri="{FF2B5EF4-FFF2-40B4-BE49-F238E27FC236}">
                <a16:creationId xmlns:a16="http://schemas.microsoft.com/office/drawing/2014/main" xmlns="" id="{4FB4409B-6120-4CC6-96FC-5BFEF156EE4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15424" y="2452132"/>
            <a:ext cx="2943225" cy="2943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93908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2D73A28-E83A-4ACF-9991-599731D226A0}"/>
              </a:ext>
            </a:extLst>
          </p:cNvPr>
          <p:cNvSpPr txBox="1"/>
          <p:nvPr/>
        </p:nvSpPr>
        <p:spPr>
          <a:xfrm>
            <a:off x="806824" y="403412"/>
            <a:ext cx="1694329" cy="584775"/>
          </a:xfrm>
          <a:prstGeom prst="rect">
            <a:avLst/>
          </a:prstGeom>
          <a:solidFill>
            <a:schemeClr val="bg1"/>
          </a:solidFill>
          <a:effectLst>
            <a:outerShdw blurRad="50800" dist="38100" dir="2700000" algn="tl" rotWithShape="0">
              <a:prstClr val="black">
                <a:alpha val="40000"/>
              </a:prstClr>
            </a:outerShdw>
            <a:softEdge rad="12700"/>
          </a:effectLst>
        </p:spPr>
        <p:txBody>
          <a:bodyPr wrap="square" rtlCol="0">
            <a:spAutoFit/>
          </a:bodyPr>
          <a:lstStyle/>
          <a:p>
            <a:r>
              <a:rPr lang="en-US" sz="3200" b="1" dirty="0">
                <a:latin typeface="Calibri" panose="020F0502020204030204" pitchFamily="34" charset="0"/>
                <a:cs typeface="Calibri" panose="020F0502020204030204" pitchFamily="34" charset="0"/>
              </a:rPr>
              <a:t>AGENDA</a:t>
            </a:r>
            <a:endParaRPr lang="en-IN" sz="32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D7F1CAD5-E55C-4CAA-8A7C-B083864E63CE}"/>
              </a:ext>
            </a:extLst>
          </p:cNvPr>
          <p:cNvSpPr txBox="1"/>
          <p:nvPr/>
        </p:nvSpPr>
        <p:spPr>
          <a:xfrm>
            <a:off x="1512793" y="988187"/>
            <a:ext cx="6888257" cy="6186309"/>
          </a:xfrm>
          <a:prstGeom prst="rect">
            <a:avLst/>
          </a:prstGeom>
          <a:noFill/>
        </p:spPr>
        <p:txBody>
          <a:bodyPr wrap="square">
            <a:spAutoFit/>
          </a:bodyPr>
          <a:lstStyle/>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rPr>
              <a:t>Introduction</a:t>
            </a:r>
            <a:endParaRPr lang="en-US" sz="2200" b="1" dirty="0">
              <a:solidFill>
                <a:schemeClr val="bg1"/>
              </a:solidFill>
              <a:effectLst>
                <a:outerShdw blurRad="38100" dist="38100" dir="2700000" algn="tl">
                  <a:srgbClr val="000000">
                    <a:alpha val="43137"/>
                  </a:srgbClr>
                </a:outerShdw>
              </a:effectLst>
              <a:cs typeface="Calibri" panose="020F0502020204030204" pitchFamily="34" charset="0"/>
            </a:endParaRP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cs typeface="Calibri" panose="020F0502020204030204" pitchFamily="34" charset="0"/>
              </a:rPr>
              <a:t>Problem Statement</a:t>
            </a:r>
          </a:p>
          <a:p>
            <a:pPr marL="457200" indent="-457200">
              <a:spcBef>
                <a:spcPts val="600"/>
              </a:spcBef>
              <a:spcAft>
                <a:spcPts val="600"/>
              </a:spcAft>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Conceptual Background of the Domain Problem</a:t>
            </a:r>
          </a:p>
          <a:p>
            <a:pPr marL="457200" indent="-457200">
              <a:spcBef>
                <a:spcPts val="600"/>
              </a:spcBef>
              <a:spcAft>
                <a:spcPts val="600"/>
              </a:spcAft>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Steps involved in the </a:t>
            </a:r>
            <a:r>
              <a:rPr lang="en-IN" sz="2200" b="1" dirty="0" err="1">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modeling</a:t>
            </a:r>
            <a:r>
              <a:rPr lang="en-IN" sz="22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process</a:t>
            </a:r>
          </a:p>
          <a:p>
            <a:pPr marL="457200" indent="-457200">
              <a:spcBef>
                <a:spcPts val="600"/>
              </a:spcBef>
              <a:spcAft>
                <a:spcPts val="600"/>
              </a:spcAft>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Analytical Problem Framing</a:t>
            </a:r>
            <a:endParaRPr lang="en-IN" sz="2200" dirty="0">
              <a:solidFill>
                <a:schemeClr val="bg1"/>
              </a:solidFill>
              <a:effectLst>
                <a:outerShdw blurRad="38100" dist="38100" dir="2700000" algn="tl">
                  <a:srgbClr val="000000">
                    <a:alpha val="43137"/>
                  </a:srgbClr>
                </a:outerShdw>
              </a:effectLst>
            </a:endParaRP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cs typeface="Calibri" panose="020F0502020204030204" pitchFamily="34" charset="0"/>
              </a:rPr>
              <a:t>Details of Dataset</a:t>
            </a: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cs typeface="Calibri" panose="020F0502020204030204" pitchFamily="34" charset="0"/>
              </a:rPr>
              <a:t>Data Preprocessing</a:t>
            </a: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cs typeface="Calibri" panose="020F0502020204030204" pitchFamily="34" charset="0"/>
              </a:rPr>
              <a:t>Visualization</a:t>
            </a: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rPr>
              <a:t>Correlation Between different features (Heat-Map)</a:t>
            </a:r>
          </a:p>
          <a:p>
            <a:pPr marL="457200" indent="-457200">
              <a:spcBef>
                <a:spcPts val="600"/>
              </a:spcBef>
              <a:spcAft>
                <a:spcPts val="600"/>
              </a:spcAft>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Model Development and Evaluation</a:t>
            </a:r>
          </a:p>
          <a:p>
            <a:pPr marL="457200" indent="-457200">
              <a:spcBef>
                <a:spcPts val="600"/>
              </a:spcBef>
              <a:spcAft>
                <a:spcPts val="600"/>
              </a:spcAft>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Hyperparameter tunning and final model</a:t>
            </a:r>
          </a:p>
          <a:p>
            <a:pPr marL="457200" indent="-457200">
              <a:spcBef>
                <a:spcPts val="600"/>
              </a:spcBef>
              <a:spcAft>
                <a:spcPts val="600"/>
              </a:spcAft>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rPr>
              <a:t>Conclusion and Future scope</a:t>
            </a:r>
            <a:r>
              <a:rPr lang="en-US" sz="2200" dirty="0"/>
              <a:t/>
            </a:r>
            <a:br>
              <a:rPr lang="en-US" sz="2200" dirty="0"/>
            </a:br>
            <a:endParaRPr lang="en-IN" sz="2200" b="1" dirty="0">
              <a:solidFill>
                <a:schemeClr val="bg1"/>
              </a:solidFill>
              <a:effectLst>
                <a:outerShdw blurRad="38100" dist="38100" dir="2700000" algn="tl">
                  <a:srgbClr val="000000">
                    <a:alpha val="43137"/>
                  </a:srgbClr>
                </a:outerShdw>
              </a:effectLst>
              <a:cs typeface="Calibri" panose="020F0502020204030204" pitchFamily="34" charset="0"/>
            </a:endParaRPr>
          </a:p>
        </p:txBody>
      </p:sp>
      <p:pic>
        <p:nvPicPr>
          <p:cNvPr id="2050" name="Picture 2">
            <a:extLst>
              <a:ext uri="{FF2B5EF4-FFF2-40B4-BE49-F238E27FC236}">
                <a16:creationId xmlns:a16="http://schemas.microsoft.com/office/drawing/2014/main" xmlns="" id="{875DB926-2581-4ED4-A87C-4F2028045C1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5992" y="5173583"/>
            <a:ext cx="1046801" cy="128100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a:extLst>
              <a:ext uri="{FF2B5EF4-FFF2-40B4-BE49-F238E27FC236}">
                <a16:creationId xmlns:a16="http://schemas.microsoft.com/office/drawing/2014/main" xmlns="" id="{D6FBAC57-10A1-47F1-A096-708EC014A3C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41341" y="1161772"/>
            <a:ext cx="3203656" cy="502387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xmlns="" val="1341053244"/>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929257D-A5B2-43BC-945E-B1C845F6DEE7}"/>
              </a:ext>
            </a:extLst>
          </p:cNvPr>
          <p:cNvSpPr txBox="1"/>
          <p:nvPr/>
        </p:nvSpPr>
        <p:spPr>
          <a:xfrm>
            <a:off x="438150" y="448360"/>
            <a:ext cx="7886700"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sz="3200" b="1" dirty="0">
                <a:effectLst>
                  <a:outerShdw blurRad="38100" dist="38100" dir="2700000" algn="tl">
                    <a:srgbClr val="000000">
                      <a:alpha val="43137"/>
                    </a:srgbClr>
                  </a:outerShdw>
                </a:effectLst>
              </a:rPr>
              <a:t>Let’s see the final Actual Vs Predicted sample</a:t>
            </a:r>
            <a:endParaRPr lang="en-IN" sz="3200"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xmlns="" id="{24C613C5-1ED4-47C9-BC70-81AE41C0F2E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2450" y="1428751"/>
            <a:ext cx="5300663" cy="48482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EA5586EF-9658-4E1C-AFB7-4678A109E584}"/>
              </a:ext>
            </a:extLst>
          </p:cNvPr>
          <p:cNvSpPr txBox="1"/>
          <p:nvPr/>
        </p:nvSpPr>
        <p:spPr>
          <a:xfrm>
            <a:off x="5934075" y="1986260"/>
            <a:ext cx="6096000" cy="1015663"/>
          </a:xfrm>
          <a:prstGeom prst="rect">
            <a:avLst/>
          </a:prstGeom>
          <a:noFill/>
        </p:spPr>
        <p:txBody>
          <a:bodyPr wrap="square">
            <a:spAutoFit/>
          </a:bodyPr>
          <a:lstStyle/>
          <a:p>
            <a:pPr marL="342900"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By looking at the above graph we can say our model is performing better now. So I will use this model for predicting the house prices using test data set.</a:t>
            </a:r>
            <a:endParaRPr lang="en-US" sz="2000" b="1" dirty="0">
              <a:solidFill>
                <a:schemeClr val="bg1"/>
              </a:solidFill>
              <a:effectLst>
                <a:outerShdw blurRad="38100" dist="38100" dir="2700000" algn="tl">
                  <a:srgbClr val="000000">
                    <a:alpha val="43137"/>
                  </a:srgbClr>
                </a:outerShdw>
              </a:effectLst>
            </a:endParaRPr>
          </a:p>
        </p:txBody>
      </p:sp>
      <p:pic>
        <p:nvPicPr>
          <p:cNvPr id="4100" name="Picture 4">
            <a:extLst>
              <a:ext uri="{FF2B5EF4-FFF2-40B4-BE49-F238E27FC236}">
                <a16:creationId xmlns:a16="http://schemas.microsoft.com/office/drawing/2014/main" xmlns="" id="{C07250F3-B2FD-4D62-B23E-FF267A6F154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9975" y="3429000"/>
            <a:ext cx="2847976" cy="2847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1679081"/>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D48C3B8-9245-4923-B8EE-B2E0C1492C22}"/>
              </a:ext>
            </a:extLst>
          </p:cNvPr>
          <p:cNvSpPr txBox="1"/>
          <p:nvPr/>
        </p:nvSpPr>
        <p:spPr>
          <a:xfrm>
            <a:off x="495300" y="482084"/>
            <a:ext cx="5191125" cy="58477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sz="3200" b="1" dirty="0">
                <a:effectLst>
                  <a:outerShdw blurRad="38100" dist="38100" dir="2700000" algn="tl">
                    <a:srgbClr val="000000">
                      <a:alpha val="43137"/>
                    </a:srgbClr>
                  </a:outerShdw>
                </a:effectLst>
              </a:rPr>
              <a:t>Conclusion and Future scope</a:t>
            </a:r>
            <a:endParaRPr lang="en-IN" sz="32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xmlns="" id="{8CE1F2A6-F6FC-48DA-B864-DB41E7EA8AB0}"/>
              </a:ext>
            </a:extLst>
          </p:cNvPr>
          <p:cNvSpPr txBox="1"/>
          <p:nvPr/>
        </p:nvSpPr>
        <p:spPr>
          <a:xfrm>
            <a:off x="390524" y="1462891"/>
            <a:ext cx="9287981" cy="5324535"/>
          </a:xfrm>
          <a:prstGeom prst="rect">
            <a:avLst/>
          </a:prstGeom>
          <a:noFill/>
        </p:spPr>
        <p:txBody>
          <a:bodyPr wrap="square">
            <a:spAutoFit/>
          </a:bodyPr>
          <a:lstStyle/>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During this project I have faced the problem of less amount of data, We can improve the model accuracy with a large amount of data. </a:t>
            </a:r>
            <a:r>
              <a:rPr lang="en-US" sz="2000" b="1" dirty="0">
                <a:solidFill>
                  <a:schemeClr val="bg1"/>
                </a:solidFill>
                <a:effectLst>
                  <a:outerShdw blurRad="38100" dist="38100" dir="2700000" algn="tl">
                    <a:srgbClr val="000000">
                      <a:alpha val="43137"/>
                    </a:srgbClr>
                  </a:outerShdw>
                </a:effectLst>
              </a:rPr>
              <a:t>And many columns are with same entries more than 80% of rows this will lead to a reduction in our model performance.</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One more issue is there are a large number of missing values present in this data set, so we have to use correctly fill those missing values.</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OverallQual</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is having highest (79%) correlation with target variable followed by the columns: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GrLivArea</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'(71%),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GarageCars</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'(63%) &amp;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GarageArea</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(62%).</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GarageArea</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is highly correlated (88%) with 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GarageCars</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GarageAge</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is highly correlated (83%) with 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Building_age</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TotRmsAbvGrd</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is highly correlated (83%) with column '</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GrLivArea</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a:t>
            </a:r>
            <a:r>
              <a:rPr lang="en-IN" sz="2000" b="1" dirty="0" err="1">
                <a:solidFill>
                  <a:schemeClr val="bg1"/>
                </a:solidFill>
                <a:effectLst>
                  <a:outerShdw blurRad="38100" dist="38100" dir="2700000" algn="tl">
                    <a:srgbClr val="000000">
                      <a:alpha val="43137"/>
                    </a:srgbClr>
                  </a:outerShdw>
                </a:effectLst>
                <a:ea typeface="Times New Roman" panose="02020603050405020304" pitchFamily="18" charset="0"/>
              </a:rPr>
              <a:t>XGBoost</a:t>
            </a: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 Regressor model' is our best-fitting model.</a:t>
            </a: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Times New Roman" panose="02020603050405020304" pitchFamily="18" charset="0"/>
              </a:rPr>
              <a:t>After tunning the model, we got almost 90% of accuracy.</a:t>
            </a:r>
            <a:endParaRPr lang="en-US" sz="2000" b="1" dirty="0">
              <a:solidFill>
                <a:schemeClr val="bg1"/>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We can still improve our model accuracy with some feature engineering and by doing some extensive hyperparameter tuning.</a:t>
            </a:r>
            <a:endParaRPr lang="en-US"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endParaRPr lang="en-US" sz="2000" b="1" dirty="0">
              <a:solidFill>
                <a:schemeClr val="bg1"/>
              </a:solidFill>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xmlns="" id="{D0CE9BEE-D3A9-41CF-B2BE-9CAB8682D4D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83281" y="2330291"/>
            <a:ext cx="2408719" cy="28513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8668490"/>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F52A6F-5FEB-49D2-BEBD-668B6F1E91F8}"/>
              </a:ext>
            </a:extLst>
          </p:cNvPr>
          <p:cNvSpPr txBox="1"/>
          <p:nvPr/>
        </p:nvSpPr>
        <p:spPr>
          <a:xfrm>
            <a:off x="647700" y="571500"/>
            <a:ext cx="2867025"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IN" sz="3200" b="1" dirty="0"/>
              <a:t>INTRODUCTION</a:t>
            </a:r>
            <a:endParaRPr lang="en-IN" b="1" dirty="0"/>
          </a:p>
        </p:txBody>
      </p:sp>
      <p:sp>
        <p:nvSpPr>
          <p:cNvPr id="4" name="TextBox 3">
            <a:extLst>
              <a:ext uri="{FF2B5EF4-FFF2-40B4-BE49-F238E27FC236}">
                <a16:creationId xmlns:a16="http://schemas.microsoft.com/office/drawing/2014/main" xmlns="" id="{5C6AA4E9-BC47-450F-A324-5F362BBEC565}"/>
              </a:ext>
            </a:extLst>
          </p:cNvPr>
          <p:cNvSpPr txBox="1"/>
          <p:nvPr/>
        </p:nvSpPr>
        <p:spPr>
          <a:xfrm>
            <a:off x="647700" y="1724442"/>
            <a:ext cx="8317006" cy="4093428"/>
          </a:xfrm>
          <a:prstGeom prst="rect">
            <a:avLst/>
          </a:prstGeom>
          <a:noFill/>
        </p:spPr>
        <p:txBody>
          <a:bodyPr wrap="square">
            <a:spAutoFit/>
          </a:bodyPr>
          <a:lstStyle/>
          <a:p>
            <a:pPr marL="342900" indent="-342900" algn="just">
              <a:buFont typeface="Wingdings" panose="05000000000000000000" pitchFamily="2" charset="2"/>
              <a:buChar char="ü"/>
            </a:pPr>
            <a:r>
              <a:rPr lang="en-IN" sz="2000" dirty="0">
                <a:solidFill>
                  <a:schemeClr val="bg1"/>
                </a:solidFill>
                <a:effectLst>
                  <a:outerShdw blurRad="38100" dist="38100" dir="2700000" algn="tl">
                    <a:srgbClr val="000000">
                      <a:alpha val="43137"/>
                    </a:srgbClr>
                  </a:outerShdw>
                </a:effectLst>
              </a:rPr>
              <a:t>Houses are one of the necessary needs of every person around the globe</a:t>
            </a:r>
            <a:r>
              <a:rPr lang="en-US" sz="2000" dirty="0">
                <a:solidFill>
                  <a:schemeClr val="bg1"/>
                </a:solidFill>
                <a:effectLst>
                  <a:outerShdw blurRad="38100" dist="38100" dir="2700000" algn="tl">
                    <a:srgbClr val="000000">
                      <a:alpha val="43137"/>
                    </a:srgbClr>
                  </a:outerShdw>
                </a:effectLst>
              </a:rPr>
              <a:t>. Therefore, the housing and real estate market is one of the markets that</a:t>
            </a:r>
            <a:r>
              <a:rPr lang="en-IN" sz="2000" dirty="0">
                <a:solidFill>
                  <a:schemeClr val="bg1"/>
                </a:solidFill>
                <a:effectLst>
                  <a:outerShdw blurRad="38100" dist="38100" dir="2700000" algn="tl">
                    <a:srgbClr val="000000">
                      <a:alpha val="43137"/>
                    </a:srgbClr>
                  </a:outerShdw>
                </a:effectLst>
              </a:rPr>
              <a:t> is one of the major contributors to the world’s economy. It is a very large market and various companies are working in the domain. Data science comes as a very important tool to solve problems in the domain to help the companies increase their overall revenue, profits, improve their marketing strategies, and focus on changing trends in house sales and purchases.</a:t>
            </a:r>
          </a:p>
          <a:p>
            <a:pPr marL="342900" indent="-342900" algn="just">
              <a:buFont typeface="Wingdings" panose="05000000000000000000" pitchFamily="2" charset="2"/>
              <a:buChar char="ü"/>
            </a:pPr>
            <a:endParaRPr lang="en-IN" sz="2000" dirty="0">
              <a:solidFill>
                <a:schemeClr val="bg1"/>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ü"/>
            </a:pPr>
            <a:r>
              <a:rPr lang="en-IN" sz="2000" dirty="0">
                <a:solidFill>
                  <a:schemeClr val="bg1"/>
                </a:solidFill>
                <a:effectLst>
                  <a:outerShdw blurRad="38100" dist="38100" dir="2700000" algn="tl">
                    <a:srgbClr val="000000">
                      <a:alpha val="43137"/>
                    </a:srgbClr>
                  </a:outerShdw>
                </a:effectLst>
              </a:rPr>
              <a:t>A US-based housing company named </a:t>
            </a:r>
            <a:r>
              <a:rPr lang="en-IN" sz="2000" b="1" dirty="0">
                <a:solidFill>
                  <a:schemeClr val="bg1"/>
                </a:solidFill>
                <a:effectLst>
                  <a:outerShdw blurRad="38100" dist="38100" dir="2700000" algn="tl">
                    <a:srgbClr val="000000">
                      <a:alpha val="43137"/>
                    </a:srgbClr>
                  </a:outerShdw>
                </a:effectLst>
              </a:rPr>
              <a:t>Surprise Housing </a:t>
            </a:r>
            <a:r>
              <a:rPr lang="en-IN" sz="2000" dirty="0">
                <a:solidFill>
                  <a:schemeClr val="bg1"/>
                </a:solidFill>
                <a:effectLst>
                  <a:outerShdw blurRad="38100" dist="38100" dir="2700000" algn="tl">
                    <a:srgbClr val="000000">
                      <a:alpha val="43137"/>
                    </a:srgbClr>
                  </a:outerShdw>
                </a:effectLst>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p:txBody>
      </p:sp>
      <p:pic>
        <p:nvPicPr>
          <p:cNvPr id="5" name="Picture 2">
            <a:extLst>
              <a:ext uri="{FF2B5EF4-FFF2-40B4-BE49-F238E27FC236}">
                <a16:creationId xmlns:a16="http://schemas.microsoft.com/office/drawing/2014/main" xmlns="" id="{E8CB57CA-845D-4516-9BE5-97D786276EF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64706" y="1940278"/>
            <a:ext cx="3227295" cy="32861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1020439"/>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764598A-79BA-4C6F-85A6-60280ED52302}"/>
              </a:ext>
            </a:extLst>
          </p:cNvPr>
          <p:cNvSpPr txBox="1"/>
          <p:nvPr/>
        </p:nvSpPr>
        <p:spPr>
          <a:xfrm>
            <a:off x="390525" y="314325"/>
            <a:ext cx="3667125" cy="584775"/>
          </a:xfrm>
          <a:prstGeom prst="rect">
            <a:avLst/>
          </a:prstGeom>
          <a:solidFill>
            <a:schemeClr val="bg1"/>
          </a:solidFill>
          <a:effectLst>
            <a:outerShdw blurRad="50800" dist="38100" dir="2700000" algn="tl" rotWithShape="0">
              <a:prstClr val="black">
                <a:alpha val="40000"/>
              </a:prstClr>
            </a:outerShdw>
            <a:softEdge rad="12700"/>
          </a:effectLst>
        </p:spPr>
        <p:txBody>
          <a:bodyPr wrap="square" rtlCol="0">
            <a:spAutoFit/>
          </a:bodyPr>
          <a:lstStyle/>
          <a:p>
            <a:pPr algn="ctr"/>
            <a:r>
              <a:rPr lang="en-US"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Problem Statement</a:t>
            </a:r>
          </a:p>
        </p:txBody>
      </p:sp>
      <p:sp>
        <p:nvSpPr>
          <p:cNvPr id="6" name="TextBox 5">
            <a:extLst>
              <a:ext uri="{FF2B5EF4-FFF2-40B4-BE49-F238E27FC236}">
                <a16:creationId xmlns:a16="http://schemas.microsoft.com/office/drawing/2014/main" xmlns="" id="{41D58FD1-9C7E-4390-BCCD-B4BA70303992}"/>
              </a:ext>
            </a:extLst>
          </p:cNvPr>
          <p:cNvSpPr txBox="1"/>
          <p:nvPr/>
        </p:nvSpPr>
        <p:spPr>
          <a:xfrm>
            <a:off x="2638425" y="1123829"/>
            <a:ext cx="8991600" cy="509857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ü"/>
              <a:tabLst>
                <a:tab pos="2340610" algn="l"/>
              </a:tabLst>
            </a:pP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Buying a house is a stressful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thing in current world.</a:t>
            </a:r>
            <a:endPar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tabLst>
                <a:tab pos="2340610" algn="l"/>
              </a:tabLst>
            </a:pP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Buyers are generally not aware of factors that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influence the price of </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house prices.</a:t>
            </a:r>
          </a:p>
          <a:p>
            <a:pPr marL="342900" indent="-342900">
              <a:lnSpc>
                <a:spcPct val="107000"/>
              </a:lnSpc>
              <a:spcAft>
                <a:spcPts val="800"/>
              </a:spcAft>
              <a:buFont typeface="Wingdings" panose="05000000000000000000" pitchFamily="2" charset="2"/>
              <a:buChar char="ü"/>
              <a:tabLst>
                <a:tab pos="2340610" algn="l"/>
              </a:tabLst>
            </a:pP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It is a very large market and various companies are working in the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Industry</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Data science comes as a very important tool to solve problems in the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field</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to help the companies increase their overall revenue, profits, improve their marketing strategies, and focus on changing trends in house sales and purchases. </a:t>
            </a:r>
          </a:p>
          <a:p>
            <a:pPr marL="342900" indent="-342900">
              <a:lnSpc>
                <a:spcPct val="107000"/>
              </a:lnSpc>
              <a:spcAft>
                <a:spcPts val="800"/>
              </a:spcAft>
              <a:buFont typeface="Wingdings" panose="05000000000000000000" pitchFamily="2" charset="2"/>
              <a:buChar char="ü"/>
              <a:tabLst>
                <a:tab pos="2340610" algn="l"/>
              </a:tabLst>
            </a:pP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Predictive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modelling</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Market mix </a:t>
            </a:r>
            <a:r>
              <a:rPr lang="en-I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modelling</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and recommendation systems are machine learning techniques used to achieve</a:t>
            </a: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the business goals for housing companies. Our problem is related to one such housing company</a:t>
            </a:r>
          </a:p>
          <a:p>
            <a:pPr marL="342900" indent="-342900">
              <a:lnSpc>
                <a:spcPct val="107000"/>
              </a:lnSpc>
              <a:spcAft>
                <a:spcPts val="800"/>
              </a:spcAft>
              <a:buFont typeface="Wingdings" panose="05000000000000000000" pitchFamily="2" charset="2"/>
              <a:buChar char="ü"/>
              <a:tabLst>
                <a:tab pos="2340610" algn="l"/>
              </a:tabLst>
            </a:pPr>
            <a:r>
              <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We are required to build a model using machine learning.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of a new market.</a:t>
            </a:r>
          </a:p>
        </p:txBody>
      </p:sp>
      <p:pic>
        <p:nvPicPr>
          <p:cNvPr id="7" name="Picture 6">
            <a:extLst>
              <a:ext uri="{FF2B5EF4-FFF2-40B4-BE49-F238E27FC236}">
                <a16:creationId xmlns:a16="http://schemas.microsoft.com/office/drawing/2014/main" xmlns="" id="{A2146A18-5746-4824-96D8-3C513902043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2000225"/>
            <a:ext cx="2480285" cy="3543325"/>
          </a:xfrm>
          <a:prstGeom prst="rect">
            <a:avLst/>
          </a:prstGeom>
          <a:effectLst>
            <a:outerShdw blurRad="177800" dist="203200" dir="21540000" sx="89000" sy="89000" algn="ctr" rotWithShape="0">
              <a:schemeClr val="tx1">
                <a:alpha val="90000"/>
              </a:schemeClr>
            </a:outerShdw>
          </a:effectLst>
        </p:spPr>
      </p:pic>
    </p:spTree>
    <p:extLst>
      <p:ext uri="{BB962C8B-B14F-4D97-AF65-F5344CB8AC3E}">
        <p14:creationId xmlns:p14="http://schemas.microsoft.com/office/powerpoint/2010/main" xmlns="" val="474976699"/>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E51C349-5E7A-470A-ABF4-8F4CFF3340A6}"/>
              </a:ext>
            </a:extLst>
          </p:cNvPr>
          <p:cNvSpPr txBox="1"/>
          <p:nvPr/>
        </p:nvSpPr>
        <p:spPr>
          <a:xfrm>
            <a:off x="686421" y="788115"/>
            <a:ext cx="7877175" cy="4093428"/>
          </a:xfrm>
          <a:prstGeom prst="rect">
            <a:avLst/>
          </a:prstGeom>
          <a:noFill/>
        </p:spPr>
        <p:txBody>
          <a:bodyPr wrap="square">
            <a:spAutoFit/>
          </a:bodyPr>
          <a:lstStyle/>
          <a:p>
            <a:pPr marL="342900" indent="-342900">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They believe that housing prices depend upon:</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The square foot area</a:t>
            </a:r>
          </a:p>
          <a:p>
            <a:pPr marL="800100" lvl="1" indent="-342900">
              <a:buFont typeface="Wingdings" panose="05000000000000000000" pitchFamily="2" charset="2"/>
              <a:buChar char="ü"/>
            </a:pPr>
            <a:r>
              <a:rPr lang="en-IN" sz="2000" b="1" dirty="0" smtClean="0">
                <a:solidFill>
                  <a:schemeClr val="bg1"/>
                </a:solidFill>
                <a:effectLst>
                  <a:outerShdw blurRad="38100" dist="38100" dir="2700000" algn="tl">
                    <a:srgbClr val="000000">
                      <a:alpha val="43137"/>
                    </a:srgbClr>
                  </a:outerShdw>
                </a:effectLst>
              </a:rPr>
              <a:t>Neighbourhood</a:t>
            </a:r>
            <a:endParaRPr lang="en-IN" sz="2000" b="1" dirty="0">
              <a:solidFill>
                <a:schemeClr val="bg1"/>
              </a:solidFill>
              <a:effectLst>
                <a:outerShdw blurRad="38100" dist="38100" dir="2700000" algn="tl">
                  <a:srgbClr val="000000">
                    <a:alpha val="43137"/>
                  </a:srgbClr>
                </a:outerShdw>
              </a:effectLst>
            </a:endParaRP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The no. of bedrooms</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Area in the city</a:t>
            </a:r>
          </a:p>
          <a:p>
            <a:pPr marL="800100" lvl="1" indent="-342900">
              <a:buFont typeface="Wingdings" panose="05000000000000000000" pitchFamily="2" charset="2"/>
              <a:buChar char="ü"/>
            </a:pPr>
            <a:endParaRPr lang="en-IN"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rPr>
              <a:t>But it depends upon many factors also Such as:</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No. of storeys.</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Area outside the house.</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Rooms on one floor.</a:t>
            </a:r>
          </a:p>
          <a:p>
            <a:pPr marL="800100" lvl="1" indent="-34290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rPr>
              <a:t>Age of house.</a:t>
            </a:r>
          </a:p>
          <a:p>
            <a:pPr marL="800100" lvl="1" indent="-342900"/>
            <a:endParaRPr lang="en-IN" sz="2000" b="1" dirty="0">
              <a:solidFill>
                <a:schemeClr val="bg1"/>
              </a:solidFill>
              <a:effectLst>
                <a:outerShdw blurRad="38100" dist="38100" dir="2700000" algn="tl">
                  <a:srgbClr val="000000">
                    <a:alpha val="43137"/>
                  </a:srgbClr>
                </a:outerShdw>
              </a:effectLst>
            </a:endParaRPr>
          </a:p>
          <a:p>
            <a:pPr lvl="1"/>
            <a:endParaRPr lang="en-IN" sz="2000" b="1" dirty="0">
              <a:solidFill>
                <a:schemeClr val="bg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xmlns="" id="{919F84B7-9900-4BF2-BC84-95026B5CD61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6498597">
            <a:off x="6517998" y="421063"/>
            <a:ext cx="5590222" cy="559022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3B2964CF-C93E-435F-ABB7-9FE965CC9F3B}"/>
              </a:ext>
            </a:extLst>
          </p:cNvPr>
          <p:cNvSpPr txBox="1"/>
          <p:nvPr/>
        </p:nvSpPr>
        <p:spPr>
          <a:xfrm>
            <a:off x="8761613" y="2800677"/>
            <a:ext cx="1102995"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House price</a:t>
            </a:r>
            <a:endParaRPr lang="en-IN" sz="2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xmlns="" id="{083812E2-0C76-4A3B-9E90-3674FC468034}"/>
              </a:ext>
            </a:extLst>
          </p:cNvPr>
          <p:cNvSpPr txBox="1"/>
          <p:nvPr/>
        </p:nvSpPr>
        <p:spPr>
          <a:xfrm>
            <a:off x="10841131" y="1080495"/>
            <a:ext cx="1427797"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Square foot area</a:t>
            </a:r>
            <a:endParaRPr lang="en-IN"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xmlns="" id="{A5E063FE-82FB-4887-8792-A0DF2647B28A}"/>
              </a:ext>
            </a:extLst>
          </p:cNvPr>
          <p:cNvSpPr txBox="1"/>
          <p:nvPr/>
        </p:nvSpPr>
        <p:spPr>
          <a:xfrm>
            <a:off x="10602529" y="4943419"/>
            <a:ext cx="952500" cy="707886"/>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No. of Rooms</a:t>
            </a:r>
            <a:endParaRPr lang="en-IN" sz="20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xmlns="" id="{C973AC2D-BD44-48E6-9125-3924D2D0E973}"/>
              </a:ext>
            </a:extLst>
          </p:cNvPr>
          <p:cNvSpPr txBox="1"/>
          <p:nvPr/>
        </p:nvSpPr>
        <p:spPr>
          <a:xfrm>
            <a:off x="6620770" y="2800677"/>
            <a:ext cx="952501"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F</a:t>
            </a:r>
            <a:r>
              <a:rPr lang="en-IN" sz="2000" b="1" dirty="0" err="1">
                <a:effectLst>
                  <a:outerShdw blurRad="38100" dist="38100" dir="2700000" algn="tl">
                    <a:srgbClr val="000000">
                      <a:alpha val="43137"/>
                    </a:srgbClr>
                  </a:outerShdw>
                </a:effectLst>
              </a:rPr>
              <a:t>loors</a:t>
            </a:r>
            <a:endParaRPr lang="en-IN" sz="2000" b="1"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xmlns="" id="{EEFE270F-3950-4948-AA81-A9EBD91BD4DE}"/>
              </a:ext>
            </a:extLst>
          </p:cNvPr>
          <p:cNvSpPr txBox="1"/>
          <p:nvPr/>
        </p:nvSpPr>
        <p:spPr>
          <a:xfrm>
            <a:off x="7097020" y="788115"/>
            <a:ext cx="73152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AGE</a:t>
            </a:r>
            <a:endParaRPr lang="en-IN" sz="2000" b="1" dirty="0">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xmlns="" id="{5E2BF674-460F-411E-A601-95E27DBA9A3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95390" y="4197328"/>
            <a:ext cx="2471546" cy="24715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42387946"/>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8C0FB7-730D-41AD-A6BD-581FBDB54158}"/>
              </a:ext>
            </a:extLst>
          </p:cNvPr>
          <p:cNvSpPr txBox="1"/>
          <p:nvPr/>
        </p:nvSpPr>
        <p:spPr>
          <a:xfrm>
            <a:off x="533399" y="438150"/>
            <a:ext cx="8543925"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IN"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endParaRPr lang="en-IN"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088FB262-A271-4FEA-B879-C9DAE4852BBE}"/>
              </a:ext>
            </a:extLst>
          </p:cNvPr>
          <p:cNvSpPr txBox="1"/>
          <p:nvPr/>
        </p:nvSpPr>
        <p:spPr>
          <a:xfrm>
            <a:off x="533399" y="1602474"/>
            <a:ext cx="8157882" cy="4008020"/>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v"/>
              <a:tabLst>
                <a:tab pos="2340610" algn="l"/>
              </a:tabLst>
            </a:pPr>
            <a:r>
              <a:rPr lang="en-I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342900" indent="-342900">
              <a:lnSpc>
                <a:spcPct val="107000"/>
              </a:lnSpc>
              <a:spcAft>
                <a:spcPts val="800"/>
              </a:spcAft>
              <a:buFont typeface="Wingdings" panose="05000000000000000000" pitchFamily="2" charset="2"/>
              <a:buChar char="v"/>
              <a:tabLst>
                <a:tab pos="2340610" algn="l"/>
              </a:tabLst>
            </a:pPr>
            <a:r>
              <a:rPr lang="en-I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to predict the actual value of the prospective properties and decide whether to invest in them or not. For this company wants to know:</a:t>
            </a:r>
          </a:p>
          <a:p>
            <a:pPr marL="800100" lvl="1" indent="-342900">
              <a:lnSpc>
                <a:spcPct val="107000"/>
              </a:lnSpc>
              <a:spcAft>
                <a:spcPts val="800"/>
              </a:spcAft>
              <a:buFont typeface="Wingdings" panose="05000000000000000000" pitchFamily="2" charset="2"/>
              <a:buChar char="ü"/>
              <a:tabLst>
                <a:tab pos="2340610" algn="l"/>
              </a:tabLst>
            </a:pPr>
            <a:r>
              <a:rPr lang="en-I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Which variables are important to predict the price of a variable? </a:t>
            </a:r>
          </a:p>
          <a:p>
            <a:pPr marL="800100" lvl="1" indent="-342900">
              <a:lnSpc>
                <a:spcPct val="107000"/>
              </a:lnSpc>
              <a:spcAft>
                <a:spcPts val="800"/>
              </a:spcAft>
              <a:buFont typeface="Wingdings" panose="05000000000000000000" pitchFamily="2" charset="2"/>
              <a:buChar char="ü"/>
              <a:tabLst>
                <a:tab pos="2340610" algn="l"/>
              </a:tabLst>
            </a:pPr>
            <a:r>
              <a:rPr lang="en-I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How do these variables describe the price of the house</a:t>
            </a:r>
          </a:p>
        </p:txBody>
      </p:sp>
      <p:pic>
        <p:nvPicPr>
          <p:cNvPr id="5" name="Picture 4" descr="Generate more sales from website">
            <a:extLst>
              <a:ext uri="{FF2B5EF4-FFF2-40B4-BE49-F238E27FC236}">
                <a16:creationId xmlns:a16="http://schemas.microsoft.com/office/drawing/2014/main" xmlns="" id="{BD0B0C0C-7B7B-44F1-A6B7-1A0164851A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91281" y="1506043"/>
            <a:ext cx="3386419" cy="4708173"/>
          </a:xfrm>
          <a:prstGeom prst="rect">
            <a:avLst/>
          </a:prstGeom>
          <a:noFill/>
          <a:effectLst>
            <a:outerShdw blurRad="12700" dist="50800" dir="780000" algn="tl" rotWithShape="0">
              <a:prstClr val="black">
                <a:alpha val="86000"/>
              </a:prstClr>
            </a:outerShdw>
            <a:softEdge rad="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0096175"/>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A9F3C7-4D94-4C0C-A909-C286B50814B9}"/>
              </a:ext>
            </a:extLst>
          </p:cNvPr>
          <p:cNvSpPr txBox="1"/>
          <p:nvPr/>
        </p:nvSpPr>
        <p:spPr>
          <a:xfrm>
            <a:off x="476250" y="466725"/>
            <a:ext cx="8124825"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IN" sz="3200" b="1" dirty="0">
                <a:effectLst>
                  <a:outerShdw blurRad="38100" dist="38100" dir="2700000" algn="tl">
                    <a:srgbClr val="000000">
                      <a:alpha val="43137"/>
                    </a:srgbClr>
                  </a:outerShdw>
                </a:effectLst>
              </a:rPr>
              <a:t>STEPS INVOLVED IN THE MODELLING PROCESS </a:t>
            </a:r>
            <a:endParaRPr lang="en-IN"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E4754FCC-8F15-4EBF-8B4B-5B491FAE7285}"/>
              </a:ext>
            </a:extLst>
          </p:cNvPr>
          <p:cNvSpPr txBox="1"/>
          <p:nvPr/>
        </p:nvSpPr>
        <p:spPr>
          <a:xfrm>
            <a:off x="3924300" y="1762126"/>
            <a:ext cx="7972425" cy="4102533"/>
          </a:xfrm>
          <a:prstGeom prst="rect">
            <a:avLst/>
          </a:prstGeom>
          <a:noFill/>
        </p:spPr>
        <p:txBody>
          <a:bodyPr wrap="square">
            <a:spAutoFit/>
          </a:bodyPr>
          <a:lstStyle/>
          <a:p>
            <a:pPr marL="342900" lvl="0" indent="-342900">
              <a:lnSpc>
                <a:spcPct val="150000"/>
              </a:lnSpc>
              <a:buFont typeface="Wingdings" panose="05000000000000000000" pitchFamily="2" charset="2"/>
              <a:buChar char="ü"/>
            </a:pPr>
            <a:r>
              <a:rPr lang="en-US" sz="2200" b="1" dirty="0">
                <a:solidFill>
                  <a:schemeClr val="bg1"/>
                </a:solidFill>
                <a:effectLst>
                  <a:outerShdw blurRad="38100" dist="38100" dir="2700000" algn="tl">
                    <a:srgbClr val="000000">
                      <a:alpha val="43137"/>
                    </a:srgbClr>
                  </a:outerShdw>
                </a:effectLst>
              </a:rPr>
              <a:t>The steps involved in the process are:-</a:t>
            </a:r>
            <a:endParaRPr lang="en-IN" sz="2200" b="1" dirty="0">
              <a:solidFill>
                <a:schemeClr val="bg1"/>
              </a:solidFill>
              <a:effectLst>
                <a:outerShdw blurRad="38100" dist="38100" dir="2700000" algn="tl">
                  <a:srgbClr val="000000">
                    <a:alpha val="43137"/>
                  </a:srgbClr>
                </a:outerShdw>
              </a:effectLst>
            </a:endParaRP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Importing the required packages into our python environment</a:t>
            </a: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Importing the house price data and doing some EDA on it</a:t>
            </a: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Data Visualization on the house price data</a:t>
            </a: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Feature Selection &amp; Data Split</a:t>
            </a: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Modelling the data using the algorithms</a:t>
            </a:r>
          </a:p>
          <a:p>
            <a:pPr marL="342900" lvl="0" indent="-342900">
              <a:lnSpc>
                <a:spcPct val="150000"/>
              </a:lnSpc>
              <a:buFont typeface="Wingdings" panose="05000000000000000000" pitchFamily="2" charset="2"/>
              <a:buChar char="ü"/>
            </a:pPr>
            <a:r>
              <a:rPr lang="en-IN" sz="2200" b="1" dirty="0">
                <a:solidFill>
                  <a:schemeClr val="bg1"/>
                </a:solidFill>
                <a:effectLst>
                  <a:outerShdw blurRad="38100" dist="38100" dir="2700000" algn="tl">
                    <a:srgbClr val="000000">
                      <a:alpha val="43137"/>
                    </a:srgbClr>
                  </a:outerShdw>
                </a:effectLst>
              </a:rPr>
              <a:t>Evaluating the built model using the evaluation metrics</a:t>
            </a:r>
          </a:p>
          <a:p>
            <a:pPr marL="342900" indent="-342900">
              <a:lnSpc>
                <a:spcPct val="150000"/>
              </a:lnSpc>
              <a:buFont typeface="Wingdings" panose="05000000000000000000" pitchFamily="2" charset="2"/>
              <a:buChar char="ü"/>
            </a:pPr>
            <a:endParaRPr lang="en-IN" sz="2200"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xmlns="" id="{B891CF70-96C8-4F31-9993-C122353BC00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875" y="2738027"/>
            <a:ext cx="3408733" cy="30313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56788415"/>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A7D690A-9703-46B6-9022-8A97506B861F}"/>
              </a:ext>
            </a:extLst>
          </p:cNvPr>
          <p:cNvSpPr txBox="1"/>
          <p:nvPr/>
        </p:nvSpPr>
        <p:spPr>
          <a:xfrm>
            <a:off x="609600" y="590550"/>
            <a:ext cx="5000625"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5535DAC4-0358-4C9F-8D41-2EE77DE5BEB9}"/>
              </a:ext>
            </a:extLst>
          </p:cNvPr>
          <p:cNvSpPr txBox="1"/>
          <p:nvPr/>
        </p:nvSpPr>
        <p:spPr>
          <a:xfrm>
            <a:off x="3899639" y="1392599"/>
            <a:ext cx="8020050" cy="3905428"/>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Calibri"/>
                <a:cs typeface="Mangal"/>
              </a:rPr>
              <a:t>As we have provided with two sets of data, one is for train and another test dataset. Here we need to build a machine learning model using train data set and then by using that model we will make predictions for the test data set.</a:t>
            </a:r>
            <a:endParaRPr lang="en-US" sz="2000" b="1" dirty="0">
              <a:solidFill>
                <a:schemeClr val="bg1"/>
              </a:solidFill>
              <a:effectLst>
                <a:outerShdw blurRad="38100" dist="38100" dir="2700000" algn="tl">
                  <a:srgbClr val="000000">
                    <a:alpha val="43137"/>
                  </a:srgbClr>
                </a:outerShdw>
              </a:effectLst>
              <a:ea typeface="Calibri"/>
              <a:cs typeface="Mangal"/>
            </a:endParaRPr>
          </a:p>
          <a:p>
            <a:pPr marL="342900" marR="0" indent="-342900" algn="just">
              <a:lnSpc>
                <a:spcPct val="107000"/>
              </a:lnSpc>
              <a:spcBef>
                <a:spcPts val="0"/>
              </a:spcBef>
              <a:spcAft>
                <a:spcPts val="800"/>
              </a:spcAf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Calibri"/>
                <a:cs typeface="Mangal"/>
              </a:rPr>
              <a:t>Both the data sets are in CSV format, the training dataset </a:t>
            </a:r>
            <a:r>
              <a:rPr lang="en-US" sz="2000" b="1" dirty="0">
                <a:solidFill>
                  <a:schemeClr val="bg1"/>
                </a:solidFill>
                <a:effectLst>
                  <a:outerShdw blurRad="38100" dist="38100" dir="2700000" algn="tl">
                    <a:srgbClr val="000000">
                      <a:alpha val="43137"/>
                    </a:srgbClr>
                  </a:outerShdw>
                </a:effectLst>
                <a:ea typeface="Calibri"/>
                <a:cs typeface="Mangal"/>
              </a:rPr>
              <a:t>has 11638 rows and 81 columns, and the test data set has</a:t>
            </a:r>
            <a:r>
              <a:rPr lang="en-IN" sz="2000" b="1" dirty="0">
                <a:solidFill>
                  <a:schemeClr val="bg1"/>
                </a:solidFill>
                <a:effectLst>
                  <a:outerShdw blurRad="38100" dist="38100" dir="2700000" algn="tl">
                    <a:srgbClr val="000000">
                      <a:alpha val="43137"/>
                    </a:srgbClr>
                  </a:outerShdw>
                </a:effectLst>
                <a:ea typeface="Calibri"/>
                <a:cs typeface="Mangal"/>
              </a:rPr>
              <a:t> 292 rows. Here for similar processing of both the datasets I will combine both the data sets and will do EDA, skewness treatment, data </a:t>
            </a:r>
            <a:r>
              <a:rPr lang="en-IN" sz="2000" b="1" dirty="0" smtClean="0">
                <a:solidFill>
                  <a:schemeClr val="bg1"/>
                </a:solidFill>
                <a:effectLst>
                  <a:outerShdw blurRad="38100" dist="38100" dir="2700000" algn="tl">
                    <a:srgbClr val="000000">
                      <a:alpha val="43137"/>
                    </a:srgbClr>
                  </a:outerShdw>
                </a:effectLst>
                <a:ea typeface="Calibri"/>
                <a:cs typeface="Mangal"/>
              </a:rPr>
              <a:t>pre-processing</a:t>
            </a:r>
            <a:r>
              <a:rPr lang="en-IN" sz="2000" b="1" dirty="0">
                <a:solidFill>
                  <a:schemeClr val="bg1"/>
                </a:solidFill>
                <a:effectLst>
                  <a:outerShdw blurRad="38100" dist="38100" dir="2700000" algn="tl">
                    <a:srgbClr val="000000">
                      <a:alpha val="43137"/>
                    </a:srgbClr>
                  </a:outerShdw>
                </a:effectLst>
                <a:ea typeface="Calibri"/>
                <a:cs typeface="Mangal"/>
              </a:rPr>
              <a:t>, and other necessary steps.</a:t>
            </a:r>
            <a:endParaRPr lang="en-US" sz="2000" b="1" dirty="0">
              <a:solidFill>
                <a:schemeClr val="bg1"/>
              </a:solidFill>
              <a:effectLst>
                <a:outerShdw blurRad="38100" dist="38100" dir="2700000" algn="tl">
                  <a:srgbClr val="000000">
                    <a:alpha val="43137"/>
                  </a:srgbClr>
                </a:outerShdw>
              </a:effectLst>
              <a:ea typeface="Calibri"/>
              <a:cs typeface="Mangal"/>
            </a:endParaRPr>
          </a:p>
          <a:p>
            <a:pPr marL="342900" marR="0" indent="-342900" algn="just">
              <a:lnSpc>
                <a:spcPct val="107000"/>
              </a:lnSpc>
              <a:spcBef>
                <a:spcPts val="0"/>
              </a:spcBef>
              <a:spcAft>
                <a:spcPts val="800"/>
              </a:spcAft>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ea typeface="Calibri"/>
                <a:cs typeface="Mangal"/>
              </a:rPr>
              <a:t>And as we have to predict house prices in this problem so </a:t>
            </a:r>
            <a:r>
              <a:rPr lang="en-IN" sz="2000" b="1" dirty="0" smtClean="0">
                <a:solidFill>
                  <a:schemeClr val="bg1"/>
                </a:solidFill>
                <a:effectLst>
                  <a:outerShdw blurRad="38100" dist="38100" dir="2700000" algn="tl">
                    <a:srgbClr val="000000">
                      <a:alpha val="43137"/>
                    </a:srgbClr>
                  </a:outerShdw>
                </a:effectLst>
                <a:ea typeface="Calibri"/>
                <a:cs typeface="Mangal"/>
              </a:rPr>
              <a:t>we </a:t>
            </a:r>
            <a:r>
              <a:rPr lang="en-IN" sz="2000" b="1" dirty="0">
                <a:solidFill>
                  <a:schemeClr val="bg1"/>
                </a:solidFill>
                <a:effectLst>
                  <a:outerShdw blurRad="38100" dist="38100" dir="2700000" algn="tl">
                    <a:srgbClr val="000000">
                      <a:alpha val="43137"/>
                    </a:srgbClr>
                  </a:outerShdw>
                </a:effectLst>
                <a:ea typeface="Calibri"/>
                <a:cs typeface="Mangal"/>
              </a:rPr>
              <a:t>will be using different regression models.</a:t>
            </a:r>
            <a:endParaRPr lang="en-US" sz="2000" b="1" dirty="0">
              <a:solidFill>
                <a:schemeClr val="bg1"/>
              </a:solidFill>
              <a:effectLst>
                <a:outerShdw blurRad="38100" dist="38100" dir="2700000" algn="tl">
                  <a:srgbClr val="000000">
                    <a:alpha val="43137"/>
                  </a:srgbClr>
                </a:outerShdw>
              </a:effectLst>
              <a:ea typeface="Calibri"/>
              <a:cs typeface="Mangal"/>
            </a:endParaRPr>
          </a:p>
        </p:txBody>
      </p:sp>
      <p:pic>
        <p:nvPicPr>
          <p:cNvPr id="5" name="Picture 8" descr="Improves the user experience and helps marketeers with best insights on various areas of website.">
            <a:extLst>
              <a:ext uri="{FF2B5EF4-FFF2-40B4-BE49-F238E27FC236}">
                <a16:creationId xmlns:a16="http://schemas.microsoft.com/office/drawing/2014/main" xmlns="" id="{3999F216-7AFD-4F4C-8807-E80579820BD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975" y="2729181"/>
            <a:ext cx="3718664" cy="3338245"/>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8609967"/>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D22D6C-4A5A-4FF5-AF3F-C7CEDBB9D838}"/>
              </a:ext>
            </a:extLst>
          </p:cNvPr>
          <p:cNvSpPr txBox="1"/>
          <p:nvPr/>
        </p:nvSpPr>
        <p:spPr>
          <a:xfrm>
            <a:off x="485775" y="377507"/>
            <a:ext cx="247650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Data Sources</a:t>
            </a:r>
            <a:endParaRPr lang="en-IN" sz="3200"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xmlns="" id="{F872068A-8056-4221-9CCC-52B929A675BC}"/>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1219200" y="1038226"/>
            <a:ext cx="8448675" cy="3964940"/>
          </a:xfrm>
          <a:prstGeom prst="rect">
            <a:avLst/>
          </a:prstGeom>
        </p:spPr>
      </p:pic>
      <p:sp>
        <p:nvSpPr>
          <p:cNvPr id="5" name="TextBox 4">
            <a:extLst>
              <a:ext uri="{FF2B5EF4-FFF2-40B4-BE49-F238E27FC236}">
                <a16:creationId xmlns:a16="http://schemas.microsoft.com/office/drawing/2014/main" xmlns="" id="{11E1C08C-6F67-48C9-8F86-349E9D3158D1}"/>
              </a:ext>
            </a:extLst>
          </p:cNvPr>
          <p:cNvSpPr txBox="1"/>
          <p:nvPr/>
        </p:nvSpPr>
        <p:spPr>
          <a:xfrm>
            <a:off x="1400175" y="5011341"/>
            <a:ext cx="9391650"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1" dirty="0">
                <a:solidFill>
                  <a:schemeClr val="bg1"/>
                </a:solidFill>
                <a:effectLst>
                  <a:outerShdw blurRad="38100" dist="38100" dir="2700000" algn="tl">
                    <a:srgbClr val="000000">
                      <a:alpha val="43137"/>
                    </a:srgbClr>
                  </a:outerShdw>
                </a:effectLst>
              </a:rPr>
              <a:t>Here we have provided train and test data sets separately which are in CSV format.</a:t>
            </a:r>
          </a:p>
          <a:p>
            <a:pPr marL="342900" indent="-342900" algn="just">
              <a:buFont typeface="Wingdings" panose="05000000000000000000" pitchFamily="2" charset="2"/>
              <a:buChar char="ü"/>
            </a:pPr>
            <a:r>
              <a:rPr lang="en-US" sz="1900" b="1" dirty="0">
                <a:solidFill>
                  <a:schemeClr val="bg1"/>
                </a:solidFill>
                <a:effectLst>
                  <a:outerShdw blurRad="38100" dist="38100" dir="2700000" algn="tl">
                    <a:srgbClr val="000000">
                      <a:alpha val="43137"/>
                    </a:srgbClr>
                  </a:outerShdw>
                </a:effectLst>
              </a:rPr>
              <a:t>Train data set is having 1168 rows and 81 columns and the test data set is with 292 rows and 80 columns. I have combined both of these data sets for EDA and equal data pre-processing for both. We will build a machine learning model using train data to predict the ‘</a:t>
            </a:r>
            <a:r>
              <a:rPr lang="en-US" sz="1900" b="1" dirty="0" smtClean="0">
                <a:solidFill>
                  <a:schemeClr val="bg1"/>
                </a:solidFill>
                <a:effectLst>
                  <a:outerShdw blurRad="38100" dist="38100" dir="2700000" algn="tl">
                    <a:srgbClr val="000000">
                      <a:alpha val="43137"/>
                    </a:srgbClr>
                  </a:outerShdw>
                </a:effectLst>
              </a:rPr>
              <a:t>Sale-Price</a:t>
            </a:r>
            <a:r>
              <a:rPr lang="en-US" sz="1900" b="1" dirty="0">
                <a:solidFill>
                  <a:schemeClr val="bg1"/>
                </a:solidFill>
                <a:effectLst>
                  <a:outerShdw blurRad="38100" dist="38100" dir="2700000" algn="tl">
                    <a:srgbClr val="000000">
                      <a:alpha val="43137"/>
                    </a:srgbClr>
                  </a:outerShdw>
                </a:effectLst>
              </a:rPr>
              <a:t>’ of houses and by using this model we will predict the house price for the test data set. </a:t>
            </a:r>
          </a:p>
        </p:txBody>
      </p:sp>
      <p:pic>
        <p:nvPicPr>
          <p:cNvPr id="2050" name="Picture 2">
            <a:extLst>
              <a:ext uri="{FF2B5EF4-FFF2-40B4-BE49-F238E27FC236}">
                <a16:creationId xmlns:a16="http://schemas.microsoft.com/office/drawing/2014/main" xmlns="" id="{1DC28420-5C72-4BE0-929A-3F4DBE5012B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86937" y="2228850"/>
            <a:ext cx="2181225" cy="2181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2338732"/>
      </p:ext>
    </p:extLst>
  </p:cSld>
  <p:clrMapOvr>
    <a:masterClrMapping/>
  </p:clrMapOvr>
  <p:transition spd="slow">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1876</Words>
  <Application>Microsoft Office PowerPoint</Application>
  <PresentationFormat>Custom</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123</cp:lastModifiedBy>
  <cp:revision>46</cp:revision>
  <dcterms:created xsi:type="dcterms:W3CDTF">2022-03-18T06:22:01Z</dcterms:created>
  <dcterms:modified xsi:type="dcterms:W3CDTF">2022-08-27T06:01:09Z</dcterms:modified>
</cp:coreProperties>
</file>