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498" y="-3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46CE7D5-CF57-46EF-B807-FDD0502418D4}" type="datetimeFigureOut">
              <a:rPr lang="en-US" smtClean="0"/>
              <a:pPr/>
              <a:t>9/1/2022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0EA680-D336-4FF7-8B7A-9848BB0A1C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6CE7D5-CF57-46EF-B807-FDD0502418D4}" type="datetimeFigureOut">
              <a:rPr lang="en-US" smtClean="0"/>
              <a:pPr/>
              <a:t>9/1/2022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846CE7D5-CF57-46EF-B807-FDD0502418D4}" type="datetimeFigureOut">
              <a:rPr lang="en-US" smtClean="0"/>
              <a:pPr/>
              <a:t>9/1/2022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6CE7D5-CF57-46EF-B807-FDD0502418D4}" type="datetimeFigureOut">
              <a:rPr lang="en-US" smtClean="0"/>
              <a:pPr/>
              <a:t>9/1/2022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0EA680-D336-4FF7-8B7A-9848BB0A1C32}"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46CE7D5-CF57-46EF-B807-FDD0502418D4}" type="datetimeFigureOut">
              <a:rPr lang="en-US" smtClean="0"/>
              <a:pPr/>
              <a:t>9/1/2022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B1899B3-2300-4853-B479-7F0E46F60E2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25082" b="21319"/>
          <a:stretch/>
        </p:blipFill>
        <p:spPr>
          <a:xfrm>
            <a:off x="2069153" y="468499"/>
            <a:ext cx="8467041" cy="2620690"/>
          </a:xfrm>
          <a:prstGeom prst="rect">
            <a:avLst/>
          </a:prstGeom>
        </p:spPr>
      </p:pic>
      <p:sp>
        <p:nvSpPr>
          <p:cNvPr id="2" name="Title 1"/>
          <p:cNvSpPr>
            <a:spLocks noGrp="1"/>
          </p:cNvSpPr>
          <p:nvPr>
            <p:ph type="ctrTitle"/>
          </p:nvPr>
        </p:nvSpPr>
        <p:spPr>
          <a:xfrm>
            <a:off x="-203200" y="88900"/>
            <a:ext cx="12852400" cy="3911600"/>
          </a:xfrm>
        </p:spPr>
        <p:txBody>
          <a:bodyPr>
            <a:normAutofit/>
          </a:bodyPr>
          <a:lstStyle/>
          <a:p>
            <a:pPr algn="ctr"/>
            <a:r>
              <a:rPr lang="en-US" sz="6000" b="1" i="1" u="sng" dirty="0"/>
              <a:t>Defaulter Project Presentation</a:t>
            </a:r>
          </a:p>
        </p:txBody>
      </p:sp>
      <p:sp>
        <p:nvSpPr>
          <p:cNvPr id="3" name="Subtitle 2"/>
          <p:cNvSpPr>
            <a:spLocks noGrp="1"/>
          </p:cNvSpPr>
          <p:nvPr>
            <p:ph type="subTitle" idx="1"/>
          </p:nvPr>
        </p:nvSpPr>
        <p:spPr>
          <a:xfrm>
            <a:off x="1378381" y="5715001"/>
            <a:ext cx="9429931" cy="991077"/>
          </a:xfrm>
        </p:spPr>
        <p:txBody>
          <a:bodyPr/>
          <a:lstStyle/>
          <a:p>
            <a:r>
              <a:rPr lang="en-US" dirty="0"/>
              <a:t>Prepared by </a:t>
            </a:r>
            <a:r>
              <a:rPr lang="en-US" dirty="0" smtClean="0"/>
              <a:t>ABHISHEK KUMAR</a:t>
            </a:r>
          </a:p>
          <a:p>
            <a:r>
              <a:rPr lang="en-US" dirty="0" smtClean="0"/>
              <a:t>BATCH -29</a:t>
            </a:r>
            <a:endParaRPr lang="en-US" dirty="0"/>
          </a:p>
        </p:txBody>
      </p:sp>
      <p:pic>
        <p:nvPicPr>
          <p:cNvPr id="10" name="Picture 9">
            <a:extLst>
              <a:ext uri="{FF2B5EF4-FFF2-40B4-BE49-F238E27FC236}">
                <a16:creationId xmlns:a16="http://schemas.microsoft.com/office/drawing/2014/main" xmlns="" id="{A161E113-8F3A-4D53-B096-BCA6792AFFC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80287" y="-1650156"/>
            <a:ext cx="10287000" cy="6858000"/>
          </a:xfrm>
          <a:prstGeom prst="rect">
            <a:avLst/>
          </a:prstGeom>
        </p:spPr>
      </p:pic>
    </p:spTree>
    <p:extLst>
      <p:ext uri="{BB962C8B-B14F-4D97-AF65-F5344CB8AC3E}">
        <p14:creationId xmlns:p14="http://schemas.microsoft.com/office/powerpoint/2010/main" xmlns="" val="2707543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xmlns="" id="{648111E1-03A7-4572-9C4F-73F3258BE27C}"/>
              </a:ext>
            </a:extLst>
          </p:cNvPr>
          <p:cNvPicPr>
            <a:picLocks noGrp="1" noChangeAspect="1"/>
          </p:cNvPicPr>
          <p:nvPr>
            <p:ph idx="1"/>
          </p:nvPr>
        </p:nvPicPr>
        <p:blipFill>
          <a:blip r:embed="rId2" cstate="print"/>
          <a:stretch>
            <a:fillRect/>
          </a:stretch>
        </p:blipFill>
        <p:spPr>
          <a:xfrm>
            <a:off x="4847941" y="762000"/>
            <a:ext cx="3106257" cy="5414963"/>
          </a:xfrm>
        </p:spPr>
      </p:pic>
      <p:sp>
        <p:nvSpPr>
          <p:cNvPr id="2" name="Title 1">
            <a:extLst>
              <a:ext uri="{FF2B5EF4-FFF2-40B4-BE49-F238E27FC236}">
                <a16:creationId xmlns:a16="http://schemas.microsoft.com/office/drawing/2014/main" xmlns="" id="{AB5D93B7-331D-47A8-807D-9C6725A3E29A}"/>
              </a:ext>
            </a:extLst>
          </p:cNvPr>
          <p:cNvSpPr>
            <a:spLocks noGrp="1"/>
          </p:cNvSpPr>
          <p:nvPr>
            <p:ph type="title"/>
          </p:nvPr>
        </p:nvSpPr>
        <p:spPr>
          <a:xfrm>
            <a:off x="838200" y="154110"/>
            <a:ext cx="10515600" cy="456102"/>
          </a:xfrm>
        </p:spPr>
        <p:txBody>
          <a:bodyPr>
            <a:noAutofit/>
          </a:bodyPr>
          <a:lstStyle/>
          <a:p>
            <a:r>
              <a:rPr lang="en-IN" sz="3200" dirty="0">
                <a:latin typeface="+mn-lt"/>
                <a:ea typeface="+mj-lt"/>
                <a:cs typeface="+mj-lt"/>
              </a:rPr>
              <a:t>We look for the skewness present in data shown in fig 2,</a:t>
            </a:r>
            <a:endParaRPr lang="en-US" sz="3200" dirty="0">
              <a:latin typeface="+mn-lt"/>
            </a:endParaRPr>
          </a:p>
        </p:txBody>
      </p:sp>
      <p:sp>
        <p:nvSpPr>
          <p:cNvPr id="5" name="TextBox 4">
            <a:extLst>
              <a:ext uri="{FF2B5EF4-FFF2-40B4-BE49-F238E27FC236}">
                <a16:creationId xmlns:a16="http://schemas.microsoft.com/office/drawing/2014/main" xmlns="" id="{94C8244A-0F42-4B88-9148-F62AAFB5117E}"/>
              </a:ext>
            </a:extLst>
          </p:cNvPr>
          <p:cNvSpPr txBox="1"/>
          <p:nvPr/>
        </p:nvSpPr>
        <p:spPr>
          <a:xfrm>
            <a:off x="5189818" y="626931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pic>
        <p:nvPicPr>
          <p:cNvPr id="6" name="Picture 5">
            <a:extLst>
              <a:ext uri="{FF2B5EF4-FFF2-40B4-BE49-F238E27FC236}">
                <a16:creationId xmlns:a16="http://schemas.microsoft.com/office/drawing/2014/main" xmlns="" id="{EF5E671F-58A5-4D6F-ACF5-EA095F4A17F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a:t>
            </a:r>
            <a:r>
              <a:rPr lang="en-IN" sz="2800" dirty="0" err="1"/>
              <a:t>zscore</a:t>
            </a:r>
            <a:r>
              <a:rPr lang="en-IN" sz="2800" dirty="0"/>
              <a:t>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xmlns="" id="{D5AF5DA1-C6F2-4DD8-9BB7-1186242B8D15}"/>
              </a:ext>
            </a:extLst>
          </p:cNvPr>
          <p:cNvPicPr>
            <a:picLocks noChangeAspect="1"/>
          </p:cNvPicPr>
          <p:nvPr/>
        </p:nvPicPr>
        <p:blipFill>
          <a:blip r:embed="rId2" cstate="print"/>
          <a:stretch>
            <a:fillRect/>
          </a:stretch>
        </p:blipFill>
        <p:spPr>
          <a:xfrm>
            <a:off x="4795066" y="2026139"/>
            <a:ext cx="1918023" cy="4251569"/>
          </a:xfrm>
          <a:prstGeom prst="rect">
            <a:avLst/>
          </a:prstGeom>
        </p:spPr>
      </p:pic>
      <p:sp>
        <p:nvSpPr>
          <p:cNvPr id="4" name="TextBox 3">
            <a:extLst>
              <a:ext uri="{FF2B5EF4-FFF2-40B4-BE49-F238E27FC236}">
                <a16:creationId xmlns:a16="http://schemas.microsoft.com/office/drawing/2014/main" xmlns=""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pic>
        <p:nvPicPr>
          <p:cNvPr id="5" name="Picture 4">
            <a:extLst>
              <a:ext uri="{FF2B5EF4-FFF2-40B4-BE49-F238E27FC236}">
                <a16:creationId xmlns:a16="http://schemas.microsoft.com/office/drawing/2014/main" xmlns="" id="{84E3C877-C7B4-47A2-908B-E81CE70C92F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30797C-0783-46DE-A69D-B1E4699231D6}"/>
              </a:ext>
            </a:extLst>
          </p:cNvPr>
          <p:cNvSpPr>
            <a:spLocks noGrp="1"/>
          </p:cNvSpPr>
          <p:nvPr>
            <p:ph idx="1"/>
          </p:nvPr>
        </p:nvSpPr>
        <p:spPr/>
        <p:txBody>
          <a:bodyPr vert="horz" lIns="91440" tIns="45720" rIns="91440" bIns="45720" rtlCol="0" anchor="t">
            <a:normAutofit/>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a:p>
            <a:pPr marL="0" indent="0">
              <a:buNone/>
            </a:pPr>
            <a:endParaRPr lang="en-US" sz="2400" dirty="0">
              <a:cs typeface="Calibri" panose="020F0502020204030204"/>
            </a:endParaRPr>
          </a:p>
        </p:txBody>
      </p:sp>
      <p:sp>
        <p:nvSpPr>
          <p:cNvPr id="2" name="Title 1">
            <a:extLst>
              <a:ext uri="{FF2B5EF4-FFF2-40B4-BE49-F238E27FC236}">
                <a16:creationId xmlns:a16="http://schemas.microsoft.com/office/drawing/2014/main" xmlns=""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pic>
        <p:nvPicPr>
          <p:cNvPr id="4" name="Picture 3">
            <a:extLst>
              <a:ext uri="{FF2B5EF4-FFF2-40B4-BE49-F238E27FC236}">
                <a16:creationId xmlns:a16="http://schemas.microsoft.com/office/drawing/2014/main" xmlns="" id="{0F8D58FA-474A-4516-ADCE-B2C0E1E10D1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13F2E71-B249-4FE1-8170-D304F0423682}"/>
              </a:ext>
            </a:extLst>
          </p:cNvPr>
          <p:cNvSpPr txBox="1"/>
          <p:nvPr/>
        </p:nvSpPr>
        <p:spPr>
          <a:xfrm>
            <a:off x="640862" y="158262"/>
            <a:ext cx="10978661"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rental30 : Average main account balance over last 30 days</a:t>
            </a:r>
          </a:p>
          <a:p>
            <a:pPr algn="l">
              <a:buFont typeface="Arial" panose="020B0604020202020204" pitchFamily="34" charset="0"/>
              <a:buChar char="•"/>
            </a:pPr>
            <a:r>
              <a:rPr lang="en-US" sz="2800" b="0" i="0" dirty="0">
                <a:solidFill>
                  <a:srgbClr val="000000"/>
                </a:solidFill>
                <a:effectLst/>
              </a:rPr>
              <a:t>rental90 : Average main account balance over last 90 days</a:t>
            </a:r>
          </a:p>
          <a:p>
            <a:pPr algn="l">
              <a:buFont typeface="Arial" panose="020B0604020202020204" pitchFamily="34" charset="0"/>
              <a:buChar char="•"/>
            </a:pPr>
            <a:r>
              <a:rPr lang="en-US" sz="2800" b="0" i="0" dirty="0" err="1">
                <a:solidFill>
                  <a:srgbClr val="000000"/>
                </a:solidFill>
                <a:effectLst/>
              </a:rPr>
              <a:t>last_rech_date_ma</a:t>
            </a:r>
            <a:r>
              <a:rPr lang="en-US" sz="2800" b="0" i="0" dirty="0">
                <a:solidFill>
                  <a:srgbClr val="000000"/>
                </a:solidFill>
                <a:effectLst/>
              </a:rPr>
              <a:t> : Number of days till last recharge of main account</a:t>
            </a:r>
          </a:p>
          <a:p>
            <a:pPr algn="l">
              <a:buFont typeface="Arial" panose="020B0604020202020204" pitchFamily="34" charset="0"/>
              <a:buChar char="•"/>
            </a:pPr>
            <a:r>
              <a:rPr lang="en-US" sz="2800" b="0" i="0" dirty="0" err="1">
                <a:solidFill>
                  <a:srgbClr val="000000"/>
                </a:solidFill>
                <a:effectLst/>
              </a:rPr>
              <a:t>last_rech_date_da</a:t>
            </a:r>
            <a:r>
              <a:rPr lang="en-US" sz="2800" b="0" i="0" dirty="0">
                <a:solidFill>
                  <a:srgbClr val="000000"/>
                </a:solidFill>
                <a:effectLst/>
              </a:rPr>
              <a:t>: Number of days till last recharge of data account</a:t>
            </a:r>
          </a:p>
          <a:p>
            <a:pPr algn="l">
              <a:buFont typeface="Arial" panose="020B0604020202020204" pitchFamily="34" charset="0"/>
              <a:buChar char="•"/>
            </a:pPr>
            <a:r>
              <a:rPr lang="en-US" sz="2800" b="0" i="0" dirty="0" err="1">
                <a:solidFill>
                  <a:srgbClr val="000000"/>
                </a:solidFill>
                <a:effectLst/>
              </a:rPr>
              <a:t>last_rech_amt_ma</a:t>
            </a:r>
            <a:r>
              <a:rPr lang="en-US" sz="2800" b="0" i="0" dirty="0">
                <a:solidFill>
                  <a:srgbClr val="000000"/>
                </a:solidFill>
                <a:effectLst/>
              </a:rPr>
              <a:t> : Amount of last recharge of main account (in Indonesian Rupiah)</a:t>
            </a:r>
          </a:p>
          <a:p>
            <a:pPr algn="l">
              <a:buFont typeface="Arial" panose="020B0604020202020204" pitchFamily="34" charset="0"/>
              <a:buChar char="•"/>
            </a:pPr>
            <a:r>
              <a:rPr lang="en-US" sz="28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800" b="0" i="0" dirty="0">
                <a:solidFill>
                  <a:srgbClr val="000000"/>
                </a:solidFill>
                <a:effectLst/>
              </a:rPr>
              <a:t>fr_ma_rech30 : Frequency of main account recharged in last 30 days</a:t>
            </a:r>
          </a:p>
          <a:p>
            <a:pPr algn="l">
              <a:buFont typeface="Arial" panose="020B0604020202020204" pitchFamily="34" charset="0"/>
              <a:buChar char="•"/>
            </a:pPr>
            <a:r>
              <a:rPr lang="en-US" sz="28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8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800" b="0" i="0" dirty="0">
                <a:solidFill>
                  <a:srgbClr val="000000"/>
                </a:solidFill>
                <a:effectLst/>
              </a:rPr>
              <a:t>medianmarechprebal30 : Median of main account balance just before recharge in last 30 days at user level (in Indonesian Rupiah)</a:t>
            </a:r>
          </a:p>
        </p:txBody>
      </p:sp>
      <p:pic>
        <p:nvPicPr>
          <p:cNvPr id="3" name="Picture 2">
            <a:extLst>
              <a:ext uri="{FF2B5EF4-FFF2-40B4-BE49-F238E27FC236}">
                <a16:creationId xmlns:a16="http://schemas.microsoft.com/office/drawing/2014/main" xmlns="" id="{BAA2B529-857A-4234-84EE-CDCEAF16610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739906-7C05-4600-BC04-85DA498A7EEA}"/>
              </a:ext>
            </a:extLst>
          </p:cNvPr>
          <p:cNvSpPr txBox="1"/>
          <p:nvPr/>
        </p:nvSpPr>
        <p:spPr>
          <a:xfrm>
            <a:off x="650631" y="120162"/>
            <a:ext cx="1096889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800" b="0" i="0" dirty="0">
                <a:solidFill>
                  <a:srgbClr val="000000"/>
                </a:solidFill>
                <a:effectLst/>
              </a:rPr>
              <a:t>fr_ma_rech90 : Frequency of main account recharged in last 90 days</a:t>
            </a:r>
          </a:p>
          <a:p>
            <a:pPr algn="l">
              <a:buFont typeface="Arial" panose="020B0604020202020204" pitchFamily="34" charset="0"/>
              <a:buChar char="•"/>
            </a:pPr>
            <a:r>
              <a:rPr lang="en-US" sz="2800" b="0" i="0" dirty="0">
                <a:solidFill>
                  <a:srgbClr val="000000"/>
                </a:solidFill>
                <a:effectLst/>
              </a:rPr>
              <a:t>sumamnt_ma_rech90 : Total amount of recharge in main account over last 90 days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medianamnt_ma_rech90 : Median of amount of recharges done in main account over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medianmarechprebal90 : Median of main account balance just before recharge in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800" b="0" i="0" dirty="0">
                <a:solidFill>
                  <a:srgbClr val="000000"/>
                </a:solidFill>
                <a:effectLst/>
              </a:rPr>
              <a:t>fr_da_rech30: Frequency of data account recharged in last 30 days</a:t>
            </a:r>
          </a:p>
          <a:p>
            <a:pPr algn="l">
              <a:buFont typeface="Arial" panose="020B0604020202020204" pitchFamily="34" charset="0"/>
              <a:buChar char="•"/>
            </a:pPr>
            <a:r>
              <a:rPr lang="en-US" sz="28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800" b="0" i="0" dirty="0">
                <a:solidFill>
                  <a:srgbClr val="000000"/>
                </a:solidFill>
                <a:effectLst/>
              </a:rPr>
              <a:t>fr_da_rech90 : Frequency of data account recharged in last 90 days</a:t>
            </a:r>
          </a:p>
        </p:txBody>
      </p:sp>
      <p:pic>
        <p:nvPicPr>
          <p:cNvPr id="4" name="Picture 3">
            <a:extLst>
              <a:ext uri="{FF2B5EF4-FFF2-40B4-BE49-F238E27FC236}">
                <a16:creationId xmlns:a16="http://schemas.microsoft.com/office/drawing/2014/main" xmlns="" id="{46BDBD51-AA0D-4EFD-9025-122156ACF98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07C44C-C869-40DE-B4EB-C00D284E1C12}"/>
              </a:ext>
            </a:extLst>
          </p:cNvPr>
          <p:cNvSpPr txBox="1"/>
          <p:nvPr/>
        </p:nvSpPr>
        <p:spPr>
          <a:xfrm>
            <a:off x="592016" y="-32238"/>
            <a:ext cx="10988430"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cnt_loans30 : Number of loans taken by user in last 30 days</a:t>
            </a:r>
          </a:p>
          <a:p>
            <a:pPr algn="l">
              <a:buFont typeface="Arial" panose="020B0604020202020204" pitchFamily="34" charset="0"/>
              <a:buChar char="•"/>
            </a:pPr>
            <a:r>
              <a:rPr lang="en-US" sz="2800" b="0" i="0" dirty="0">
                <a:solidFill>
                  <a:srgbClr val="000000"/>
                </a:solidFill>
                <a:effectLst/>
              </a:rPr>
              <a:t>amnt_loans30: Total amount of loans taken by user in last 30 days</a:t>
            </a:r>
          </a:p>
          <a:p>
            <a:pPr algn="l">
              <a:buFont typeface="Arial" panose="020B0604020202020204" pitchFamily="34" charset="0"/>
              <a:buChar char="•"/>
            </a:pPr>
            <a:r>
              <a:rPr lang="en-US" sz="28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8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800" b="0" i="0" dirty="0">
                <a:solidFill>
                  <a:srgbClr val="000000"/>
                </a:solidFill>
                <a:effectLst/>
              </a:rPr>
              <a:t>cnt_loans90 : Number of loans taken by user in last 90 days</a:t>
            </a:r>
          </a:p>
          <a:p>
            <a:pPr algn="l">
              <a:buFont typeface="Arial" panose="020B0604020202020204" pitchFamily="34" charset="0"/>
              <a:buChar char="•"/>
            </a:pPr>
            <a:r>
              <a:rPr lang="en-US" sz="2800" b="0" i="0" dirty="0">
                <a:solidFill>
                  <a:srgbClr val="000000"/>
                </a:solidFill>
                <a:effectLst/>
              </a:rPr>
              <a:t>amnt_loans90 : Total amount of loans taken by user in last 90 days</a:t>
            </a:r>
          </a:p>
          <a:p>
            <a:pPr algn="l">
              <a:buFont typeface="Arial" panose="020B0604020202020204" pitchFamily="34" charset="0"/>
              <a:buChar char="•"/>
            </a:pPr>
            <a:r>
              <a:rPr lang="en-US" sz="28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8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800" b="0" i="0" dirty="0">
                <a:solidFill>
                  <a:srgbClr val="000000"/>
                </a:solidFill>
                <a:effectLst/>
              </a:rPr>
              <a:t>payback30 : Average payback time in days over last 30 days</a:t>
            </a:r>
          </a:p>
          <a:p>
            <a:pPr algn="l">
              <a:buFont typeface="Arial" panose="020B0604020202020204" pitchFamily="34" charset="0"/>
              <a:buChar char="•"/>
            </a:pPr>
            <a:r>
              <a:rPr lang="en-US" sz="2800" b="0" i="0" dirty="0">
                <a:solidFill>
                  <a:srgbClr val="000000"/>
                </a:solidFill>
                <a:effectLst/>
              </a:rPr>
              <a:t>payback90 : Average payback time in days over last 90 days</a:t>
            </a:r>
          </a:p>
          <a:p>
            <a:pPr algn="l">
              <a:buFont typeface="Arial" panose="020B0604020202020204" pitchFamily="34" charset="0"/>
              <a:buChar char="•"/>
            </a:pPr>
            <a:r>
              <a:rPr lang="fr-FR" sz="2800" b="0" i="0" dirty="0" err="1">
                <a:solidFill>
                  <a:srgbClr val="000000"/>
                </a:solidFill>
                <a:effectLst/>
              </a:rPr>
              <a:t>pcircle</a:t>
            </a:r>
            <a:r>
              <a:rPr lang="fr-FR" sz="2800" b="0" i="0" dirty="0">
                <a:solidFill>
                  <a:srgbClr val="000000"/>
                </a:solidFill>
                <a:effectLst/>
              </a:rPr>
              <a:t> : </a:t>
            </a:r>
            <a:r>
              <a:rPr lang="fr-FR" sz="2800" b="0" i="0" dirty="0" err="1">
                <a:solidFill>
                  <a:srgbClr val="000000"/>
                </a:solidFill>
                <a:effectLst/>
              </a:rPr>
              <a:t>telecom</a:t>
            </a:r>
            <a:r>
              <a:rPr lang="fr-FR" sz="2800" b="0" i="0" dirty="0">
                <a:solidFill>
                  <a:srgbClr val="000000"/>
                </a:solidFill>
                <a:effectLst/>
              </a:rPr>
              <a:t> </a:t>
            </a:r>
            <a:r>
              <a:rPr lang="fr-FR" sz="2800" b="0" i="0" dirty="0" err="1">
                <a:solidFill>
                  <a:srgbClr val="000000"/>
                </a:solidFill>
                <a:effectLst/>
              </a:rPr>
              <a:t>circle</a:t>
            </a:r>
            <a:endParaRPr lang="fr-FR" sz="2800" b="0" i="0" dirty="0">
              <a:solidFill>
                <a:srgbClr val="000000"/>
              </a:solidFill>
              <a:effectLst/>
            </a:endParaRPr>
          </a:p>
          <a:p>
            <a:pPr algn="l">
              <a:buFont typeface="Arial" panose="020B0604020202020204" pitchFamily="34" charset="0"/>
              <a:buChar char="•"/>
            </a:pPr>
            <a:r>
              <a:rPr lang="fr-FR" sz="2800" b="0" i="0" dirty="0" err="1">
                <a:solidFill>
                  <a:srgbClr val="000000"/>
                </a:solidFill>
                <a:effectLst/>
              </a:rPr>
              <a:t>pdate</a:t>
            </a:r>
            <a:r>
              <a:rPr lang="fr-FR" sz="2800" b="0" i="0" dirty="0">
                <a:solidFill>
                  <a:srgbClr val="000000"/>
                </a:solidFill>
                <a:effectLst/>
              </a:rPr>
              <a:t> : date</a:t>
            </a:r>
          </a:p>
          <a:p>
            <a:pPr algn="l">
              <a:buFont typeface="Arial" panose="020B0604020202020204" pitchFamily="34" charset="0"/>
              <a:buChar char="•"/>
            </a:pPr>
            <a:endParaRPr lang="en-US" sz="2800" b="0" i="0" dirty="0">
              <a:solidFill>
                <a:srgbClr val="000000"/>
              </a:solidFill>
              <a:effectLst/>
            </a:endParaRPr>
          </a:p>
        </p:txBody>
      </p:sp>
      <p:pic>
        <p:nvPicPr>
          <p:cNvPr id="3" name="Picture 2">
            <a:extLst>
              <a:ext uri="{FF2B5EF4-FFF2-40B4-BE49-F238E27FC236}">
                <a16:creationId xmlns:a16="http://schemas.microsoft.com/office/drawing/2014/main" xmlns="" id="{B6C153A7-790A-43EA-97B9-3E512E4429F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68921-E25E-4D34-AEFB-698A5CCAA164}"/>
              </a:ext>
            </a:extLst>
          </p:cNvPr>
          <p:cNvSpPr txBox="1"/>
          <p:nvPr/>
        </p:nvSpPr>
        <p:spPr>
          <a:xfrm>
            <a:off x="2003670" y="1973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xmlns="" id="{1404FBA4-A54A-4FB3-9049-ED80E0E593EC}"/>
              </a:ext>
            </a:extLst>
          </p:cNvPr>
          <p:cNvPicPr>
            <a:picLocks noChangeAspect="1"/>
          </p:cNvPicPr>
          <p:nvPr/>
        </p:nvPicPr>
        <p:blipFill>
          <a:blip r:embed="rId2" cstate="print"/>
          <a:stretch>
            <a:fillRect/>
          </a:stretch>
        </p:blipFill>
        <p:spPr>
          <a:xfrm>
            <a:off x="4871418" y="732845"/>
            <a:ext cx="2519982" cy="5613248"/>
          </a:xfrm>
          <a:prstGeom prst="rect">
            <a:avLst/>
          </a:prstGeom>
        </p:spPr>
      </p:pic>
      <p:sp>
        <p:nvSpPr>
          <p:cNvPr id="5" name="TextBox 4">
            <a:extLst>
              <a:ext uri="{FF2B5EF4-FFF2-40B4-BE49-F238E27FC236}">
                <a16:creationId xmlns:a16="http://schemas.microsoft.com/office/drawing/2014/main" xmlns="" id="{8FD02213-8099-4E5D-85DF-3D41E0AE6B27}"/>
              </a:ext>
            </a:extLst>
          </p:cNvPr>
          <p:cNvSpPr txBox="1"/>
          <p:nvPr/>
        </p:nvSpPr>
        <p:spPr>
          <a:xfrm>
            <a:off x="48875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pic>
        <p:nvPicPr>
          <p:cNvPr id="6" name="Picture 5">
            <a:extLst>
              <a:ext uri="{FF2B5EF4-FFF2-40B4-BE49-F238E27FC236}">
                <a16:creationId xmlns:a16="http://schemas.microsoft.com/office/drawing/2014/main" xmlns="" id="{399D9444-9DDC-4D20-ADAE-B9EB0562D5F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326BD5-FD14-41A3-B5C4-F8C784120B38}"/>
              </a:ext>
            </a:extLst>
          </p:cNvPr>
          <p:cNvSpPr>
            <a:spLocks noGrp="1"/>
          </p:cNvSpPr>
          <p:nvPr>
            <p:ph idx="1"/>
          </p:nvPr>
        </p:nvSpPr>
        <p:spPr>
          <a:xfrm>
            <a:off x="789354" y="1435100"/>
            <a:ext cx="10564446" cy="516975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sp>
        <p:nvSpPr>
          <p:cNvPr id="2" name="Title 1">
            <a:extLst>
              <a:ext uri="{FF2B5EF4-FFF2-40B4-BE49-F238E27FC236}">
                <a16:creationId xmlns:a16="http://schemas.microsoft.com/office/drawing/2014/main" xmlns="" id="{ED430469-0598-4AE6-A5CB-D4744D591FAB}"/>
              </a:ext>
            </a:extLst>
          </p:cNvPr>
          <p:cNvSpPr>
            <a:spLocks noGrp="1"/>
          </p:cNvSpPr>
          <p:nvPr>
            <p:ph type="title"/>
          </p:nvPr>
        </p:nvSpPr>
        <p:spPr/>
        <p:txBody>
          <a:bodyPr>
            <a:normAutofit/>
          </a:bodyPr>
          <a:lstStyle/>
          <a:p>
            <a:r>
              <a:rPr lang="en-US" sz="3200" b="1" dirty="0">
                <a:latin typeface="+mn-lt"/>
                <a:ea typeface="+mj-lt"/>
                <a:cs typeface="+mj-lt"/>
              </a:rPr>
              <a:t>Data Preprocessing Done</a:t>
            </a:r>
            <a:endParaRPr lang="en-US" sz="3200" b="1" dirty="0">
              <a:latin typeface="+mn-lt"/>
            </a:endParaRPr>
          </a:p>
        </p:txBody>
      </p:sp>
      <p:pic>
        <p:nvPicPr>
          <p:cNvPr id="4" name="Picture 4" descr="Graphical user interface, application&#10;&#10;Description automatically generated">
            <a:extLst>
              <a:ext uri="{FF2B5EF4-FFF2-40B4-BE49-F238E27FC236}">
                <a16:creationId xmlns:a16="http://schemas.microsoft.com/office/drawing/2014/main" xmlns="" id="{F901B73E-3033-41D7-B39D-79E90968F51A}"/>
              </a:ext>
            </a:extLst>
          </p:cNvPr>
          <p:cNvPicPr>
            <a:picLocks noChangeAspect="1"/>
          </p:cNvPicPr>
          <p:nvPr/>
        </p:nvPicPr>
        <p:blipFill rotWithShape="1">
          <a:blip r:embed="rId2" cstate="print"/>
          <a:srcRect r="49990"/>
          <a:stretch/>
        </p:blipFill>
        <p:spPr>
          <a:xfrm>
            <a:off x="2436102" y="2750983"/>
            <a:ext cx="4612398" cy="3981546"/>
          </a:xfrm>
          <a:prstGeom prst="rect">
            <a:avLst/>
          </a:prstGeom>
        </p:spPr>
      </p:pic>
      <p:pic>
        <p:nvPicPr>
          <p:cNvPr id="5" name="Picture 4">
            <a:extLst>
              <a:ext uri="{FF2B5EF4-FFF2-40B4-BE49-F238E27FC236}">
                <a16:creationId xmlns:a16="http://schemas.microsoft.com/office/drawing/2014/main" xmlns="" id="{5755A29F-0560-40D7-B959-2B9497E991F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33AEFE1-10D2-4FD5-8FA5-220CE731A02A}"/>
              </a:ext>
            </a:extLst>
          </p:cNvPr>
          <p:cNvSpPr txBox="1"/>
          <p:nvPr/>
        </p:nvSpPr>
        <p:spPr>
          <a:xfrm>
            <a:off x="1156676" y="201247"/>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xmlns="" id="{90AA7F98-A273-47AC-A940-7D047740A969}"/>
              </a:ext>
            </a:extLst>
          </p:cNvPr>
          <p:cNvPicPr>
            <a:picLocks noChangeAspect="1"/>
          </p:cNvPicPr>
          <p:nvPr/>
        </p:nvPicPr>
        <p:blipFill>
          <a:blip r:embed="rId2" cstate="print"/>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xmlns=""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pic>
        <p:nvPicPr>
          <p:cNvPr id="5" name="Picture 4">
            <a:extLst>
              <a:ext uri="{FF2B5EF4-FFF2-40B4-BE49-F238E27FC236}">
                <a16:creationId xmlns:a16="http://schemas.microsoft.com/office/drawing/2014/main" xmlns="" id="{48E75B1D-2AFE-4C7E-A31D-FB1E989470D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3A6F6EF-6F25-45C6-89EA-6A8C6B72E6B9}"/>
              </a:ext>
            </a:extLst>
          </p:cNvPr>
          <p:cNvSpPr txBox="1"/>
          <p:nvPr/>
        </p:nvSpPr>
        <p:spPr>
          <a:xfrm>
            <a:off x="640862" y="181708"/>
            <a:ext cx="1061719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We observed that there is only one unique value present in </a:t>
            </a:r>
            <a:r>
              <a:rPr lang="en-IN" sz="2800" dirty="0" err="1"/>
              <a:t>pcircle</a:t>
            </a:r>
            <a:r>
              <a:rPr lang="en-IN" sz="28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800" dirty="0">
                <a:cs typeface="Calibri"/>
              </a:rPr>
              <a:t> </a:t>
            </a:r>
          </a:p>
        </p:txBody>
      </p:sp>
      <p:pic>
        <p:nvPicPr>
          <p:cNvPr id="3" name="Picture 3" descr="Table&#10;&#10;Description automatically generated">
            <a:extLst>
              <a:ext uri="{FF2B5EF4-FFF2-40B4-BE49-F238E27FC236}">
                <a16:creationId xmlns:a16="http://schemas.microsoft.com/office/drawing/2014/main" xmlns="" id="{ABB19DD3-0B64-45A8-8F14-6FCC46E6A84C}"/>
              </a:ext>
            </a:extLst>
          </p:cNvPr>
          <p:cNvPicPr>
            <a:picLocks noChangeAspect="1"/>
          </p:cNvPicPr>
          <p:nvPr/>
        </p:nvPicPr>
        <p:blipFill>
          <a:blip r:embed="rId2" cstate="print"/>
          <a:stretch>
            <a:fillRect/>
          </a:stretch>
        </p:blipFill>
        <p:spPr>
          <a:xfrm>
            <a:off x="2731477" y="2647168"/>
            <a:ext cx="6435968" cy="3292817"/>
          </a:xfrm>
          <a:prstGeom prst="rect">
            <a:avLst/>
          </a:prstGeom>
        </p:spPr>
      </p:pic>
      <p:sp>
        <p:nvSpPr>
          <p:cNvPr id="4" name="TextBox 3">
            <a:extLst>
              <a:ext uri="{FF2B5EF4-FFF2-40B4-BE49-F238E27FC236}">
                <a16:creationId xmlns:a16="http://schemas.microsoft.com/office/drawing/2014/main" xmlns=""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pic>
        <p:nvPicPr>
          <p:cNvPr id="5" name="Picture 4">
            <a:extLst>
              <a:ext uri="{FF2B5EF4-FFF2-40B4-BE49-F238E27FC236}">
                <a16:creationId xmlns:a16="http://schemas.microsoft.com/office/drawing/2014/main" xmlns="" id="{D02600EB-AC78-4EEA-82A7-C7A5C8A6916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788672" y="2171700"/>
            <a:ext cx="6498336" cy="3505200"/>
          </a:xfrm>
        </p:spPr>
        <p:txBody>
          <a:bodyPr>
            <a:normAutofit fontScale="92500" lnSpcReduction="20000"/>
          </a:bodyPr>
          <a:lstStyle/>
          <a:p>
            <a:r>
              <a:rPr lang="en-US" dirty="0"/>
              <a:t>Introduction</a:t>
            </a:r>
          </a:p>
          <a:p>
            <a:r>
              <a:rPr lang="en-IN" sz="2800" dirty="0">
                <a:ea typeface="+mn-lt"/>
                <a:cs typeface="+mn-lt"/>
              </a:rPr>
              <a:t>Analytical Problem Framing</a:t>
            </a:r>
            <a:endParaRPr lang="en-US" dirty="0"/>
          </a:p>
          <a:p>
            <a:r>
              <a:rPr lang="en-US" dirty="0"/>
              <a:t>Exploratory Data Analysis (EDA)</a:t>
            </a:r>
          </a:p>
          <a:p>
            <a:r>
              <a:rPr lang="en-IN" sz="2800" dirty="0">
                <a:ea typeface="+mn-lt"/>
                <a:cs typeface="+mn-lt"/>
              </a:rPr>
              <a:t>Model/s Development and Evaluation</a:t>
            </a:r>
          </a:p>
          <a:p>
            <a:r>
              <a:rPr lang="en-IN" sz="2800" dirty="0">
                <a:ea typeface="+mn-lt"/>
                <a:cs typeface="+mn-lt"/>
              </a:rPr>
              <a:t>Conclusion</a:t>
            </a:r>
            <a:endParaRPr lang="en-US" dirty="0"/>
          </a:p>
          <a:p>
            <a:r>
              <a:rPr lang="en-US" dirty="0"/>
              <a:t>Inference</a:t>
            </a:r>
          </a:p>
          <a:p>
            <a:r>
              <a:rPr lang="en-US" dirty="0"/>
              <a:t>Future Work</a:t>
            </a:r>
          </a:p>
          <a:p>
            <a:r>
              <a:rPr lang="en-IN" sz="2800" dirty="0">
                <a:ea typeface="+mn-lt"/>
                <a:cs typeface="+mn-lt"/>
              </a:rPr>
              <a:t>Acknowledgement</a:t>
            </a:r>
            <a:endParaRPr lang="en-US" dirty="0"/>
          </a:p>
        </p:txBody>
      </p:sp>
      <p:sp>
        <p:nvSpPr>
          <p:cNvPr id="13" name="Title 12"/>
          <p:cNvSpPr>
            <a:spLocks noGrp="1"/>
          </p:cNvSpPr>
          <p:nvPr>
            <p:ph type="title"/>
          </p:nvPr>
        </p:nvSpPr>
        <p:spPr>
          <a:xfrm>
            <a:off x="1220471" y="405167"/>
            <a:ext cx="9751060" cy="1168400"/>
          </a:xfrm>
        </p:spPr>
        <p:txBody>
          <a:bodyPr>
            <a:normAutofit/>
          </a:bodyPr>
          <a:lstStyle/>
          <a:p>
            <a:r>
              <a:rPr lang="en-US" sz="4000" dirty="0"/>
              <a:t>Agenda:</a:t>
            </a:r>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81600" y="3200400"/>
            <a:ext cx="6498336" cy="3962400"/>
          </a:xfrm>
          <a:prstGeom prst="rect">
            <a:avLst/>
          </a:prstGeom>
        </p:spPr>
      </p:pic>
      <p:pic>
        <p:nvPicPr>
          <p:cNvPr id="5" name="Picture 4">
            <a:extLst>
              <a:ext uri="{FF2B5EF4-FFF2-40B4-BE49-F238E27FC236}">
                <a16:creationId xmlns:a16="http://schemas.microsoft.com/office/drawing/2014/main" xmlns="" id="{49E9E34F-A47C-45C1-97D9-3251189B225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1833709"/>
            <a:ext cx="10287000" cy="6858000"/>
          </a:xfrm>
          <a:prstGeom prst="rect">
            <a:avLst/>
          </a:prstGeom>
        </p:spPr>
      </p:pic>
    </p:spTree>
    <p:extLst>
      <p:ext uri="{BB962C8B-B14F-4D97-AF65-F5344CB8AC3E}">
        <p14:creationId xmlns:p14="http://schemas.microsoft.com/office/powerpoint/2010/main" xmlns="" val="10164648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then checked the heatmap of </a:t>
            </a:r>
            <a:r>
              <a:rPr lang="en-IN" sz="2800" dirty="0" err="1">
                <a:cs typeface="Segoe UI"/>
              </a:rPr>
              <a:t>correlaton</a:t>
            </a:r>
            <a:r>
              <a:rPr lang="en-IN" sz="2800" dirty="0">
                <a:cs typeface="Segoe UI"/>
              </a:rPr>
              <a:t>. while checking the heatmap of correlation we observed that there exists multicollinearity in between columns.</a:t>
            </a:r>
            <a:r>
              <a:rPr lang="en-US" sz="2800" dirty="0">
                <a:cs typeface="Calibri"/>
              </a:rPr>
              <a:t> </a:t>
            </a:r>
          </a:p>
          <a:p>
            <a:pPr algn="just"/>
            <a:r>
              <a:rPr lang="en-IN" sz="2800" dirty="0">
                <a:cs typeface="Segoe UI"/>
              </a:rPr>
              <a:t>We also observed that no correlation was present in unnamed: 0, </a:t>
            </a:r>
            <a:r>
              <a:rPr lang="en-IN" sz="2800" dirty="0" err="1">
                <a:cs typeface="Segoe UI"/>
              </a:rPr>
              <a:t>msisdn</a:t>
            </a:r>
            <a:r>
              <a:rPr lang="en-IN" sz="2800" dirty="0">
                <a:cs typeface="Segoe UI"/>
              </a:rPr>
              <a:t>, </a:t>
            </a:r>
            <a:r>
              <a:rPr lang="en-IN" sz="2800" dirty="0" err="1">
                <a:cs typeface="Segoe UI"/>
              </a:rPr>
              <a:t>last_rechdate_ma</a:t>
            </a:r>
            <a:r>
              <a:rPr lang="en-IN" sz="2800" dirty="0">
                <a:cs typeface="Segoe UI"/>
              </a:rPr>
              <a:t>, </a:t>
            </a:r>
            <a:r>
              <a:rPr lang="en-IN" sz="2800" dirty="0" err="1">
                <a:cs typeface="Segoe UI"/>
              </a:rPr>
              <a:t>last_rechdate_da</a:t>
            </a:r>
            <a:r>
              <a:rPr lang="en-IN" sz="2800" dirty="0">
                <a:cs typeface="Segoe UI"/>
              </a:rPr>
              <a:t> columns so we will be dropping these columns.</a:t>
            </a:r>
            <a:r>
              <a:rPr lang="en-US" sz="2800" dirty="0">
                <a:cs typeface="Calibri"/>
              </a:rPr>
              <a:t> </a:t>
            </a:r>
          </a:p>
          <a:p>
            <a:pPr algn="just"/>
            <a:r>
              <a:rPr lang="en-IN" sz="2800" dirty="0">
                <a:cs typeface="Segoe UI"/>
              </a:rPr>
              <a:t>We then removed the outliers from the dataset through </a:t>
            </a:r>
            <a:r>
              <a:rPr lang="en-IN" sz="2800" dirty="0" err="1">
                <a:cs typeface="Segoe UI"/>
              </a:rPr>
              <a:t>zscore</a:t>
            </a:r>
            <a:r>
              <a:rPr lang="en-IN" sz="2800" dirty="0">
                <a:cs typeface="Segoe UI"/>
              </a:rPr>
              <a:t> and </a:t>
            </a:r>
            <a:r>
              <a:rPr lang="en-IN" sz="2800" dirty="0" err="1">
                <a:cs typeface="Segoe UI"/>
              </a:rPr>
              <a:t>winsorization</a:t>
            </a:r>
            <a:r>
              <a:rPr lang="en-IN" sz="2800" dirty="0">
                <a:cs typeface="Segoe UI"/>
              </a:rPr>
              <a:t> method.</a:t>
            </a:r>
            <a:r>
              <a:rPr lang="en-US" sz="2800" dirty="0">
                <a:cs typeface="Calibri"/>
              </a:rPr>
              <a:t> </a:t>
            </a:r>
          </a:p>
        </p:txBody>
      </p:sp>
      <p:pic>
        <p:nvPicPr>
          <p:cNvPr id="4" name="Picture 3">
            <a:extLst>
              <a:ext uri="{FF2B5EF4-FFF2-40B4-BE49-F238E27FC236}">
                <a16:creationId xmlns:a16="http://schemas.microsoft.com/office/drawing/2014/main" xmlns="" id="{9B022498-DFD7-422D-B722-16106BA3E85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333" t="20444" r="7834" b="20000"/>
          <a:stretch/>
        </p:blipFill>
        <p:spPr>
          <a:xfrm>
            <a:off x="4457700" y="3429000"/>
            <a:ext cx="6311900" cy="3403600"/>
          </a:xfrm>
          <a:prstGeom prst="rect">
            <a:avLst/>
          </a:prstGeom>
        </p:spPr>
      </p:pic>
      <p:pic>
        <p:nvPicPr>
          <p:cNvPr id="5" name="Picture 4">
            <a:extLst>
              <a:ext uri="{FF2B5EF4-FFF2-40B4-BE49-F238E27FC236}">
                <a16:creationId xmlns:a16="http://schemas.microsoft.com/office/drawing/2014/main" xmlns="" id="{FFF884CF-C0A4-48ED-986C-C55CE553564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a:t>
            </a:r>
            <a:r>
              <a:rPr lang="en-IN">
                <a:ea typeface="+mn-lt"/>
                <a:cs typeface="+mn-lt"/>
              </a:rPr>
              <a:t>target variable label as shown in fig 8.</a:t>
            </a:r>
          </a:p>
          <a:p>
            <a:pPr marL="0" indent="0">
              <a:buNone/>
            </a:pPr>
            <a:endParaRPr lang="en-IN" dirty="0">
              <a:cs typeface="Calibri"/>
            </a:endParaRPr>
          </a:p>
        </p:txBody>
      </p:sp>
      <p:sp>
        <p:nvSpPr>
          <p:cNvPr id="2" name="Title 1">
            <a:extLst>
              <a:ext uri="{FF2B5EF4-FFF2-40B4-BE49-F238E27FC236}">
                <a16:creationId xmlns:a16="http://schemas.microsoft.com/office/drawing/2014/main" xmlns="" id="{DE764520-E409-4C1F-B7E8-7796DC11E3E3}"/>
              </a:ext>
            </a:extLst>
          </p:cNvPr>
          <p:cNvSpPr>
            <a:spLocks noGrp="1"/>
          </p:cNvSpPr>
          <p:nvPr>
            <p:ph type="title"/>
          </p:nvPr>
        </p:nvSpPr>
        <p:spPr/>
        <p:txBody>
          <a:bodyPr>
            <a:normAutofit/>
          </a:bodyPr>
          <a:lstStyle/>
          <a:p>
            <a:r>
              <a:rPr lang="en-IN" sz="4000" b="1" dirty="0">
                <a:latin typeface="+mn-lt"/>
                <a:ea typeface="+mj-lt"/>
                <a:cs typeface="+mj-lt"/>
              </a:rPr>
              <a:t>Data Inputs- Logic- Output Relationships</a:t>
            </a:r>
            <a:endParaRPr lang="en-US" sz="4000" b="1" dirty="0">
              <a:latin typeface="+mn-lt"/>
              <a:cs typeface="Calibri Light"/>
            </a:endParaRPr>
          </a:p>
        </p:txBody>
      </p:sp>
      <p:pic>
        <p:nvPicPr>
          <p:cNvPr id="4" name="Picture 4" descr="Chart&#10;&#10;Description automatically generated">
            <a:extLst>
              <a:ext uri="{FF2B5EF4-FFF2-40B4-BE49-F238E27FC236}">
                <a16:creationId xmlns:a16="http://schemas.microsoft.com/office/drawing/2014/main" xmlns="" id="{4164DE6F-F006-4F10-AE2A-78EE0E8FF15D}"/>
              </a:ext>
            </a:extLst>
          </p:cNvPr>
          <p:cNvPicPr>
            <a:picLocks noChangeAspect="1"/>
          </p:cNvPicPr>
          <p:nvPr/>
        </p:nvPicPr>
        <p:blipFill>
          <a:blip r:embed="rId2" cstate="print"/>
          <a:stretch>
            <a:fillRect/>
          </a:stretch>
        </p:blipFill>
        <p:spPr>
          <a:xfrm>
            <a:off x="2203939" y="2719150"/>
            <a:ext cx="7070968" cy="4008546"/>
          </a:xfrm>
          <a:prstGeom prst="rect">
            <a:avLst/>
          </a:prstGeom>
        </p:spPr>
      </p:pic>
      <p:pic>
        <p:nvPicPr>
          <p:cNvPr id="5" name="Picture 4">
            <a:extLst>
              <a:ext uri="{FF2B5EF4-FFF2-40B4-BE49-F238E27FC236}">
                <a16:creationId xmlns:a16="http://schemas.microsoft.com/office/drawing/2014/main" xmlns="" id="{78DDDD0E-81E7-43D7-A44A-7E0D1EB40E1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EB252E1-E694-4128-82E3-23C62D564160}"/>
              </a:ext>
            </a:extLst>
          </p:cNvPr>
          <p:cNvSpPr txBox="1"/>
          <p:nvPr/>
        </p:nvSpPr>
        <p:spPr>
          <a:xfrm>
            <a:off x="650631" y="785447"/>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a:t>
            </a:r>
            <a:r>
              <a:rPr lang="en-IN" sz="2800" dirty="0" err="1">
                <a:cs typeface="Segoe UI"/>
              </a:rPr>
              <a:t>cutomer</a:t>
            </a:r>
            <a:r>
              <a:rPr lang="en-IN" sz="2800" dirty="0">
                <a:cs typeface="Segoe UI"/>
              </a:rPr>
              <a:t>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pic>
        <p:nvPicPr>
          <p:cNvPr id="3" name="Picture 2">
            <a:extLst>
              <a:ext uri="{FF2B5EF4-FFF2-40B4-BE49-F238E27FC236}">
                <a16:creationId xmlns:a16="http://schemas.microsoft.com/office/drawing/2014/main" xmlns="" id="{404C5A4A-36AD-4188-81C9-4A37E6B6355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1E5D063-247D-44FD-B019-F318C2786432}"/>
              </a:ext>
            </a:extLst>
          </p:cNvPr>
          <p:cNvSpPr txBox="1"/>
          <p:nvPr/>
        </p:nvSpPr>
        <p:spPr>
          <a:xfrm>
            <a:off x="816708" y="201247"/>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a16="http://schemas.microsoft.com/office/drawing/2014/main" xmlns=""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By looking into the target vaariable label we assumed that it was </a:t>
            </a:r>
            <a:r>
              <a:rPr lang="en-US" sz="2800" dirty="0">
                <a:cs typeface="Calibri"/>
              </a:rPr>
              <a:t> </a:t>
            </a:r>
            <a:r>
              <a:rPr lang="en-IN" sz="2800">
                <a:cs typeface="Segoe UI"/>
              </a:rPr>
              <a:t>a </a:t>
            </a:r>
            <a:r>
              <a:rPr lang="en-US" sz="2800" dirty="0">
                <a:cs typeface="Calibri"/>
              </a:rPr>
              <a:t> </a:t>
            </a:r>
            <a:r>
              <a:rPr lang="en-IN" sz="2800">
                <a:cs typeface="Segoe UI"/>
              </a:rPr>
              <a:t>classification type of problem.</a:t>
            </a:r>
            <a:r>
              <a:rPr lang="en-US" sz="2800" dirty="0">
                <a:cs typeface="Calibri"/>
              </a:rPr>
              <a:t> </a:t>
            </a:r>
          </a:p>
          <a:p>
            <a:endParaRPr lang="en-US" sz="2800" dirty="0">
              <a:cs typeface="Calibri"/>
            </a:endParaRPr>
          </a:p>
          <a:p>
            <a:r>
              <a:rPr lang="en-IN" sz="2800">
                <a:cs typeface="Segoe UI"/>
              </a:rPr>
              <a:t>We observed multicollinearity in between columns so we assumed </a:t>
            </a:r>
            <a:r>
              <a:rPr lang="en-US" sz="2800" dirty="0">
                <a:cs typeface="Calibri"/>
              </a:rPr>
              <a:t> </a:t>
            </a:r>
            <a:r>
              <a:rPr lang="en-IN" sz="2800">
                <a:cs typeface="Segoe UI"/>
              </a:rPr>
              <a:t>that we will be using Principal Component Analysis (PCA).</a:t>
            </a:r>
            <a:r>
              <a:rPr lang="en-US" sz="2800" dirty="0">
                <a:cs typeface="Calibri"/>
              </a:rPr>
              <a:t> </a:t>
            </a:r>
          </a:p>
          <a:p>
            <a:endParaRPr lang="en-US" sz="2800" dirty="0">
              <a:cs typeface="Calibri"/>
            </a:endParaRPr>
          </a:p>
          <a:p>
            <a:r>
              <a:rPr lang="en-IN" sz="2800">
                <a:cs typeface="Segoe UI"/>
              </a:rPr>
              <a:t>We also observed that only one single unique value was present in </a:t>
            </a:r>
            <a:r>
              <a:rPr lang="en-US" sz="2800" dirty="0">
                <a:cs typeface="Calibri"/>
              </a:rPr>
              <a:t> </a:t>
            </a:r>
            <a:r>
              <a:rPr lang="en-IN" sz="2800">
                <a:cs typeface="Segoe UI"/>
              </a:rPr>
              <a:t>pcircle and in year in pdate column and in Unnamed: 0 all the </a:t>
            </a:r>
            <a:r>
              <a:rPr lang="en-US" sz="2800" dirty="0">
                <a:cs typeface="Calibri"/>
              </a:rPr>
              <a:t> </a:t>
            </a:r>
            <a:r>
              <a:rPr lang="en-IN" sz="2800">
                <a:cs typeface="Segoe UI"/>
              </a:rPr>
              <a:t>numbers were unique without any correlation so we assumed that </a:t>
            </a:r>
            <a:r>
              <a:rPr lang="en-US" sz="2800" dirty="0">
                <a:cs typeface="Calibri"/>
              </a:rPr>
              <a:t> </a:t>
            </a:r>
            <a:r>
              <a:rPr lang="en-IN" sz="2800">
                <a:cs typeface="Segoe UI"/>
              </a:rPr>
              <a:t>we will be dropping these columns.</a:t>
            </a:r>
            <a:r>
              <a:rPr lang="en-US" sz="2800" dirty="0">
                <a:cs typeface="Calibri"/>
              </a:rPr>
              <a:t> </a:t>
            </a:r>
          </a:p>
        </p:txBody>
      </p:sp>
      <p:pic>
        <p:nvPicPr>
          <p:cNvPr id="4" name="Picture 3">
            <a:extLst>
              <a:ext uri="{FF2B5EF4-FFF2-40B4-BE49-F238E27FC236}">
                <a16:creationId xmlns:a16="http://schemas.microsoft.com/office/drawing/2014/main" xmlns="" id="{7F7B1137-899B-4FDC-8EE9-96CD9830388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Hardware and Software Requirements and Tools Used</a:t>
            </a:r>
            <a:endParaRPr lang="en-US" sz="4000" b="1">
              <a:cs typeface="Calibri"/>
            </a:endParaRPr>
          </a:p>
        </p:txBody>
      </p:sp>
      <p:sp>
        <p:nvSpPr>
          <p:cNvPr id="3" name="TextBox 2">
            <a:extLst>
              <a:ext uri="{FF2B5EF4-FFF2-40B4-BE49-F238E27FC236}">
                <a16:creationId xmlns:a16="http://schemas.microsoft.com/office/drawing/2014/main" xmlns="" id="{8A6762C8-9695-4EB9-8D97-B4DFE666BB4D}"/>
              </a:ext>
            </a:extLst>
          </p:cNvPr>
          <p:cNvSpPr txBox="1"/>
          <p:nvPr/>
        </p:nvSpPr>
        <p:spPr>
          <a:xfrm>
            <a:off x="924170" y="1715477"/>
            <a:ext cx="1046089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This project was done on laptop with i5 processor with quad cores and eight threads with 8gb of ram and latest GeForce GTX 1650 GPU on Anaconda, </a:t>
            </a:r>
            <a:r>
              <a:rPr lang="en-IN" sz="2400" dirty="0" err="1">
                <a:cs typeface="Segoe UI"/>
              </a:rPr>
              <a:t>jupyter</a:t>
            </a:r>
            <a:r>
              <a:rPr lang="en-IN" sz="2400" dirty="0">
                <a:cs typeface="Segoe UI"/>
              </a:rPr>
              <a:t> notebook.</a:t>
            </a:r>
            <a:endParaRPr lang="en-US" sz="2400" dirty="0">
              <a:cs typeface="Calibri"/>
            </a:endParaRPr>
          </a:p>
          <a:p>
            <a:pPr algn="just"/>
            <a:r>
              <a:rPr lang="en-IN" sz="2400" dirty="0">
                <a:cs typeface="Segoe UI"/>
              </a:rPr>
              <a:t>The tools, libraries and packages we used for accomplishing this project are pandas, </a:t>
            </a:r>
            <a:r>
              <a:rPr lang="en-IN" sz="2400" dirty="0" err="1">
                <a:cs typeface="Segoe UI"/>
              </a:rPr>
              <a:t>numpy</a:t>
            </a:r>
            <a:r>
              <a:rPr lang="en-IN" sz="2400" dirty="0">
                <a:cs typeface="Segoe UI"/>
              </a:rPr>
              <a:t>, matplotlib,  seaborn, </a:t>
            </a:r>
            <a:r>
              <a:rPr lang="en-IN" sz="2400" dirty="0" err="1">
                <a:cs typeface="Segoe UI"/>
              </a:rPr>
              <a:t>scipy</a:t>
            </a:r>
            <a:r>
              <a:rPr lang="en-IN" sz="2400" dirty="0">
                <a:cs typeface="Segoe UI"/>
              </a:rPr>
              <a:t> stats, </a:t>
            </a:r>
            <a:r>
              <a:rPr lang="en-IN" sz="2400" dirty="0" err="1">
                <a:cs typeface="Segoe UI"/>
              </a:rPr>
              <a:t>sklearn</a:t>
            </a:r>
            <a:r>
              <a:rPr lang="en-IN" sz="2400" dirty="0">
                <a:cs typeface="Segoe UI"/>
              </a:rPr>
              <a:t> decomposition </a:t>
            </a:r>
            <a:r>
              <a:rPr lang="en-IN" sz="2400" dirty="0" err="1">
                <a:cs typeface="Segoe UI"/>
              </a:rPr>
              <a:t>pca</a:t>
            </a:r>
            <a:r>
              <a:rPr lang="en-IN" sz="2400" dirty="0">
                <a:cs typeface="Segoe UI"/>
              </a:rPr>
              <a:t>, </a:t>
            </a:r>
            <a:r>
              <a:rPr lang="en-IN" sz="2400" dirty="0" err="1">
                <a:cs typeface="Segoe UI"/>
              </a:rPr>
              <a:t>sklearn</a:t>
            </a:r>
            <a:r>
              <a:rPr lang="en-IN" sz="2400" dirty="0">
                <a:cs typeface="Segoe UI"/>
              </a:rPr>
              <a:t> </a:t>
            </a:r>
            <a:r>
              <a:rPr lang="en-IN" sz="2400" dirty="0" err="1">
                <a:cs typeface="Segoe UI"/>
              </a:rPr>
              <a:t>standardscaler</a:t>
            </a:r>
            <a:r>
              <a:rPr lang="en-IN" sz="2400" dirty="0">
                <a:cs typeface="Segoe UI"/>
              </a:rPr>
              <a:t>, collections counter, </a:t>
            </a:r>
            <a:r>
              <a:rPr lang="en-IN" sz="2400" dirty="0" err="1">
                <a:cs typeface="Segoe UI"/>
              </a:rPr>
              <a:t>imblearn</a:t>
            </a:r>
            <a:r>
              <a:rPr lang="en-IN" sz="2400" dirty="0">
                <a:cs typeface="Segoe UI"/>
              </a:rPr>
              <a:t> </a:t>
            </a:r>
            <a:r>
              <a:rPr lang="en-IN" sz="2400" dirty="0" err="1">
                <a:cs typeface="Segoe UI"/>
              </a:rPr>
              <a:t>SmoteTomek</a:t>
            </a:r>
            <a:r>
              <a:rPr lang="en-IN" sz="2400" dirty="0">
                <a:cs typeface="Segoe UI"/>
              </a:rPr>
              <a:t>, GridSearchCV, joblib.</a:t>
            </a:r>
            <a:r>
              <a:rPr lang="en-US" sz="2400" dirty="0">
                <a:cs typeface="Calibri"/>
              </a:rPr>
              <a:t> </a:t>
            </a:r>
          </a:p>
          <a:p>
            <a:pPr algn="just"/>
            <a:r>
              <a:rPr lang="en-IN" sz="2400" dirty="0">
                <a:cs typeface="Segoe UI"/>
              </a:rPr>
              <a:t>Through pandas library we loaded our csv file ‘Data file’ into </a:t>
            </a:r>
            <a:r>
              <a:rPr lang="en-IN" sz="2400" dirty="0" err="1">
                <a:cs typeface="Segoe UI"/>
              </a:rPr>
              <a:t>dataframe</a:t>
            </a:r>
            <a:r>
              <a:rPr lang="en-IN" sz="2400" dirty="0">
                <a:cs typeface="Segoe UI"/>
              </a:rPr>
              <a:t> and performed data manipulation and analysis. Through pandas library we converted </a:t>
            </a:r>
            <a:r>
              <a:rPr lang="en-IN" sz="2400" dirty="0" err="1">
                <a:cs typeface="Segoe UI"/>
              </a:rPr>
              <a:t>pdate</a:t>
            </a:r>
            <a:r>
              <a:rPr lang="en-IN" sz="2400" dirty="0">
                <a:cs typeface="Segoe UI"/>
              </a:rPr>
              <a:t> column to datetime format from which we were able to extract day and month column.</a:t>
            </a:r>
            <a:r>
              <a:rPr lang="en-US" sz="2400" dirty="0">
                <a:cs typeface="Calibri"/>
              </a:rPr>
              <a:t> </a:t>
            </a:r>
          </a:p>
        </p:txBody>
      </p:sp>
      <p:pic>
        <p:nvPicPr>
          <p:cNvPr id="4" name="Picture 3">
            <a:extLst>
              <a:ext uri="{FF2B5EF4-FFF2-40B4-BE49-F238E27FC236}">
                <a16:creationId xmlns:a16="http://schemas.microsoft.com/office/drawing/2014/main" xmlns="" id="{7CDD4271-AF4B-4227-AB82-D1C20442026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FCDFD6-679A-476F-B4DA-6C8F44FFCA99}"/>
              </a:ext>
            </a:extLst>
          </p:cNvPr>
          <p:cNvSpPr txBox="1"/>
          <p:nvPr/>
        </p:nvSpPr>
        <p:spPr>
          <a:xfrm>
            <a:off x="709247" y="338993"/>
            <a:ext cx="1083212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IN" sz="2000" dirty="0">
                <a:ea typeface="Segoe UI"/>
                <a:cs typeface="Segoe UI"/>
              </a:rPr>
              <a:t>With the help of </a:t>
            </a:r>
            <a:r>
              <a:rPr lang="en-IN" sz="2000" dirty="0" err="1">
                <a:ea typeface="Segoe UI"/>
                <a:cs typeface="Segoe UI"/>
              </a:rPr>
              <a:t>numpy</a:t>
            </a:r>
            <a:r>
              <a:rPr lang="en-IN" sz="2000" dirty="0">
                <a:ea typeface="Segoe UI"/>
                <a:cs typeface="Segoe UI"/>
              </a:rPr>
              <a:t> we worked with arrays.</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the help of matplotlib and seaborn we did plot various graphs and figures and done data visualization.</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a:t>
            </a:r>
            <a:r>
              <a:rPr lang="en-IN" sz="2000" dirty="0" err="1">
                <a:ea typeface="Segoe UI"/>
                <a:cs typeface="Segoe UI"/>
              </a:rPr>
              <a:t>scipy</a:t>
            </a:r>
            <a:r>
              <a:rPr lang="en-IN" sz="2000" dirty="0">
                <a:ea typeface="Segoe UI"/>
                <a:cs typeface="Segoe UI"/>
              </a:rPr>
              <a:t>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algn="just" rtl="0"/>
            <a:endParaRPr lang="en-IN" sz="2000" dirty="0">
              <a:ea typeface="Calibri"/>
              <a:cs typeface="Calibri"/>
            </a:endParaRPr>
          </a:p>
          <a:p>
            <a:pPr algn="just"/>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a:t>
            </a:r>
            <a:r>
              <a:rPr lang="en-IN" sz="2000" dirty="0" err="1">
                <a:ea typeface="Segoe UI"/>
                <a:cs typeface="Segoe UI"/>
              </a:rPr>
              <a:t>scrre</a:t>
            </a:r>
            <a:r>
              <a:rPr lang="en-IN" sz="2000" dirty="0">
                <a:ea typeface="Segoe UI"/>
                <a:cs typeface="Segoe UI"/>
              </a:rPr>
              <a:t> plot with their Eigenvalues and chose the number of columns on the basis of their nodes.</a:t>
            </a:r>
            <a:endParaRPr lang="en-IN" sz="2000" dirty="0">
              <a:ea typeface="Segoe UI"/>
              <a:cs typeface="Calibri"/>
            </a:endParaRPr>
          </a:p>
          <a:p>
            <a:pPr algn="just"/>
            <a:endParaRPr lang="en-IN" sz="2000" dirty="0">
              <a:ea typeface="Calibri"/>
              <a:cs typeface="Segoe UI"/>
            </a:endParaRPr>
          </a:p>
          <a:p>
            <a:pPr algn="just" rtl="0"/>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algn="just" rtl="0"/>
            <a:endParaRPr lang="en-IN" sz="2000" dirty="0">
              <a:ea typeface="Segoe UI"/>
              <a:cs typeface="Segoe UI"/>
            </a:endParaRPr>
          </a:p>
          <a:p>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endParaRPr lang="en-US" sz="2000" dirty="0">
              <a:cs typeface="Segoe UI"/>
            </a:endParaRPr>
          </a:p>
          <a:p>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algn="just" rtl="0"/>
            <a:endParaRPr lang="en-IN" sz="2000" dirty="0">
              <a:cs typeface="Calibri"/>
            </a:endParaRPr>
          </a:p>
        </p:txBody>
      </p:sp>
      <p:pic>
        <p:nvPicPr>
          <p:cNvPr id="3" name="Picture 2">
            <a:extLst>
              <a:ext uri="{FF2B5EF4-FFF2-40B4-BE49-F238E27FC236}">
                <a16:creationId xmlns:a16="http://schemas.microsoft.com/office/drawing/2014/main" xmlns="" id="{E4AED728-A7C3-41CF-8E9D-9E98FDFEC85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a16="http://schemas.microsoft.com/office/drawing/2014/main" xmlns="" id="{D9FF46E3-0073-40AE-8AB0-B5A0FA2CC25E}"/>
              </a:ext>
            </a:extLst>
          </p:cNvPr>
          <p:cNvSpPr txBox="1"/>
          <p:nvPr/>
        </p:nvSpPr>
        <p:spPr>
          <a:xfrm>
            <a:off x="777631" y="1412631"/>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a16="http://schemas.microsoft.com/office/drawing/2014/main" xmlns=""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pic>
        <p:nvPicPr>
          <p:cNvPr id="5" name="Picture 4">
            <a:extLst>
              <a:ext uri="{FF2B5EF4-FFF2-40B4-BE49-F238E27FC236}">
                <a16:creationId xmlns:a16="http://schemas.microsoft.com/office/drawing/2014/main" xmlns="" id="{8390A903-84E8-4D91-9EE6-BDB10094C6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15281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26E0F4E-4811-4D17-8E60-AB3C0B01ACE6}"/>
              </a:ext>
            </a:extLst>
          </p:cNvPr>
          <p:cNvSpPr txBox="1"/>
          <p:nvPr/>
        </p:nvSpPr>
        <p:spPr>
          <a:xfrm>
            <a:off x="699477" y="1144954"/>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data was imbalanced so through imblearn’s SmoteTomek package we were able to handle the imbalanced data by increasing the number of fraudulent transactions on relevant data points.</a:t>
            </a:r>
            <a:endParaRPr lang="en-US" sz="2800" dirty="0">
              <a:cs typeface="Calibri"/>
            </a:endParaRPr>
          </a:p>
          <a:p>
            <a:pPr algn="just"/>
            <a:endParaRPr lang="en-IN" sz="2800" dirty="0">
              <a:cs typeface="Segoe UI"/>
            </a:endParaRPr>
          </a:p>
          <a:p>
            <a:pPr algn="just"/>
            <a:r>
              <a:rPr lang="en-IN" sz="2800" dirty="0">
                <a:cs typeface="Segoe UI"/>
              </a:rPr>
              <a:t>The data was improper scaled so we scaled the feature vaariables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endParaRPr lang="en-US" sz="2800" dirty="0">
              <a:cs typeface="Calibri"/>
            </a:endParaRPr>
          </a:p>
          <a:p>
            <a:pPr algn="just"/>
            <a:endParaRPr lang="en-IN" sz="2800" dirty="0">
              <a:cs typeface="Segoe UI"/>
            </a:endParaRPr>
          </a:p>
          <a:p>
            <a:pPr algn="just"/>
            <a:r>
              <a:rPr lang="en-IN" sz="2800" dirty="0">
                <a:cs typeface="Segoe UI"/>
              </a:rPr>
              <a:t>There were too many (37) feature variables in the data so we reduced it to 7 with the help of Principal Component Analysis(PCA) by plotting Eigenvalues and taking the number of nodes as our number of feature variables.</a:t>
            </a:r>
          </a:p>
        </p:txBody>
      </p:sp>
      <p:pic>
        <p:nvPicPr>
          <p:cNvPr id="3" name="Picture 2">
            <a:extLst>
              <a:ext uri="{FF2B5EF4-FFF2-40B4-BE49-F238E27FC236}">
                <a16:creationId xmlns:a16="http://schemas.microsoft.com/office/drawing/2014/main" xmlns="" id="{A8394C4D-8C68-4F9D-AC55-A4D2BAB762C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403885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8EFD637-1D1F-437A-98C1-936876692900}"/>
              </a:ext>
            </a:extLst>
          </p:cNvPr>
          <p:cNvSpPr txBox="1"/>
          <p:nvPr/>
        </p:nvSpPr>
        <p:spPr>
          <a:xfrm>
            <a:off x="650631" y="289170"/>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xmlns=""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algorithms we used for the training and testing are as follows:-</a:t>
            </a:r>
          </a:p>
        </p:txBody>
      </p:sp>
      <p:sp>
        <p:nvSpPr>
          <p:cNvPr id="4" name="TextBox 3">
            <a:extLst>
              <a:ext uri="{FF2B5EF4-FFF2-40B4-BE49-F238E27FC236}">
                <a16:creationId xmlns:a16="http://schemas.microsoft.com/office/drawing/2014/main" xmlns="" id="{FEA1EF67-7C75-4F21-A286-25A4402131B4}"/>
              </a:ext>
            </a:extLst>
          </p:cNvPr>
          <p:cNvSpPr txBox="1"/>
          <p:nvPr/>
        </p:nvSpPr>
        <p:spPr>
          <a:xfrm>
            <a:off x="2887785" y="1754555"/>
            <a:ext cx="4570046"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Symbol"/>
              <a:buChar char="•"/>
            </a:pPr>
            <a:r>
              <a:rPr lang="en-IN" sz="2800" dirty="0">
                <a:ea typeface="+mn-lt"/>
                <a:cs typeface="+mn-lt"/>
              </a:rPr>
              <a:t>Extreme gradient boosting classifier</a:t>
            </a:r>
            <a:endParaRPr lang="en-US" sz="2800" dirty="0">
              <a:ea typeface="+mn-lt"/>
              <a:cs typeface="+mn-lt"/>
            </a:endParaRPr>
          </a:p>
          <a:p>
            <a:pPr lvl="1">
              <a:buFont typeface="Symbol"/>
              <a:buChar char="•"/>
            </a:pPr>
            <a:r>
              <a:rPr lang="en-IN" sz="2800" dirty="0">
                <a:ea typeface="+mn-lt"/>
                <a:cs typeface="+mn-lt"/>
              </a:rPr>
              <a:t>Decision tree classifier</a:t>
            </a:r>
            <a:endParaRPr lang="en-US" sz="2800" dirty="0">
              <a:ea typeface="+mn-lt"/>
              <a:cs typeface="+mn-lt"/>
            </a:endParaRPr>
          </a:p>
          <a:p>
            <a:pPr lvl="1">
              <a:buFont typeface="Symbol"/>
              <a:buChar char="•"/>
            </a:pPr>
            <a:r>
              <a:rPr lang="en-IN" sz="2800" dirty="0" err="1">
                <a:ea typeface="+mn-lt"/>
                <a:cs typeface="+mn-lt"/>
              </a:rPr>
              <a:t>KNeighbors</a:t>
            </a:r>
            <a:r>
              <a:rPr lang="en-IN" sz="2800" dirty="0">
                <a:ea typeface="+mn-lt"/>
                <a:cs typeface="+mn-lt"/>
              </a:rPr>
              <a:t> classifier</a:t>
            </a:r>
            <a:endParaRPr lang="en-US" sz="2800" dirty="0">
              <a:ea typeface="+mn-lt"/>
              <a:cs typeface="+mn-lt"/>
            </a:endParaRPr>
          </a:p>
          <a:p>
            <a:pPr lvl="1">
              <a:buFont typeface="Symbol"/>
              <a:buChar char="•"/>
            </a:pPr>
            <a:r>
              <a:rPr lang="en-IN" sz="2800" dirty="0">
                <a:ea typeface="+mn-lt"/>
                <a:cs typeface="+mn-lt"/>
              </a:rPr>
              <a:t>Logistic Regression</a:t>
            </a:r>
            <a:endParaRPr lang="en-US" sz="2800" dirty="0">
              <a:ea typeface="+mn-lt"/>
              <a:cs typeface="+mn-lt"/>
            </a:endParaRPr>
          </a:p>
          <a:p>
            <a:pPr lvl="1">
              <a:buFont typeface="Symbol"/>
              <a:buChar char="•"/>
            </a:pPr>
            <a:r>
              <a:rPr lang="en-IN" sz="2800" dirty="0" err="1">
                <a:ea typeface="+mn-lt"/>
                <a:cs typeface="+mn-lt"/>
              </a:rPr>
              <a:t>GaussianNB</a:t>
            </a:r>
            <a:endParaRPr lang="en-US" sz="2800" dirty="0">
              <a:ea typeface="+mn-lt"/>
              <a:cs typeface="+mn-lt"/>
            </a:endParaRPr>
          </a:p>
          <a:p>
            <a:pPr lvl="1">
              <a:buFont typeface="Symbol"/>
              <a:buChar char="•"/>
            </a:pPr>
            <a:r>
              <a:rPr lang="en-IN" sz="2800" dirty="0">
                <a:ea typeface="+mn-lt"/>
                <a:cs typeface="+mn-lt"/>
              </a:rPr>
              <a:t>Random forest classifier</a:t>
            </a:r>
            <a:endParaRPr lang="en-US" sz="2800" dirty="0">
              <a:ea typeface="+mn-lt"/>
              <a:cs typeface="+mn-lt"/>
            </a:endParaRPr>
          </a:p>
          <a:p>
            <a:pPr lvl="1">
              <a:buFont typeface="Symbol"/>
              <a:buChar char="•"/>
            </a:pPr>
            <a:r>
              <a:rPr lang="en-IN" sz="2800" dirty="0">
                <a:ea typeface="+mn-lt"/>
                <a:cs typeface="+mn-lt"/>
              </a:rPr>
              <a:t>Ada boost classifier</a:t>
            </a:r>
            <a:endParaRPr lang="en-US" sz="2800" dirty="0">
              <a:ea typeface="+mn-lt"/>
              <a:cs typeface="+mn-lt"/>
            </a:endParaRPr>
          </a:p>
          <a:p>
            <a:pPr lvl="1">
              <a:buFont typeface="Symbol"/>
              <a:buChar char="•"/>
            </a:pPr>
            <a:r>
              <a:rPr lang="en-IN" sz="2800" dirty="0" err="1">
                <a:ea typeface="+mn-lt"/>
                <a:cs typeface="+mn-lt"/>
              </a:rPr>
              <a:t>GradientBoostingClassifie</a:t>
            </a:r>
            <a:endParaRPr lang="en-IN" sz="2800" dirty="0">
              <a:ea typeface="+mn-lt"/>
              <a:cs typeface="+mn-lt"/>
            </a:endParaRPr>
          </a:p>
          <a:p>
            <a:pPr lvl="1">
              <a:buFont typeface="Symbol"/>
              <a:buChar char="•"/>
            </a:pPr>
            <a:r>
              <a:rPr lang="en-IN" sz="2800" dirty="0">
                <a:ea typeface="+mn-lt"/>
                <a:cs typeface="+mn-lt"/>
              </a:rPr>
              <a:t>Bagging classifier</a:t>
            </a:r>
            <a:endParaRPr lang="en-US" sz="2800" dirty="0">
              <a:ea typeface="+mn-lt"/>
              <a:cs typeface="+mn-lt"/>
            </a:endParaRPr>
          </a:p>
          <a:p>
            <a:pPr lvl="1">
              <a:buFont typeface="Symbol"/>
              <a:buChar char="•"/>
            </a:pPr>
            <a:r>
              <a:rPr lang="en-IN" sz="2800" dirty="0">
                <a:ea typeface="+mn-lt"/>
                <a:cs typeface="+mn-lt"/>
              </a:rPr>
              <a:t>Extra trees classifier</a:t>
            </a:r>
            <a:endParaRPr lang="en-US" sz="2800" dirty="0"/>
          </a:p>
          <a:p>
            <a:pPr lvl="1">
              <a:buChar char="•"/>
            </a:pPr>
            <a:endParaRPr lang="en-US" sz="1500" dirty="0">
              <a:cs typeface="Calibri"/>
            </a:endParaRPr>
          </a:p>
          <a:p>
            <a:endParaRPr lang="en-US" dirty="0">
              <a:cs typeface="Calibri"/>
            </a:endParaRPr>
          </a:p>
          <a:p>
            <a:endParaRPr lang="en-US" dirty="0">
              <a:cs typeface="Calibri"/>
            </a:endParaRPr>
          </a:p>
        </p:txBody>
      </p:sp>
      <p:pic>
        <p:nvPicPr>
          <p:cNvPr id="5" name="Picture 4">
            <a:extLst>
              <a:ext uri="{FF2B5EF4-FFF2-40B4-BE49-F238E27FC236}">
                <a16:creationId xmlns:a16="http://schemas.microsoft.com/office/drawing/2014/main" xmlns="" id="{387481C5-7523-4B34-AEAF-910FAECF937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66322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xmlns=""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xmlns="" id="{D9ADC2A6-37E2-4A33-BC0A-71D770905694}"/>
              </a:ext>
            </a:extLst>
          </p:cNvPr>
          <p:cNvPicPr>
            <a:picLocks noChangeAspect="1"/>
          </p:cNvPicPr>
          <p:nvPr/>
        </p:nvPicPr>
        <p:blipFill>
          <a:blip r:embed="rId2" cstate="print"/>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xmlns=""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pic>
        <p:nvPicPr>
          <p:cNvPr id="6" name="Picture 5">
            <a:extLst>
              <a:ext uri="{FF2B5EF4-FFF2-40B4-BE49-F238E27FC236}">
                <a16:creationId xmlns:a16="http://schemas.microsoft.com/office/drawing/2014/main" xmlns="" id="{CC10B64A-E2DE-4767-989E-2669EF349ED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0452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68724" y="1710019"/>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pic>
        <p:nvPicPr>
          <p:cNvPr id="6" name="Picture 5">
            <a:extLst>
              <a:ext uri="{FF2B5EF4-FFF2-40B4-BE49-F238E27FC236}">
                <a16:creationId xmlns:a16="http://schemas.microsoft.com/office/drawing/2014/main" xmlns="" id="{AC2A7362-D4B7-458F-B77A-54911AA845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1833709"/>
            <a:ext cx="10287000" cy="6858000"/>
          </a:xfrm>
          <a:prstGeom prst="rect">
            <a:avLst/>
          </a:prstGeom>
        </p:spPr>
      </p:pic>
    </p:spTree>
    <p:extLst>
      <p:ext uri="{BB962C8B-B14F-4D97-AF65-F5344CB8AC3E}">
        <p14:creationId xmlns:p14="http://schemas.microsoft.com/office/powerpoint/2010/main" xmlns=""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2661AE5-B8CE-4554-914A-F11C93F9A3CA}"/>
              </a:ext>
            </a:extLst>
          </p:cNvPr>
          <p:cNvSpPr txBox="1"/>
          <p:nvPr/>
        </p:nvSpPr>
        <p:spPr>
          <a:xfrm>
            <a:off x="623048" y="309283"/>
            <a:ext cx="106769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results observed over different evaluation metrics are shown in fig </a:t>
            </a:r>
            <a:r>
              <a:rPr lang="en-IN" sz="2800">
                <a:latin typeface="WordVisi_MSFontService"/>
              </a:rPr>
              <a:t>10,</a:t>
            </a:r>
            <a:endParaRPr lang="en-US" sz="2800">
              <a:cs typeface="Calibri"/>
            </a:endParaRPr>
          </a:p>
        </p:txBody>
      </p:sp>
      <p:pic>
        <p:nvPicPr>
          <p:cNvPr id="3" name="Picture 3" descr="Table&#10;&#10;Description automatically generated">
            <a:extLst>
              <a:ext uri="{FF2B5EF4-FFF2-40B4-BE49-F238E27FC236}">
                <a16:creationId xmlns:a16="http://schemas.microsoft.com/office/drawing/2014/main" xmlns="" id="{53E20A78-E682-4DCC-A8F9-F59F67E23524}"/>
              </a:ext>
            </a:extLst>
          </p:cNvPr>
          <p:cNvPicPr>
            <a:picLocks noChangeAspect="1"/>
          </p:cNvPicPr>
          <p:nvPr/>
        </p:nvPicPr>
        <p:blipFill>
          <a:blip r:embed="rId2" cstate="print"/>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xmlns=""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pic>
        <p:nvPicPr>
          <p:cNvPr id="5" name="Picture 4">
            <a:extLst>
              <a:ext uri="{FF2B5EF4-FFF2-40B4-BE49-F238E27FC236}">
                <a16:creationId xmlns:a16="http://schemas.microsoft.com/office/drawing/2014/main" xmlns="" id="{ADAABC15-92BB-46BE-97FC-674E90E3A2D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767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Key Metrics for success in solving problem under consideration</a:t>
            </a:r>
            <a:endParaRPr lang="en-US" sz="4000" b="1"/>
          </a:p>
        </p:txBody>
      </p:sp>
      <p:sp>
        <p:nvSpPr>
          <p:cNvPr id="4" name="TextBox 3">
            <a:extLst>
              <a:ext uri="{FF2B5EF4-FFF2-40B4-BE49-F238E27FC236}">
                <a16:creationId xmlns:a16="http://schemas.microsoft.com/office/drawing/2014/main" xmlns="" id="{8094D8FC-1AC8-440F-9237-57EAA0BE5143}"/>
              </a:ext>
            </a:extLst>
          </p:cNvPr>
          <p:cNvSpPr txBox="1"/>
          <p:nvPr/>
        </p:nvSpPr>
        <p:spPr>
          <a:xfrm>
            <a:off x="1170354" y="2076938"/>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a:t>
            </a:r>
            <a:r>
              <a:rPr lang="en-IN" sz="2800" dirty="0" err="1"/>
              <a:t>evaulate</a:t>
            </a:r>
            <a:r>
              <a:rPr lang="en-IN" sz="2800" dirty="0"/>
              <a:t> models performance because high </a:t>
            </a:r>
            <a:r>
              <a:rPr lang="en-IN" sz="2800" dirty="0" err="1"/>
              <a:t>rocscore</a:t>
            </a:r>
            <a:r>
              <a:rPr lang="en-IN" sz="2800" dirty="0"/>
              <a:t> will mean high recall which means the model does well by not classifying legit transactions as fraudulent.</a:t>
            </a:r>
            <a:endParaRPr lang="en-US" sz="2800" dirty="0">
              <a:cs typeface="Calibri"/>
            </a:endParaRPr>
          </a:p>
        </p:txBody>
      </p:sp>
      <p:pic>
        <p:nvPicPr>
          <p:cNvPr id="5" name="Picture 4">
            <a:extLst>
              <a:ext uri="{FF2B5EF4-FFF2-40B4-BE49-F238E27FC236}">
                <a16:creationId xmlns:a16="http://schemas.microsoft.com/office/drawing/2014/main" xmlns="" id="{77C7BE35-B135-4F53-90A1-08EECFA283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0378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70E2A-9DCC-4685-9658-3D0D33C27D83}"/>
              </a:ext>
            </a:extLst>
          </p:cNvPr>
          <p:cNvSpPr txBox="1"/>
          <p:nvPr/>
        </p:nvSpPr>
        <p:spPr>
          <a:xfrm>
            <a:off x="640862" y="328247"/>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Interpretation of the Results</a:t>
            </a:r>
            <a:r>
              <a:rPr lang="en-US" sz="4000" b="1" dirty="0">
                <a:cs typeface="Calibri"/>
              </a:rPr>
              <a:t> </a:t>
            </a:r>
          </a:p>
        </p:txBody>
      </p:sp>
      <p:sp>
        <p:nvSpPr>
          <p:cNvPr id="3" name="TextBox 2">
            <a:extLst>
              <a:ext uri="{FF2B5EF4-FFF2-40B4-BE49-F238E27FC236}">
                <a16:creationId xmlns:a16="http://schemas.microsoft.com/office/drawing/2014/main" xmlns=""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pPr algn="just"/>
            <a:endParaRPr lang="en-US" sz="2800" dirty="0">
              <a:cs typeface="Calibri"/>
            </a:endParaRPr>
          </a:p>
          <a:p>
            <a:pPr algn="just"/>
            <a:r>
              <a:rPr lang="en-IN" sz="2800" dirty="0">
                <a:cs typeface="Segoe UI"/>
              </a:rPr>
              <a:t>From the </a:t>
            </a:r>
            <a:r>
              <a:rPr lang="en-IN" sz="2800" dirty="0" err="1">
                <a:cs typeface="Segoe UI"/>
              </a:rPr>
              <a:t>preprocessing</a:t>
            </a:r>
            <a:r>
              <a:rPr lang="en-IN" sz="2800" dirty="0">
                <a:cs typeface="Segoe UI"/>
              </a:rPr>
              <a:t> we interpreted that data was improper scaled, there were hidden features present in the data which needed to be extracted.</a:t>
            </a:r>
            <a:r>
              <a:rPr lang="en-US" sz="2800" dirty="0">
                <a:cs typeface="Calibri"/>
              </a:rPr>
              <a:t> </a:t>
            </a:r>
          </a:p>
          <a:p>
            <a:pPr algn="just"/>
            <a:endParaRPr lang="en-US" sz="2800" dirty="0">
              <a:cs typeface="Calibri"/>
            </a:endParaRPr>
          </a:p>
          <a:p>
            <a:pPr algn="just"/>
            <a:r>
              <a:rPr lang="en-IN" sz="2800" dirty="0">
                <a:cs typeface="Segoe UI"/>
              </a:rPr>
              <a:t>From the modeling we interpreted that XGBClassifier works best with respect to our model with </a:t>
            </a:r>
            <a:r>
              <a:rPr lang="en-IN" sz="2800" dirty="0" err="1">
                <a:cs typeface="Segoe UI"/>
              </a:rPr>
              <a:t>rocscore</a:t>
            </a:r>
            <a:r>
              <a:rPr lang="en-IN" sz="2800" dirty="0">
                <a:cs typeface="Segoe UI"/>
              </a:rPr>
              <a:t> 0.90 as shown in fig 11.</a:t>
            </a:r>
          </a:p>
        </p:txBody>
      </p:sp>
      <p:pic>
        <p:nvPicPr>
          <p:cNvPr id="4" name="Picture 3">
            <a:extLst>
              <a:ext uri="{FF2B5EF4-FFF2-40B4-BE49-F238E27FC236}">
                <a16:creationId xmlns:a16="http://schemas.microsoft.com/office/drawing/2014/main" xmlns="" id="{1C118939-32F6-4F39-97B2-82D92CD0F6F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85046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xmlns="" id="{6137DCB3-9DE8-4C83-8E34-F26AFDA785B5}"/>
              </a:ext>
            </a:extLst>
          </p:cNvPr>
          <p:cNvPicPr>
            <a:picLocks noChangeAspect="1"/>
          </p:cNvPicPr>
          <p:nvPr/>
        </p:nvPicPr>
        <p:blipFill>
          <a:blip r:embed="rId2" cstate="print"/>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xmlns="" id="{9A35FCB0-752A-49E8-8CA3-FFC828171497}"/>
              </a:ext>
            </a:extLst>
          </p:cNvPr>
          <p:cNvSpPr txBox="1"/>
          <p:nvPr/>
        </p:nvSpPr>
        <p:spPr>
          <a:xfrm>
            <a:off x="4548554" y="6307015"/>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a:cs typeface="Segoe UI"/>
              </a:rPr>
              <a:t>Fig 11 auc roc </a:t>
            </a:r>
            <a:r>
              <a:rPr lang="en-IN" sz="1600" dirty="0">
                <a:cs typeface="Segoe UI"/>
              </a:rPr>
              <a:t>curve using XGBClassifier</a:t>
            </a:r>
            <a:r>
              <a:rPr lang="en-IN" sz="1200" dirty="0">
                <a:cs typeface="Segoe UI"/>
              </a:rPr>
              <a:t> </a:t>
            </a:r>
            <a:r>
              <a:rPr lang="en-US" sz="1200" dirty="0">
                <a:cs typeface="Calibri"/>
              </a:rPr>
              <a:t> </a:t>
            </a:r>
          </a:p>
          <a:p>
            <a:endParaRPr lang="en-US" sz="1500">
              <a:cs typeface="Calibri"/>
            </a:endParaRPr>
          </a:p>
        </p:txBody>
      </p:sp>
      <p:pic>
        <p:nvPicPr>
          <p:cNvPr id="4" name="Picture 3">
            <a:extLst>
              <a:ext uri="{FF2B5EF4-FFF2-40B4-BE49-F238E27FC236}">
                <a16:creationId xmlns:a16="http://schemas.microsoft.com/office/drawing/2014/main" xmlns="" id="{38091CF8-CFCC-409A-909B-EC57C85475E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3253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CONCLUSION</a:t>
            </a:r>
            <a:endParaRPr lang="en-US" sz="4400" b="1">
              <a:cs typeface="Calibri"/>
            </a:endParaRPr>
          </a:p>
        </p:txBody>
      </p:sp>
      <p:sp>
        <p:nvSpPr>
          <p:cNvPr id="3" name="TextBox 2">
            <a:extLst>
              <a:ext uri="{FF2B5EF4-FFF2-40B4-BE49-F238E27FC236}">
                <a16:creationId xmlns:a16="http://schemas.microsoft.com/office/drawing/2014/main" xmlns="" id="{D8CA7077-D57B-43B7-96AF-17B4672C9FCB}"/>
              </a:ext>
            </a:extLst>
          </p:cNvPr>
          <p:cNvSpPr txBox="1"/>
          <p:nvPr/>
        </p:nvSpPr>
        <p:spPr>
          <a:xfrm>
            <a:off x="758093" y="1217247"/>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xmlns="" id="{6001AD26-6FD7-4EDF-BC28-2226F4D29A93}"/>
              </a:ext>
            </a:extLst>
          </p:cNvPr>
          <p:cNvSpPr txBox="1"/>
          <p:nvPr/>
        </p:nvSpPr>
        <p:spPr>
          <a:xfrm>
            <a:off x="865554" y="2233247"/>
            <a:ext cx="10714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800" dirty="0">
              <a:cs typeface="Calibri"/>
            </a:endParaRPr>
          </a:p>
          <a:p>
            <a:pPr algn="just"/>
            <a:r>
              <a:rPr lang="en-IN" sz="2800" dirty="0">
                <a:cs typeface="Segoe UI"/>
              </a:rPr>
              <a:t>The best score of 0.90 was achieved using the best parameters of </a:t>
            </a:r>
            <a:r>
              <a:rPr lang="en-IN" sz="2800" dirty="0" err="1">
                <a:cs typeface="Segoe UI"/>
              </a:rPr>
              <a:t>XGBClassifier</a:t>
            </a:r>
            <a:r>
              <a:rPr lang="en-IN" sz="2800" dirty="0">
                <a:cs typeface="Segoe UI"/>
              </a:rPr>
              <a:t> through </a:t>
            </a:r>
            <a:r>
              <a:rPr lang="en-IN" sz="2800" dirty="0" err="1">
                <a:cs typeface="Segoe UI"/>
              </a:rPr>
              <a:t>GridSearchCV</a:t>
            </a:r>
            <a:r>
              <a:rPr lang="en-IN" sz="2800" dirty="0">
                <a:cs typeface="Segoe UI"/>
              </a:rPr>
              <a:t> though both random forest and gradient boosting models performed well too.</a:t>
            </a:r>
            <a:r>
              <a:rPr lang="en-US" sz="2800" dirty="0">
                <a:cs typeface="Calibri"/>
              </a:rPr>
              <a:t> </a:t>
            </a:r>
          </a:p>
        </p:txBody>
      </p:sp>
      <p:pic>
        <p:nvPicPr>
          <p:cNvPr id="5" name="Picture 4">
            <a:extLst>
              <a:ext uri="{FF2B5EF4-FFF2-40B4-BE49-F238E27FC236}">
                <a16:creationId xmlns:a16="http://schemas.microsoft.com/office/drawing/2014/main" xmlns="" id="{AC654687-0887-45E2-B105-FADDDCFE2C2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8976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xmlns=""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This project has demonstrated the importance of sampling effectively, modelling and predicting data with an imbalanced dataset.</a:t>
            </a:r>
            <a:endParaRPr lang="en-US" sz="2800" dirty="0">
              <a:cs typeface="Calibri"/>
            </a:endParaRPr>
          </a:p>
          <a:p>
            <a:pPr algn="just"/>
            <a:endParaRPr lang="en-IN" sz="2800" dirty="0">
              <a:cs typeface="Segoe UI"/>
            </a:endParaRPr>
          </a:p>
          <a:p>
            <a:pPr algn="just"/>
            <a:r>
              <a:rPr lang="en-IN" sz="2800" dirty="0">
                <a:cs typeface="Segoe UI"/>
              </a:rPr>
              <a:t>Through different powerful tools of visualization we were able to analyse and interpret different hidden insights about the data.</a:t>
            </a:r>
            <a:endParaRPr lang="en-US" sz="2800" dirty="0">
              <a:cs typeface="Calibri"/>
            </a:endParaRPr>
          </a:p>
          <a:p>
            <a:pPr algn="just"/>
            <a:endParaRPr lang="en-IN" sz="2800" dirty="0">
              <a:cs typeface="Segoe UI"/>
            </a:endParaRPr>
          </a:p>
          <a:p>
            <a:pPr algn="just"/>
            <a:r>
              <a:rPr lang="en-IN" sz="2800" dirty="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pic>
        <p:nvPicPr>
          <p:cNvPr id="4" name="Picture 3">
            <a:extLst>
              <a:ext uri="{FF2B5EF4-FFF2-40B4-BE49-F238E27FC236}">
                <a16:creationId xmlns:a16="http://schemas.microsoft.com/office/drawing/2014/main" xmlns="" id="{E9501BD5-671D-4ED5-9B7E-3BE91EDC6B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298946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5B35D9-240B-4FD0-8BC8-784B98B66B39}"/>
              </a:ext>
            </a:extLst>
          </p:cNvPr>
          <p:cNvSpPr txBox="1"/>
          <p:nvPr/>
        </p:nvSpPr>
        <p:spPr>
          <a:xfrm>
            <a:off x="679939" y="367324"/>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few challenges while working on this project were:-</a:t>
            </a:r>
            <a:r>
              <a:rPr lang="en-US" sz="2800" dirty="0">
                <a:cs typeface="Calibri"/>
              </a:rPr>
              <a:t> </a:t>
            </a:r>
          </a:p>
          <a:p>
            <a:pPr lvl="1" algn="just">
              <a:buChar char="•"/>
            </a:pPr>
            <a:r>
              <a:rPr lang="en-IN" sz="2800" dirty="0">
                <a:ea typeface="游明朝"/>
              </a:rPr>
              <a:t>Improper scaling</a:t>
            </a:r>
            <a:r>
              <a:rPr lang="en-US" sz="2800" dirty="0">
                <a:cs typeface="Calibri"/>
              </a:rPr>
              <a:t> </a:t>
            </a:r>
          </a:p>
          <a:p>
            <a:pPr lvl="1" algn="just">
              <a:buChar char="•"/>
            </a:pPr>
            <a:r>
              <a:rPr lang="en-IN" sz="2800" dirty="0">
                <a:cs typeface="Calibri"/>
              </a:rPr>
              <a:t>Too many features</a:t>
            </a:r>
            <a:r>
              <a:rPr lang="en-US" sz="2800" dirty="0">
                <a:cs typeface="Calibri"/>
              </a:rPr>
              <a:t> </a:t>
            </a:r>
          </a:p>
          <a:p>
            <a:pPr lvl="1" algn="just">
              <a:buChar char="•"/>
            </a:pPr>
            <a:r>
              <a:rPr lang="en-IN" sz="2800" dirty="0">
                <a:cs typeface="Calibri"/>
              </a:rPr>
              <a:t>Hidden features</a:t>
            </a:r>
            <a:r>
              <a:rPr lang="en-US" sz="2800" dirty="0">
                <a:cs typeface="Calibri"/>
              </a:rPr>
              <a:t> </a:t>
            </a:r>
          </a:p>
          <a:p>
            <a:pPr lvl="1" algn="just">
              <a:buChar char="•"/>
            </a:pPr>
            <a:r>
              <a:rPr lang="en-IN" sz="2800" dirty="0">
                <a:cs typeface="Calibri"/>
              </a:rPr>
              <a:t>Imbalanced data</a:t>
            </a:r>
            <a:r>
              <a:rPr lang="en-US" sz="2800" dirty="0">
                <a:cs typeface="Calibri"/>
              </a:rPr>
              <a:t> </a:t>
            </a:r>
          </a:p>
          <a:p>
            <a:pPr lvl="1" algn="just">
              <a:buChar char="•"/>
            </a:pPr>
            <a:r>
              <a:rPr lang="en-IN" sz="2800" dirty="0">
                <a:cs typeface="Calibri"/>
              </a:rPr>
              <a:t>Skewed data due to outliers</a:t>
            </a:r>
            <a:r>
              <a:rPr lang="en-US" sz="2800" dirty="0">
                <a:cs typeface="Calibri"/>
              </a:rPr>
              <a:t> </a:t>
            </a:r>
          </a:p>
          <a:p>
            <a:pPr algn="just"/>
            <a:endParaRPr lang="en-US" sz="2800" dirty="0">
              <a:latin typeface="Segoe UI"/>
              <a:cs typeface="Segoe UI"/>
            </a:endParaRPr>
          </a:p>
          <a:p>
            <a:pPr algn="just"/>
            <a:r>
              <a:rPr lang="en-IN" sz="2800" dirty="0">
                <a:cs typeface="Segoe UI"/>
              </a:rPr>
              <a:t>The data was improper scaled so we scaled it to a single scale using </a:t>
            </a:r>
            <a:r>
              <a:rPr lang="en-IN" sz="2800" dirty="0" err="1">
                <a:cs typeface="Segoe UI"/>
              </a:rPr>
              <a:t>sklearns’s</a:t>
            </a:r>
            <a:r>
              <a:rPr lang="en-IN" sz="2800" dirty="0">
                <a:cs typeface="Segoe UI"/>
              </a:rPr>
              <a:t> package </a:t>
            </a:r>
            <a:r>
              <a:rPr lang="en-IN" sz="2800" dirty="0" err="1">
                <a:cs typeface="Segoe UI"/>
              </a:rPr>
              <a:t>StandardScaler</a:t>
            </a:r>
            <a:r>
              <a:rPr lang="en-IN" sz="2800" dirty="0">
                <a:cs typeface="Segoe UI"/>
              </a:rPr>
              <a:t>.</a:t>
            </a:r>
            <a:endParaRPr lang="en-US" sz="2800" dirty="0">
              <a:cs typeface="Calibri"/>
            </a:endParaRPr>
          </a:p>
          <a:p>
            <a:pPr algn="just"/>
            <a:endParaRPr lang="en-IN" sz="2800" dirty="0">
              <a:cs typeface="Segoe UI"/>
            </a:endParaRPr>
          </a:p>
          <a:p>
            <a:pPr algn="just"/>
            <a:r>
              <a:rPr lang="en-IN" sz="2800" dirty="0">
                <a:cs typeface="Segoe UI"/>
              </a:rPr>
              <a:t>There were too many(37) features present in the data so we applied Principal Component Analysis(PCA) and found out the Eigenvalues and on the basis of number of nodes we were able </a:t>
            </a:r>
            <a:r>
              <a:rPr lang="en-IN" sz="2800" dirty="0" err="1">
                <a:cs typeface="Segoe UI"/>
              </a:rPr>
              <a:t>able</a:t>
            </a:r>
            <a:r>
              <a:rPr lang="en-IN" sz="2800" dirty="0">
                <a:cs typeface="Segoe UI"/>
              </a:rPr>
              <a:t> to reduce our features </a:t>
            </a:r>
            <a:r>
              <a:rPr lang="en-IN" sz="2800" dirty="0" err="1">
                <a:cs typeface="Segoe UI"/>
              </a:rPr>
              <a:t>upto</a:t>
            </a:r>
            <a:r>
              <a:rPr lang="en-IN" sz="2800" dirty="0">
                <a:cs typeface="Segoe UI"/>
              </a:rPr>
              <a:t> 7 columns.</a:t>
            </a:r>
          </a:p>
          <a:p>
            <a:pPr algn="just"/>
            <a:endParaRPr lang="en-US" sz="2800" dirty="0">
              <a:latin typeface="Segoe UI"/>
              <a:cs typeface="Segoe UI"/>
            </a:endParaRPr>
          </a:p>
        </p:txBody>
      </p:sp>
      <p:pic>
        <p:nvPicPr>
          <p:cNvPr id="3" name="Picture 2">
            <a:extLst>
              <a:ext uri="{FF2B5EF4-FFF2-40B4-BE49-F238E27FC236}">
                <a16:creationId xmlns:a16="http://schemas.microsoft.com/office/drawing/2014/main" xmlns="" id="{6E0109EC-5434-492D-A3E4-2BA649E1451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82151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369F5D2-518A-45D7-AC1A-56307FCB5A5C}"/>
              </a:ext>
            </a:extLst>
          </p:cNvPr>
          <p:cNvSpPr txBox="1"/>
          <p:nvPr/>
        </p:nvSpPr>
        <p:spPr>
          <a:xfrm>
            <a:off x="631093" y="308708"/>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pic>
        <p:nvPicPr>
          <p:cNvPr id="3" name="Picture 2">
            <a:extLst>
              <a:ext uri="{FF2B5EF4-FFF2-40B4-BE49-F238E27FC236}">
                <a16:creationId xmlns:a16="http://schemas.microsoft.com/office/drawing/2014/main" xmlns="" id="{82DE20D9-B191-4D46-A38E-AB7F80079BE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00462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B434D03-E12A-4A88-9921-250E4F1AB82A}"/>
              </a:ext>
            </a:extLst>
          </p:cNvPr>
          <p:cNvSpPr txBox="1"/>
          <p:nvPr/>
        </p:nvSpPr>
        <p:spPr>
          <a:xfrm>
            <a:off x="719016" y="191477"/>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xmlns="" id="{7EB21185-4D60-4475-BF23-50C57BA0FF04}"/>
              </a:ext>
            </a:extLst>
          </p:cNvPr>
          <p:cNvSpPr txBox="1"/>
          <p:nvPr/>
        </p:nvSpPr>
        <p:spPr>
          <a:xfrm>
            <a:off x="846016" y="1119555"/>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While we couldn’t reach out goal of 100% accuracy in fraud </a:t>
            </a:r>
            <a:r>
              <a:rPr lang="en-US" sz="2800" dirty="0">
                <a:cs typeface="Calibri"/>
              </a:rPr>
              <a:t> </a:t>
            </a:r>
            <a:r>
              <a:rPr lang="en-IN" sz="2800" dirty="0"/>
              <a:t>detection, we did end up creating a system that can with enough </a:t>
            </a:r>
            <a:r>
              <a:rPr lang="en-US" sz="2800" dirty="0">
                <a:cs typeface="Calibri"/>
              </a:rPr>
              <a:t> </a:t>
            </a:r>
            <a:r>
              <a:rPr lang="en-IN" sz="2800" dirty="0"/>
              <a:t>time and data get very close to that goal. As with any project there </a:t>
            </a:r>
            <a:r>
              <a:rPr lang="en-US" sz="2800" dirty="0">
                <a:cs typeface="Calibri"/>
              </a:rPr>
              <a:t> </a:t>
            </a:r>
            <a:r>
              <a:rPr lang="en-IN" sz="2800" dirty="0"/>
              <a:t>is room for improvement here. The very nature of this project </a:t>
            </a:r>
            <a:r>
              <a:rPr lang="en-US" sz="2800" dirty="0">
                <a:cs typeface="Calibri"/>
              </a:rPr>
              <a:t> </a:t>
            </a:r>
            <a:r>
              <a:rPr lang="en-IN" sz="2800" dirty="0"/>
              <a:t>allows for multiple algorithms to be integrated together as modules </a:t>
            </a:r>
            <a:r>
              <a:rPr lang="en-US" sz="2800" dirty="0">
                <a:cs typeface="Calibri"/>
              </a:rPr>
              <a:t> </a:t>
            </a:r>
            <a:r>
              <a:rPr lang="en-IN" sz="2800" dirty="0"/>
              <a:t>and their results can be combined to increase the accuracy of the </a:t>
            </a:r>
            <a:r>
              <a:rPr lang="en-US" sz="2800" dirty="0">
                <a:cs typeface="Calibri"/>
              </a:rPr>
              <a:t> </a:t>
            </a:r>
            <a:r>
              <a:rPr lang="en-IN" sz="2800" dirty="0"/>
              <a:t>final result. This model can further be improved with the addition </a:t>
            </a:r>
            <a:r>
              <a:rPr lang="en-US" sz="2800" dirty="0">
                <a:cs typeface="Calibri"/>
              </a:rPr>
              <a:t> </a:t>
            </a:r>
            <a:r>
              <a:rPr lang="en-IN" sz="2800" dirty="0"/>
              <a:t>of more algorithms into it. However, the output of these algorithms </a:t>
            </a:r>
            <a:r>
              <a:rPr lang="en-US" sz="2800" dirty="0">
                <a:cs typeface="Calibri"/>
              </a:rPr>
              <a:t> </a:t>
            </a:r>
            <a:r>
              <a:rPr lang="en-IN" sz="2800" dirty="0"/>
              <a:t>needs to be in the same format as the others. Once that condition </a:t>
            </a:r>
            <a:r>
              <a:rPr lang="en-US" sz="2800" dirty="0">
                <a:cs typeface="Calibri"/>
              </a:rPr>
              <a:t> </a:t>
            </a:r>
            <a:r>
              <a:rPr lang="en-IN" sz="2800" dirty="0"/>
              <a:t>is satisfied, the modules are easy to add as done in the code. This </a:t>
            </a:r>
            <a:r>
              <a:rPr lang="en-US" sz="2800" dirty="0">
                <a:cs typeface="Calibri"/>
              </a:rPr>
              <a:t> </a:t>
            </a:r>
            <a:r>
              <a:rPr lang="en-IN" sz="2800" dirty="0"/>
              <a:t>provides a great degree of modularity and versatility to the project.</a:t>
            </a:r>
            <a:r>
              <a:rPr lang="en-US" sz="2800" dirty="0">
                <a:cs typeface="Calibri"/>
              </a:rPr>
              <a:t> </a:t>
            </a:r>
          </a:p>
        </p:txBody>
      </p:sp>
      <p:pic>
        <p:nvPicPr>
          <p:cNvPr id="4" name="Picture 3">
            <a:extLst>
              <a:ext uri="{FF2B5EF4-FFF2-40B4-BE49-F238E27FC236}">
                <a16:creationId xmlns:a16="http://schemas.microsoft.com/office/drawing/2014/main" xmlns="" id="{564CBAEF-0E0F-4D75-9993-DAB409CFA0E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87134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112347"/>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a16="http://schemas.microsoft.com/office/drawing/2014/main" xmlns="" id="{2E5859D6-E838-4AD6-98A4-63FE67F7CA88}"/>
              </a:ext>
            </a:extLst>
          </p:cNvPr>
          <p:cNvSpPr txBox="1"/>
          <p:nvPr/>
        </p:nvSpPr>
        <p:spPr>
          <a:xfrm>
            <a:off x="495301" y="3852985"/>
            <a:ext cx="113919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It is my deepest pleasure and gratification to present this report. Working on this project was an incredible experience that has given me a very informative knowledge regarding the data analysis process.</a:t>
            </a:r>
          </a:p>
          <a:p>
            <a:pPr algn="just"/>
            <a:r>
              <a:rPr lang="en-US" sz="2800" dirty="0"/>
              <a:t>All the required information and dataset are provided by Flip Robo Technologies (Bangalore) that helped me to complete the project.</a:t>
            </a:r>
          </a:p>
          <a:p>
            <a:pPr algn="just"/>
            <a:r>
              <a:rPr lang="en-US" sz="2800" dirty="0"/>
              <a:t>I want to thank </a:t>
            </a:r>
            <a:r>
              <a:rPr lang="en-US" sz="2800"/>
              <a:t>my </a:t>
            </a:r>
            <a:r>
              <a:rPr lang="en-US" sz="2800" smtClean="0"/>
              <a:t>SME</a:t>
            </a:r>
            <a:r>
              <a:rPr lang="en-US" sz="2800" smtClean="0"/>
              <a:t> </a:t>
            </a:r>
            <a:r>
              <a:rPr lang="en-US" sz="2800" dirty="0" smtClean="0"/>
              <a:t>SWATANK </a:t>
            </a:r>
            <a:r>
              <a:rPr lang="en-US" sz="2800" smtClean="0"/>
              <a:t>MISHRA SIR </a:t>
            </a:r>
            <a:r>
              <a:rPr lang="en-US" sz="2800" smtClean="0"/>
              <a:t>for </a:t>
            </a:r>
            <a:r>
              <a:rPr lang="en-US" sz="2800" dirty="0"/>
              <a:t>giving the dataset and instructions to perform the complete case study process.</a:t>
            </a:r>
          </a:p>
        </p:txBody>
      </p:sp>
      <p:pic>
        <p:nvPicPr>
          <p:cNvPr id="7" name="Picture 6">
            <a:extLst>
              <a:ext uri="{FF2B5EF4-FFF2-40B4-BE49-F238E27FC236}">
                <a16:creationId xmlns:a16="http://schemas.microsoft.com/office/drawing/2014/main" xmlns="" id="{4CF5C7B5-E9A5-4C38-BBAE-6E0D3A33786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4902" r="20567"/>
          <a:stretch/>
        </p:blipFill>
        <p:spPr>
          <a:xfrm>
            <a:off x="3326423" y="845216"/>
            <a:ext cx="4750777" cy="3067524"/>
          </a:xfrm>
          <a:prstGeom prst="rect">
            <a:avLst/>
          </a:prstGeom>
        </p:spPr>
      </p:pic>
      <p:pic>
        <p:nvPicPr>
          <p:cNvPr id="8" name="Picture 7">
            <a:extLst>
              <a:ext uri="{FF2B5EF4-FFF2-40B4-BE49-F238E27FC236}">
                <a16:creationId xmlns:a16="http://schemas.microsoft.com/office/drawing/2014/main" xmlns="" id="{FBF78D66-10D3-4BD0-AB7B-83BAA73C161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4635499" y="1408766"/>
            <a:ext cx="7345829" cy="4351338"/>
          </a:xfrm>
        </p:spPr>
        <p:txBody>
          <a:bodyPr vert="horz" lIns="91440" tIns="45720" rIns="91440" bIns="45720" rtlCol="0" anchor="t">
            <a:normAutofit fontScale="92500" lnSpcReduction="10000"/>
          </a:bodyPr>
          <a:lstStyle/>
          <a:p>
            <a:endParaRPr lang="en-IN" sz="2600" dirty="0">
              <a:ea typeface="+mn-lt"/>
              <a:cs typeface="+mn-lt"/>
            </a:endParaRPr>
          </a:p>
          <a:p>
            <a:pPr marL="0" indent="0" algn="just">
              <a:buNone/>
            </a:pPr>
            <a:r>
              <a:rPr lang="en-US" sz="26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600" dirty="0">
              <a:cs typeface="Calibri"/>
            </a:endParaRPr>
          </a:p>
        </p:txBody>
      </p:sp>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pic>
        <p:nvPicPr>
          <p:cNvPr id="4" name="Picture 3">
            <a:extLst>
              <a:ext uri="{FF2B5EF4-FFF2-40B4-BE49-F238E27FC236}">
                <a16:creationId xmlns:a16="http://schemas.microsoft.com/office/drawing/2014/main" xmlns="" id="{748F3E27-9856-4F6D-AB40-4E4831A9428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pic>
        <p:nvPicPr>
          <p:cNvPr id="8" name="Picture 7">
            <a:extLst>
              <a:ext uri="{FF2B5EF4-FFF2-40B4-BE49-F238E27FC236}">
                <a16:creationId xmlns:a16="http://schemas.microsoft.com/office/drawing/2014/main" xmlns="" id="{9E9B44F1-B1FA-4B13-B0A7-881B2010DD18}"/>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5857" r="21852" b="1555"/>
          <a:stretch/>
        </p:blipFill>
        <p:spPr>
          <a:xfrm>
            <a:off x="114300" y="2022474"/>
            <a:ext cx="4533900" cy="3334257"/>
          </a:xfrm>
          <a:prstGeom prst="rect">
            <a:avLst/>
          </a:prstGeom>
        </p:spPr>
      </p:pic>
    </p:spTree>
    <p:extLst>
      <p:ext uri="{BB962C8B-B14F-4D97-AF65-F5344CB8AC3E}">
        <p14:creationId xmlns:p14="http://schemas.microsoft.com/office/powerpoint/2010/main" xmlns=""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2" name="Title 1">
            <a:extLst>
              <a:ext uri="{FF2B5EF4-FFF2-40B4-BE49-F238E27FC236}">
                <a16:creationId xmlns:a16="http://schemas.microsoft.com/office/drawing/2014/main" xmlns=""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4" name="TextBox 3">
            <a:extLst>
              <a:ext uri="{FF2B5EF4-FFF2-40B4-BE49-F238E27FC236}">
                <a16:creationId xmlns:a16="http://schemas.microsoft.com/office/drawing/2014/main" xmlns="" id="{1DBB05AD-1AF5-40AE-B6DA-4A8643899177}"/>
              </a:ext>
            </a:extLst>
          </p:cNvPr>
          <p:cNvSpPr txBox="1"/>
          <p:nvPr/>
        </p:nvSpPr>
        <p:spPr>
          <a:xfrm>
            <a:off x="894863" y="1051170"/>
            <a:ext cx="105781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algn="just"/>
            <a:r>
              <a:rPr lang="en-US" sz="2800" dirty="0">
                <a:cs typeface="Segoe UI"/>
              </a:rPr>
              <a:t>Today, microfinance is widely accepted as a poverty-reduction tool,</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pic>
        <p:nvPicPr>
          <p:cNvPr id="5" name="Picture 4">
            <a:extLst>
              <a:ext uri="{FF2B5EF4-FFF2-40B4-BE49-F238E27FC236}">
                <a16:creationId xmlns:a16="http://schemas.microsoft.com/office/drawing/2014/main" xmlns="" id="{B21BE067-CDB0-4424-BF9F-E381F923734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fontScale="92500" lnSpcReduction="10000"/>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sp>
        <p:nvSpPr>
          <p:cNvPr id="2" name="Title 1">
            <a:extLst>
              <a:ext uri="{FF2B5EF4-FFF2-40B4-BE49-F238E27FC236}">
                <a16:creationId xmlns:a16="http://schemas.microsoft.com/office/drawing/2014/main" xmlns=""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pic>
        <p:nvPicPr>
          <p:cNvPr id="4" name="Picture 3">
            <a:extLst>
              <a:ext uri="{FF2B5EF4-FFF2-40B4-BE49-F238E27FC236}">
                <a16:creationId xmlns:a16="http://schemas.microsoft.com/office/drawing/2014/main" xmlns="" id="{CAB53BB9-50AD-4BCE-82D2-70C780CB848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sp>
        <p:nvSpPr>
          <p:cNvPr id="2" name="Title 1">
            <a:extLst>
              <a:ext uri="{FF2B5EF4-FFF2-40B4-BE49-F238E27FC236}">
                <a16:creationId xmlns:a16="http://schemas.microsoft.com/office/drawing/2014/main" xmlns="" id="{A4B0DC27-C1A6-4D9B-A44A-9320A9BC2DA6}"/>
              </a:ext>
            </a:extLst>
          </p:cNvPr>
          <p:cNvSpPr>
            <a:spLocks noGrp="1"/>
          </p:cNvSpPr>
          <p:nvPr>
            <p:ph type="title"/>
          </p:nvPr>
        </p:nvSpPr>
        <p:spPr/>
        <p:txBody>
          <a:bodyPr>
            <a:normAutofit/>
          </a:bodyPr>
          <a:lstStyle/>
          <a:p>
            <a:pPr algn="ctr"/>
            <a:r>
              <a:rPr lang="en-IN" sz="3200" b="1" dirty="0">
                <a:latin typeface="+mn-lt"/>
                <a:ea typeface="+mj-lt"/>
                <a:cs typeface="+mj-lt"/>
              </a:rPr>
              <a:t>Analytical Problem Framing</a:t>
            </a:r>
            <a:endParaRPr lang="en-US" sz="3200" b="1" dirty="0">
              <a:latin typeface="+mn-lt"/>
              <a:cs typeface="Calibri Light"/>
            </a:endParaRPr>
          </a:p>
        </p:txBody>
      </p:sp>
      <p:pic>
        <p:nvPicPr>
          <p:cNvPr id="4" name="Picture 4" descr="Graphical user interface, text, application, table&#10;&#10;Description automatically generated">
            <a:extLst>
              <a:ext uri="{FF2B5EF4-FFF2-40B4-BE49-F238E27FC236}">
                <a16:creationId xmlns:a16="http://schemas.microsoft.com/office/drawing/2014/main" xmlns="" id="{A5BF3FCE-0DBA-475C-B32F-5563B5467EF8}"/>
              </a:ext>
            </a:extLst>
          </p:cNvPr>
          <p:cNvPicPr>
            <a:picLocks noChangeAspect="1"/>
          </p:cNvPicPr>
          <p:nvPr/>
        </p:nvPicPr>
        <p:blipFill>
          <a:blip r:embed="rId2" cstate="print"/>
          <a:stretch>
            <a:fillRect/>
          </a:stretch>
        </p:blipFill>
        <p:spPr>
          <a:xfrm>
            <a:off x="835672" y="3554922"/>
            <a:ext cx="9504369" cy="2829484"/>
          </a:xfrm>
          <a:prstGeom prst="rect">
            <a:avLst/>
          </a:prstGeom>
        </p:spPr>
      </p:pic>
      <p:pic>
        <p:nvPicPr>
          <p:cNvPr id="5" name="Picture 4">
            <a:extLst>
              <a:ext uri="{FF2B5EF4-FFF2-40B4-BE49-F238E27FC236}">
                <a16:creationId xmlns:a16="http://schemas.microsoft.com/office/drawing/2014/main" xmlns="" id="{183813A3-7A4E-4B77-B818-283D859F933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xmlns="" id="{0AD4B1B9-1135-48C2-A2D5-8A0637A1243E}"/>
              </a:ext>
            </a:extLst>
          </p:cNvPr>
          <p:cNvPicPr>
            <a:picLocks noChangeAspect="1"/>
          </p:cNvPicPr>
          <p:nvPr/>
        </p:nvPicPr>
        <p:blipFill>
          <a:blip r:embed="rId2" cstate="print"/>
          <a:stretch>
            <a:fillRect/>
          </a:stretch>
        </p:blipFill>
        <p:spPr>
          <a:xfrm>
            <a:off x="898022" y="25443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xmlns="" id="{90C559A7-2110-4F06-83CA-575E3374AF57}"/>
              </a:ext>
            </a:extLst>
          </p:cNvPr>
          <p:cNvPicPr>
            <a:picLocks noChangeAspect="1"/>
          </p:cNvPicPr>
          <p:nvPr/>
        </p:nvPicPr>
        <p:blipFill>
          <a:blip r:embed="rId3" cstate="print"/>
          <a:stretch>
            <a:fillRect/>
          </a:stretch>
        </p:blipFill>
        <p:spPr>
          <a:xfrm>
            <a:off x="1004048" y="3788806"/>
            <a:ext cx="9858934" cy="2955918"/>
          </a:xfrm>
          <a:prstGeom prst="rect">
            <a:avLst/>
          </a:prstGeom>
        </p:spPr>
      </p:pic>
      <p:pic>
        <p:nvPicPr>
          <p:cNvPr id="4" name="Picture 3">
            <a:extLst>
              <a:ext uri="{FF2B5EF4-FFF2-40B4-BE49-F238E27FC236}">
                <a16:creationId xmlns:a16="http://schemas.microsoft.com/office/drawing/2014/main" xmlns="" id="{2496BC17-F97A-4E9F-806C-ACF57D4EA6E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xmlns="" id="{0EA889DE-CDC4-4121-BE47-B7E3192FF213}"/>
              </a:ext>
            </a:extLst>
          </p:cNvPr>
          <p:cNvPicPr>
            <a:picLocks noGrp="1" noChangeAspect="1"/>
          </p:cNvPicPr>
          <p:nvPr>
            <p:ph idx="1"/>
          </p:nvPr>
        </p:nvPicPr>
        <p:blipFill>
          <a:blip r:embed="rId2" cstate="print"/>
          <a:stretch>
            <a:fillRect/>
          </a:stretch>
        </p:blipFill>
        <p:spPr>
          <a:xfrm>
            <a:off x="992544" y="240710"/>
            <a:ext cx="9963545" cy="2950602"/>
          </a:xfrm>
        </p:spPr>
      </p:pic>
      <p:sp>
        <p:nvSpPr>
          <p:cNvPr id="2" name="Title 1">
            <a:extLst>
              <a:ext uri="{FF2B5EF4-FFF2-40B4-BE49-F238E27FC236}">
                <a16:creationId xmlns:a16="http://schemas.microsoft.com/office/drawing/2014/main" xmlns="" id="{AC0EB601-4F21-4711-8432-A40E90D5B5F0}"/>
              </a:ext>
            </a:extLst>
          </p:cNvPr>
          <p:cNvSpPr>
            <a:spLocks noGrp="1"/>
          </p:cNvSpPr>
          <p:nvPr>
            <p:ph type="title"/>
          </p:nvPr>
        </p:nvSpPr>
        <p:spPr>
          <a:xfrm>
            <a:off x="838200" y="365125"/>
            <a:ext cx="10515600" cy="3779650"/>
          </a:xfrm>
        </p:spPr>
        <p:txBody>
          <a:bodyPr/>
          <a:lstStyle/>
          <a:p>
            <a:pPr algn="ct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a:ea typeface="+mj-lt"/>
                <a:cs typeface="+mj-lt"/>
              </a:rPr>
              <a:t>Fig 1 Statastical decription of data</a:t>
            </a:r>
            <a:endParaRPr lang="en-US" sz="2000">
              <a:cs typeface="Calibri Light"/>
            </a:endParaRPr>
          </a:p>
        </p:txBody>
      </p:sp>
      <p:sp>
        <p:nvSpPr>
          <p:cNvPr id="5" name="TextBox 4">
            <a:extLst>
              <a:ext uri="{FF2B5EF4-FFF2-40B4-BE49-F238E27FC236}">
                <a16:creationId xmlns:a16="http://schemas.microsoft.com/office/drawing/2014/main" xmlns="" id="{048F7F8C-0D91-4FC4-9BCB-4185EB79A48D}"/>
              </a:ext>
            </a:extLst>
          </p:cNvPr>
          <p:cNvSpPr txBox="1"/>
          <p:nvPr/>
        </p:nvSpPr>
        <p:spPr>
          <a:xfrm>
            <a:off x="533401" y="3718169"/>
            <a:ext cx="107344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cs typeface="Segoe UI"/>
              </a:rPr>
              <a:t>From this statistical analysis we make some of the interpretations that,</a:t>
            </a:r>
            <a:r>
              <a:rPr lang="en-US" sz="2000" dirty="0">
                <a:cs typeface="Calibri"/>
              </a:rPr>
              <a:t> </a:t>
            </a:r>
          </a:p>
          <a:p>
            <a:pPr marL="457200" indent="-457200" algn="just">
              <a:buFont typeface="+mj-lt"/>
              <a:buAutoNum type="arabicPeriod"/>
            </a:pPr>
            <a:r>
              <a:rPr lang="en-IN" sz="2000" dirty="0">
                <a:cs typeface="Segoe UI"/>
              </a:rPr>
              <a:t>Maximum standard deviation is observed in </a:t>
            </a:r>
            <a:r>
              <a:rPr lang="en-IN" sz="2000" dirty="0" err="1">
                <a:cs typeface="Segoe UI"/>
              </a:rPr>
              <a:t>aon</a:t>
            </a:r>
            <a:r>
              <a:rPr lang="en-IN" sz="2000" dirty="0">
                <a:cs typeface="Segoe UI"/>
              </a:rPr>
              <a:t> column.</a:t>
            </a:r>
            <a:r>
              <a:rPr lang="en-US" sz="2000" dirty="0">
                <a:cs typeface="Calibri"/>
              </a:rPr>
              <a:t> </a:t>
            </a:r>
          </a:p>
          <a:p>
            <a:pPr marL="457200" indent="-457200" algn="just">
              <a:buFont typeface="+mj-lt"/>
              <a:buAutoNum type="arabicPeriod"/>
            </a:pPr>
            <a:r>
              <a:rPr lang="en-IN" sz="2000" dirty="0">
                <a:cs typeface="Segoe UI"/>
              </a:rPr>
              <a:t>In the columns aon,daily_decr30, daily_decr90, rental90 ,</a:t>
            </a:r>
            <a:r>
              <a:rPr lang="en-IN" sz="2000" dirty="0" err="1">
                <a:cs typeface="Segoe UI"/>
              </a:rPr>
              <a:t>last_rech_date_ma</a:t>
            </a:r>
            <a:r>
              <a:rPr lang="en-IN" sz="2000" dirty="0">
                <a:cs typeface="Segoe UI"/>
              </a:rPr>
              <a:t> , </a:t>
            </a:r>
            <a:r>
              <a:rPr lang="en-IN" sz="2000" dirty="0" err="1">
                <a:cs typeface="Segoe UI"/>
              </a:rPr>
              <a:t>last_rech_date_da</a:t>
            </a:r>
            <a:r>
              <a:rPr lang="en-IN" sz="2000" dirty="0">
                <a:cs typeface="Segoe UI"/>
              </a:rPr>
              <a:t>, maxamnt_loans30, cnt_loans90, amnt_loans90, rental30 mean is considerably greater than median so the columns are positively skewed.</a:t>
            </a:r>
            <a:r>
              <a:rPr lang="en-US" sz="2000" dirty="0">
                <a:cs typeface="Calibri"/>
              </a:rPr>
              <a:t> </a:t>
            </a:r>
          </a:p>
          <a:p>
            <a:pPr marL="457200" indent="-457200" algn="just">
              <a:buFont typeface="+mj-lt"/>
              <a:buAutoNum type="arabicPeriod"/>
            </a:pPr>
            <a:r>
              <a:rPr lang="en-IN" sz="2000" dirty="0">
                <a:cs typeface="Segoe UI"/>
              </a:rPr>
              <a:t> In the columns label, month median is greater than mean so the columns are negatively skewed.</a:t>
            </a:r>
            <a:r>
              <a:rPr lang="en-US" sz="2000" dirty="0">
                <a:cs typeface="Calibri"/>
              </a:rPr>
              <a:t> </a:t>
            </a:r>
          </a:p>
          <a:p>
            <a:pPr marL="457200" indent="-457200" algn="just">
              <a:buFont typeface="+mj-lt"/>
              <a:buAutoNum type="arabicPeriod"/>
            </a:pPr>
            <a:r>
              <a:rPr lang="en-IN" sz="2000" dirty="0">
                <a:cs typeface="Segoe UI"/>
              </a:rPr>
              <a:t>In the columns aon,daily_decr30, daily_decr90, rental30, rental90, </a:t>
            </a:r>
            <a:r>
              <a:rPr lang="en-IN" sz="2000" dirty="0" err="1">
                <a:cs typeface="Segoe UI"/>
              </a:rPr>
              <a:t>last_rech_date_ma</a:t>
            </a:r>
            <a:r>
              <a:rPr lang="en-IN" sz="2000" dirty="0">
                <a:cs typeface="Segoe UI"/>
              </a:rPr>
              <a:t> ,</a:t>
            </a:r>
            <a:r>
              <a:rPr lang="en-IN" sz="2000" dirty="0" err="1">
                <a:cs typeface="Segoe UI"/>
              </a:rPr>
              <a:t>last_rech_date_da</a:t>
            </a:r>
            <a:r>
              <a:rPr lang="en-IN" sz="2000" dirty="0">
                <a:cs typeface="Segoe UI"/>
              </a:rPr>
              <a:t>, maxamnt_loans30, cnt_loans90, payback30, payback90 there is huge difference present between 75th </a:t>
            </a:r>
            <a:r>
              <a:rPr lang="en-IN" sz="2000" dirty="0" err="1">
                <a:cs typeface="Segoe UI"/>
              </a:rPr>
              <a:t>perecentile</a:t>
            </a:r>
            <a:r>
              <a:rPr lang="en-IN" sz="2000" dirty="0">
                <a:cs typeface="Segoe UI"/>
              </a:rPr>
              <a:t> and maximum so outliers are present here.</a:t>
            </a:r>
            <a:r>
              <a:rPr lang="en-US" sz="2000" dirty="0">
                <a:cs typeface="Calibri"/>
              </a:rPr>
              <a:t> </a:t>
            </a:r>
          </a:p>
        </p:txBody>
      </p:sp>
      <p:pic>
        <p:nvPicPr>
          <p:cNvPr id="7" name="Picture 6">
            <a:extLst>
              <a:ext uri="{FF2B5EF4-FFF2-40B4-BE49-F238E27FC236}">
                <a16:creationId xmlns:a16="http://schemas.microsoft.com/office/drawing/2014/main" xmlns="" id="{13DBDD57-7777-47DF-B7A0-6A4D77D1489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xmlns="" val="665641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TotalTime>
  <Words>1031</Words>
  <Application>Microsoft Office PowerPoint</Application>
  <PresentationFormat>Custom</PresentationFormat>
  <Paragraphs>191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Defaulter Project Presentation</vt:lpstr>
      <vt:lpstr>Agenda:</vt:lpstr>
      <vt:lpstr>Slide 3</vt:lpstr>
      <vt:lpstr>Conceptual Background of the Domain Problem</vt:lpstr>
      <vt:lpstr>Review of Literature</vt:lpstr>
      <vt:lpstr>Motivation for the Problem Undertaken</vt:lpstr>
      <vt:lpstr>Analytical Problem Framing</vt:lpstr>
      <vt:lpstr>Slide 8</vt:lpstr>
      <vt:lpstr>          Fig 1 Statastical decription of data</vt:lpstr>
      <vt:lpstr>We look for the skewness present in data shown in fig 2,</vt:lpstr>
      <vt:lpstr>Slide 11</vt:lpstr>
      <vt:lpstr>Data Sources and their formats</vt:lpstr>
      <vt:lpstr>Slide 13</vt:lpstr>
      <vt:lpstr>Slide 14</vt:lpstr>
      <vt:lpstr>Slide 15</vt:lpstr>
      <vt:lpstr>Slide 16</vt:lpstr>
      <vt:lpstr>Data Preprocessing Done</vt:lpstr>
      <vt:lpstr>Slide 18</vt:lpstr>
      <vt:lpstr>Slide 19</vt:lpstr>
      <vt:lpstr>Slide 20</vt:lpstr>
      <vt:lpstr>Data Inputs- Logic- Output Relationships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123</cp:lastModifiedBy>
  <cp:revision>840</cp:revision>
  <dcterms:created xsi:type="dcterms:W3CDTF">2020-12-29T14:55:28Z</dcterms:created>
  <dcterms:modified xsi:type="dcterms:W3CDTF">2022-09-01T18:30:25Z</dcterms:modified>
</cp:coreProperties>
</file>