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Caesar Dressing" charset="0"/>
      <p:regular r:id="rId48"/>
    </p:embeddedFont>
    <p:embeddedFont>
      <p:font typeface="Wingdings 3" pitchFamily="18" charset="2"/>
      <p:regular r:id="rId49"/>
    </p:embeddedFont>
    <p:embeddedFont>
      <p:font typeface="Bradley Hand ITC" pitchFamily="66" charset="0"/>
      <p:regular r:id="rId50"/>
    </p:embeddedFont>
    <p:embeddedFont>
      <p:font typeface="Agency FB" pitchFamily="34" charset="0"/>
      <p:regular r:id="rId51"/>
      <p:bold r:id="rId52"/>
    </p:embeddedFont>
    <p:embeddedFont>
      <p:font typeface="Verdana" pitchFamily="34" charset="0"/>
      <p:regular r:id="rId53"/>
      <p:bold r:id="rId54"/>
      <p:italic r:id="rId55"/>
      <p:boldItalic r:id="rId56"/>
    </p:embeddedFont>
    <p:embeddedFont>
      <p:font typeface="Wingdings 2" pitchFamily="18" charset="2"/>
      <p:regular r:id="rId57"/>
    </p:embeddedFont>
    <p:embeddedFont>
      <p:font typeface="Lucida Sans Unicode" pitchFamily="34"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10/5/2022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10/5/2022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44213AF-26F6-41FA-8D85-E2C5388D6E58}" type="datetimeFigureOut">
              <a:rPr lang="en-US" smtClean="0"/>
              <a:pPr/>
              <a:t>10/5/2022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10/5/2022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10/5/2022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8925"/>
            <a:ext cx="7959600" cy="1569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0D47A1"/>
                </a:solidFill>
                <a:latin typeface="Caesar Dressing"/>
                <a:ea typeface="Caesar Dressing"/>
                <a:cs typeface="Caesar Dressing"/>
                <a:sym typeface="Caesar Dressing"/>
              </a:rPr>
              <a:t>Malignant Comments Classifier Project.</a:t>
            </a:r>
            <a:endParaRPr sz="4500" b="1" u="sng" dirty="0">
              <a:solidFill>
                <a:srgbClr val="0D47A1"/>
              </a:solidFill>
              <a:latin typeface="Caesar Dressing"/>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Caesar Dressing"/>
                <a:ea typeface="Caesar Dressing"/>
                <a:cs typeface="Caesar Dressing"/>
                <a:sym typeface="Caesar Dressing"/>
              </a:rPr>
              <a:t>Presentation By : </a:t>
            </a:r>
            <a:r>
              <a:rPr lang="en-GB" sz="1600" dirty="0" smtClean="0">
                <a:solidFill>
                  <a:srgbClr val="D62828"/>
                </a:solidFill>
                <a:latin typeface="Caesar Dressing"/>
                <a:ea typeface="Caesar Dressing"/>
                <a:cs typeface="Caesar Dressing"/>
                <a:sym typeface="Caesar Dressing"/>
              </a:rPr>
              <a:t>ABHISHEK KUMAR</a:t>
            </a: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BATCH NO-29</a:t>
            </a: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SME-SWATANK MISHRA SIR</a:t>
            </a:r>
            <a:endParaRPr sz="1600" dirty="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321777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Bradley Hand ITC" pitchFamily="66" charset="0"/>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329564"/>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Bradley Hand ITC" pitchFamily="66" charset="0"/>
                <a:ea typeface="Caesar Dressing"/>
                <a:cs typeface="Caesar Dressing"/>
                <a:sym typeface="Caesar Dressing"/>
              </a:rPr>
              <a:t>OBSERVATIONS</a:t>
            </a:r>
            <a:r>
              <a:rPr lang="en-GB" sz="1400" b="1" dirty="0">
                <a:solidFill>
                  <a:schemeClr val="dk1"/>
                </a:solidFill>
                <a:latin typeface="Bradley Hand ITC" pitchFamily="66" charset="0"/>
                <a:ea typeface="Caesar Dressing"/>
                <a:cs typeface="Caesar Dressing"/>
                <a:sym typeface="Caesar Dressing"/>
              </a:rPr>
              <a:t>: </a:t>
            </a:r>
            <a:r>
              <a:rPr lang="en-GB" sz="1400" b="1" dirty="0">
                <a:solidFill>
                  <a:srgbClr val="434343"/>
                </a:solidFill>
                <a:latin typeface="Bradley Hand ITC" pitchFamily="66" charset="0"/>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Bradley Hand ITC" pitchFamily="66" charset="0"/>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 </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Bradley Hand ITC" pitchFamily="66" charset="0"/>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 </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plot we can observe that the count of highly malignant comments is very high, which is about 99 % and only 1 % of the comments are normal.</a:t>
            </a:r>
            <a:endParaRPr sz="1400" dirty="0">
              <a:solidFill>
                <a:srgbClr val="434343"/>
              </a:solidFill>
              <a:latin typeface="Bradley Hand ITC" pitchFamily="66" charset="0"/>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a:solidFill>
                <a:srgbClr val="434343"/>
              </a:solidFill>
              <a:latin typeface="Caesar Dressing"/>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In the above visualization also, 99.7 % of the comments are threatening and only 0.3 % of the comments look normal.</a:t>
            </a:r>
            <a:endParaRPr sz="1400">
              <a:solidFill>
                <a:srgbClr val="434343"/>
              </a:solidFill>
              <a:latin typeface="Caesar Dressing"/>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abusing type comments is high which is 95.1 % and only 4.9 % of the comments are normal.</a:t>
            </a:r>
            <a:endParaRPr sz="1400">
              <a:solidFill>
                <a:srgbClr val="434343"/>
              </a:solidFill>
              <a:latin typeface="Caesar Dressing"/>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loathe is high (99.1 %) compared to normal (0.9 %) text comments.</a:t>
            </a:r>
            <a:endParaRPr sz="1400">
              <a:solidFill>
                <a:srgbClr val="434343"/>
              </a:solidFill>
              <a:latin typeface="Caesar Dressing"/>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7576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distribution plots we can notice that all the columns are skewed to the right except the </a:t>
            </a:r>
            <a:r>
              <a:rPr lang="en-GB" sz="1400" dirty="0" err="1">
                <a:solidFill>
                  <a:srgbClr val="434343"/>
                </a:solidFill>
                <a:latin typeface="Bradley Hand ITC" pitchFamily="66" charset="0"/>
                <a:ea typeface="Caesar Dressing"/>
                <a:cs typeface="Caesar Dressing"/>
                <a:sym typeface="Caesar Dressing"/>
              </a:rPr>
              <a:t>comment_label</a:t>
            </a:r>
            <a:r>
              <a:rPr lang="en-GB" sz="1400" dirty="0">
                <a:solidFill>
                  <a:srgbClr val="434343"/>
                </a:solidFill>
                <a:latin typeface="Bradley Hand ITC" pitchFamily="66" charset="0"/>
                <a:ea typeface="Caesar Dressing"/>
                <a:cs typeface="Caesar Dressing"/>
                <a:sym typeface="Caesar Dressing"/>
              </a:rPr>
              <a:t> column. Since all the columns are categorical in nature there is no need to remove </a:t>
            </a:r>
            <a:r>
              <a:rPr lang="en-GB" sz="1400" dirty="0" err="1">
                <a:solidFill>
                  <a:srgbClr val="434343"/>
                </a:solidFill>
                <a:latin typeface="Bradley Hand ITC" pitchFamily="66" charset="0"/>
                <a:ea typeface="Caesar Dressing"/>
                <a:cs typeface="Caesar Dressing"/>
                <a:sym typeface="Caesar Dressing"/>
              </a:rPr>
              <a:t>skewness</a:t>
            </a:r>
            <a:r>
              <a:rPr lang="en-GB" sz="1400" dirty="0">
                <a:solidFill>
                  <a:srgbClr val="434343"/>
                </a:solidFill>
                <a:latin typeface="Bradley Hand ITC" pitchFamily="66" charset="0"/>
                <a:ea typeface="Caesar Dressing"/>
                <a:cs typeface="Caesar Dressing"/>
                <a:sym typeface="Caesar Dressing"/>
              </a:rPr>
              <a:t> and outliers in any of the columns.</a:t>
            </a:r>
            <a:endParaRPr sz="1400" dirty="0">
              <a:solidFill>
                <a:srgbClr val="434343"/>
              </a:solidFill>
              <a:latin typeface="Bradley Hand ITC" pitchFamily="66" charset="0"/>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7623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198462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Overview</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Statement.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Understanding.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Importance of Malignant Comments Classification.</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Exploratory 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Visualizations.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Word Clouds.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a:t>
            </a:r>
            <a:endParaRPr sz="1600" dirty="0">
              <a:solidFill>
                <a:srgbClr val="434343"/>
              </a:solidFill>
              <a:latin typeface="Bradley Hand ITC" pitchFamily="66" charset="0"/>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Analysis of Models.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Cross Validation Scores.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Hyper Parameter Tuning and Creating the Final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ROC-AUC Curve.</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Saving the model and predicting the results.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Conclusion.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Highly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 have extracted some features and removed the feature “Id” to improve data normality and linearity.</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Used Pearson’s correlation coefficient and heat map to check the correlation.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Balanced the data using Random-</a:t>
            </a:r>
            <a:r>
              <a:rPr lang="en-GB" sz="1600" dirty="0" err="1">
                <a:solidFill>
                  <a:srgbClr val="434343"/>
                </a:solidFill>
                <a:latin typeface="Bradley Hand ITC" pitchFamily="66" charset="0"/>
                <a:ea typeface="Caesar Dressing"/>
                <a:cs typeface="Caesar Dressing"/>
                <a:sym typeface="Caesar Dressing"/>
              </a:rPr>
              <a:t>oversampler</a:t>
            </a:r>
            <a:r>
              <a:rPr lang="en-GB" sz="1600" dirty="0">
                <a:solidFill>
                  <a:srgbClr val="434343"/>
                </a:solidFill>
                <a:latin typeface="Bradley Hand ITC" pitchFamily="66" charset="0"/>
                <a:ea typeface="Caesar Dressing"/>
                <a:cs typeface="Caesar Dressing"/>
                <a:sym typeface="Caesar Dressing"/>
              </a:rPr>
              <a:t> mechanism.</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Split train and test to build machine learning models.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process will be shown in the further steps.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Caesar Dressing"/>
                <a:ea typeface="Caesar Dressing"/>
                <a:cs typeface="Caesar Dressing"/>
                <a:sym typeface="Caesar Dressing"/>
              </a:rPr>
              <a:t>MODEL BUILDING.</a:t>
            </a:r>
            <a:endParaRPr sz="3011" dirty="0">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radley Hand ITC" pitchFamily="66" charset="0"/>
                <a:ea typeface="Caesar Dressing"/>
                <a:cs typeface="Caesar Dressing"/>
                <a:sym typeface="Caesar Dressing"/>
              </a:rPr>
              <a:t>labeled</a:t>
            </a:r>
            <a:r>
              <a:rPr lang="en-GB" sz="1600" dirty="0">
                <a:solidFill>
                  <a:srgbClr val="434343"/>
                </a:solidFill>
                <a:latin typeface="Bradley Hand ITC" pitchFamily="66" charset="0"/>
                <a:ea typeface="Caesar Dressing"/>
                <a:cs typeface="Caesar Dressing"/>
                <a:sym typeface="Caesar Dressing"/>
              </a:rPr>
              <a:t> data into the format of 0 and 1 where 0 represents “NO” and 1 represents “Yes”.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3915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The classification algorithms used on training the data are as follows: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Logistic Regression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Decision Tree 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Linear SVC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Extreme Gradient Boosting Classifier (XGB)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Extra Trees Classifier</a:t>
            </a:r>
            <a:r>
              <a:rPr lang="en-GB" dirty="0">
                <a:latin typeface="Bradley Hand ITC" pitchFamily="66" charset="0"/>
              </a:rPr>
              <a:t> </a:t>
            </a:r>
            <a:r>
              <a:rPr lang="en-GB" sz="1600" dirty="0">
                <a:solidFill>
                  <a:srgbClr val="434343"/>
                </a:solidFill>
                <a:latin typeface="Bradley Hand ITC" pitchFamily="66" charset="0"/>
                <a:ea typeface="Caesar Dressing"/>
                <a:cs typeface="Caesar Dressing"/>
                <a:sym typeface="Caesar Dressing"/>
              </a:rPr>
              <a:t>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Logistic Regression Model gave us an accuracy score of 94.46 %.</a:t>
            </a:r>
            <a:endParaRPr sz="1600" dirty="0">
              <a:latin typeface="Bradley Hand ITC" pitchFamily="66" charset="0"/>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In this particular presentation we will be looking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How to analyze the dataset of Malignant Comment Classifier.</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What are the EDA steps in cleaning the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Overall analysis on the problem.</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from the cleaned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Predictions for test dataset from saved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Decision Tree Classifier Model gave us an accuracy score of 92.92 %.</a:t>
            </a:r>
            <a:endParaRPr sz="1600" dirty="0">
              <a:latin typeface="Bradley Hand ITC" pitchFamily="66" charset="0"/>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Linear SVC Model gave us an accuracy score of 93.92 %.</a:t>
            </a:r>
            <a:endParaRPr sz="1600" dirty="0">
              <a:latin typeface="Bradley Hand ITC" pitchFamily="66" charset="0"/>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MULTINOMIALNB CLASSIFIER Model gave us an accuracy score of 91.07 %.</a:t>
            </a:r>
            <a:endParaRPr sz="1600" dirty="0">
              <a:latin typeface="Bradley Hand ITC" pitchFamily="66" charset="0"/>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ADA Boost </a:t>
            </a:r>
            <a:r>
              <a:rPr lang="en-GB" sz="1600" dirty="0">
                <a:latin typeface="Bradley Hand ITC" pitchFamily="66" charset="0"/>
                <a:ea typeface="Caesar Dressing"/>
                <a:cs typeface="Caesar Dressing"/>
                <a:sym typeface="Caesar Dressing"/>
              </a:rPr>
              <a:t>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XG Boost </a:t>
            </a:r>
            <a:r>
              <a:rPr lang="en-GB" sz="1600" dirty="0">
                <a:latin typeface="Bradley Hand ITC" pitchFamily="66" charset="0"/>
                <a:ea typeface="Caesar Dressing"/>
                <a:cs typeface="Caesar Dressing"/>
                <a:sym typeface="Caesar Dressing"/>
              </a:rPr>
              <a:t>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77891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From the above Classification Models, the highest accuracy score belongs to the Extra Trees Classifier, followed by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and Logistic Regression Model.</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Next, the Linear SVC Model followed by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and the Decision Tree Classifier.</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Lastly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60711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Logistic Regression Model is 95.59 %.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Decision Tree Classifier Model is 94.04 %.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Linear SVC Model is 95.92 %.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a:t>
            </a:r>
            <a:r>
              <a:rPr lang="en-GB" sz="1600" dirty="0" smtClean="0">
                <a:solidFill>
                  <a:srgbClr val="434343"/>
                </a:solidFill>
                <a:latin typeface="Bradley Hand ITC" pitchFamily="66" charset="0"/>
                <a:ea typeface="Caesar Dressing"/>
                <a:cs typeface="Caesar Dressing"/>
                <a:sym typeface="Caesar Dressing"/>
              </a:rPr>
              <a:t>Linear SVC </a:t>
            </a:r>
            <a:r>
              <a:rPr lang="en-GB" sz="1600" dirty="0">
                <a:solidFill>
                  <a:srgbClr val="434343"/>
                </a:solidFill>
                <a:latin typeface="Bradley Hand ITC" pitchFamily="66" charset="0"/>
                <a:ea typeface="Caesar Dressing"/>
                <a:cs typeface="Caesar Dressing"/>
                <a:sym typeface="Caesar Dressing"/>
              </a:rPr>
              <a:t>model, followed by the Extra Trees Classifier &amp; Logistic Regression Model. Next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and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34522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a:solidFill>
                  <a:srgbClr val="F77F00"/>
                </a:solidFill>
                <a:latin typeface="Bradley Hand ITC" pitchFamily="66" charset="0"/>
                <a:ea typeface="Caesar Dressing"/>
                <a:cs typeface="Caesar Dressing"/>
                <a:sym typeface="Caesar Dressing"/>
              </a:rPr>
              <a:t>Logistic Regression</a:t>
            </a:r>
            <a:r>
              <a:rPr lang="en-GB" sz="1600" dirty="0">
                <a:solidFill>
                  <a:srgbClr val="434343"/>
                </a:solidFill>
                <a:latin typeface="Bradley Hand ITC" pitchFamily="66" charset="0"/>
                <a:ea typeface="Caesar Dressing"/>
                <a:cs typeface="Caesar Dressing"/>
                <a:sym typeface="Caesar Dressing"/>
              </a:rPr>
              <a:t> 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a:t>
            </a:r>
            <a:r>
              <a:rPr lang="en-GB" sz="1600" dirty="0" smtClean="0">
                <a:solidFill>
                  <a:srgbClr val="434343"/>
                </a:solidFill>
                <a:latin typeface="Bradley Hand ITC" pitchFamily="66" charset="0"/>
                <a:ea typeface="Caesar Dressing"/>
                <a:cs typeface="Caesar Dressing"/>
                <a:sym typeface="Caesar Dressing"/>
              </a:rPr>
              <a:t>Grid </a:t>
            </a:r>
            <a:r>
              <a:rPr lang="en-GB" sz="1600" dirty="0" err="1" smtClean="0">
                <a:solidFill>
                  <a:srgbClr val="434343"/>
                </a:solidFill>
                <a:latin typeface="Bradley Hand ITC" pitchFamily="66" charset="0"/>
                <a:ea typeface="Caesar Dressing"/>
                <a:cs typeface="Caesar Dressing"/>
                <a:sym typeface="Caesar Dressing"/>
              </a:rPr>
              <a:t>SearchCV</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7002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Online hate, described as abusive language, aggression,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 hatefulness and many others has been identified as a major threat on online social media platforms. Social media platforms are the most prominent grounds for such toxic behaviour. There has been a remarkable increase in the cases of </a:t>
            </a:r>
            <a:r>
              <a:rPr lang="en-GB" sz="1600" dirty="0" smtClean="0">
                <a:solidFill>
                  <a:srgbClr val="434343"/>
                </a:solidFill>
                <a:latin typeface="Bradley Hand ITC" pitchFamily="66" charset="0"/>
                <a:ea typeface="Caesar Dressing"/>
                <a:cs typeface="Caesar Dressing"/>
                <a:sym typeface="Caesar Dressing"/>
              </a:rPr>
              <a:t>cyber bullying </a:t>
            </a:r>
            <a:r>
              <a:rPr lang="en-GB" sz="1600" dirty="0">
                <a:solidFill>
                  <a:srgbClr val="434343"/>
                </a:solidFill>
                <a:latin typeface="Bradley Hand ITC" pitchFamily="66" charset="0"/>
                <a:ea typeface="Caesar Dressing"/>
                <a:cs typeface="Caesar Dressing"/>
                <a:sym typeface="Caesar Dressing"/>
              </a:rPr>
              <a:t>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a:t>
            </a:r>
            <a:r>
              <a:rPr lang="en-GB" sz="1600" dirty="0" smtClean="0">
                <a:solidFill>
                  <a:srgbClr val="434343"/>
                </a:solidFill>
                <a:highlight>
                  <a:srgbClr val="FFFFFF"/>
                </a:highlight>
                <a:latin typeface="Bradley Hand ITC" pitchFamily="66" charset="0"/>
                <a:ea typeface="Caesar Dressing"/>
                <a:cs typeface="Caesar Dressing"/>
                <a:sym typeface="Caesar Dressing"/>
              </a:rPr>
              <a:t>cyber bullying</a:t>
            </a:r>
            <a:r>
              <a:rPr lang="en-GB" sz="1600" dirty="0">
                <a:solidFill>
                  <a:srgbClr val="434343"/>
                </a:solidFill>
                <a:highlight>
                  <a:srgbClr val="FFFFFF"/>
                </a:highlight>
                <a:latin typeface="Bradley Hand ITC" pitchFamily="66" charset="0"/>
                <a:ea typeface="Caesar Dressing"/>
                <a:cs typeface="Caesar Dressing"/>
                <a:sym typeface="Caesar Dressing"/>
              </a:rPr>
              <a: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754296"/>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Bradley Hand ITC" pitchFamily="66" charset="0"/>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GB" sz="1600" dirty="0" smtClean="0">
                <a:solidFill>
                  <a:srgbClr val="434343"/>
                </a:solidFill>
                <a:latin typeface="Bradley Hand ITC" pitchFamily="66" charset="0"/>
                <a:ea typeface="Caesar Dressing"/>
                <a:cs typeface="Caesar Dressing"/>
                <a:sym typeface="Caesar Dressing"/>
              </a:rPr>
              <a:t>un offensive</a:t>
            </a:r>
            <a:r>
              <a:rPr lang="en-GB" sz="1600" dirty="0">
                <a:solidFill>
                  <a:srgbClr val="434343"/>
                </a:solidFill>
                <a:latin typeface="Bradley Hand ITC" pitchFamily="66" charset="0"/>
                <a:ea typeface="Caesar Dressing"/>
                <a:cs typeface="Caesar Dressing"/>
                <a:sym typeface="Caesar Dressing"/>
              </a:rPr>
              <a:t>, but “u are an idiot” is clearly offensive.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Caesar Dressing"/>
                <a:ea typeface="Caesar Dressing"/>
                <a:cs typeface="Caesar Dressing"/>
                <a:sym typeface="Caesar Dressing"/>
              </a:rPr>
              <a:t>Problem UNDERSTANDING.</a:t>
            </a:r>
            <a:endParaRPr sz="3020" dirty="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The result of such activities can be dangerous. It gives mental trauma to the victims making their lives miserable. People who are not well aware of mental health online hate or </a:t>
            </a:r>
            <a:r>
              <a:rPr lang="en-GB" sz="1600" dirty="0" smtClean="0">
                <a:solidFill>
                  <a:srgbClr val="434343"/>
                </a:solidFill>
                <a:latin typeface="Bradley Hand ITC" pitchFamily="66" charset="0"/>
                <a:ea typeface="Caesar Dressing"/>
                <a:cs typeface="Caesar Dressing"/>
                <a:sym typeface="Caesar Dressing"/>
              </a:rPr>
              <a:t>cyber bullying </a:t>
            </a:r>
            <a:r>
              <a:rPr lang="en-GB" sz="1600" dirty="0">
                <a:solidFill>
                  <a:srgbClr val="434343"/>
                </a:solidFill>
                <a:latin typeface="Bradley Hand ITC" pitchFamily="66" charset="0"/>
                <a:ea typeface="Caesar Dressing"/>
                <a:cs typeface="Caesar Dressing"/>
                <a:sym typeface="Caesar Dressing"/>
              </a:rPr>
              <a:t>become life threatening for them. Such cases are also at rise. It is also taking its toll on religions. Each and every day we can see an incident of fighting between people of different communities or religions due to offensive social media posts</a:t>
            </a:r>
            <a:r>
              <a:rPr lang="en-GB" sz="1600" dirty="0">
                <a:solidFill>
                  <a:srgbClr val="434343"/>
                </a:solidFill>
                <a:latin typeface="Caesar Dressing"/>
                <a:ea typeface="Caesar Dressing"/>
                <a:cs typeface="Caesar Dressing"/>
                <a:sym typeface="Caesar Dressing"/>
              </a:rPr>
              <a:t>.</a:t>
            </a: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Importance of Malignant Comments Classifier.</a:t>
            </a:r>
            <a:endParaRPr sz="302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0161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Importing necessary libraries and importing the Train &amp; Test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for null values and did not find any null values In both datasets. And removed Id.</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Conducted some feature engineering and created new columns </a:t>
            </a:r>
            <a:r>
              <a:rPr lang="en-GB" sz="1600" dirty="0" smtClean="0">
                <a:solidFill>
                  <a:srgbClr val="434343"/>
                </a:solidFill>
                <a:latin typeface="Bradley Hand ITC" pitchFamily="66" charset="0"/>
                <a:ea typeface="Caesar Dressing"/>
                <a:cs typeface="Caesar Dressing"/>
                <a:sym typeface="Caesar Dressing"/>
              </a:rPr>
              <a:t>via </a:t>
            </a:r>
            <a:r>
              <a:rPr lang="en-GB" sz="1600" dirty="0">
                <a:solidFill>
                  <a:srgbClr val="434343"/>
                </a:solidFill>
                <a:latin typeface="Bradley Hand ITC" pitchFamily="66" charset="0"/>
                <a:ea typeface="Caesar Dressing"/>
                <a:cs typeface="Caesar Dressing"/>
                <a:sym typeface="Caesar Dressing"/>
              </a:rPr>
              <a:t>label: which contain both good and bad comments which is the sum of all the labels, </a:t>
            </a:r>
            <a:r>
              <a:rPr lang="en-GB" sz="1600" dirty="0" smtClean="0">
                <a:solidFill>
                  <a:srgbClr val="434343"/>
                </a:solidFill>
                <a:latin typeface="Bradley Hand ITC" pitchFamily="66" charset="0"/>
                <a:ea typeface="Caesar Dressing"/>
                <a:cs typeface="Caesar Dressing"/>
                <a:sym typeface="Caesar Dressing"/>
              </a:rPr>
              <a:t>comment length</a:t>
            </a:r>
            <a:r>
              <a:rPr lang="en-GB" sz="1600" dirty="0">
                <a:solidFill>
                  <a:srgbClr val="434343"/>
                </a:solidFill>
                <a:latin typeface="Bradley Hand ITC" pitchFamily="66" charset="0"/>
                <a:ea typeface="Caesar Dressing"/>
                <a:cs typeface="Caesar Dressing"/>
                <a:sym typeface="Caesar Dressing"/>
              </a:rPr>
              <a:t>: which contains the length of comment text.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Visualized each feature using </a:t>
            </a:r>
            <a:r>
              <a:rPr lang="en-GB" sz="1600" dirty="0" err="1">
                <a:solidFill>
                  <a:srgbClr val="434343"/>
                </a:solidFill>
                <a:latin typeface="Bradley Hand ITC" pitchFamily="66" charset="0"/>
                <a:ea typeface="Caesar Dressing"/>
                <a:cs typeface="Caesar Dressing"/>
                <a:sym typeface="Caesar Dressing"/>
              </a:rPr>
              <a:t>seaborn</a:t>
            </a:r>
            <a:r>
              <a:rPr lang="en-GB" sz="1600" dirty="0">
                <a:solidFill>
                  <a:srgbClr val="434343"/>
                </a:solidFill>
                <a:latin typeface="Bradley Hand ITC" pitchFamily="66" charset="0"/>
                <a:ea typeface="Caesar Dressing"/>
                <a:cs typeface="Caesar Dressing"/>
                <a:sym typeface="Caesar Dressing"/>
              </a:rPr>
              <a:t> and </a:t>
            </a:r>
            <a:r>
              <a:rPr lang="en-GB" sz="1600" dirty="0" err="1">
                <a:solidFill>
                  <a:srgbClr val="434343"/>
                </a:solidFill>
                <a:latin typeface="Bradley Hand ITC" pitchFamily="66" charset="0"/>
                <a:ea typeface="Caesar Dressing"/>
                <a:cs typeface="Caesar Dressing"/>
                <a:sym typeface="Caesar Dressing"/>
              </a:rPr>
              <a:t>matplotlib</a:t>
            </a:r>
            <a:r>
              <a:rPr lang="en-GB" sz="1600" dirty="0">
                <a:solidFill>
                  <a:srgbClr val="434343"/>
                </a:solidFill>
                <a:latin typeface="Bradley Hand ITC" pitchFamily="66" charset="0"/>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44987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Then created new column as </a:t>
            </a:r>
            <a:r>
              <a:rPr lang="en-GB" sz="1600" dirty="0" err="1">
                <a:solidFill>
                  <a:srgbClr val="434343"/>
                </a:solidFill>
                <a:latin typeface="Bradley Hand ITC" pitchFamily="66" charset="0"/>
                <a:ea typeface="Caesar Dressing"/>
                <a:cs typeface="Caesar Dressing"/>
                <a:sym typeface="Caesar Dressing"/>
              </a:rPr>
              <a:t>clean_length</a:t>
            </a:r>
            <a:r>
              <a:rPr lang="en-GB" sz="1600" dirty="0">
                <a:solidFill>
                  <a:srgbClr val="434343"/>
                </a:solidFill>
                <a:latin typeface="Bradley Hand ITC" pitchFamily="66" charset="0"/>
                <a:ea typeface="Caesar Dressing"/>
                <a:cs typeface="Caesar Dressing"/>
                <a:sym typeface="Caesar Dressing"/>
              </a:rPr>
              <a:t> after cleaning the data.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All these steps were done on both train and test datasets.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correlation using </a:t>
            </a:r>
            <a:r>
              <a:rPr lang="en-GB" sz="1600" dirty="0" err="1">
                <a:solidFill>
                  <a:srgbClr val="434343"/>
                </a:solidFill>
                <a:latin typeface="Bradley Hand ITC" pitchFamily="66" charset="0"/>
                <a:ea typeface="Caesar Dressing"/>
                <a:cs typeface="Caesar Dressing"/>
                <a:sym typeface="Caesar Dressing"/>
              </a:rPr>
              <a:t>heatmap</a:t>
            </a:r>
            <a:r>
              <a:rPr lang="en-GB" sz="1600" dirty="0">
                <a:solidFill>
                  <a:srgbClr val="434343"/>
                </a:solidFill>
                <a:latin typeface="Bradley Hand ITC" pitchFamily="66" charset="0"/>
                <a:ea typeface="Caesar Dressing"/>
                <a:cs typeface="Caesar Dressing"/>
                <a:sym typeface="Caesar Dressing"/>
              </a:rPr>
              <a:t>.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smtClean="0">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Lastly, proceeded with model building.</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TotalTime>
  <Words>2429</Words>
  <Application>Microsoft Office PowerPoint</Application>
  <PresentationFormat>On-screen Show (16:9)</PresentationFormat>
  <Paragraphs>166</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Caesar Dressing</vt:lpstr>
      <vt:lpstr>Wingdings 3</vt:lpstr>
      <vt:lpstr>Bradley Hand ITC</vt:lpstr>
      <vt:lpstr>Agency FB</vt:lpstr>
      <vt:lpstr>Verdana</vt:lpstr>
      <vt:lpstr>Wingdings 2</vt:lpstr>
      <vt:lpstr>Lucida Sans Unicode</vt:lpstr>
      <vt:lpstr>Concourse</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123</cp:lastModifiedBy>
  <cp:revision>2</cp:revision>
  <dcterms:modified xsi:type="dcterms:W3CDTF">2022-10-05T14:25:17Z</dcterms:modified>
</cp:coreProperties>
</file>