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63" r:id="rId3"/>
    <p:sldId id="264" r:id="rId4"/>
    <p:sldId id="266" r:id="rId5"/>
    <p:sldId id="267" r:id="rId6"/>
    <p:sldId id="268" r:id="rId7"/>
    <p:sldId id="272" r:id="rId8"/>
    <p:sldId id="273" r:id="rId9"/>
    <p:sldId id="275" r:id="rId10"/>
    <p:sldId id="274" r:id="rId11"/>
    <p:sldId id="276" r:id="rId12"/>
    <p:sldId id="277" r:id="rId13"/>
    <p:sldId id="278" r:id="rId14"/>
    <p:sldId id="279" r:id="rId15"/>
    <p:sldId id="280" r:id="rId16"/>
    <p:sldId id="281" r:id="rId17"/>
    <p:sldId id="283" r:id="rId18"/>
    <p:sldId id="284" r:id="rId19"/>
    <p:sldId id="285" r:id="rId20"/>
    <p:sldId id="289" r:id="rId21"/>
    <p:sldId id="290" r:id="rId22"/>
    <p:sldId id="286"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3"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pPr/>
              <a:t>10/23/2022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CB94033-CB1A-42B5-887D-CAF1BFC4AE08}"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7414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229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54996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83068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FC5AF-C9B1-4605-8B80-2DABE6094345}"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81088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DFC5AF-C9B1-4605-8B80-2DABE6094345}" type="datetimeFigureOut">
              <a:rPr lang="en-US" smtClean="0"/>
              <a:pPr/>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09803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DFC5AF-C9B1-4605-8B80-2DABE6094345}" type="datetimeFigureOut">
              <a:rPr lang="en-US" smtClean="0"/>
              <a:pPr/>
              <a:t>10/23/2022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B94033-CB1A-42B5-887D-CAF1BFC4AE08}"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23715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DFC5AF-C9B1-4605-8B80-2DABE6094345}" type="datetimeFigureOut">
              <a:rPr lang="en-US" smtClean="0"/>
              <a:pPr/>
              <a:t>10/23/2022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B94033-CB1A-42B5-887D-CAF1BFC4AE08}"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65024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FC5AF-C9B1-4605-8B80-2DABE6094345}" type="datetimeFigureOut">
              <a:rPr lang="en-US" smtClean="0"/>
              <a:pPr/>
              <a:t>10/23/2022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B94033-CB1A-42B5-887D-CAF1BFC4AE08}" type="slidenum">
              <a:rPr lang="en-US" smtClean="0"/>
              <a:pPr/>
              <a:t>‹#›</a:t>
            </a:fld>
            <a:endParaRPr lang="en-US"/>
          </a:p>
        </p:txBody>
      </p:sp>
    </p:spTree>
    <p:extLst>
      <p:ext uri="{BB962C8B-B14F-4D97-AF65-F5344CB8AC3E}">
        <p14:creationId xmlns:p14="http://schemas.microsoft.com/office/powerpoint/2010/main" xmlns="" val="353741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DFC5AF-C9B1-4605-8B80-2DABE6094345}" type="datetimeFigureOut">
              <a:rPr lang="en-US" smtClean="0"/>
              <a:pPr/>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6180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ADFC5AF-C9B1-4605-8B80-2DABE6094345}" type="datetimeFigureOut">
              <a:rPr lang="en-US" smtClean="0"/>
              <a:pPr/>
              <a:t>10/23/2022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91800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ADFC5AF-C9B1-4605-8B80-2DABE6094345}" type="datetimeFigureOut">
              <a:rPr lang="en-US" smtClean="0"/>
              <a:pPr/>
              <a:t>10/23/2022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CB94033-CB1A-42B5-887D-CAF1BFC4AE08}"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0791172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reviewtrackers.com/online-reviews-survey/"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6BF80CB-7701-4C16-B93C-53BE1CF1B931}"/>
              </a:ext>
            </a:extLst>
          </p:cNvPr>
          <p:cNvSpPr/>
          <p:nvPr/>
        </p:nvSpPr>
        <p:spPr>
          <a:xfrm>
            <a:off x="5657461" y="5462849"/>
            <a:ext cx="5651864" cy="1138773"/>
          </a:xfrm>
          <a:prstGeom prst="rect">
            <a:avLst/>
          </a:prstGeom>
          <a:noFill/>
        </p:spPr>
        <p:txBody>
          <a:bodyPr wrap="square" lIns="91440" tIns="45720" rIns="91440" bIns="45720">
            <a:spAutoFit/>
          </a:bodyPr>
          <a:lstStyle/>
          <a:p>
            <a:pPr algn="ctr"/>
            <a:r>
              <a:rPr lang="en-IN" sz="3400" b="1" i="1" dirty="0">
                <a:ln w="12700" cmpd="sng">
                  <a:solidFill>
                    <a:schemeClr val="accent4"/>
                  </a:solidFill>
                  <a:prstDash val="solid"/>
                </a:ln>
                <a:solidFill>
                  <a:schemeClr val="tx1">
                    <a:lumMod val="85000"/>
                    <a:lumOff val="15000"/>
                  </a:schemeClr>
                </a:solidFill>
                <a:effectLst>
                  <a:outerShdw blurRad="50800" dist="38100" dir="16200000" rotWithShape="0">
                    <a:prstClr val="black">
                      <a:alpha val="40000"/>
                    </a:prstClr>
                  </a:outerShdw>
                </a:effectLst>
              </a:rPr>
              <a:t>Presented</a:t>
            </a:r>
            <a:r>
              <a:rPr lang="en-IN" sz="3400" b="1" i="1" dirty="0">
                <a:ln w="12700" cmpd="sng">
                  <a:solidFill>
                    <a:schemeClr val="accent4"/>
                  </a:solidFill>
                  <a:prstDash val="solid"/>
                </a:ln>
                <a:solidFill>
                  <a:schemeClr val="accent6">
                    <a:lumMod val="60000"/>
                    <a:lumOff val="40000"/>
                  </a:schemeClr>
                </a:solidFill>
                <a:effectLst>
                  <a:outerShdw blurRad="50800" dist="38100" dir="16200000" rotWithShape="0">
                    <a:prstClr val="black">
                      <a:alpha val="40000"/>
                    </a:prstClr>
                  </a:outerShdw>
                </a:effectLst>
              </a:rPr>
              <a:t> </a:t>
            </a:r>
            <a:r>
              <a:rPr lang="en-IN" sz="3400" b="1" i="1" dirty="0">
                <a:ln w="12700" cmpd="sng">
                  <a:solidFill>
                    <a:schemeClr val="accent4"/>
                  </a:solidFill>
                  <a:prstDash val="solid"/>
                </a:ln>
                <a:solidFill>
                  <a:schemeClr val="tx1">
                    <a:lumMod val="85000"/>
                    <a:lumOff val="15000"/>
                  </a:schemeClr>
                </a:solidFill>
                <a:effectLst>
                  <a:outerShdw blurRad="50800" dist="38100" dir="16200000" rotWithShape="0">
                    <a:prstClr val="black">
                      <a:alpha val="40000"/>
                    </a:prstClr>
                  </a:outerShdw>
                </a:effectLst>
              </a:rPr>
              <a:t>by</a:t>
            </a:r>
            <a:r>
              <a:rPr lang="en-IN" sz="3400" b="1" i="1" dirty="0">
                <a:ln w="12700" cmpd="sng">
                  <a:solidFill>
                    <a:schemeClr val="accent4"/>
                  </a:solidFill>
                  <a:prstDash val="solid"/>
                </a:ln>
                <a:solidFill>
                  <a:schemeClr val="accent6">
                    <a:lumMod val="60000"/>
                    <a:lumOff val="40000"/>
                  </a:schemeClr>
                </a:solidFill>
                <a:effectLst>
                  <a:outerShdw blurRad="50800" dist="38100" dir="16200000" rotWithShape="0">
                    <a:prstClr val="black">
                      <a:alpha val="40000"/>
                    </a:prstClr>
                  </a:outerShdw>
                </a:effectLst>
              </a:rPr>
              <a:t> </a:t>
            </a:r>
          </a:p>
          <a:p>
            <a:pPr algn="ctr"/>
            <a:r>
              <a:rPr lang="en-IN" sz="3400" b="1" i="1" dirty="0" smtClean="0">
                <a:ln w="12700" cmpd="sng">
                  <a:solidFill>
                    <a:schemeClr val="accent4"/>
                  </a:solidFill>
                  <a:prstDash val="solid"/>
                </a:ln>
                <a:solidFill>
                  <a:schemeClr val="tx1">
                    <a:lumMod val="85000"/>
                    <a:lumOff val="15000"/>
                  </a:schemeClr>
                </a:solidFill>
                <a:effectLst>
                  <a:outerShdw blurRad="50800" dist="38100" dir="16200000" rotWithShape="0">
                    <a:prstClr val="black">
                      <a:alpha val="40000"/>
                    </a:prstClr>
                  </a:outerShdw>
                </a:effectLst>
              </a:rPr>
              <a:t>ABHISHEK KUMAR</a:t>
            </a:r>
            <a:endParaRPr lang="en-IN" sz="3400" b="1" dirty="0">
              <a:ln w="12700" cmpd="sng">
                <a:solidFill>
                  <a:schemeClr val="accent4"/>
                </a:solidFill>
                <a:prstDash val="solid"/>
              </a:ln>
              <a:solidFill>
                <a:schemeClr val="tx1">
                  <a:lumMod val="85000"/>
                  <a:lumOff val="15000"/>
                </a:schemeClr>
              </a:soli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xmlns="" id="{57EDB9BC-9BA0-41CA-A5B1-F9ED4D86BC37}"/>
              </a:ext>
            </a:extLst>
          </p:cNvPr>
          <p:cNvSpPr/>
          <p:nvPr/>
        </p:nvSpPr>
        <p:spPr>
          <a:xfrm>
            <a:off x="1184097" y="63955"/>
            <a:ext cx="10406743" cy="1446550"/>
          </a:xfrm>
          <a:prstGeom prst="rect">
            <a:avLst/>
          </a:prstGeom>
          <a:no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latin typeface="+mj-lt"/>
              </a:rPr>
              <a:t>Presentation on </a:t>
            </a:r>
            <a: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latin typeface="+mj-lt"/>
              </a:rPr>
              <a:t/>
            </a:r>
            <a:b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latin typeface="+mj-lt"/>
              </a:rPr>
            </a:br>
            <a:r>
              <a:rPr lang="en-US" sz="4400" b="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latin typeface="+mj-lt"/>
              </a:rPr>
              <a:t>Rating Prediction Project</a:t>
            </a:r>
            <a:endParaRPr lang="en-IN" sz="4400" b="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latin typeface="+mj-lt"/>
            </a:endParaRPr>
          </a:p>
        </p:txBody>
      </p:sp>
      <p:pic>
        <p:nvPicPr>
          <p:cNvPr id="1026" name="Picture 2" descr="A Guide to Star Ratings on Google and How They Work">
            <a:extLst>
              <a:ext uri="{FF2B5EF4-FFF2-40B4-BE49-F238E27FC236}">
                <a16:creationId xmlns:a16="http://schemas.microsoft.com/office/drawing/2014/main" xmlns="" id="{49114FB4-EB19-F5AE-11AD-3E66306A731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99388" y="1625859"/>
            <a:ext cx="9060023" cy="36062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506870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Removing Outliers:</a:t>
            </a:r>
            <a:endParaRPr lang="en-IN" dirty="0"/>
          </a:p>
        </p:txBody>
      </p:sp>
      <p:pic>
        <p:nvPicPr>
          <p:cNvPr id="7" name="Content Placeholder 6">
            <a:extLst>
              <a:ext uri="{FF2B5EF4-FFF2-40B4-BE49-F238E27FC236}">
                <a16:creationId xmlns:a16="http://schemas.microsoft.com/office/drawing/2014/main" xmlns="" id="{3069E8CB-257B-47AA-9BDB-4D0BB4D250C0}"/>
              </a:ext>
            </a:extLst>
          </p:cNvPr>
          <p:cNvPicPr>
            <a:picLocks noGrp="1" noChangeAspect="1"/>
          </p:cNvPicPr>
          <p:nvPr>
            <p:ph idx="1"/>
          </p:nvPr>
        </p:nvPicPr>
        <p:blipFill>
          <a:blip r:embed="rId2"/>
          <a:stretch>
            <a:fillRect/>
          </a:stretch>
        </p:blipFill>
        <p:spPr>
          <a:xfrm>
            <a:off x="949234" y="2658504"/>
            <a:ext cx="3649270" cy="2470979"/>
          </a:xfrm>
          <a:prstGeom prst="rect">
            <a:avLst/>
          </a:prstGeom>
        </p:spPr>
      </p:pic>
      <p:sp>
        <p:nvSpPr>
          <p:cNvPr id="8" name="TextBox 7">
            <a:extLst>
              <a:ext uri="{FF2B5EF4-FFF2-40B4-BE49-F238E27FC236}">
                <a16:creationId xmlns:a16="http://schemas.microsoft.com/office/drawing/2014/main" xmlns=""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xmlns=""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xmlns="" id="{2491283A-660F-4F0B-8135-38F0D6021944}"/>
              </a:ext>
            </a:extLst>
          </p:cNvPr>
          <p:cNvPicPr>
            <a:picLocks noChangeAspect="1"/>
          </p:cNvPicPr>
          <p:nvPr/>
        </p:nvPicPr>
        <p:blipFill>
          <a:blip r:embed="rId3"/>
          <a:stretch>
            <a:fillRect/>
          </a:stretch>
        </p:blipFill>
        <p:spPr>
          <a:xfrm>
            <a:off x="5406887" y="2718777"/>
            <a:ext cx="3588285" cy="2410705"/>
          </a:xfrm>
          <a:prstGeom prst="rect">
            <a:avLst/>
          </a:prstGeom>
        </p:spPr>
      </p:pic>
    </p:spTree>
    <p:extLst>
      <p:ext uri="{BB962C8B-B14F-4D97-AF65-F5344CB8AC3E}">
        <p14:creationId xmlns:p14="http://schemas.microsoft.com/office/powerpoint/2010/main" xmlns="" val="26461808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8" name="Content Placeholder 7">
            <a:extLst>
              <a:ext uri="{FF2B5EF4-FFF2-40B4-BE49-F238E27FC236}">
                <a16:creationId xmlns:a16="http://schemas.microsoft.com/office/drawing/2014/main" xmlns="" id="{E7386418-0E97-4E3F-B405-95CA3DE59198}"/>
              </a:ext>
            </a:extLst>
          </p:cNvPr>
          <p:cNvPicPr>
            <a:picLocks noGrp="1" noChangeAspect="1"/>
          </p:cNvPicPr>
          <p:nvPr>
            <p:ph idx="1"/>
          </p:nvPr>
        </p:nvPicPr>
        <p:blipFill>
          <a:blip r:embed="rId2"/>
          <a:stretch>
            <a:fillRect/>
          </a:stretch>
        </p:blipFill>
        <p:spPr>
          <a:xfrm>
            <a:off x="371818" y="1307596"/>
            <a:ext cx="4905776" cy="3039117"/>
          </a:xfrm>
          <a:prstGeom prst="rect">
            <a:avLst/>
          </a:prstGeom>
        </p:spPr>
      </p:pic>
      <p:sp>
        <p:nvSpPr>
          <p:cNvPr id="7" name="TextBox 6">
            <a:extLst>
              <a:ext uri="{FF2B5EF4-FFF2-40B4-BE49-F238E27FC236}">
                <a16:creationId xmlns:a16="http://schemas.microsoft.com/office/drawing/2014/main" xmlns="" id="{0F8B42CD-7602-4AF1-A945-30D220485D18}"/>
              </a:ext>
            </a:extLst>
          </p:cNvPr>
          <p:cNvSpPr txBox="1"/>
          <p:nvPr/>
        </p:nvSpPr>
        <p:spPr>
          <a:xfrm>
            <a:off x="1642712" y="4774598"/>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pic>
        <p:nvPicPr>
          <p:cNvPr id="9" name="Picture 8">
            <a:extLst>
              <a:ext uri="{FF2B5EF4-FFF2-40B4-BE49-F238E27FC236}">
                <a16:creationId xmlns:a16="http://schemas.microsoft.com/office/drawing/2014/main" xmlns="" id="{9D767BD8-61CB-42A8-8840-902AD249C55E}"/>
              </a:ext>
            </a:extLst>
          </p:cNvPr>
          <p:cNvPicPr>
            <a:picLocks noChangeAspect="1"/>
          </p:cNvPicPr>
          <p:nvPr/>
        </p:nvPicPr>
        <p:blipFill>
          <a:blip r:embed="rId3"/>
          <a:stretch>
            <a:fillRect/>
          </a:stretch>
        </p:blipFill>
        <p:spPr>
          <a:xfrm>
            <a:off x="5953454" y="1270000"/>
            <a:ext cx="5138615" cy="3039117"/>
          </a:xfrm>
          <a:prstGeom prst="rect">
            <a:avLst/>
          </a:prstGeom>
        </p:spPr>
      </p:pic>
    </p:spTree>
    <p:extLst>
      <p:ext uri="{BB962C8B-B14F-4D97-AF65-F5344CB8AC3E}">
        <p14:creationId xmlns:p14="http://schemas.microsoft.com/office/powerpoint/2010/main" xmlns="" val="10356035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11" name="Content Placeholder 10">
            <a:extLst>
              <a:ext uri="{FF2B5EF4-FFF2-40B4-BE49-F238E27FC236}">
                <a16:creationId xmlns:a16="http://schemas.microsoft.com/office/drawing/2014/main" xmlns="" id="{D1DD1D9C-8380-47B3-8DF8-5F4DA577FC6C}"/>
              </a:ext>
            </a:extLst>
          </p:cNvPr>
          <p:cNvPicPr>
            <a:picLocks noGrp="1" noChangeAspect="1"/>
          </p:cNvPicPr>
          <p:nvPr>
            <p:ph idx="1"/>
          </p:nvPr>
        </p:nvPicPr>
        <p:blipFill>
          <a:blip r:embed="rId2"/>
          <a:stretch>
            <a:fillRect/>
          </a:stretch>
        </p:blipFill>
        <p:spPr>
          <a:xfrm>
            <a:off x="404783" y="916241"/>
            <a:ext cx="2965705" cy="2142449"/>
          </a:xfrm>
          <a:prstGeom prst="rect">
            <a:avLst/>
          </a:prstGeom>
        </p:spPr>
      </p:pic>
      <p:sp>
        <p:nvSpPr>
          <p:cNvPr id="10" name="TextBox 9">
            <a:extLst>
              <a:ext uri="{FF2B5EF4-FFF2-40B4-BE49-F238E27FC236}">
                <a16:creationId xmlns:a16="http://schemas.microsoft.com/office/drawing/2014/main" xmlns="" id="{8212EE14-22FB-477D-8C1B-3C3F0CA7C8D3}"/>
              </a:ext>
            </a:extLst>
          </p:cNvPr>
          <p:cNvSpPr txBox="1"/>
          <p:nvPr/>
        </p:nvSpPr>
        <p:spPr>
          <a:xfrm>
            <a:off x="503854" y="6028148"/>
            <a:ext cx="10502537" cy="70025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xmlns=""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xmlns=""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xmlns=""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xmlns=""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xmlns=""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730821B8-B47B-489D-ABAD-A44C1CB6A833}"/>
              </a:ext>
            </a:extLst>
          </p:cNvPr>
          <p:cNvPicPr>
            <a:picLocks noChangeAspect="1"/>
          </p:cNvPicPr>
          <p:nvPr/>
        </p:nvPicPr>
        <p:blipFill>
          <a:blip r:embed="rId3"/>
          <a:stretch>
            <a:fillRect/>
          </a:stretch>
        </p:blipFill>
        <p:spPr>
          <a:xfrm>
            <a:off x="3725220" y="892054"/>
            <a:ext cx="2988416" cy="2142449"/>
          </a:xfrm>
          <a:prstGeom prst="rect">
            <a:avLst/>
          </a:prstGeom>
        </p:spPr>
      </p:pic>
      <p:pic>
        <p:nvPicPr>
          <p:cNvPr id="15" name="Picture 14">
            <a:extLst>
              <a:ext uri="{FF2B5EF4-FFF2-40B4-BE49-F238E27FC236}">
                <a16:creationId xmlns:a16="http://schemas.microsoft.com/office/drawing/2014/main" xmlns="" id="{070E65CB-7205-4EDF-9955-3661059ADA0E}"/>
              </a:ext>
            </a:extLst>
          </p:cNvPr>
          <p:cNvPicPr>
            <a:picLocks noChangeAspect="1"/>
          </p:cNvPicPr>
          <p:nvPr/>
        </p:nvPicPr>
        <p:blipFill>
          <a:blip r:embed="rId4"/>
          <a:stretch>
            <a:fillRect/>
          </a:stretch>
        </p:blipFill>
        <p:spPr>
          <a:xfrm>
            <a:off x="7068368" y="881321"/>
            <a:ext cx="2863360" cy="2075456"/>
          </a:xfrm>
          <a:prstGeom prst="rect">
            <a:avLst/>
          </a:prstGeom>
        </p:spPr>
      </p:pic>
      <p:pic>
        <p:nvPicPr>
          <p:cNvPr id="17" name="Picture 16">
            <a:extLst>
              <a:ext uri="{FF2B5EF4-FFF2-40B4-BE49-F238E27FC236}">
                <a16:creationId xmlns:a16="http://schemas.microsoft.com/office/drawing/2014/main" xmlns="" id="{055627C0-EC5F-45AB-98D2-8C78DF796B5C}"/>
              </a:ext>
            </a:extLst>
          </p:cNvPr>
          <p:cNvPicPr>
            <a:picLocks noChangeAspect="1"/>
          </p:cNvPicPr>
          <p:nvPr/>
        </p:nvPicPr>
        <p:blipFill>
          <a:blip r:embed="rId5"/>
          <a:stretch>
            <a:fillRect/>
          </a:stretch>
        </p:blipFill>
        <p:spPr>
          <a:xfrm>
            <a:off x="1716289" y="3429000"/>
            <a:ext cx="2992765" cy="2142779"/>
          </a:xfrm>
          <a:prstGeom prst="rect">
            <a:avLst/>
          </a:prstGeom>
        </p:spPr>
      </p:pic>
      <p:pic>
        <p:nvPicPr>
          <p:cNvPr id="19" name="Picture 18">
            <a:extLst>
              <a:ext uri="{FF2B5EF4-FFF2-40B4-BE49-F238E27FC236}">
                <a16:creationId xmlns:a16="http://schemas.microsoft.com/office/drawing/2014/main" xmlns="" id="{0EF90894-738B-476B-8F82-A0AF7094DE41}"/>
              </a:ext>
            </a:extLst>
          </p:cNvPr>
          <p:cNvPicPr>
            <a:picLocks noChangeAspect="1"/>
          </p:cNvPicPr>
          <p:nvPr/>
        </p:nvPicPr>
        <p:blipFill>
          <a:blip r:embed="rId6"/>
          <a:stretch>
            <a:fillRect/>
          </a:stretch>
        </p:blipFill>
        <p:spPr>
          <a:xfrm>
            <a:off x="5609101" y="3413146"/>
            <a:ext cx="2992765" cy="2158633"/>
          </a:xfrm>
          <a:prstGeom prst="rect">
            <a:avLst/>
          </a:prstGeom>
        </p:spPr>
      </p:pic>
    </p:spTree>
    <p:extLst>
      <p:ext uri="{BB962C8B-B14F-4D97-AF65-F5344CB8AC3E}">
        <p14:creationId xmlns:p14="http://schemas.microsoft.com/office/powerpoint/2010/main" xmlns="" val="25862841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xmlns=""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2534515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xmlns=""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Logistic Regressor as best suitable algorithm for our final model as it is performing well compared to other algorithms while evaluating with different metrics I have used the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LogisticRegression</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latin typeface="Century" panose="02040604050505020304" pitchFamily="18" charset="0"/>
                <a:ea typeface="Calibri" panose="020F0502020204030204" pitchFamily="34" charset="0"/>
                <a:cs typeface="Times New Roman" panose="02020603050405020304" pitchFamily="18" charset="0"/>
              </a:rPr>
              <a:t>LogisticRegression</a:t>
            </a:r>
            <a:r>
              <a:rPr lang="en-IN" sz="2800" dirty="0">
                <a:latin typeface="Century" panose="02040604050505020304" pitchFamily="18" charset="0"/>
                <a:ea typeface="Calibri" panose="020F0502020204030204" pitchFamily="34" charset="0"/>
                <a:cs typeface="Times New Roman" panose="02020603050405020304" pitchFamily="18" charset="0"/>
              </a:rPr>
              <a:t> was </a:t>
            </a:r>
            <a:r>
              <a:rPr lang="en-IN" sz="2800" dirty="0">
                <a:effectLst/>
                <a:latin typeface="Century" panose="02040604050505020304" pitchFamily="18" charset="0"/>
                <a:ea typeface="Calibri" panose="020F0502020204030204" pitchFamily="34" charset="0"/>
                <a:cs typeface="Times New Roman" panose="02020603050405020304" pitchFamily="18" charset="0"/>
              </a:rPr>
              <a:t>giving me good performance.</a:t>
            </a:r>
          </a:p>
          <a:p>
            <a:endParaRPr lang="en-IN" dirty="0"/>
          </a:p>
        </p:txBody>
      </p:sp>
    </p:spTree>
    <p:extLst>
      <p:ext uri="{BB962C8B-B14F-4D97-AF65-F5344CB8AC3E}">
        <p14:creationId xmlns:p14="http://schemas.microsoft.com/office/powerpoint/2010/main" xmlns="" val="24975327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3 classification algorithms. First, I have created 3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E11B84C-1827-4174-985E-EB6CC82D94D2}"/>
              </a:ext>
            </a:extLst>
          </p:cNvPr>
          <p:cNvSpPr>
            <a:spLocks noGrp="1"/>
          </p:cNvSpPr>
          <p:nvPr>
            <p:ph idx="1"/>
          </p:nvPr>
        </p:nvSpPr>
        <p:spPr/>
        <p:txBody>
          <a:bodyPr/>
          <a:lstStyle/>
          <a:p>
            <a:r>
              <a:rPr lang="en-US" b="1" dirty="0"/>
              <a:t>Converting text data into vectors using </a:t>
            </a:r>
            <a:r>
              <a:rPr lang="en-US" b="1" dirty="0" err="1"/>
              <a:t>Tfidf</a:t>
            </a:r>
            <a:r>
              <a:rPr lang="en-US" b="1" dirty="0"/>
              <a:t> Vectorizer</a:t>
            </a:r>
          </a:p>
          <a:p>
            <a:endParaRPr lang="en-US" dirty="0"/>
          </a:p>
        </p:txBody>
      </p:sp>
      <p:pic>
        <p:nvPicPr>
          <p:cNvPr id="8" name="Picture 7">
            <a:extLst>
              <a:ext uri="{FF2B5EF4-FFF2-40B4-BE49-F238E27FC236}">
                <a16:creationId xmlns:a16="http://schemas.microsoft.com/office/drawing/2014/main" xmlns="" id="{FB47FAE8-D9AF-4A12-88F8-072A4788AB25}"/>
              </a:ext>
            </a:extLst>
          </p:cNvPr>
          <p:cNvPicPr/>
          <p:nvPr/>
        </p:nvPicPr>
        <p:blipFill>
          <a:blip r:embed="rId2"/>
          <a:stretch>
            <a:fillRect/>
          </a:stretch>
        </p:blipFill>
        <p:spPr>
          <a:xfrm>
            <a:off x="1261889" y="3079532"/>
            <a:ext cx="3999223" cy="2464235"/>
          </a:xfrm>
          <a:prstGeom prst="rect">
            <a:avLst/>
          </a:prstGeom>
        </p:spPr>
      </p:pic>
      <p:pic>
        <p:nvPicPr>
          <p:cNvPr id="9" name="Picture 8">
            <a:extLst>
              <a:ext uri="{FF2B5EF4-FFF2-40B4-BE49-F238E27FC236}">
                <a16:creationId xmlns:a16="http://schemas.microsoft.com/office/drawing/2014/main" xmlns="" id="{B87C5A8D-E868-4DD9-9F14-B3C3D15A76D7}"/>
              </a:ext>
            </a:extLst>
          </p:cNvPr>
          <p:cNvPicPr/>
          <p:nvPr/>
        </p:nvPicPr>
        <p:blipFill>
          <a:blip r:embed="rId3"/>
          <a:stretch>
            <a:fillRect/>
          </a:stretch>
        </p:blipFill>
        <p:spPr>
          <a:xfrm>
            <a:off x="5951684" y="3079532"/>
            <a:ext cx="3841671" cy="2461634"/>
          </a:xfrm>
          <a:prstGeom prst="rect">
            <a:avLst/>
          </a:prstGeom>
        </p:spPr>
      </p:pic>
    </p:spTree>
    <p:extLst>
      <p:ext uri="{BB962C8B-B14F-4D97-AF65-F5344CB8AC3E}">
        <p14:creationId xmlns:p14="http://schemas.microsoft.com/office/powerpoint/2010/main" xmlns="" val="12004234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5E01F2BC-993B-42B3-9C7A-C72525D04442}"/>
              </a:ext>
            </a:extLst>
          </p:cNvPr>
          <p:cNvPicPr>
            <a:picLocks noGrp="1" noChangeAspect="1"/>
          </p:cNvPicPr>
          <p:nvPr>
            <p:ph idx="1"/>
          </p:nvPr>
        </p:nvPicPr>
        <p:blipFill>
          <a:blip r:embed="rId2"/>
          <a:stretch>
            <a:fillRect/>
          </a:stretch>
        </p:blipFill>
        <p:spPr>
          <a:xfrm>
            <a:off x="4472571" y="1175742"/>
            <a:ext cx="3729224" cy="3881437"/>
          </a:xfrm>
          <a:prstGeom prst="rect">
            <a:avLst/>
          </a:prstGeom>
        </p:spPr>
      </p:pic>
      <p:pic>
        <p:nvPicPr>
          <p:cNvPr id="7" name="Picture 6">
            <a:extLst>
              <a:ext uri="{FF2B5EF4-FFF2-40B4-BE49-F238E27FC236}">
                <a16:creationId xmlns:a16="http://schemas.microsoft.com/office/drawing/2014/main" xmlns="" id="{9842BC9D-06C9-48D3-B9F6-315E196CACAD}"/>
              </a:ext>
            </a:extLst>
          </p:cNvPr>
          <p:cNvPicPr>
            <a:picLocks noChangeAspect="1"/>
          </p:cNvPicPr>
          <p:nvPr/>
        </p:nvPicPr>
        <p:blipFill>
          <a:blip r:embed="rId3"/>
          <a:stretch>
            <a:fillRect/>
          </a:stretch>
        </p:blipFill>
        <p:spPr>
          <a:xfrm>
            <a:off x="213506" y="1175743"/>
            <a:ext cx="3907919" cy="3881436"/>
          </a:xfrm>
          <a:prstGeom prst="rect">
            <a:avLst/>
          </a:prstGeom>
        </p:spPr>
      </p:pic>
      <p:pic>
        <p:nvPicPr>
          <p:cNvPr id="9" name="Picture 8">
            <a:extLst>
              <a:ext uri="{FF2B5EF4-FFF2-40B4-BE49-F238E27FC236}">
                <a16:creationId xmlns:a16="http://schemas.microsoft.com/office/drawing/2014/main" xmlns="" id="{87F2FA06-BE69-44DB-8643-6852DA3C7480}"/>
              </a:ext>
            </a:extLst>
          </p:cNvPr>
          <p:cNvPicPr>
            <a:picLocks noChangeAspect="1"/>
          </p:cNvPicPr>
          <p:nvPr/>
        </p:nvPicPr>
        <p:blipFill>
          <a:blip r:embed="rId4"/>
          <a:stretch>
            <a:fillRect/>
          </a:stretch>
        </p:blipFill>
        <p:spPr>
          <a:xfrm>
            <a:off x="8433672" y="1175742"/>
            <a:ext cx="3639058" cy="3820058"/>
          </a:xfrm>
          <a:prstGeom prst="rect">
            <a:avLst/>
          </a:prstGeom>
        </p:spPr>
      </p:pic>
    </p:spTree>
    <p:extLst>
      <p:ext uri="{BB962C8B-B14F-4D97-AF65-F5344CB8AC3E}">
        <p14:creationId xmlns:p14="http://schemas.microsoft.com/office/powerpoint/2010/main" xmlns="" val="11892622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a:t>
            </a:r>
            <a:r>
              <a:rPr lang="en-IN" b="1" dirty="0">
                <a:solidFill>
                  <a:srgbClr val="000000"/>
                </a:solidFill>
                <a:latin typeface="Century" panose="02040604050505020304" pitchFamily="18" charset="0"/>
                <a:ea typeface="Calibri" panose="020F0502020204030204" pitchFamily="34" charset="0"/>
                <a:cs typeface="Calibri" panose="020F0502020204030204" pitchFamily="34" charset="0"/>
              </a:rPr>
              <a:t>Logistic Regressor</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as the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428166E1-1B24-4EF2-AA3D-B746913CA60A}"/>
              </a:ext>
            </a:extLst>
          </p:cNvPr>
          <p:cNvPicPr>
            <a:picLocks noGrp="1" noChangeAspect="1"/>
          </p:cNvPicPr>
          <p:nvPr>
            <p:ph idx="1"/>
          </p:nvPr>
        </p:nvPicPr>
        <p:blipFill>
          <a:blip r:embed="rId2"/>
          <a:stretch>
            <a:fillRect/>
          </a:stretch>
        </p:blipFill>
        <p:spPr>
          <a:xfrm>
            <a:off x="1272210" y="1613076"/>
            <a:ext cx="5937734" cy="3051159"/>
          </a:xfrm>
          <a:prstGeom prst="rect">
            <a:avLst/>
          </a:prstGeom>
        </p:spPr>
      </p:pic>
      <p:sp>
        <p:nvSpPr>
          <p:cNvPr id="7" name="TextBox 6">
            <a:extLst>
              <a:ext uri="{FF2B5EF4-FFF2-40B4-BE49-F238E27FC236}">
                <a16:creationId xmlns:a16="http://schemas.microsoft.com/office/drawing/2014/main" xmlns="" id="{B90A747A-FBE6-4AA3-A8D6-41C6366EF058}"/>
              </a:ext>
            </a:extLst>
          </p:cNvPr>
          <p:cNvSpPr txBox="1"/>
          <p:nvPr/>
        </p:nvSpPr>
        <p:spPr>
          <a:xfrm>
            <a:off x="677334" y="1007165"/>
            <a:ext cx="7936579" cy="584775"/>
          </a:xfrm>
          <a:prstGeom prst="rect">
            <a:avLst/>
          </a:prstGeom>
          <a:noFill/>
        </p:spPr>
        <p:txBody>
          <a:bodyPr wrap="square" rtlCol="0">
            <a:spAutoFit/>
          </a:bodyPr>
          <a:lstStyle/>
          <a:p>
            <a:r>
              <a:rPr lang="en-US" sz="3200" dirty="0">
                <a:solidFill>
                  <a:srgbClr val="FF0000"/>
                </a:solidFill>
                <a:latin typeface="+mj-lt"/>
              </a:rPr>
              <a:t>Cross Validation</a:t>
            </a:r>
          </a:p>
        </p:txBody>
      </p:sp>
    </p:spTree>
    <p:extLst>
      <p:ext uri="{BB962C8B-B14F-4D97-AF65-F5344CB8AC3E}">
        <p14:creationId xmlns:p14="http://schemas.microsoft.com/office/powerpoint/2010/main" xmlns="" val="37886361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sp>
        <p:nvSpPr>
          <p:cNvPr id="12" name="TextBox 11">
            <a:extLst>
              <a:ext uri="{FF2B5EF4-FFF2-40B4-BE49-F238E27FC236}">
                <a16:creationId xmlns:a16="http://schemas.microsoft.com/office/drawing/2014/main" xmlns="" id="{5E9867ED-798D-47F1-8553-3ACE798276B3}"/>
              </a:ext>
            </a:extLst>
          </p:cNvPr>
          <p:cNvSpPr txBox="1"/>
          <p:nvPr/>
        </p:nvSpPr>
        <p:spPr>
          <a:xfrm>
            <a:off x="577994" y="4768191"/>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pic>
        <p:nvPicPr>
          <p:cNvPr id="7" name="Picture 6">
            <a:extLst>
              <a:ext uri="{FF2B5EF4-FFF2-40B4-BE49-F238E27FC236}">
                <a16:creationId xmlns:a16="http://schemas.microsoft.com/office/drawing/2014/main" xmlns="" id="{09AA5636-FBDE-4E96-A8A6-10AEF82973F0}"/>
              </a:ext>
            </a:extLst>
          </p:cNvPr>
          <p:cNvPicPr/>
          <p:nvPr/>
        </p:nvPicPr>
        <p:blipFill>
          <a:blip r:embed="rId2"/>
          <a:stretch>
            <a:fillRect/>
          </a:stretch>
        </p:blipFill>
        <p:spPr>
          <a:xfrm>
            <a:off x="677334" y="1398530"/>
            <a:ext cx="6849901" cy="3085078"/>
          </a:xfrm>
          <a:prstGeom prst="rect">
            <a:avLst/>
          </a:prstGeom>
        </p:spPr>
      </p:pic>
    </p:spTree>
    <p:extLst>
      <p:ext uri="{BB962C8B-B14F-4D97-AF65-F5344CB8AC3E}">
        <p14:creationId xmlns:p14="http://schemas.microsoft.com/office/powerpoint/2010/main" xmlns="" val="35046009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2CF7ECD-1938-40C3-B0A8-3A8CEE92DCC1}"/>
              </a:ext>
            </a:extLst>
          </p:cNvPr>
          <p:cNvSpPr txBox="1"/>
          <p:nvPr/>
        </p:nvSpPr>
        <p:spPr>
          <a:xfrm>
            <a:off x="569843" y="278296"/>
            <a:ext cx="8984974" cy="646331"/>
          </a:xfrm>
          <a:prstGeom prst="rect">
            <a:avLst/>
          </a:prstGeom>
          <a:noFill/>
        </p:spPr>
        <p:txBody>
          <a:bodyPr wrap="square" rtlCol="0">
            <a:spAutoFit/>
          </a:bodyPr>
          <a:lstStyle/>
          <a:p>
            <a:r>
              <a:rPr lang="en-US" sz="3600" b="1" dirty="0">
                <a:solidFill>
                  <a:srgbClr val="FF0000"/>
                </a:solidFill>
                <a:latin typeface="+mj-lt"/>
              </a:rPr>
              <a:t>Training with Final model</a:t>
            </a:r>
          </a:p>
        </p:txBody>
      </p:sp>
      <p:pic>
        <p:nvPicPr>
          <p:cNvPr id="8" name="Content Placeholder 7">
            <a:extLst>
              <a:ext uri="{FF2B5EF4-FFF2-40B4-BE49-F238E27FC236}">
                <a16:creationId xmlns:a16="http://schemas.microsoft.com/office/drawing/2014/main" xmlns="" id="{EE85FC11-B429-4337-A14C-01DD3C7A6958}"/>
              </a:ext>
            </a:extLst>
          </p:cNvPr>
          <p:cNvPicPr>
            <a:picLocks noGrp="1"/>
          </p:cNvPicPr>
          <p:nvPr>
            <p:ph idx="1"/>
          </p:nvPr>
        </p:nvPicPr>
        <p:blipFill>
          <a:blip r:embed="rId2"/>
          <a:stretch>
            <a:fillRect/>
          </a:stretch>
        </p:blipFill>
        <p:spPr>
          <a:xfrm>
            <a:off x="689113" y="1086678"/>
            <a:ext cx="6891130" cy="4147931"/>
          </a:xfrm>
          <a:prstGeom prst="rect">
            <a:avLst/>
          </a:prstGeom>
        </p:spPr>
      </p:pic>
    </p:spTree>
    <p:extLst>
      <p:ext uri="{BB962C8B-B14F-4D97-AF65-F5344CB8AC3E}">
        <p14:creationId xmlns:p14="http://schemas.microsoft.com/office/powerpoint/2010/main" xmlns="" val="14127439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xmlns=""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Overview.</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Problem Statement.</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Problem Understanding.</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What is Rating Prediction?</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Exploratory data analysis.</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Visualizations.</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Analysis.</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Model Building.</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Hyper Parameter Tunning.</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Conclusion.</a:t>
            </a:r>
          </a:p>
          <a:p>
            <a:endParaRPr lang="en-IN" dirty="0">
              <a:solidFill>
                <a:schemeClr val="tx1">
                  <a:lumMod val="75000"/>
                  <a:lumOff val="25000"/>
                </a:schemeClr>
              </a:solidFill>
            </a:endParaRPr>
          </a:p>
        </p:txBody>
      </p:sp>
    </p:spTree>
    <p:extLst>
      <p:ext uri="{BB962C8B-B14F-4D97-AF65-F5344CB8AC3E}">
        <p14:creationId xmlns:p14="http://schemas.microsoft.com/office/powerpoint/2010/main" xmlns="" val="498268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335F73-8A2A-4B8E-82BC-3F42459E63D2}"/>
              </a:ext>
            </a:extLst>
          </p:cNvPr>
          <p:cNvSpPr>
            <a:spLocks noGrp="1"/>
          </p:cNvSpPr>
          <p:nvPr>
            <p:ph type="title"/>
          </p:nvPr>
        </p:nvSpPr>
        <p:spPr/>
        <p:txBody>
          <a:bodyPr>
            <a:normAutofit/>
          </a:bodyPr>
          <a:lstStyle/>
          <a:p>
            <a:r>
              <a:rPr lang="en-US" sz="3200" dirty="0">
                <a:solidFill>
                  <a:srgbClr val="FF0000"/>
                </a:solidFill>
              </a:rPr>
              <a:t>Confusion Matrix</a:t>
            </a:r>
          </a:p>
        </p:txBody>
      </p:sp>
      <p:pic>
        <p:nvPicPr>
          <p:cNvPr id="4" name="Content Placeholder 3">
            <a:extLst>
              <a:ext uri="{FF2B5EF4-FFF2-40B4-BE49-F238E27FC236}">
                <a16:creationId xmlns:a16="http://schemas.microsoft.com/office/drawing/2014/main" xmlns="" id="{B53BC478-0759-4CD6-ABC4-CEDF6D16A148}"/>
              </a:ext>
            </a:extLst>
          </p:cNvPr>
          <p:cNvPicPr>
            <a:picLocks noGrp="1"/>
          </p:cNvPicPr>
          <p:nvPr>
            <p:ph idx="1"/>
          </p:nvPr>
        </p:nvPicPr>
        <p:blipFill>
          <a:blip r:embed="rId2"/>
          <a:stretch>
            <a:fillRect/>
          </a:stretch>
        </p:blipFill>
        <p:spPr>
          <a:xfrm>
            <a:off x="677333" y="1391478"/>
            <a:ext cx="7777553" cy="4856922"/>
          </a:xfrm>
          <a:prstGeom prst="rect">
            <a:avLst/>
          </a:prstGeom>
        </p:spPr>
      </p:pic>
    </p:spTree>
    <p:extLst>
      <p:ext uri="{BB962C8B-B14F-4D97-AF65-F5344CB8AC3E}">
        <p14:creationId xmlns:p14="http://schemas.microsoft.com/office/powerpoint/2010/main" xmlns="" val="443208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05D999-9C52-4992-B7E0-1E64D480C9E8}"/>
              </a:ext>
            </a:extLst>
          </p:cNvPr>
          <p:cNvSpPr>
            <a:spLocks noGrp="1"/>
          </p:cNvSpPr>
          <p:nvPr>
            <p:ph type="title"/>
          </p:nvPr>
        </p:nvSpPr>
        <p:spPr/>
        <p:txBody>
          <a:bodyPr>
            <a:normAutofit/>
          </a:bodyPr>
          <a:lstStyle/>
          <a:p>
            <a:r>
              <a:rPr lang="en-US" sz="3200" dirty="0">
                <a:solidFill>
                  <a:srgbClr val="FF0000"/>
                </a:solidFill>
              </a:rPr>
              <a:t>Predicting the Ratings</a:t>
            </a:r>
          </a:p>
        </p:txBody>
      </p:sp>
      <p:pic>
        <p:nvPicPr>
          <p:cNvPr id="4" name="Content Placeholder 3">
            <a:extLst>
              <a:ext uri="{FF2B5EF4-FFF2-40B4-BE49-F238E27FC236}">
                <a16:creationId xmlns:a16="http://schemas.microsoft.com/office/drawing/2014/main" xmlns="" id="{9485B0B5-C229-4D6E-8C66-3C3A98F76F38}"/>
              </a:ext>
            </a:extLst>
          </p:cNvPr>
          <p:cNvPicPr>
            <a:picLocks noGrp="1"/>
          </p:cNvPicPr>
          <p:nvPr>
            <p:ph idx="1"/>
          </p:nvPr>
        </p:nvPicPr>
        <p:blipFill>
          <a:blip r:embed="rId2"/>
          <a:stretch>
            <a:fillRect/>
          </a:stretch>
        </p:blipFill>
        <p:spPr>
          <a:xfrm>
            <a:off x="808383" y="1470991"/>
            <a:ext cx="7673325" cy="3840159"/>
          </a:xfrm>
          <a:prstGeom prst="rect">
            <a:avLst/>
          </a:prstGeom>
        </p:spPr>
      </p:pic>
    </p:spTree>
    <p:extLst>
      <p:ext uri="{BB962C8B-B14F-4D97-AF65-F5344CB8AC3E}">
        <p14:creationId xmlns:p14="http://schemas.microsoft.com/office/powerpoint/2010/main" xmlns="" val="424671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xmlns=""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lvl="0"/>
            <a:r>
              <a:rPr lang="en-IN" dirty="0"/>
              <a:t>In this project I have collected data of reviews and ratings for different products from amazon.in and flipkart.com.</a:t>
            </a:r>
            <a:endParaRPr lang="en-US" sz="2800" dirty="0"/>
          </a:p>
          <a:p>
            <a:pPr lvl="0"/>
            <a:r>
              <a:rPr lang="en-IN" dirty="0"/>
              <a:t>we have tried to detect the Ratings in commercial websites on a scale of 1 to 5 on the basis of the reviews given by the users. We made use of natural language processing and machine learning algorithms in order to do so.</a:t>
            </a:r>
            <a:endParaRPr lang="en-US" sz="2800" dirty="0"/>
          </a:p>
          <a:p>
            <a:pPr lvl="0"/>
            <a:r>
              <a:rPr lang="en-IN" dirty="0"/>
              <a:t>Then I have done different text processing for reviews column and chose equal number of text from each rating class to eliminate problem of imbalance. By doing different EDA steps I have analysed the text.</a:t>
            </a:r>
            <a:endParaRPr lang="en-US" sz="2800" dirty="0"/>
          </a:p>
          <a:p>
            <a:pPr lvl="0"/>
            <a:r>
              <a:rPr lang="en-IN" dirty="0"/>
              <a:t>We have checked frequently occurring words in our data as well as rarely occurring words.</a:t>
            </a:r>
            <a:endParaRPr lang="en-US" sz="2800" dirty="0"/>
          </a:p>
          <a:p>
            <a:pPr lvl="0"/>
            <a:r>
              <a:rPr lang="en-IN" dirty="0"/>
              <a:t>After all these steps I have built function to train and test different algorithms and using various evaluation metrics I have selected Logistic </a:t>
            </a:r>
            <a:r>
              <a:rPr lang="en-IN" dirty="0" err="1"/>
              <a:t>Regresson</a:t>
            </a:r>
            <a:r>
              <a:rPr lang="en-IN" dirty="0"/>
              <a:t> model for our final model.</a:t>
            </a:r>
            <a:endParaRPr lang="en-US" sz="2800" dirty="0"/>
          </a:p>
          <a:p>
            <a:pPr lvl="0"/>
            <a:r>
              <a:rPr lang="en-IN" dirty="0"/>
              <a:t>Finally by doing hyperparameter tuning we got optimum parameters for our final model.</a:t>
            </a:r>
          </a:p>
          <a:p>
            <a:pPr lvl="0"/>
            <a:r>
              <a:rPr lang="en-IN" dirty="0"/>
              <a:t>Then I have compared the actual rating values and  predicted rating values.</a:t>
            </a:r>
            <a:endParaRPr lang="en-US" sz="2800" dirty="0"/>
          </a:p>
          <a:p>
            <a:endParaRPr lang="en-IN" dirty="0"/>
          </a:p>
        </p:txBody>
      </p:sp>
      <p:pic>
        <p:nvPicPr>
          <p:cNvPr id="6" name="Picture 5">
            <a:extLst>
              <a:ext uri="{FF2B5EF4-FFF2-40B4-BE49-F238E27FC236}">
                <a16:creationId xmlns:a16="http://schemas.microsoft.com/office/drawing/2014/main" xmlns="" id="{9F428658-7F39-4534-862B-E1E1DF9780A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xmlns="" val="322475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B22F1820-1FF0-4740-8944-66580FFDE9E6}"/>
              </a:ext>
            </a:extLst>
          </p:cNvPr>
          <p:cNvSpPr txBox="1"/>
          <p:nvPr/>
        </p:nvSpPr>
        <p:spPr>
          <a:xfrm>
            <a:off x="2194560" y="1497875"/>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spTree>
    <p:extLst>
      <p:ext uri="{BB962C8B-B14F-4D97-AF65-F5344CB8AC3E}">
        <p14:creationId xmlns:p14="http://schemas.microsoft.com/office/powerpoint/2010/main" xmlns="" val="26517412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xmlns=""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lumMod val="75000"/>
                    <a:lumOff val="25000"/>
                  </a:schemeClr>
                </a:solidFill>
                <a:latin typeface="Arial" panose="020B0604020202020204" pitchFamily="34" charset="0"/>
                <a:cs typeface="Arial" panose="020B0604020202020204" pitchFamily="34" charset="0"/>
              </a:rPr>
              <a:t>In this particular presentation we will be looking on:</a:t>
            </a:r>
          </a:p>
          <a:p>
            <a:pPr lvl="1"/>
            <a:r>
              <a:rPr lang="en-US" dirty="0">
                <a:solidFill>
                  <a:schemeClr val="tx1">
                    <a:lumMod val="75000"/>
                    <a:lumOff val="25000"/>
                  </a:schemeClr>
                </a:solidFill>
                <a:latin typeface="Arial" panose="020B0604020202020204" pitchFamily="34" charset="0"/>
                <a:cs typeface="Arial" panose="020B0604020202020204" pitchFamily="34" charset="0"/>
              </a:rPr>
              <a:t>How to analyze the dataset of </a:t>
            </a:r>
            <a:r>
              <a:rPr lang="en-US" sz="2400" dirty="0">
                <a:solidFill>
                  <a:schemeClr val="tx1">
                    <a:lumMod val="75000"/>
                    <a:lumOff val="25000"/>
                  </a:schemeClr>
                </a:solidFill>
                <a:latin typeface="Arial" panose="020B0604020202020204" pitchFamily="34" charset="0"/>
                <a:cs typeface="Arial" panose="020B0604020202020204" pitchFamily="34" charset="0"/>
              </a:rPr>
              <a:t>Rating Prediction Project</a:t>
            </a:r>
            <a:r>
              <a:rPr lang="en-US" dirty="0">
                <a:solidFill>
                  <a:schemeClr val="tx1">
                    <a:lumMod val="75000"/>
                    <a:lumOff val="25000"/>
                  </a:schemeClr>
                </a:solidFill>
                <a:latin typeface="Arial" panose="020B0604020202020204" pitchFamily="34" charset="0"/>
                <a:cs typeface="Arial" panose="020B0604020202020204" pitchFamily="34" charset="0"/>
              </a:rPr>
              <a:t>.</a:t>
            </a:r>
          </a:p>
          <a:p>
            <a:pPr lvl="1"/>
            <a:r>
              <a:rPr lang="en-US" dirty="0">
                <a:solidFill>
                  <a:schemeClr val="tx1">
                    <a:lumMod val="75000"/>
                    <a:lumOff val="25000"/>
                  </a:schemeClr>
                </a:solidFill>
                <a:latin typeface="Arial" panose="020B0604020202020204" pitchFamily="34" charset="0"/>
                <a:cs typeface="Arial" panose="020B0604020202020204" pitchFamily="34" charset="0"/>
              </a:rPr>
              <a:t>What are the EDA steps in cleaning the dataset.</a:t>
            </a:r>
          </a:p>
          <a:p>
            <a:pPr lvl="1"/>
            <a:r>
              <a:rPr lang="en-US" dirty="0">
                <a:solidFill>
                  <a:schemeClr val="tx1">
                    <a:lumMod val="75000"/>
                    <a:lumOff val="25000"/>
                  </a:schemeClr>
                </a:solidFill>
                <a:latin typeface="Arial" panose="020B0604020202020204" pitchFamily="34" charset="0"/>
                <a:cs typeface="Arial" panose="020B0604020202020204" pitchFamily="34" charset="0"/>
              </a:rPr>
              <a:t>Overall analysis on the problem.</a:t>
            </a:r>
          </a:p>
          <a:p>
            <a:pPr lvl="1"/>
            <a:r>
              <a:rPr lang="en-US" dirty="0">
                <a:solidFill>
                  <a:schemeClr val="tx1">
                    <a:lumMod val="75000"/>
                    <a:lumOff val="25000"/>
                  </a:schemeClr>
                </a:solidFill>
                <a:latin typeface="Arial" panose="020B0604020202020204" pitchFamily="34" charset="0"/>
                <a:cs typeface="Arial" panose="020B0604020202020204" pitchFamily="34" charset="0"/>
              </a:rPr>
              <a:t>Model building from the cleaned dataset.</a:t>
            </a:r>
          </a:p>
          <a:p>
            <a:pPr lvl="1"/>
            <a:r>
              <a:rPr lang="en-US" dirty="0">
                <a:solidFill>
                  <a:schemeClr val="tx1">
                    <a:lumMod val="75000"/>
                    <a:lumOff val="25000"/>
                  </a:schemeClr>
                </a:solidFill>
                <a:latin typeface="Arial" panose="020B0604020202020204" pitchFamily="34" charset="0"/>
                <a:cs typeface="Arial" panose="020B0604020202020204" pitchFamily="34" charset="0"/>
              </a:rPr>
              <a:t>Saving the best model.</a:t>
            </a:r>
          </a:p>
          <a:p>
            <a:pPr marL="0" indent="0">
              <a:buNone/>
            </a:pPr>
            <a:endParaRPr lang="en-IN" dirty="0">
              <a:solidFill>
                <a:schemeClr val="tx1">
                  <a:lumMod val="75000"/>
                  <a:lumOff val="25000"/>
                </a:schemeClr>
              </a:solidFill>
            </a:endParaRPr>
          </a:p>
        </p:txBody>
      </p:sp>
    </p:spTree>
    <p:extLst>
      <p:ext uri="{BB962C8B-B14F-4D97-AF65-F5344CB8AC3E}">
        <p14:creationId xmlns:p14="http://schemas.microsoft.com/office/powerpoint/2010/main" xmlns="" val="33397872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xmlns=""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2800" i="0" dirty="0">
                <a:effectLst/>
                <a:latin typeface="Arial" panose="020B0604020202020204" pitchFamily="34" charset="0"/>
                <a:cs typeface="Arial" panose="020B060402020202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Arial" panose="020B0604020202020204" pitchFamily="34" charset="0"/>
              <a:cs typeface="Arial" panose="020B0604020202020204" pitchFamily="34" charset="0"/>
            </a:endParaRPr>
          </a:p>
          <a:p>
            <a:endParaRPr lang="en-IN" dirty="0"/>
          </a:p>
        </p:txBody>
      </p:sp>
      <p:pic>
        <p:nvPicPr>
          <p:cNvPr id="2050" name="Picture 2" descr="CMS Star Ratings May Be Enhanced By Patient, Consumer Reviews">
            <a:extLst>
              <a:ext uri="{FF2B5EF4-FFF2-40B4-BE49-F238E27FC236}">
                <a16:creationId xmlns:a16="http://schemas.microsoft.com/office/drawing/2014/main" xmlns="" id="{397E2398-2B9E-4A74-AAB1-5FAEDA3CA784}"/>
              </a:ext>
            </a:extLst>
          </p:cNvPr>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rcRect/>
          <a:stretch>
            <a:fillRect/>
          </a:stretch>
        </p:blipFill>
        <p:spPr bwMode="auto">
          <a:xfrm>
            <a:off x="6130290" y="1600202"/>
            <a:ext cx="5365964" cy="31107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703033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xmlns="" id="{A3D8CF9B-B036-41F7-8E53-588F923A1DFB}"/>
              </a:ext>
            </a:extLst>
          </p:cNvPr>
          <p:cNvSpPr>
            <a:spLocks noGrp="1"/>
          </p:cNvSpPr>
          <p:nvPr>
            <p:ph sz="half"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r>
              <a:rPr lang="en-US" dirty="0">
                <a:latin typeface="Arial" panose="020B0604020202020204" pitchFamily="34" charset="0"/>
                <a:cs typeface="Arial" panose="020B060402020202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US" b="1" u="sng" dirty="0">
                <a:latin typeface="Arial" panose="020B0604020202020204" pitchFamily="34" charset="0"/>
                <a:cs typeface="Arial" panose="020B0604020202020204" pitchFamily="34" charset="0"/>
                <a:hlinkClick r:id="rId2"/>
              </a:rPr>
              <a:t>survey</a:t>
            </a:r>
            <a:r>
              <a:rPr lang="en-US" dirty="0">
                <a:latin typeface="Arial" panose="020B0604020202020204" pitchFamily="34" charset="0"/>
                <a:cs typeface="Arial" panose="020B0604020202020204" pitchFamily="34" charset="0"/>
              </a:rPr>
              <a:t>, 70 percent of customers say that they use rating filters to filter out low-rated items in their searches.</a:t>
            </a:r>
          </a:p>
          <a:p>
            <a:r>
              <a:rPr lang="en-US" dirty="0">
                <a:latin typeface="Arial" panose="020B0604020202020204" pitchFamily="34" charset="0"/>
                <a:cs typeface="Arial" panose="020B0604020202020204" pitchFamily="34" charset="0"/>
              </a:rPr>
              <a:t>The ability to successfully decide whether a review will be helpful to other customers and thus give the product more exposure is vital to e-commerce companies like amazon and Flipkart that support these reviews.</a:t>
            </a:r>
          </a:p>
          <a:p>
            <a:endParaRPr lang="en-IN" dirty="0"/>
          </a:p>
        </p:txBody>
      </p:sp>
      <p:pic>
        <p:nvPicPr>
          <p:cNvPr id="1028" name="Picture 4" descr="Amazon Stars Star Ratings Review - Free vector graphic on Pixabay">
            <a:extLst>
              <a:ext uri="{FF2B5EF4-FFF2-40B4-BE49-F238E27FC236}">
                <a16:creationId xmlns:a16="http://schemas.microsoft.com/office/drawing/2014/main" xmlns="" id="{21F47025-A95C-4029-AF8C-EF3A455F2513}"/>
              </a:ext>
            </a:extLst>
          </p:cNvPr>
          <p:cNvPicPr>
            <a:picLocks noGrp="1" noChangeAspect="1" noChangeArrowheads="1"/>
          </p:cNvPicPr>
          <p:nvPr>
            <p:ph sz="quarter" idx="4"/>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39842" y="2042784"/>
            <a:ext cx="3305175" cy="3305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67854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xmlns=""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xmlns="" id="{65EDBB33-63B0-435B-823B-351DEDA2726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67856" y="3250985"/>
            <a:ext cx="5242263" cy="2048803"/>
          </a:xfrm>
          <a:prstGeom prst="rect">
            <a:avLst/>
          </a:prstGeom>
        </p:spPr>
      </p:pic>
    </p:spTree>
    <p:extLst>
      <p:ext uri="{BB962C8B-B14F-4D97-AF65-F5344CB8AC3E}">
        <p14:creationId xmlns:p14="http://schemas.microsoft.com/office/powerpoint/2010/main" xmlns="" val="21557833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xmlns=""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xmlns=""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xmlns=""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xmlns=""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xmlns=""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xmlns=""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xmlns=""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xmlns=""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xmlns=""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xmlns=""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xmlns=""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xmlns=""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xmlns=""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xmlns=""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xmlns=""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xmlns=""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xmlns=""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34733322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xmlns=""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xmlns="" val="39046107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B00F5-247F-4C26-B0F6-59E891A383BB}"/>
              </a:ext>
            </a:extLst>
          </p:cNvPr>
          <p:cNvSpPr>
            <a:spLocks noGrp="1"/>
          </p:cNvSpPr>
          <p:nvPr>
            <p:ph type="title"/>
          </p:nvPr>
        </p:nvSpPr>
        <p:spPr>
          <a:xfrm>
            <a:off x="1029340" y="327649"/>
            <a:ext cx="9605635" cy="1059305"/>
          </a:xfrm>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10" name="Content Placeholder 9">
            <a:extLst>
              <a:ext uri="{FF2B5EF4-FFF2-40B4-BE49-F238E27FC236}">
                <a16:creationId xmlns:a16="http://schemas.microsoft.com/office/drawing/2014/main" xmlns="" id="{4DC54F25-6CE7-4292-98A0-474425DCDA41}"/>
              </a:ext>
            </a:extLst>
          </p:cNvPr>
          <p:cNvPicPr>
            <a:picLocks noGrp="1" noChangeAspect="1"/>
          </p:cNvPicPr>
          <p:nvPr>
            <p:ph sz="half" idx="1"/>
          </p:nvPr>
        </p:nvPicPr>
        <p:blipFill>
          <a:blip r:embed="rId2"/>
          <a:stretch>
            <a:fillRect/>
          </a:stretch>
        </p:blipFill>
        <p:spPr>
          <a:xfrm>
            <a:off x="657924" y="1102116"/>
            <a:ext cx="4204012" cy="3012429"/>
          </a:xfrm>
          <a:prstGeom prst="rect">
            <a:avLst/>
          </a:prstGeom>
        </p:spPr>
      </p:pic>
      <p:pic>
        <p:nvPicPr>
          <p:cNvPr id="13" name="Content Placeholder 12">
            <a:extLst>
              <a:ext uri="{FF2B5EF4-FFF2-40B4-BE49-F238E27FC236}">
                <a16:creationId xmlns:a16="http://schemas.microsoft.com/office/drawing/2014/main" xmlns="" id="{DA5FE83D-AA4C-43CA-B63C-A16A48098191}"/>
              </a:ext>
            </a:extLst>
          </p:cNvPr>
          <p:cNvPicPr>
            <a:picLocks noGrp="1" noChangeAspect="1"/>
          </p:cNvPicPr>
          <p:nvPr>
            <p:ph sz="half" idx="2"/>
          </p:nvPr>
        </p:nvPicPr>
        <p:blipFill>
          <a:blip r:embed="rId3"/>
          <a:stretch>
            <a:fillRect/>
          </a:stretch>
        </p:blipFill>
        <p:spPr>
          <a:xfrm>
            <a:off x="6348894" y="977496"/>
            <a:ext cx="4657497" cy="3261671"/>
          </a:xfrm>
          <a:prstGeom prst="rect">
            <a:avLst/>
          </a:prstGeom>
        </p:spPr>
      </p:pic>
      <p:sp>
        <p:nvSpPr>
          <p:cNvPr id="8" name="TextBox 7">
            <a:extLst>
              <a:ext uri="{FF2B5EF4-FFF2-40B4-BE49-F238E27FC236}">
                <a16:creationId xmlns:a16="http://schemas.microsoft.com/office/drawing/2014/main" xmlns="" id="{1869FD7C-4A51-4C5E-80C1-D5DFADB28F42}"/>
              </a:ext>
            </a:extLst>
          </p:cNvPr>
          <p:cNvSpPr txBox="1"/>
          <p:nvPr/>
        </p:nvSpPr>
        <p:spPr>
          <a:xfrm>
            <a:off x="803054" y="4429552"/>
            <a:ext cx="9692087" cy="184903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dirty="0">
                <a:solidFill>
                  <a:srgbClr val="000000"/>
                </a:solidFill>
                <a:effectLst/>
                <a:latin typeface="Arial" panose="020B0604020202020204" pitchFamily="34" charset="0"/>
                <a:ea typeface="Calibri" panose="020F0502020204030204" pitchFamily="34" charset="0"/>
                <a:cs typeface="Arial" panose="020B0604020202020204" pitchFamily="34" charset="0"/>
              </a:rPr>
              <a:t>By observing the histogram we can clearly see that most of our text is having the number of words in the range of 0 to 200, But some of the reviews are too lengthy which may act like outliers in our data.</a:t>
            </a:r>
          </a:p>
          <a:p>
            <a:pPr marL="342900" lvl="0" indent="-342900">
              <a:lnSpc>
                <a:spcPct val="107000"/>
              </a:lnSpc>
              <a:buFont typeface="Wingdings" panose="05000000000000000000" pitchFamily="2" charset="2"/>
              <a:buChar char=""/>
            </a:pPr>
            <a:r>
              <a:rPr lang="en-IN" dirty="0">
                <a:latin typeface="Arial" panose="020B0604020202020204" pitchFamily="34" charset="0"/>
                <a:cs typeface="Arial" panose="020B0604020202020204" pitchFamily="34" charset="0"/>
              </a:rPr>
              <a:t>We can see that most of the reviews are in the range of 0 to 1500 numbers of characters. </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Arial" panose="020B0604020202020204" pitchFamily="34" charset="0"/>
                <a:ea typeface="Calibri" panose="020F0502020204030204" pitchFamily="34" charset="0"/>
                <a:cs typeface="Arial" panose="020B0604020202020204" pitchFamily="34" charset="0"/>
              </a:rPr>
              <a:t>Above plot represents histogram for character count of Review text, which is quite similar to the histogram of word count.</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3884197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TotalTime>
  <Words>1339</Words>
  <Application>Microsoft Office PowerPoint</Application>
  <PresentationFormat>Custom</PresentationFormat>
  <Paragraphs>96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Slide 1</vt:lpstr>
      <vt:lpstr>Agenda: </vt:lpstr>
      <vt:lpstr>OVERVIEW:</vt:lpstr>
      <vt:lpstr>Problem Statement:</vt:lpstr>
      <vt:lpstr>Problem Understanding:</vt:lpstr>
      <vt:lpstr>What is RATING PREDICTION?</vt:lpstr>
      <vt:lpstr>Slide 7</vt:lpstr>
      <vt:lpstr>Exploratory Data Analysis:</vt:lpstr>
      <vt:lpstr>Visualization:</vt:lpstr>
      <vt:lpstr>Removing Outliers:</vt:lpstr>
      <vt:lpstr>Visualization:</vt:lpstr>
      <vt:lpstr>Visualization:</vt:lpstr>
      <vt:lpstr>Analysis:</vt:lpstr>
      <vt:lpstr>Model Building:</vt:lpstr>
      <vt:lpstr>Slide 15</vt:lpstr>
      <vt:lpstr>Slide 16</vt:lpstr>
      <vt:lpstr>Slide 17</vt:lpstr>
      <vt:lpstr>Hyper Parameter Tunning:</vt:lpstr>
      <vt:lpstr>Slide 19</vt:lpstr>
      <vt:lpstr>Confusion Matrix</vt:lpstr>
      <vt:lpstr>Predicting the Ratings</vt:lpstr>
      <vt:lpstr>Conclusion: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dc:creator>
  <cp:lastModifiedBy>Lenovo</cp:lastModifiedBy>
  <cp:revision>5</cp:revision>
  <dcterms:created xsi:type="dcterms:W3CDTF">2022-08-12T15:29:44Z</dcterms:created>
  <dcterms:modified xsi:type="dcterms:W3CDTF">2022-10-23T13:56:19Z</dcterms:modified>
</cp:coreProperties>
</file>