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94" r:id="rId9"/>
    <p:sldId id="295" r:id="rId10"/>
    <p:sldId id="264" r:id="rId11"/>
    <p:sldId id="265" r:id="rId12"/>
    <p:sldId id="275" r:id="rId13"/>
    <p:sldId id="274" r:id="rId14"/>
    <p:sldId id="278" r:id="rId15"/>
    <p:sldId id="280" r:id="rId16"/>
    <p:sldId id="281"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2060"/>
    <a:srgbClr val="4A3C1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67" d="100"/>
          <a:sy n="67" d="100"/>
        </p:scale>
        <p:origin x="-85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9/14/2022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14-09-2022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14-09-2022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69600" y="6356351"/>
            <a:ext cx="812800" cy="365125"/>
          </a:xfrm>
        </p:spPr>
        <p:txBody>
          <a:bodyPr/>
          <a:lstStyle/>
          <a:p>
            <a:fld id="{CF2C6506-E204-4C7A-96CD-D9E64D3360BB}" type="slidenum">
              <a:rPr lang="en-IN" smtClean="0"/>
              <a:pPr/>
              <a:t>‹#›</a:t>
            </a:fld>
            <a:endParaRPr lang="en-IN"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3B8124-6683-41B0-AAF9-862FE4D03957}" type="datetimeFigureOut">
              <a:rPr lang="en-IN" smtClean="0"/>
              <a:pPr/>
              <a:t>14-09-2022</a:t>
            </a:fld>
            <a:endParaRPr lang="en-IN"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2C6506-E204-4C7A-96CD-D9E64D3360BB}" type="slidenum">
              <a:rPr lang="en-IN" smtClean="0"/>
              <a:pPr/>
              <a:t>‹#›</a:t>
            </a:fld>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476" y="957262"/>
            <a:ext cx="9613461" cy="56450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1"/>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1" fmla="*/ 0 w 9717932"/>
              <a:gd name="connsiteY0-2" fmla="*/ 0 h 797668"/>
              <a:gd name="connsiteX1-3" fmla="*/ 9717932 w 9717932"/>
              <a:gd name="connsiteY1-4" fmla="*/ 0 h 797668"/>
              <a:gd name="connsiteX2-5" fmla="*/ 9717932 w 9717932"/>
              <a:gd name="connsiteY2-6" fmla="*/ 797668 h 797668"/>
              <a:gd name="connsiteX3-7" fmla="*/ 0 w 9717932"/>
              <a:gd name="connsiteY3-8" fmla="*/ 797668 h 797668"/>
              <a:gd name="connsiteX4-9" fmla="*/ 0 w 9717932"/>
              <a:gd name="connsiteY4-10" fmla="*/ 0 h 797668"/>
              <a:gd name="connsiteX0-11" fmla="*/ 0 w 9717932"/>
              <a:gd name="connsiteY0-12" fmla="*/ 0 h 797668"/>
              <a:gd name="connsiteX1-13" fmla="*/ 9717932 w 9717932"/>
              <a:gd name="connsiteY1-14" fmla="*/ 0 h 797668"/>
              <a:gd name="connsiteX2-15" fmla="*/ 9717932 w 9717932"/>
              <a:gd name="connsiteY2-16" fmla="*/ 797668 h 797668"/>
              <a:gd name="connsiteX3-17" fmla="*/ 0 w 9717932"/>
              <a:gd name="connsiteY3-18" fmla="*/ 797668 h 797668"/>
              <a:gd name="connsiteX4-19" fmla="*/ 0 w 9717932"/>
              <a:gd name="connsiteY4-20" fmla="*/ 0 h 797668"/>
              <a:gd name="connsiteX0-21" fmla="*/ 0 w 9717932"/>
              <a:gd name="connsiteY0-22" fmla="*/ 0 h 943583"/>
              <a:gd name="connsiteX1-23" fmla="*/ 9717932 w 9717932"/>
              <a:gd name="connsiteY1-24" fmla="*/ 0 h 943583"/>
              <a:gd name="connsiteX2-25" fmla="*/ 9717932 w 9717932"/>
              <a:gd name="connsiteY2-26" fmla="*/ 943583 h 943583"/>
              <a:gd name="connsiteX3-27" fmla="*/ 0 w 9717932"/>
              <a:gd name="connsiteY3-28" fmla="*/ 797668 h 943583"/>
              <a:gd name="connsiteX4-29" fmla="*/ 0 w 9717932"/>
              <a:gd name="connsiteY4-30" fmla="*/ 0 h 943583"/>
              <a:gd name="connsiteX0-31" fmla="*/ 0 w 9717932"/>
              <a:gd name="connsiteY0-32" fmla="*/ 0 h 962669"/>
              <a:gd name="connsiteX1-33" fmla="*/ 9717932 w 9717932"/>
              <a:gd name="connsiteY1-34" fmla="*/ 0 h 962669"/>
              <a:gd name="connsiteX2-35" fmla="*/ 9717932 w 9717932"/>
              <a:gd name="connsiteY2-36" fmla="*/ 943583 h 962669"/>
              <a:gd name="connsiteX3-37" fmla="*/ 0 w 9717932"/>
              <a:gd name="connsiteY3-38" fmla="*/ 797668 h 962669"/>
              <a:gd name="connsiteX4-39" fmla="*/ 0 w 9717932"/>
              <a:gd name="connsiteY4-40" fmla="*/ 0 h 9626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653702" y="826851"/>
            <a:ext cx="9221821" cy="1600438"/>
          </a:xfrm>
          <a:prstGeom prst="rect">
            <a:avLst/>
          </a:prstGeom>
          <a:noFill/>
        </p:spPr>
        <p:txBody>
          <a:bodyPr wrap="square" rtlCol="0">
            <a:spAutoFit/>
          </a:bodyPr>
          <a:lstStyle/>
          <a:p>
            <a:pPr algn="ctr"/>
            <a:r>
              <a:rPr lang="en-US" sz="4000" b="1" u="sng"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rPr>
              <a:t>Used Car Price Prediction</a:t>
            </a:r>
            <a:endParaRPr lang="en-IN"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p:cNvSpPr txBox="1"/>
          <p:nvPr/>
        </p:nvSpPr>
        <p:spPr>
          <a:xfrm>
            <a:off x="3171826" y="5557839"/>
            <a:ext cx="7081520"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IN" sz="2800" b="1" spc="50" dirty="0" smtClean="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ABHISHEK KUMAR</a:t>
            </a:r>
            <a:endParaRPr lang="en-IN" alt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C:\Users\RAVISANKAR P K\Pictures\maxresdefault.jpgmaxresdefault"/>
          <p:cNvPicPr>
            <a:picLocks noChangeAspect="1" noChangeArrowheads="1"/>
          </p:cNvPicPr>
          <p:nvPr/>
        </p:nvPicPr>
        <p:blipFill>
          <a:blip r:embed="rId2" cstate="print"/>
          <a:srcRect/>
          <a:stretch>
            <a:fillRect/>
          </a:stretch>
        </p:blipFill>
        <p:spPr bwMode="auto">
          <a:xfrm>
            <a:off x="3431858" y="2917190"/>
            <a:ext cx="4408170" cy="24796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257175"/>
            <a:ext cx="11072813"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smtClean="0">
                <a:solidFill>
                  <a:srgbClr val="000000"/>
                </a:solidFill>
                <a:effectLst/>
                <a:latin typeface="Century" panose="02040604050505020304" pitchFamily="18" charset="0"/>
                <a:ea typeface="Calibri" panose="020F0502020204030204" pitchFamily="34" charset="0"/>
              </a:rPr>
              <a:t>Manufacturing year </a:t>
            </a:r>
            <a:r>
              <a:rPr lang="en-IN" sz="1800" dirty="0">
                <a:solidFill>
                  <a:srgbClr val="000000"/>
                </a:solidFill>
                <a:effectLst/>
                <a:latin typeface="Century" panose="02040604050505020304" pitchFamily="18" charset="0"/>
                <a:ea typeface="Calibri" panose="020F0502020204030204" pitchFamily="34" charset="0"/>
              </a:rPr>
              <a:t>from the column </a:t>
            </a:r>
            <a:r>
              <a:rPr lang="en-IN" sz="1800" dirty="0" err="1" smtClean="0">
                <a:solidFill>
                  <a:srgbClr val="000000"/>
                </a:solidFill>
                <a:effectLst/>
                <a:latin typeface="Century" panose="02040604050505020304" pitchFamily="18" charset="0"/>
                <a:ea typeface="Calibri" panose="020F0502020204030204" pitchFamily="34" charset="0"/>
              </a:rPr>
              <a:t>CarName</a:t>
            </a:r>
            <a:r>
              <a:rPr lang="en-IN" sz="1800" dirty="0" smtClean="0">
                <a:solidFill>
                  <a:srgbClr val="000000"/>
                </a:solidFill>
                <a:effectLst/>
                <a:latin typeface="Century" panose="02040604050505020304" pitchFamily="18" charset="0"/>
                <a:ea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rPr>
              <a:t>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smtClean="0">
                <a:solidFill>
                  <a:srgbClr val="000000"/>
                </a:solidFill>
                <a:effectLst/>
                <a:latin typeface="Century" panose="02040604050505020304" pitchFamily="18" charset="0"/>
                <a:ea typeface="Times New Roman" panose="02020603050405020304" pitchFamily="18" charset="0"/>
              </a:rPr>
              <a:t>Z 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yeo</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J</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85738"/>
            <a:ext cx="11001375"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p:cNvSpPr txBox="1"/>
          <p:nvPr/>
        </p:nvSpPr>
        <p:spPr>
          <a:xfrm>
            <a:off x="0" y="1114426"/>
            <a:ext cx="11844338" cy="981423"/>
          </a:xfrm>
          <a:prstGeom prst="rect">
            <a:avLst/>
          </a:prstGeom>
          <a:noFill/>
        </p:spPr>
        <p:txBody>
          <a:bodyPr wrap="square">
            <a:spAutoFit/>
          </a:bodyPr>
          <a:lstStyle/>
          <a:p>
            <a:pPr algn="just">
              <a:lnSpc>
                <a:spcPct val="107000"/>
              </a:lnSpc>
              <a:spcAft>
                <a:spcPts val="800"/>
              </a:spcAft>
            </a:pPr>
            <a:r>
              <a:rPr lang="en-IN" sz="1800" b="1" dirty="0" smtClean="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From </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the difference between R2 score and cross validation score we found “Gradient Boosting Regressor” having least difference compared to other models. So, we  concluded that “</a:t>
            </a:r>
            <a:r>
              <a:rPr lang="en-IN"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sym typeface="+mn-ea"/>
              </a:rPr>
              <a:t>Gradient Boosting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1307465" y="2143125"/>
            <a:ext cx="8708073" cy="4311650"/>
          </a:xfrm>
          <a:prstGeom prst="flowChartAlternateProcess">
            <a:avLst/>
          </a:prstGeom>
          <a:blipFill rotWithShape="1">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1540" y="1912620"/>
            <a:ext cx="3582670" cy="2468880"/>
          </a:xfrm>
          <a:prstGeom prst="rect">
            <a:avLst/>
          </a:prstGeom>
          <a:noFill/>
          <a:ln>
            <a:noFill/>
          </a:ln>
        </p:spPr>
      </p:pic>
      <p:sp>
        <p:nvSpPr>
          <p:cNvPr id="14" name="Flowchart: Alternate Process 13"/>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Gradient Boosting Algorith by using </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 </a:t>
            </a:r>
            <a:r>
              <a:rPr lang="en-IN" sz="1800" dirty="0" err="1"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SearchCV</a:t>
            </a:r>
            <a:r>
              <a:rPr lang="en-IN" sz="1800" dirty="0" smtClean="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and the R2 score of the model has been increased after hyperparameter tuning and received the R2 score as 94.50%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214438"/>
            <a:ext cx="9983172" cy="4867979"/>
          </a:xfrm>
          <a:prstGeom prst="rect">
            <a:avLst/>
          </a:prstGeom>
          <a:noFill/>
        </p:spPr>
        <p:txBody>
          <a:bodyPr wrap="square">
            <a:spAutoFit/>
          </a:bodyPr>
          <a:lstStyle/>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9" y="228599"/>
            <a:ext cx="10797702"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585788"/>
            <a:ext cx="11958638"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a:t>
            </a:r>
            <a:r>
              <a:rPr lang="en-IN" altLang="en-US" b="0" i="0" dirty="0">
                <a:solidFill>
                  <a:srgbClr val="000000"/>
                </a:solidFill>
                <a:effectLst/>
                <a:latin typeface="Century" panose="02040604050505020304" pitchFamily="18" charset="0"/>
              </a:rPr>
              <a:t>5690</a:t>
            </a:r>
            <a:r>
              <a:rPr lang="en-US" b="0" i="0" dirty="0">
                <a:solidFill>
                  <a:srgbClr val="000000"/>
                </a:solidFill>
                <a:effectLst/>
                <a:latin typeface="Century" panose="02040604050505020304" pitchFamily="18" charset="0"/>
              </a:rPr>
              <a:t>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2050" name="Picture 2" descr="C:\Users\RAVISANKAR P K\Pictures\2998d5e95bbe0b1ce16b01b207d66a48.jpg2998d5e95bbe0b1ce16b01b207d66a48"/>
          <p:cNvPicPr>
            <a:picLocks noChangeAspect="1" noChangeArrowheads="1"/>
          </p:cNvPicPr>
          <p:nvPr/>
        </p:nvPicPr>
        <p:blipFill>
          <a:blip r:embed="rId2" cstate="print"/>
          <a:srcRect/>
          <a:stretch>
            <a:fillRect/>
          </a:stretch>
        </p:blipFill>
        <p:spPr bwMode="auto">
          <a:xfrm>
            <a:off x="7461115" y="1535538"/>
            <a:ext cx="4484451" cy="448437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pic>
        <p:nvPicPr>
          <p:cNvPr id="3074" name="Picture 2" descr="C:\Users\RAVISANKAR P K\Pictures\R.jpgR"/>
          <p:cNvPicPr>
            <a:picLocks noChangeAspect="1" noChangeArrowheads="1"/>
          </p:cNvPicPr>
          <p:nvPr/>
        </p:nvPicPr>
        <p:blipFill>
          <a:blip r:embed="rId2" cstate="print"/>
          <a:srcRect/>
          <a:stretch>
            <a:fillRect/>
          </a:stretch>
        </p:blipFill>
        <p:spPr bwMode="auto">
          <a:xfrm>
            <a:off x="7969892" y="2389519"/>
            <a:ext cx="3646720" cy="204978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45940" y="1605064"/>
            <a:ext cx="4367720" cy="3910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364480" y="1168399"/>
            <a:ext cx="6827520" cy="4552118"/>
          </a:xfrm>
          <a:prstGeom prst="rect">
            <a:avLst/>
          </a:prstGeom>
        </p:spPr>
      </p:pic>
      <p:sp>
        <p:nvSpPr>
          <p:cNvPr id="8" name="TextBox 7"/>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TotalTime>
  <Words>2671</Words>
  <Application>Microsoft Office PowerPoint</Application>
  <PresentationFormat>Custom</PresentationFormat>
  <Paragraphs>144</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123</cp:lastModifiedBy>
  <cp:revision>98</cp:revision>
  <dcterms:created xsi:type="dcterms:W3CDTF">2021-10-24T08:35:00Z</dcterms:created>
  <dcterms:modified xsi:type="dcterms:W3CDTF">2022-09-14T06:15:36Z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6C731A0EEA1240129F6D11372C487D81</vt:lpwstr>
  </property>
  <property fmtid="{D5CDD505-2E9C-101B-9397-08002B2CF9AE}" pid="3" name="KSOProductBuildVer">
    <vt:lpwstr>1033-11.2.0.11210</vt:lpwstr>
  </property>
</Properties>
</file>