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9"/>
  </p:notesMasterIdLst>
  <p:sldIdLst>
    <p:sldId id="277" r:id="rId5"/>
    <p:sldId id="278" r:id="rId6"/>
    <p:sldId id="279" r:id="rId7"/>
    <p:sldId id="281" r:id="rId8"/>
    <p:sldId id="282" r:id="rId9"/>
    <p:sldId id="283" r:id="rId10"/>
    <p:sldId id="291" r:id="rId11"/>
    <p:sldId id="292" r:id="rId12"/>
    <p:sldId id="290" r:id="rId13"/>
    <p:sldId id="287" r:id="rId14"/>
    <p:sldId id="288" r:id="rId15"/>
    <p:sldId id="293" r:id="rId16"/>
    <p:sldId id="294" r:id="rId17"/>
    <p:sldId id="29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BB6002CC-6AF7-43F4-8B5C-CE6B4C83F3E4}">
          <p14:sldIdLst>
            <p14:sldId id="277"/>
            <p14:sldId id="278"/>
            <p14:sldId id="279"/>
            <p14:sldId id="281"/>
            <p14:sldId id="282"/>
            <p14:sldId id="283"/>
            <p14:sldId id="291"/>
            <p14:sldId id="292"/>
            <p14:sldId id="290"/>
            <p14:sldId id="287"/>
            <p14:sldId id="288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xmlns="" id="{3D1E5586-8BB5-40F6-96C3-2E87DD7CE5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Image scraping and classification project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8A832D40-B9E2-4CE7-9E0A-B35591EA2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882847"/>
            <a:ext cx="7197726" cy="124097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Submitted by:</a:t>
            </a:r>
          </a:p>
          <a:p>
            <a:pPr algn="ctr"/>
            <a:r>
              <a:rPr lang="en-US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ABHISHEK KUMAR</a:t>
            </a:r>
          </a:p>
          <a:p>
            <a:pPr algn="ctr"/>
            <a:r>
              <a:rPr lang="en-US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BATCH -29</a:t>
            </a:r>
          </a:p>
          <a:p>
            <a:pPr algn="ctr"/>
            <a:r>
              <a:rPr lang="en-US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SME--- SWATANK MISHRA SIR</a:t>
            </a:r>
            <a:endParaRPr lang="en-US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6041C-6E7D-44E0-B986-EC226E95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2" y="-108730"/>
            <a:ext cx="10131425" cy="1456267"/>
          </a:xfrm>
        </p:spPr>
        <p:txBody>
          <a:bodyPr/>
          <a:lstStyle/>
          <a:p>
            <a:r>
              <a:rPr lang="en-US" u="sng" dirty="0"/>
              <a:t>Fitting the model</a:t>
            </a:r>
            <a:endParaRPr lang="en-IN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2B6C470-8045-4F63-BD69-7CDFB655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8" y="1347537"/>
            <a:ext cx="10536058" cy="402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040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AE44E-3260-44AF-B259-30631604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Model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25B5E44-D436-4280-908B-059D8FBE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69" y="2598820"/>
            <a:ext cx="9243861" cy="26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887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AE44E-3260-44AF-B259-30631604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prediction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A53691-087B-4B0D-86A2-1B7E5B50E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74" y="571007"/>
            <a:ext cx="8504625" cy="592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582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493F7D9-5E8B-421D-A23C-371DD87A9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08" y="735097"/>
            <a:ext cx="2560542" cy="5537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8E4D1EA-0F6C-4A9A-A26F-E93C3B93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814" y="735096"/>
            <a:ext cx="2552921" cy="55373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4A42FF5-3F21-4851-8339-FB7FDC96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899" y="735097"/>
            <a:ext cx="2629128" cy="55373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BA6776B-088B-49F5-9A9A-7B55C0A46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191" y="735096"/>
            <a:ext cx="2499577" cy="553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316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AE44E-3260-44AF-B259-30631604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82D9B-D549-473E-8F2B-C2EEC8E6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90580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Our classification model gives 62.5% accuracy.</a:t>
            </a:r>
          </a:p>
          <a:p>
            <a:r>
              <a:rPr lang="en-IN" sz="24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The can be enhanced by using more training images. Here, I have used 1500 images for each category which can be increased to 1000-1500 images per category.</a:t>
            </a:r>
          </a:p>
        </p:txBody>
      </p:sp>
    </p:spTree>
    <p:extLst>
      <p:ext uri="{BB962C8B-B14F-4D97-AF65-F5344CB8AC3E}">
        <p14:creationId xmlns:p14="http://schemas.microsoft.com/office/powerpoint/2010/main" xmlns="" val="310363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47E92-4B05-486C-B800-68C789D7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38" y="685800"/>
            <a:ext cx="10131425" cy="1456267"/>
          </a:xfrm>
        </p:spPr>
        <p:txBody>
          <a:bodyPr/>
          <a:lstStyle/>
          <a:p>
            <a:r>
              <a:rPr lang="en-US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Business problem framing</a:t>
            </a:r>
            <a:endParaRPr lang="en-IN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3945E-02C1-4382-A201-75B9B40E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692061" cy="4194565"/>
          </a:xfrm>
        </p:spPr>
        <p:txBody>
          <a:bodyPr>
            <a:normAutofit fontScale="85000" lnSpcReduction="10000"/>
          </a:bodyPr>
          <a:lstStyle/>
          <a:p>
            <a:r>
              <a:rPr lang="en-IN" sz="28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The idea behind this project is to build a deep learning based image classification model on images that will be scraped from the E-commerce website. This is done to make the model more and more robust. This task is divided into two phases. First, Data collection and Second is Model Building.</a:t>
            </a:r>
          </a:p>
          <a:p>
            <a:r>
              <a:rPr lang="en-IN" sz="28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Data Collection Phase: in this section, we need to scrape images from e-commerce website named ‘Amazon.in’. The clothing categories used for scrapping will be-</a:t>
            </a:r>
          </a:p>
          <a:p>
            <a:pPr marL="0" indent="0">
              <a:buNone/>
            </a:pPr>
            <a:r>
              <a:rPr lang="en-IN" sz="28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	1. Sarees (women)</a:t>
            </a:r>
          </a:p>
          <a:p>
            <a:pPr marL="0" indent="0">
              <a:buNone/>
            </a:pPr>
            <a:r>
              <a:rPr lang="en-IN" sz="28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	2. Trousers (men)</a:t>
            </a:r>
          </a:p>
          <a:p>
            <a:pPr marL="0" indent="0">
              <a:buNone/>
            </a:pPr>
            <a:r>
              <a:rPr lang="en-US" sz="28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	3. Jeans (men)</a:t>
            </a:r>
          </a:p>
          <a:p>
            <a:pPr marL="0" indent="0">
              <a:buNone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61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816C56-5EC4-4D6D-B43E-BA4B2085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8666"/>
            <a:ext cx="10131425" cy="1456267"/>
          </a:xfrm>
        </p:spPr>
        <p:txBody>
          <a:bodyPr/>
          <a:lstStyle/>
          <a:p>
            <a:r>
              <a:rPr lang="en-US" u="sng" dirty="0"/>
              <a:t>Dataset</a:t>
            </a:r>
            <a:endParaRPr lang="en-IN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578A92-89B8-4A00-BA42-89B04260C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+mj-lt"/>
              </a:rPr>
              <a:t>The dataset used in the given problem is comprised of the images that I have scraped from  ‘Amazon.in’ website.</a:t>
            </a:r>
          </a:p>
          <a:p>
            <a:r>
              <a:rPr lang="en-IN" sz="3200" dirty="0">
                <a:latin typeface="+mj-lt"/>
              </a:rPr>
              <a:t>I have scraped total 1500 images using Selenium Automated Software.</a:t>
            </a:r>
          </a:p>
          <a:p>
            <a:r>
              <a:rPr lang="en-IN" sz="3200" dirty="0">
                <a:latin typeface="+mj-lt"/>
              </a:rPr>
              <a:t>Out of 1500 images, I segregated 1350 images as training dataset and rest 150 images as test dataset.</a:t>
            </a:r>
          </a:p>
        </p:txBody>
      </p:sp>
    </p:spTree>
    <p:extLst>
      <p:ext uri="{BB962C8B-B14F-4D97-AF65-F5344CB8AC3E}">
        <p14:creationId xmlns:p14="http://schemas.microsoft.com/office/powerpoint/2010/main" xmlns="" val="362686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47403C-E544-4D0D-B346-EAD7F043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96" y="12478"/>
            <a:ext cx="10131425" cy="1456267"/>
          </a:xfrm>
        </p:spPr>
        <p:txBody>
          <a:bodyPr/>
          <a:lstStyle/>
          <a:p>
            <a:r>
              <a:rPr lang="en-US" u="sng" dirty="0"/>
              <a:t>Data collection</a:t>
            </a:r>
            <a:endParaRPr lang="en-IN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F5D9CFF-68D9-41C8-BEBA-BE38ACE19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3" y="1468745"/>
            <a:ext cx="4303293" cy="4896406"/>
          </a:xfrm>
        </p:spPr>
        <p:txBody>
          <a:bodyPr>
            <a:normAutofit/>
          </a:bodyPr>
          <a:lstStyle/>
          <a:p>
            <a:r>
              <a:rPr lang="en-IN" sz="2100" dirty="0">
                <a:latin typeface="+mj-lt"/>
              </a:rPr>
              <a:t>The problem statement says to scrape at least 200 images for each clothing category. But for the better performance of the model I scraped more data to train the model.</a:t>
            </a:r>
          </a:p>
          <a:p>
            <a:r>
              <a:rPr lang="en-IN" sz="2100" dirty="0">
                <a:latin typeface="+mj-lt"/>
              </a:rPr>
              <a:t>The clothing categories are as follows:</a:t>
            </a:r>
          </a:p>
          <a:p>
            <a:pPr marL="0" indent="0">
              <a:buNone/>
            </a:pPr>
            <a:r>
              <a:rPr lang="en-IN" sz="2100" dirty="0">
                <a:latin typeface="+mj-lt"/>
              </a:rPr>
              <a:t>	1. Sarees (women)</a:t>
            </a:r>
          </a:p>
          <a:p>
            <a:pPr marL="0" indent="0">
              <a:buNone/>
            </a:pPr>
            <a:r>
              <a:rPr lang="en-IN" sz="2100" dirty="0">
                <a:latin typeface="+mj-lt"/>
              </a:rPr>
              <a:t>	2. Trousers (men)</a:t>
            </a:r>
          </a:p>
          <a:p>
            <a:pPr marL="0" indent="0">
              <a:buNone/>
            </a:pPr>
            <a:r>
              <a:rPr lang="en-IN" sz="2100" dirty="0">
                <a:latin typeface="+mj-lt"/>
              </a:rPr>
              <a:t>	3. Jeans (men)</a:t>
            </a:r>
          </a:p>
          <a:p>
            <a:pPr marL="0" indent="0">
              <a:buNone/>
            </a:pPr>
            <a:r>
              <a:rPr lang="en-IN" sz="2100" dirty="0">
                <a:latin typeface="+mj-lt"/>
              </a:rPr>
              <a:t>I collected total 500 images for each of the above category.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3020F58-0082-454B-8B06-FFC479172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926" y="76200"/>
            <a:ext cx="7267074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829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385208-546E-4CCB-90A9-B2E7E684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 collection:</a:t>
            </a:r>
            <a:endParaRPr lang="en-IN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D916501-F6EC-4B5B-9C11-F841EFB8D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23" y="2049660"/>
            <a:ext cx="8687553" cy="369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749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7C54C9-BD8A-4DD7-8C94-62E6837B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12" y="12762"/>
            <a:ext cx="10131425" cy="1456267"/>
          </a:xfrm>
        </p:spPr>
        <p:txBody>
          <a:bodyPr/>
          <a:lstStyle/>
          <a:p>
            <a:r>
              <a:rPr lang="en-US" u="sng" dirty="0"/>
              <a:t>Saving the scraped images</a:t>
            </a:r>
            <a:endParaRPr lang="en-IN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C91C1EC-5958-4F74-AB27-74489B941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3" y="1212356"/>
            <a:ext cx="10475494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110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7C54C9-BD8A-4DD7-8C94-62E6837B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59" y="112295"/>
            <a:ext cx="10131425" cy="1456267"/>
          </a:xfrm>
        </p:spPr>
        <p:txBody>
          <a:bodyPr/>
          <a:lstStyle/>
          <a:p>
            <a:r>
              <a:rPr lang="en-US" u="sng" dirty="0"/>
              <a:t>Training the model</a:t>
            </a:r>
            <a:endParaRPr lang="en-IN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1557DB7-50E8-4980-9042-9732E8BFE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743" y="417229"/>
            <a:ext cx="5532599" cy="15317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24B39A1-E479-4A06-A4B2-5DB57D132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23" y="2036137"/>
            <a:ext cx="2301439" cy="4618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56C3448-7384-4866-8DF0-13A653A58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081" y="2036137"/>
            <a:ext cx="1882303" cy="4709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702394FB-3FAD-4ED1-BE25-792044129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671" y="2036137"/>
            <a:ext cx="1577477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361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7C54C9-BD8A-4DD7-8C94-62E6837B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9" y="0"/>
            <a:ext cx="10131425" cy="1456267"/>
          </a:xfrm>
        </p:spPr>
        <p:txBody>
          <a:bodyPr/>
          <a:lstStyle/>
          <a:p>
            <a:r>
              <a:rPr lang="en-US" u="sng" dirty="0"/>
              <a:t>Data augmentation</a:t>
            </a:r>
            <a:endParaRPr lang="en-IN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2BBD01-B9D8-40CB-9BC1-ABEF5DD4C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42" y="1286159"/>
            <a:ext cx="10443411" cy="52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642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3C6F85-9A5D-406D-A1EA-6ED30A07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69" y="0"/>
            <a:ext cx="10131425" cy="1299411"/>
          </a:xfrm>
        </p:spPr>
        <p:txBody>
          <a:bodyPr>
            <a:normAutofit/>
          </a:bodyPr>
          <a:lstStyle/>
          <a:p>
            <a:r>
              <a:rPr lang="en-US" u="sng" dirty="0"/>
              <a:t>Structure of the layers used for forward and back propagation:</a:t>
            </a:r>
            <a:endParaRPr lang="en-IN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6868F9D-5396-40A1-A0ED-3E396064A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44" y="1299411"/>
            <a:ext cx="5901356" cy="5380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2D99446-A6C3-4DE3-A264-E80EA69A8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43" y="1299411"/>
            <a:ext cx="5901357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5074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6D5668-1971-40BB-BC7C-94C9B101AAB7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71af3243-3dd4-4a8d-8c0d-dd76da1f02a5"/>
    <ds:schemaRef ds:uri="16c05727-aa75-4e4a-9b5f-8a80a1165891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PFA Housing Project</Template>
  <TotalTime>0</TotalTime>
  <Words>268</Words>
  <Application>Microsoft Office PowerPoint</Application>
  <PresentationFormat>Custom</PresentationFormat>
  <Paragraphs>33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Celestial</vt:lpstr>
      <vt:lpstr>Image scraping and classification project</vt:lpstr>
      <vt:lpstr>Business problem framing</vt:lpstr>
      <vt:lpstr>Dataset</vt:lpstr>
      <vt:lpstr>Data collection</vt:lpstr>
      <vt:lpstr>Data collection:</vt:lpstr>
      <vt:lpstr>Saving the scraped images</vt:lpstr>
      <vt:lpstr>Training the model</vt:lpstr>
      <vt:lpstr>Data augmentation</vt:lpstr>
      <vt:lpstr>Structure of the layers used for forward and back propagation:</vt:lpstr>
      <vt:lpstr>Fitting the model</vt:lpstr>
      <vt:lpstr>Model evaluation</vt:lpstr>
      <vt:lpstr>prediction</vt:lpstr>
      <vt:lpstr>Slide 13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2022-04-10T08:32:38Z</dcterms:created>
  <dcterms:modified xsi:type="dcterms:W3CDTF">2022-11-11T02:09:50Z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