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57" r:id="rId5"/>
    <p:sldId id="272" r:id="rId6"/>
    <p:sldId id="277" r:id="rId7"/>
    <p:sldId id="278" r:id="rId8"/>
    <p:sldId id="282" r:id="rId9"/>
    <p:sldId id="265" r:id="rId10"/>
    <p:sldId id="283" r:id="rId11"/>
    <p:sldId id="284" r:id="rId12"/>
    <p:sldId id="285" r:id="rId13"/>
    <p:sldId id="286" r:id="rId14"/>
    <p:sldId id="287" r:id="rId15"/>
    <p:sldId id="288" r:id="rId16"/>
    <p:sldId id="289" r:id="rId17"/>
    <p:sldId id="280" r:id="rId18"/>
    <p:sldId id="291" r:id="rId19"/>
    <p:sldId id="292" r:id="rId20"/>
    <p:sldId id="293" r:id="rId21"/>
    <p:sldId id="294" r:id="rId22"/>
    <p:sldId id="296" r:id="rId23"/>
    <p:sldId id="295" r:id="rId24"/>
    <p:sldId id="298" r:id="rId25"/>
    <p:sldId id="290" r:id="rId26"/>
    <p:sldId id="281" r:id="rId27"/>
    <p:sldId id="299" r:id="rId28"/>
    <p:sldId id="279" r:id="rId29"/>
    <p:sldId id="262"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80" autoAdjust="0"/>
  </p:normalViewPr>
  <p:slideViewPr>
    <p:cSldViewPr>
      <p:cViewPr varScale="1">
        <p:scale>
          <a:sx n="81" d="100"/>
          <a:sy n="81" d="100"/>
        </p:scale>
        <p:origin x="754" y="67"/>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4/25/2024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4/25/2024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D00EA6-0821-4AC5-933C-321AA6545349}" type="slidenum">
              <a:rPr lang="en-US" smtClean="0"/>
              <a:t>26</a:t>
            </a:fld>
            <a:endParaRPr lang="en-US" dirty="0"/>
          </a:p>
        </p:txBody>
      </p:sp>
    </p:spTree>
    <p:extLst>
      <p:ext uri="{BB962C8B-B14F-4D97-AF65-F5344CB8AC3E}">
        <p14:creationId xmlns:p14="http://schemas.microsoft.com/office/powerpoint/2010/main" val="4010772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4/25/2024</a:t>
            </a:fld>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4/25/2024</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4/25/2024</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4/25/2024</a:t>
            </a:fld>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4/25/2024</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4/25/2024</a:t>
            </a:fld>
            <a:endParaRPr lang="en-US" dirty="0"/>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lvl1pPr>
              <a:defRPr sz="1100"/>
            </a:lvl1pPr>
          </a:lstStyle>
          <a:p>
            <a:fld id="{3CD9712D-992A-4AB1-A5C2-575F75921AA2}" type="datetimeFigureOut">
              <a:rPr lang="en-US" smtClean="0"/>
              <a:pPr/>
              <a:t>4/25/2024</a:t>
            </a:fld>
            <a:endParaRPr lang="en-US" dirty="0"/>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9" name="Slide Number Placeholder 8"/>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lvl1pPr>
              <a:defRPr sz="1100"/>
            </a:lvl1pPr>
          </a:lstStyle>
          <a:p>
            <a:fld id="{3CD9712D-992A-4AB1-A5C2-575F75921AA2}" type="datetimeFigureOut">
              <a:rPr lang="en-US" smtClean="0"/>
              <a:pPr/>
              <a:t>4/25/2024</a:t>
            </a:fld>
            <a:endParaRPr lang="en-US" dirty="0"/>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5" name="Slide Number Placeholder 4"/>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z="1100"/>
            </a:lvl1pPr>
          </a:lstStyle>
          <a:p>
            <a:fld id="{3CD9712D-992A-4AB1-A5C2-575F75921AA2}" type="datetimeFigureOut">
              <a:rPr lang="en-US" smtClean="0"/>
              <a:pPr/>
              <a:t>4/25/2024</a:t>
            </a:fld>
            <a:endParaRPr lang="en-US" dirty="0"/>
          </a:p>
        </p:txBody>
      </p:sp>
      <p:sp>
        <p:nvSpPr>
          <p:cNvPr id="3" name="Footer Placeholder 2"/>
          <p:cNvSpPr>
            <a:spLocks noGrp="1"/>
          </p:cNvSpPr>
          <p:nvPr>
            <p:ph type="ftr" sz="quarter" idx="11"/>
          </p:nvPr>
        </p:nvSpPr>
        <p:spPr/>
        <p:txBody>
          <a:bodyPr/>
          <a:lstStyle>
            <a:lvl1pPr>
              <a:defRPr sz="1100"/>
            </a:lvl1pPr>
          </a:lstStyle>
          <a:p>
            <a:endParaRPr lang="en-US"/>
          </a:p>
        </p:txBody>
      </p:sp>
      <p:sp>
        <p:nvSpPr>
          <p:cNvPr id="4" name="Slide Number Placeholder 3"/>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dirty="0"/>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4/25/2024</a:t>
            </a:fld>
            <a:endParaRPr lang="en-US"/>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fld id="{3CD9712D-992A-4AB1-A5C2-575F75921AA2}" type="datetimeFigureOut">
              <a:rPr lang="en-US" smtClean="0"/>
              <a:pPr/>
              <a:t>4/25/2024</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lumMod val="90000"/>
                    <a:lumOff val="10000"/>
                  </a:schemeClr>
                </a:solidFill>
              </a:defRPr>
            </a:lvl1pPr>
          </a:lstStyle>
          <a:p>
            <a:endParaRPr lang="en-US"/>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healthygrandcounty.org/resource-directory/2122/suicide-prevention-resources/" TargetMode="External"/><Relationship Id="rId3" Type="http://schemas.openxmlformats.org/officeDocument/2006/relationships/hyperlink" Target="https://www.kaggle.com/code/szamil/suicide-in-the-twenty-first-century/notebook" TargetMode="External"/><Relationship Id="rId7" Type="http://schemas.openxmlformats.org/officeDocument/2006/relationships/hyperlink" Target="https://crisis-clinic.org/suicide/" TargetMode="External"/><Relationship Id="rId2" Type="http://schemas.openxmlformats.org/officeDocument/2006/relationships/hyperlink" Target="https://www.kaggle.com/datasets/russellyates88/suicide-rates-overview-1985-to-2016" TargetMode="External"/><Relationship Id="rId1" Type="http://schemas.openxmlformats.org/officeDocument/2006/relationships/slideLayout" Target="../slideLayouts/slideLayout2.xml"/><Relationship Id="rId6" Type="http://schemas.openxmlformats.org/officeDocument/2006/relationships/hyperlink" Target="https://www.who.int/campaigns/world-suicide-prevention-day/2022" TargetMode="External"/><Relationship Id="rId5" Type="http://schemas.openxmlformats.org/officeDocument/2006/relationships/hyperlink" Target="https://hdr.undp.org/data-center/country-insights#/ranks" TargetMode="External"/><Relationship Id="rId4" Type="http://schemas.openxmlformats.org/officeDocument/2006/relationships/hyperlink" Target="https://databank.worldbank.org/source/world-development-indicator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612" y="990600"/>
            <a:ext cx="8458200" cy="3200400"/>
          </a:xfrm>
        </p:spPr>
        <p:txBody>
          <a:bodyPr>
            <a:normAutofit/>
          </a:bodyPr>
          <a:lstStyle/>
          <a:p>
            <a:pPr algn="ctr"/>
            <a:r>
              <a:rPr lang="en-US" sz="7200" b="1" dirty="0"/>
              <a:t>Analyzing Global Suicide Trends</a:t>
            </a:r>
            <a:br>
              <a:rPr lang="en-US" sz="7200" b="1" dirty="0"/>
            </a:br>
            <a:r>
              <a:rPr lang="en-US" sz="7200" b="1" dirty="0"/>
              <a:t>(1985 to 2016)</a:t>
            </a:r>
          </a:p>
        </p:txBody>
      </p:sp>
      <p:sp>
        <p:nvSpPr>
          <p:cNvPr id="3" name="Subtitle 2"/>
          <p:cNvSpPr>
            <a:spLocks noGrp="1"/>
          </p:cNvSpPr>
          <p:nvPr>
            <p:ph type="subTitle" idx="1"/>
          </p:nvPr>
        </p:nvSpPr>
        <p:spPr>
          <a:xfrm>
            <a:off x="760412" y="4267200"/>
            <a:ext cx="8458200" cy="1371600"/>
          </a:xfrm>
        </p:spPr>
        <p:txBody>
          <a:bodyPr/>
          <a:lstStyle/>
          <a:p>
            <a:pPr algn="ctr"/>
            <a:endParaRPr lang="en-US" b="1" dirty="0"/>
          </a:p>
          <a:p>
            <a:pPr algn="ctr"/>
            <a:r>
              <a:rPr lang="en-US" b="1" dirty="0"/>
              <a:t>Arvin Rene Caabay</a:t>
            </a:r>
          </a:p>
          <a:p>
            <a:pPr algn="ctr"/>
            <a:r>
              <a:rPr lang="en-US" sz="1800" dirty="0"/>
              <a:t>April 2024</a:t>
            </a:r>
            <a:endParaRPr lang="en-US" dirty="0"/>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609600"/>
          </a:xfrm>
        </p:spPr>
        <p:txBody>
          <a:bodyPr/>
          <a:lstStyle/>
          <a:p>
            <a:r>
              <a:rPr lang="en-US" dirty="0"/>
              <a:t>Data Visualizations</a:t>
            </a:r>
          </a:p>
        </p:txBody>
      </p:sp>
      <p:pic>
        <p:nvPicPr>
          <p:cNvPr id="3" name="Picture 2">
            <a:extLst>
              <a:ext uri="{FF2B5EF4-FFF2-40B4-BE49-F238E27FC236}">
                <a16:creationId xmlns:a16="http://schemas.microsoft.com/office/drawing/2014/main" id="{DDF8A74E-8959-1767-FE8D-06CD92D0977C}"/>
              </a:ext>
            </a:extLst>
          </p:cNvPr>
          <p:cNvPicPr>
            <a:picLocks noChangeAspect="1"/>
          </p:cNvPicPr>
          <p:nvPr/>
        </p:nvPicPr>
        <p:blipFill>
          <a:blip r:embed="rId2"/>
          <a:stretch>
            <a:fillRect/>
          </a:stretch>
        </p:blipFill>
        <p:spPr>
          <a:xfrm>
            <a:off x="1217612" y="990600"/>
            <a:ext cx="10820400" cy="5867400"/>
          </a:xfrm>
          <a:prstGeom prst="rect">
            <a:avLst/>
          </a:prstGeom>
        </p:spPr>
      </p:pic>
    </p:spTree>
    <p:extLst>
      <p:ext uri="{BB962C8B-B14F-4D97-AF65-F5344CB8AC3E}">
        <p14:creationId xmlns:p14="http://schemas.microsoft.com/office/powerpoint/2010/main" val="299001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609600"/>
          </a:xfrm>
        </p:spPr>
        <p:txBody>
          <a:bodyPr/>
          <a:lstStyle/>
          <a:p>
            <a:r>
              <a:rPr lang="en-US" dirty="0"/>
              <a:t>Data Visualizations</a:t>
            </a:r>
          </a:p>
        </p:txBody>
      </p:sp>
      <p:pic>
        <p:nvPicPr>
          <p:cNvPr id="3" name="Picture 2">
            <a:extLst>
              <a:ext uri="{FF2B5EF4-FFF2-40B4-BE49-F238E27FC236}">
                <a16:creationId xmlns:a16="http://schemas.microsoft.com/office/drawing/2014/main" id="{AD349B60-5CF4-ECEF-D1F6-132813937429}"/>
              </a:ext>
            </a:extLst>
          </p:cNvPr>
          <p:cNvPicPr>
            <a:picLocks noChangeAspect="1"/>
          </p:cNvPicPr>
          <p:nvPr/>
        </p:nvPicPr>
        <p:blipFill>
          <a:blip r:embed="rId2"/>
          <a:stretch>
            <a:fillRect/>
          </a:stretch>
        </p:blipFill>
        <p:spPr>
          <a:xfrm>
            <a:off x="989012" y="1066800"/>
            <a:ext cx="11049000" cy="5486400"/>
          </a:xfrm>
          <a:prstGeom prst="rect">
            <a:avLst/>
          </a:prstGeom>
        </p:spPr>
      </p:pic>
    </p:spTree>
    <p:extLst>
      <p:ext uri="{BB962C8B-B14F-4D97-AF65-F5344CB8AC3E}">
        <p14:creationId xmlns:p14="http://schemas.microsoft.com/office/powerpoint/2010/main" val="227769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609600"/>
          </a:xfrm>
        </p:spPr>
        <p:txBody>
          <a:bodyPr/>
          <a:lstStyle/>
          <a:p>
            <a:r>
              <a:rPr lang="en-US" dirty="0"/>
              <a:t>Data Visualizations</a:t>
            </a:r>
          </a:p>
        </p:txBody>
      </p:sp>
      <p:pic>
        <p:nvPicPr>
          <p:cNvPr id="3" name="Picture 2">
            <a:extLst>
              <a:ext uri="{FF2B5EF4-FFF2-40B4-BE49-F238E27FC236}">
                <a16:creationId xmlns:a16="http://schemas.microsoft.com/office/drawing/2014/main" id="{338FFA84-703E-FA81-7977-F2BAAD50C4C2}"/>
              </a:ext>
            </a:extLst>
          </p:cNvPr>
          <p:cNvPicPr>
            <a:picLocks noChangeAspect="1"/>
          </p:cNvPicPr>
          <p:nvPr/>
        </p:nvPicPr>
        <p:blipFill>
          <a:blip r:embed="rId2"/>
          <a:stretch>
            <a:fillRect/>
          </a:stretch>
        </p:blipFill>
        <p:spPr>
          <a:xfrm>
            <a:off x="912812" y="1143000"/>
            <a:ext cx="11201400" cy="5562600"/>
          </a:xfrm>
          <a:prstGeom prst="rect">
            <a:avLst/>
          </a:prstGeom>
        </p:spPr>
      </p:pic>
    </p:spTree>
    <p:extLst>
      <p:ext uri="{BB962C8B-B14F-4D97-AF65-F5344CB8AC3E}">
        <p14:creationId xmlns:p14="http://schemas.microsoft.com/office/powerpoint/2010/main" val="182928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609600"/>
          </a:xfrm>
        </p:spPr>
        <p:txBody>
          <a:bodyPr/>
          <a:lstStyle/>
          <a:p>
            <a:r>
              <a:rPr lang="en-US" dirty="0"/>
              <a:t>Data Visualizations</a:t>
            </a:r>
          </a:p>
        </p:txBody>
      </p:sp>
      <p:pic>
        <p:nvPicPr>
          <p:cNvPr id="3" name="Picture 2">
            <a:extLst>
              <a:ext uri="{FF2B5EF4-FFF2-40B4-BE49-F238E27FC236}">
                <a16:creationId xmlns:a16="http://schemas.microsoft.com/office/drawing/2014/main" id="{ABC90443-CFFC-27EB-B378-7327DFB96E01}"/>
              </a:ext>
            </a:extLst>
          </p:cNvPr>
          <p:cNvPicPr>
            <a:picLocks noChangeAspect="1"/>
          </p:cNvPicPr>
          <p:nvPr/>
        </p:nvPicPr>
        <p:blipFill>
          <a:blip r:embed="rId2"/>
          <a:stretch>
            <a:fillRect/>
          </a:stretch>
        </p:blipFill>
        <p:spPr>
          <a:xfrm>
            <a:off x="1370012" y="1143000"/>
            <a:ext cx="10591800" cy="5562600"/>
          </a:xfrm>
          <a:prstGeom prst="rect">
            <a:avLst/>
          </a:prstGeom>
        </p:spPr>
      </p:pic>
    </p:spTree>
    <p:extLst>
      <p:ext uri="{BB962C8B-B14F-4D97-AF65-F5344CB8AC3E}">
        <p14:creationId xmlns:p14="http://schemas.microsoft.com/office/powerpoint/2010/main" val="268145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81000"/>
            <a:ext cx="9601200" cy="609600"/>
          </a:xfrm>
        </p:spPr>
        <p:txBody>
          <a:bodyPr/>
          <a:lstStyle/>
          <a:p>
            <a:r>
              <a:rPr lang="en-US" dirty="0"/>
              <a:t>Insights</a:t>
            </a:r>
          </a:p>
        </p:txBody>
      </p:sp>
      <p:sp>
        <p:nvSpPr>
          <p:cNvPr id="14" name="Content Placeholder 13"/>
          <p:cNvSpPr>
            <a:spLocks noGrp="1"/>
          </p:cNvSpPr>
          <p:nvPr>
            <p:ph idx="1"/>
          </p:nvPr>
        </p:nvSpPr>
        <p:spPr/>
        <p:txBody>
          <a:bodyPr/>
          <a:lstStyle/>
          <a:p>
            <a:r>
              <a:rPr lang="en-US"/>
              <a:t>Add your first bullet point here</a:t>
            </a:r>
          </a:p>
          <a:p>
            <a:r>
              <a:rPr lang="en-US"/>
              <a:t>Add your second bullet point here</a:t>
            </a:r>
          </a:p>
          <a:p>
            <a:r>
              <a:rPr lang="en-US"/>
              <a:t>Add your third bullet point here</a:t>
            </a:r>
            <a:endParaRPr lang="en-US" dirty="0"/>
          </a:p>
        </p:txBody>
      </p:sp>
    </p:spTree>
    <p:extLst>
      <p:ext uri="{BB962C8B-B14F-4D97-AF65-F5344CB8AC3E}">
        <p14:creationId xmlns:p14="http://schemas.microsoft.com/office/powerpoint/2010/main" val="332430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81000"/>
            <a:ext cx="9601200" cy="609600"/>
          </a:xfrm>
        </p:spPr>
        <p:txBody>
          <a:bodyPr/>
          <a:lstStyle/>
          <a:p>
            <a:r>
              <a:rPr lang="en-US" dirty="0"/>
              <a:t>Insights</a:t>
            </a:r>
          </a:p>
        </p:txBody>
      </p:sp>
      <p:sp>
        <p:nvSpPr>
          <p:cNvPr id="14" name="Content Placeholder 13"/>
          <p:cNvSpPr>
            <a:spLocks noGrp="1"/>
          </p:cNvSpPr>
          <p:nvPr>
            <p:ph idx="1"/>
          </p:nvPr>
        </p:nvSpPr>
        <p:spPr/>
        <p:txBody>
          <a:bodyPr/>
          <a:lstStyle/>
          <a:p>
            <a:r>
              <a:rPr lang="en-US"/>
              <a:t>Add your first bullet point here</a:t>
            </a:r>
          </a:p>
          <a:p>
            <a:r>
              <a:rPr lang="en-US"/>
              <a:t>Add your second bullet point here</a:t>
            </a:r>
          </a:p>
          <a:p>
            <a:r>
              <a:rPr lang="en-US"/>
              <a:t>Add your third bullet point here</a:t>
            </a:r>
            <a:endParaRPr lang="en-US" dirty="0"/>
          </a:p>
        </p:txBody>
      </p:sp>
    </p:spTree>
    <p:extLst>
      <p:ext uri="{BB962C8B-B14F-4D97-AF65-F5344CB8AC3E}">
        <p14:creationId xmlns:p14="http://schemas.microsoft.com/office/powerpoint/2010/main" val="322261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81000"/>
            <a:ext cx="9601200" cy="609600"/>
          </a:xfrm>
        </p:spPr>
        <p:txBody>
          <a:bodyPr/>
          <a:lstStyle/>
          <a:p>
            <a:r>
              <a:rPr lang="en-US" dirty="0"/>
              <a:t>Insights</a:t>
            </a:r>
          </a:p>
        </p:txBody>
      </p:sp>
      <p:sp>
        <p:nvSpPr>
          <p:cNvPr id="14" name="Content Placeholder 13"/>
          <p:cNvSpPr>
            <a:spLocks noGrp="1"/>
          </p:cNvSpPr>
          <p:nvPr>
            <p:ph idx="1"/>
          </p:nvPr>
        </p:nvSpPr>
        <p:spPr/>
        <p:txBody>
          <a:bodyPr/>
          <a:lstStyle/>
          <a:p>
            <a:r>
              <a:rPr lang="en-US"/>
              <a:t>Add your first bullet point here</a:t>
            </a:r>
          </a:p>
          <a:p>
            <a:r>
              <a:rPr lang="en-US"/>
              <a:t>Add your second bullet point here</a:t>
            </a:r>
          </a:p>
          <a:p>
            <a:r>
              <a:rPr lang="en-US"/>
              <a:t>Add your third bullet point here</a:t>
            </a:r>
            <a:endParaRPr lang="en-US" dirty="0"/>
          </a:p>
        </p:txBody>
      </p:sp>
    </p:spTree>
    <p:extLst>
      <p:ext uri="{BB962C8B-B14F-4D97-AF65-F5344CB8AC3E}">
        <p14:creationId xmlns:p14="http://schemas.microsoft.com/office/powerpoint/2010/main" val="202796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81000"/>
            <a:ext cx="9601200" cy="609600"/>
          </a:xfrm>
        </p:spPr>
        <p:txBody>
          <a:bodyPr/>
          <a:lstStyle/>
          <a:p>
            <a:r>
              <a:rPr lang="en-US" dirty="0"/>
              <a:t>Insights</a:t>
            </a:r>
          </a:p>
        </p:txBody>
      </p:sp>
      <p:sp>
        <p:nvSpPr>
          <p:cNvPr id="14" name="Content Placeholder 13"/>
          <p:cNvSpPr>
            <a:spLocks noGrp="1"/>
          </p:cNvSpPr>
          <p:nvPr>
            <p:ph idx="1"/>
          </p:nvPr>
        </p:nvSpPr>
        <p:spPr>
          <a:xfrm>
            <a:off x="1293813" y="990600"/>
            <a:ext cx="9601200" cy="5181600"/>
          </a:xfrm>
        </p:spPr>
        <p:txBody>
          <a:bodyPr/>
          <a:lstStyle/>
          <a:p>
            <a:r>
              <a:rPr lang="en-US" sz="1800" b="1" dirty="0">
                <a:effectLst/>
                <a:latin typeface="Times New Roman" panose="02020603050405020304" pitchFamily="18" charset="0"/>
                <a:ea typeface="Calibri" panose="020F0502020204030204" pitchFamily="34" charset="0"/>
              </a:rPr>
              <a:t>GDP per capita vs. Suicide Rate per 100k Population</a:t>
            </a:r>
          </a:p>
          <a:p>
            <a:endParaRPr lang="en-US" dirty="0"/>
          </a:p>
        </p:txBody>
      </p:sp>
      <p:pic>
        <p:nvPicPr>
          <p:cNvPr id="2" name="Picture 1">
            <a:extLst>
              <a:ext uri="{FF2B5EF4-FFF2-40B4-BE49-F238E27FC236}">
                <a16:creationId xmlns:a16="http://schemas.microsoft.com/office/drawing/2014/main" id="{655A21B1-B0FB-3BCD-ED08-411AD1C2CB2F}"/>
              </a:ext>
            </a:extLst>
          </p:cNvPr>
          <p:cNvPicPr>
            <a:picLocks noChangeAspect="1"/>
          </p:cNvPicPr>
          <p:nvPr/>
        </p:nvPicPr>
        <p:blipFill>
          <a:blip r:embed="rId2"/>
          <a:stretch>
            <a:fillRect/>
          </a:stretch>
        </p:blipFill>
        <p:spPr>
          <a:xfrm>
            <a:off x="1370012" y="1447800"/>
            <a:ext cx="10287000" cy="4953000"/>
          </a:xfrm>
          <a:prstGeom prst="rect">
            <a:avLst/>
          </a:prstGeom>
        </p:spPr>
      </p:pic>
    </p:spTree>
    <p:extLst>
      <p:ext uri="{BB962C8B-B14F-4D97-AF65-F5344CB8AC3E}">
        <p14:creationId xmlns:p14="http://schemas.microsoft.com/office/powerpoint/2010/main" val="190883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81000"/>
            <a:ext cx="9601200" cy="609600"/>
          </a:xfrm>
        </p:spPr>
        <p:txBody>
          <a:bodyPr/>
          <a:lstStyle/>
          <a:p>
            <a:r>
              <a:rPr lang="en-US" dirty="0"/>
              <a:t>Insights</a:t>
            </a:r>
          </a:p>
        </p:txBody>
      </p:sp>
      <p:sp>
        <p:nvSpPr>
          <p:cNvPr id="14" name="Content Placeholder 13"/>
          <p:cNvSpPr>
            <a:spLocks noGrp="1"/>
          </p:cNvSpPr>
          <p:nvPr>
            <p:ph idx="1"/>
          </p:nvPr>
        </p:nvSpPr>
        <p:spPr>
          <a:xfrm>
            <a:off x="1293813" y="1371600"/>
            <a:ext cx="5333999" cy="4800600"/>
          </a:xfrm>
        </p:spPr>
        <p:txBody>
          <a:bodyPr/>
          <a:lstStyle/>
          <a:p>
            <a:pPr algn="just"/>
            <a:r>
              <a:rPr lang="en-US" b="1" dirty="0">
                <a:effectLst/>
                <a:latin typeface="Times New Roman" panose="02020603050405020304" pitchFamily="18" charset="0"/>
                <a:ea typeface="Calibri" panose="020F0502020204030204" pitchFamily="34" charset="0"/>
              </a:rPr>
              <a:t>GDP per capita vs. Suicide Rate per 100k Population</a:t>
            </a:r>
          </a:p>
          <a:p>
            <a:pPr lvl="1" algn="just"/>
            <a:endParaRPr lang="en-US" dirty="0"/>
          </a:p>
          <a:p>
            <a:pPr lvl="1" algn="just"/>
            <a:r>
              <a:rPr lang="en-US" dirty="0"/>
              <a:t>The linear regression analysis indicates a weak negative relationship between GDP per capita and suicide rate per 100k population, with a negative slope and low R-squared value.</a:t>
            </a:r>
          </a:p>
          <a:p>
            <a:pPr lvl="1" algn="just"/>
            <a:r>
              <a:rPr lang="en-US" dirty="0"/>
              <a:t>The correlation coefficient between GDP per capita and suicide rate per 100k population is also very low (-0.036751), suggesting a weak inverse relationship.</a:t>
            </a:r>
          </a:p>
          <a:p>
            <a:pPr algn="just"/>
            <a:endParaRPr lang="en-US" dirty="0"/>
          </a:p>
        </p:txBody>
      </p:sp>
      <p:pic>
        <p:nvPicPr>
          <p:cNvPr id="3" name="Picture 2">
            <a:extLst>
              <a:ext uri="{FF2B5EF4-FFF2-40B4-BE49-F238E27FC236}">
                <a16:creationId xmlns:a16="http://schemas.microsoft.com/office/drawing/2014/main" id="{92E37522-0128-7C41-A690-428CACC0F90B}"/>
              </a:ext>
            </a:extLst>
          </p:cNvPr>
          <p:cNvPicPr>
            <a:picLocks noChangeAspect="1"/>
          </p:cNvPicPr>
          <p:nvPr/>
        </p:nvPicPr>
        <p:blipFill>
          <a:blip r:embed="rId2"/>
          <a:stretch>
            <a:fillRect/>
          </a:stretch>
        </p:blipFill>
        <p:spPr>
          <a:xfrm>
            <a:off x="6780212" y="1787969"/>
            <a:ext cx="5210320" cy="4385802"/>
          </a:xfrm>
          <a:prstGeom prst="rect">
            <a:avLst/>
          </a:prstGeom>
        </p:spPr>
      </p:pic>
    </p:spTree>
    <p:extLst>
      <p:ext uri="{BB962C8B-B14F-4D97-AF65-F5344CB8AC3E}">
        <p14:creationId xmlns:p14="http://schemas.microsoft.com/office/powerpoint/2010/main" val="188162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81000"/>
            <a:ext cx="9601200" cy="609600"/>
          </a:xfrm>
        </p:spPr>
        <p:txBody>
          <a:bodyPr/>
          <a:lstStyle/>
          <a:p>
            <a:r>
              <a:rPr lang="en-US" dirty="0"/>
              <a:t>Insights</a:t>
            </a:r>
          </a:p>
        </p:txBody>
      </p:sp>
      <p:sp>
        <p:nvSpPr>
          <p:cNvPr id="14" name="Content Placeholder 13"/>
          <p:cNvSpPr>
            <a:spLocks noGrp="1"/>
          </p:cNvSpPr>
          <p:nvPr>
            <p:ph idx="1"/>
          </p:nvPr>
        </p:nvSpPr>
        <p:spPr>
          <a:xfrm>
            <a:off x="1293813" y="990600"/>
            <a:ext cx="4343399" cy="5181600"/>
          </a:xfrm>
        </p:spPr>
        <p:txBody>
          <a:bodyPr/>
          <a:lstStyle/>
          <a:p>
            <a:pPr marL="285750" indent="-285750" algn="just">
              <a:lnSpc>
                <a:spcPct val="107000"/>
              </a:lnSpc>
              <a:spcBef>
                <a:spcPts val="0"/>
              </a:spcBef>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GDP per Capital per Age Group</a:t>
            </a:r>
          </a:p>
          <a:p>
            <a:pPr marL="564832" lvl="1" indent="-285750" algn="just">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There is a negative correlation between GDP per capita and suicide rate across different age groups, with stronger negative correlations observed among younger age groups. This suggests that nations with higher GDP per capita tend to have lower suicide rates across all age groups, with the strongest effect observed in the 5-14 years age group.</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564832" lvl="1" indent="-285750" algn="just">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But in its entirety, the correlation is irrelevant.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647BD8F8-D597-F8D4-0951-4CD4BDF8BD17}"/>
              </a:ext>
            </a:extLst>
          </p:cNvPr>
          <p:cNvPicPr>
            <a:picLocks noChangeAspect="1"/>
          </p:cNvPicPr>
          <p:nvPr/>
        </p:nvPicPr>
        <p:blipFill>
          <a:blip r:embed="rId2"/>
          <a:stretch>
            <a:fillRect/>
          </a:stretch>
        </p:blipFill>
        <p:spPr>
          <a:xfrm>
            <a:off x="5789612" y="356647"/>
            <a:ext cx="5943600" cy="5878195"/>
          </a:xfrm>
          <a:prstGeom prst="rect">
            <a:avLst/>
          </a:prstGeom>
        </p:spPr>
      </p:pic>
    </p:spTree>
    <p:extLst>
      <p:ext uri="{BB962C8B-B14F-4D97-AF65-F5344CB8AC3E}">
        <p14:creationId xmlns:p14="http://schemas.microsoft.com/office/powerpoint/2010/main" val="2890876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81000"/>
            <a:ext cx="9601200" cy="685800"/>
          </a:xfrm>
        </p:spPr>
        <p:txBody>
          <a:bodyPr/>
          <a:lstStyle/>
          <a:p>
            <a:r>
              <a:rPr lang="en-US" dirty="0"/>
              <a:t>Background</a:t>
            </a:r>
          </a:p>
        </p:txBody>
      </p:sp>
      <p:sp>
        <p:nvSpPr>
          <p:cNvPr id="14" name="Content Placeholder 13"/>
          <p:cNvSpPr>
            <a:spLocks noGrp="1"/>
          </p:cNvSpPr>
          <p:nvPr>
            <p:ph idx="1"/>
          </p:nvPr>
        </p:nvSpPr>
        <p:spPr>
          <a:xfrm>
            <a:off x="1293813" y="1143000"/>
            <a:ext cx="9601200" cy="3810000"/>
          </a:xfrm>
        </p:spPr>
        <p:txBody>
          <a:bodyPr/>
          <a:lstStyle/>
          <a:p>
            <a:pPr algn="just"/>
            <a:r>
              <a:rPr lang="en-US" dirty="0"/>
              <a:t>As per the World Health Organization, an estimated 703,000 people a year take their life around the world.</a:t>
            </a:r>
          </a:p>
          <a:p>
            <a:pPr algn="just"/>
            <a:r>
              <a:rPr lang="en-US" dirty="0"/>
              <a:t>And for every suicide, there are likely 20 other people making a suicide attempt and many more have serious thoughts of suicide.</a:t>
            </a:r>
          </a:p>
          <a:p>
            <a:pPr algn="just"/>
            <a:r>
              <a:rPr lang="en-US" dirty="0"/>
              <a:t>Suicide is a complex phenomenon with profound implications worldwide</a:t>
            </a:r>
          </a:p>
          <a:p>
            <a:pPr algn="just"/>
            <a:r>
              <a:rPr lang="en-US" dirty="0"/>
              <a:t>Global suicide trends provides valuable insights for making informed decisions for suicide prevention efforts and policy development.</a:t>
            </a:r>
          </a:p>
        </p:txBody>
      </p:sp>
    </p:spTree>
    <p:extLst>
      <p:ext uri="{BB962C8B-B14F-4D97-AF65-F5344CB8AC3E}">
        <p14:creationId xmlns:p14="http://schemas.microsoft.com/office/powerpoint/2010/main" val="127082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81000"/>
            <a:ext cx="9601200" cy="609600"/>
          </a:xfrm>
        </p:spPr>
        <p:txBody>
          <a:bodyPr/>
          <a:lstStyle/>
          <a:p>
            <a:r>
              <a:rPr lang="en-US" dirty="0"/>
              <a:t>Insights</a:t>
            </a:r>
          </a:p>
        </p:txBody>
      </p:sp>
      <p:sp>
        <p:nvSpPr>
          <p:cNvPr id="14" name="Content Placeholder 13"/>
          <p:cNvSpPr>
            <a:spLocks noGrp="1"/>
          </p:cNvSpPr>
          <p:nvPr>
            <p:ph idx="1"/>
          </p:nvPr>
        </p:nvSpPr>
        <p:spPr>
          <a:xfrm>
            <a:off x="1293813" y="990600"/>
            <a:ext cx="9601200" cy="5181600"/>
          </a:xfrm>
        </p:spPr>
        <p:txBody>
          <a:bodyPr/>
          <a:lstStyle/>
          <a:p>
            <a:r>
              <a:rPr lang="en-US" sz="1800" b="1" dirty="0">
                <a:effectLst/>
                <a:latin typeface="Times New Roman" panose="02020603050405020304" pitchFamily="18" charset="0"/>
                <a:ea typeface="Calibri" panose="020F0502020204030204" pitchFamily="34" charset="0"/>
              </a:rPr>
              <a:t>Suicide Rate Based on Gender</a:t>
            </a:r>
            <a:endParaRPr lang="en-US" dirty="0"/>
          </a:p>
        </p:txBody>
      </p:sp>
      <p:pic>
        <p:nvPicPr>
          <p:cNvPr id="3" name="Picture 2">
            <a:extLst>
              <a:ext uri="{FF2B5EF4-FFF2-40B4-BE49-F238E27FC236}">
                <a16:creationId xmlns:a16="http://schemas.microsoft.com/office/drawing/2014/main" id="{8841391F-CE22-EEEF-85DE-08D304A4623A}"/>
              </a:ext>
            </a:extLst>
          </p:cNvPr>
          <p:cNvPicPr>
            <a:picLocks noChangeAspect="1"/>
          </p:cNvPicPr>
          <p:nvPr/>
        </p:nvPicPr>
        <p:blipFill>
          <a:blip r:embed="rId2"/>
          <a:stretch>
            <a:fillRect/>
          </a:stretch>
        </p:blipFill>
        <p:spPr>
          <a:xfrm>
            <a:off x="1370012" y="1447800"/>
            <a:ext cx="10287000" cy="5029200"/>
          </a:xfrm>
          <a:prstGeom prst="rect">
            <a:avLst/>
          </a:prstGeom>
        </p:spPr>
      </p:pic>
    </p:spTree>
    <p:extLst>
      <p:ext uri="{BB962C8B-B14F-4D97-AF65-F5344CB8AC3E}">
        <p14:creationId xmlns:p14="http://schemas.microsoft.com/office/powerpoint/2010/main" val="223911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81000"/>
            <a:ext cx="9601200" cy="609600"/>
          </a:xfrm>
        </p:spPr>
        <p:txBody>
          <a:bodyPr/>
          <a:lstStyle/>
          <a:p>
            <a:r>
              <a:rPr lang="en-US" dirty="0"/>
              <a:t>Insights</a:t>
            </a:r>
          </a:p>
        </p:txBody>
      </p:sp>
      <p:sp>
        <p:nvSpPr>
          <p:cNvPr id="14" name="Content Placeholder 13"/>
          <p:cNvSpPr>
            <a:spLocks noGrp="1"/>
          </p:cNvSpPr>
          <p:nvPr>
            <p:ph idx="1"/>
          </p:nvPr>
        </p:nvSpPr>
        <p:spPr>
          <a:xfrm>
            <a:off x="1293813" y="990600"/>
            <a:ext cx="4343399" cy="5181600"/>
          </a:xfrm>
        </p:spPr>
        <p:txBody>
          <a:bodyPr/>
          <a:lstStyle/>
          <a:p>
            <a:pPr marL="342900" marR="0" lvl="0" indent="-342900" algn="just">
              <a:lnSpc>
                <a:spcPct val="107000"/>
              </a:lnSpc>
              <a:spcBef>
                <a:spcPts val="0"/>
              </a:spcBef>
              <a:spcAft>
                <a:spcPts val="800"/>
              </a:spcAft>
              <a:buFont typeface="+mj-lt"/>
              <a:buAutoNum type="arabicPeriod"/>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Suicide Rate Based on Gender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analysis shows that males have a significantly higher suicide rate compared to females, as indicated by the total suicides per 100k population.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T-test results confirm that the difference in suicide rates between genders is statistically significant, with a very low p-value.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6564B11E-A5D5-E4DE-2A7B-D5934927CC3A}"/>
              </a:ext>
            </a:extLst>
          </p:cNvPr>
          <p:cNvPicPr>
            <a:picLocks noChangeAspect="1"/>
          </p:cNvPicPr>
          <p:nvPr/>
        </p:nvPicPr>
        <p:blipFill>
          <a:blip r:embed="rId2"/>
          <a:stretch>
            <a:fillRect/>
          </a:stretch>
        </p:blipFill>
        <p:spPr>
          <a:xfrm>
            <a:off x="6399212" y="685800"/>
            <a:ext cx="5638800" cy="5791200"/>
          </a:xfrm>
          <a:prstGeom prst="rect">
            <a:avLst/>
          </a:prstGeom>
        </p:spPr>
      </p:pic>
    </p:spTree>
    <p:extLst>
      <p:ext uri="{BB962C8B-B14F-4D97-AF65-F5344CB8AC3E}">
        <p14:creationId xmlns:p14="http://schemas.microsoft.com/office/powerpoint/2010/main" val="249861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81000"/>
            <a:ext cx="9601200" cy="609600"/>
          </a:xfrm>
        </p:spPr>
        <p:txBody>
          <a:bodyPr/>
          <a:lstStyle/>
          <a:p>
            <a:r>
              <a:rPr lang="en-US" dirty="0"/>
              <a:t>Recommendations</a:t>
            </a:r>
          </a:p>
        </p:txBody>
      </p:sp>
      <p:sp>
        <p:nvSpPr>
          <p:cNvPr id="14" name="Content Placeholder 13"/>
          <p:cNvSpPr>
            <a:spLocks noGrp="1"/>
          </p:cNvSpPr>
          <p:nvPr>
            <p:ph idx="1"/>
          </p:nvPr>
        </p:nvSpPr>
        <p:spPr>
          <a:xfrm>
            <a:off x="1293813" y="1066800"/>
            <a:ext cx="9601200" cy="5105400"/>
          </a:xfrm>
        </p:spPr>
        <p:txBody>
          <a:bodyPr>
            <a:normAutofit/>
          </a:bodyPr>
          <a:lstStyle/>
          <a:p>
            <a:pPr marL="342900" marR="0" lvl="0" indent="-342900" algn="just">
              <a:lnSpc>
                <a:spcPct val="107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While the analysis indicates a weak relationship between GDP per capita and suicide rates, it's essential to address underlying socioeconomic factors that may contribute to suicide risk. Policies aimed at improving economic opportunities, reducing income inequality, and providing social support systems could help mitigate suicide risk.</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Given the stronger negative correlation between GDP per capita and suicide rates among younger age groups, targeted interventions focusing on mental health support, education, and social inclusion for adolescents and young adults may be beneficial.</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Develop gender-specific suicide prevention strategies that address the unique risk factors and challenges faced by males and females. This could involve promoting mental health awareness, improving access to support services, and challenging societal norms related to masculinity and help-seeking behavior.</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Continued Research and Monitoring: Further research is needed to better understand the complex interplay between socioeconomic factors, mental health, and suicide risk. Continual monitoring of suicide trends and risk factors can inform evidence-based interventions and policy decisions aimed at reducing suicide rates.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775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81000"/>
            <a:ext cx="9601200" cy="609600"/>
          </a:xfrm>
        </p:spPr>
        <p:txBody>
          <a:bodyPr/>
          <a:lstStyle/>
          <a:p>
            <a:r>
              <a:rPr lang="en-US" dirty="0"/>
              <a:t>Reflections</a:t>
            </a:r>
          </a:p>
        </p:txBody>
      </p:sp>
      <p:sp>
        <p:nvSpPr>
          <p:cNvPr id="14" name="Content Placeholder 13"/>
          <p:cNvSpPr>
            <a:spLocks noGrp="1"/>
          </p:cNvSpPr>
          <p:nvPr>
            <p:ph idx="1"/>
          </p:nvPr>
        </p:nvSpPr>
        <p:spPr>
          <a:xfrm>
            <a:off x="1293813" y="1143000"/>
            <a:ext cx="9601200" cy="5029200"/>
          </a:xfrm>
        </p:spPr>
        <p:txBody>
          <a:bodyPr>
            <a:normAutofit fontScale="92500" lnSpcReduction="20000"/>
          </a:bodyPr>
          <a:lstStyle/>
          <a:p>
            <a:pPr marL="342900" marR="0" lvl="0" indent="-342900" algn="just">
              <a:lnSpc>
                <a:spcPct val="107000"/>
              </a:lnSpc>
              <a:spcBef>
                <a:spcPts val="0"/>
              </a:spcBef>
              <a:spcAft>
                <a:spcPts val="0"/>
              </a:spcAft>
              <a:buFont typeface="Symbol" panose="05050102010706020507" pitchFamily="18" charset="2"/>
              <a:buChar char=""/>
            </a:pP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Challenges Encountered</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621982" lvl="1" indent="-342900" algn="just">
              <a:lnSpc>
                <a:spcPct val="107000"/>
              </a:lnSpc>
              <a:spcBef>
                <a:spcPts val="0"/>
              </a:spcBef>
              <a:buFont typeface="Times New Roman" panose="02020603050405020304" pitchFamily="18" charset="0"/>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One of the primary challenges was dealing with incomplete or missing data. This required careful consideration when cleaning the dataset and making decisions about which data points to include in the analysis.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621982" lvl="1" indent="-342900" algn="just">
              <a:lnSpc>
                <a:spcPct val="107000"/>
              </a:lnSpc>
              <a:spcBef>
                <a:spcPts val="0"/>
              </a:spcBef>
              <a:buFont typeface="Times New Roman" panose="02020603050405020304" pitchFamily="18" charset="0"/>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Understanding the limitations of correlation analysis was challenging. While correlations provide insights into relationships between variables, they do not imply causation.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Lessons Learned</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621982" lvl="1" indent="-342900" algn="just">
              <a:lnSpc>
                <a:spcPct val="107000"/>
              </a:lnSpc>
              <a:spcBef>
                <a:spcPts val="0"/>
              </a:spcBef>
              <a:buFont typeface="Times New Roman" panose="02020603050405020304" pitchFamily="18" charset="0"/>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Data Preparation is always Key!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621982" lvl="1" indent="-342900" algn="just">
              <a:lnSpc>
                <a:spcPct val="107000"/>
              </a:lnSpc>
              <a:spcBef>
                <a:spcPts val="0"/>
              </a:spcBef>
              <a:buFont typeface="Times New Roman" panose="02020603050405020304" pitchFamily="18" charset="0"/>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Visualizing data using various techniques such as heatmaps, scatter plots, and histograms proved invaluable in uncovering patterns and relationships within the data.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Opportunities for Future Research:</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621982" lvl="1" indent="-342900" algn="just">
              <a:lnSpc>
                <a:spcPct val="107000"/>
              </a:lnSpc>
              <a:spcBef>
                <a:spcPts val="0"/>
              </a:spcBef>
              <a:buFont typeface="Times New Roman" panose="02020603050405020304" pitchFamily="18" charset="0"/>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Update the Paper once complete data is available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621982" lvl="1" indent="-342900" algn="just">
              <a:lnSpc>
                <a:spcPct val="107000"/>
              </a:lnSpc>
              <a:spcBef>
                <a:spcPts val="0"/>
              </a:spcBef>
              <a:buFont typeface="Times New Roman" panose="02020603050405020304" pitchFamily="18" charset="0"/>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Longitudinal Analysis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621982" lvl="1" indent="-342900" algn="just">
              <a:lnSpc>
                <a:spcPct val="107000"/>
              </a:lnSpc>
              <a:spcBef>
                <a:spcPts val="0"/>
              </a:spcBef>
              <a:spcAft>
                <a:spcPts val="800"/>
              </a:spcAft>
              <a:buFont typeface="Times New Roman" panose="02020603050405020304" pitchFamily="18" charset="0"/>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Recommendations for Policy Evaluation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913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DF779-05F6-AC85-59E9-73D8902DBC0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4D2639A-62C1-8D8C-76FB-D23B7442945D}"/>
              </a:ext>
            </a:extLst>
          </p:cNvPr>
          <p:cNvSpPr>
            <a:spLocks noGrp="1"/>
          </p:cNvSpPr>
          <p:nvPr>
            <p:ph idx="1"/>
          </p:nvPr>
        </p:nvSpPr>
        <p:spPr/>
        <p:txBody>
          <a:bodyPr>
            <a:normAutofit fontScale="92500" lnSpcReduction="20000"/>
          </a:bodyPr>
          <a:lstStyle/>
          <a:p>
            <a:pPr marL="342900" marR="0" lvl="0" indent="-342900" algn="just">
              <a:lnSpc>
                <a:spcPct val="107000"/>
              </a:lnSpc>
              <a:spcBef>
                <a:spcPts val="0"/>
              </a:spcBef>
              <a:spcAft>
                <a:spcPts val="0"/>
              </a:spcAft>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The statistical analysis revealed a weak negative relationship between GDP per capita and suicide rates. While the correlation was low and the R-squared value indicated limited explanatory power, the negative slope suggests that nations with higher GDP per capita tend to have slightly lower suicide rates.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Across different age groups, there was a negative correlation between GDP per capita and suicide rates, with stronger negative correlations observed among younger age groups. This indicates that nations with higher GDP per capita may have lower suicide rates across all age groups, particularly among adolescents and young adults.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Gender-based analysis revealed significant disparities in suicide rates, with males exhibiting significantly higher rates compared to females. This finding underscores the importance of gender-specific approaches in suicide prevention efforts and highlights the need for targeted interventions addressing the unique risk factors faced by males.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7577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Citations</a:t>
            </a:r>
          </a:p>
        </p:txBody>
      </p:sp>
      <p:sp>
        <p:nvSpPr>
          <p:cNvPr id="14" name="Content Placeholder 13"/>
          <p:cNvSpPr>
            <a:spLocks noGrp="1"/>
          </p:cNvSpPr>
          <p:nvPr>
            <p:ph idx="1"/>
          </p:nvPr>
        </p:nvSpPr>
        <p:spPr/>
        <p:txBody>
          <a:bodyPr>
            <a:noAutofit/>
          </a:bodyPr>
          <a:lstStyle/>
          <a:p>
            <a:r>
              <a:rPr lang="en-US" u="sng" dirty="0">
                <a:solidFill>
                  <a:srgbClr val="0563C1"/>
                </a:solidFill>
                <a:effectLst/>
                <a:latin typeface="Times New Roman" panose="02020603050405020304" pitchFamily="18" charset="0"/>
                <a:ea typeface="Calibri" panose="020F0502020204030204" pitchFamily="34" charset="0"/>
                <a:hlinkClick r:id="rId2"/>
              </a:rPr>
              <a:t>https://www.kaggle.com/datasets/russellyates88/suicide-rates-overview-1985-to-2016</a:t>
            </a:r>
            <a:endParaRPr lang="en-US" dirty="0"/>
          </a:p>
          <a:p>
            <a:r>
              <a:rPr lang="en-US"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https://www.kaggle.com/code/szamil/suicide-in-the-twenty-first-century/notebook</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r>
              <a:rPr lang="en-US"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https://databank.worldbank.org/source/world-development-indicators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r>
              <a:rPr lang="en-US"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https://hdr.undp.org/data-center/country-insights#/ranks</a:t>
            </a:r>
            <a:endParaRPr lang="en-US" u="sng" kern="1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endParaRPr>
          </a:p>
          <a:p>
            <a:r>
              <a:rPr lang="en-US" u="sng" dirty="0">
                <a:solidFill>
                  <a:srgbClr val="0563C1"/>
                </a:solidFill>
                <a:effectLst/>
                <a:latin typeface="Times New Roman" panose="02020603050405020304" pitchFamily="18" charset="0"/>
                <a:ea typeface="Calibri" panose="020F0502020204030204" pitchFamily="34" charset="0"/>
                <a:hlinkClick r:id="rId6"/>
              </a:rPr>
              <a:t>https://www.who.int/campaigns/world-suicide-prevention-day/2022</a:t>
            </a:r>
            <a:endParaRPr lang="en-US" u="sng" dirty="0">
              <a:solidFill>
                <a:srgbClr val="0563C1"/>
              </a:solidFill>
              <a:effectLst/>
              <a:latin typeface="Times New Roman" panose="02020603050405020304" pitchFamily="18" charset="0"/>
              <a:ea typeface="Calibri" panose="020F0502020204030204" pitchFamily="34" charset="0"/>
            </a:endParaRPr>
          </a:p>
          <a:p>
            <a:r>
              <a:rPr lang="en-US" u="sng" dirty="0">
                <a:solidFill>
                  <a:srgbClr val="0563C1"/>
                </a:solidFill>
                <a:effectLst/>
                <a:latin typeface="Times New Roman" panose="02020603050405020304" pitchFamily="18" charset="0"/>
                <a:ea typeface="Calibri" panose="020F0502020204030204" pitchFamily="34" charset="0"/>
                <a:hlinkClick r:id="rId7"/>
              </a:rPr>
              <a:t>https://crisis-clinic.org/suicide/</a:t>
            </a:r>
            <a:endParaRPr lang="en-US" u="sng" dirty="0">
              <a:solidFill>
                <a:srgbClr val="0563C1"/>
              </a:solidFill>
              <a:effectLst/>
              <a:latin typeface="Times New Roman" panose="02020603050405020304" pitchFamily="18" charset="0"/>
              <a:ea typeface="Calibri" panose="020F0502020204030204" pitchFamily="34" charset="0"/>
            </a:endParaRPr>
          </a:p>
          <a:p>
            <a:r>
              <a:rPr lang="en-US" u="sng" dirty="0">
                <a:solidFill>
                  <a:srgbClr val="0563C1"/>
                </a:solidFill>
                <a:effectLst/>
                <a:latin typeface="Times New Roman" panose="02020603050405020304" pitchFamily="18" charset="0"/>
                <a:ea typeface="Calibri" panose="020F0502020204030204" pitchFamily="34" charset="0"/>
                <a:hlinkClick r:id="rId8"/>
              </a:rPr>
              <a:t>https://healthygrandcounty.org/resource-directory/2122/suicide-prevention-resources/</a:t>
            </a:r>
            <a:endParaRPr lang="en-US" dirty="0"/>
          </a:p>
        </p:txBody>
      </p:sp>
    </p:spTree>
    <p:extLst>
      <p:ext uri="{BB962C8B-B14F-4D97-AF65-F5344CB8AC3E}">
        <p14:creationId xmlns:p14="http://schemas.microsoft.com/office/powerpoint/2010/main" val="243386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79812" y="2362200"/>
            <a:ext cx="5257800" cy="1201091"/>
          </a:xfrm>
        </p:spPr>
        <p:txBody>
          <a:bodyPr/>
          <a:lstStyle/>
          <a:p>
            <a:pPr algn="ctr"/>
            <a:r>
              <a:rPr lang="en-US" sz="6600" b="1" dirty="0"/>
              <a:t>Thank You!</a:t>
            </a:r>
          </a:p>
        </p:txBody>
      </p:sp>
      <p:pic>
        <p:nvPicPr>
          <p:cNvPr id="2" name="Picture 8">
            <a:extLst>
              <a:ext uri="{FF2B5EF4-FFF2-40B4-BE49-F238E27FC236}">
                <a16:creationId xmlns:a16="http://schemas.microsoft.com/office/drawing/2014/main" id="{54B62702-0FFF-E6D3-18BD-1758005E1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9992" y="3733800"/>
            <a:ext cx="2396020" cy="239602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iscover Health Resources in Grand County | GCRHNHealthy Grand County">
            <a:extLst>
              <a:ext uri="{FF2B5EF4-FFF2-40B4-BE49-F238E27FC236}">
                <a16:creationId xmlns:a16="http://schemas.microsoft.com/office/drawing/2014/main" id="{5D27CAFD-2B96-14A7-A209-270287B8B9E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08912" y="914400"/>
            <a:ext cx="20574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0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Objectives</a:t>
            </a:r>
          </a:p>
        </p:txBody>
      </p:sp>
      <p:sp>
        <p:nvSpPr>
          <p:cNvPr id="14" name="Content Placeholder 13"/>
          <p:cNvSpPr>
            <a:spLocks noGrp="1"/>
          </p:cNvSpPr>
          <p:nvPr>
            <p:ph idx="1"/>
          </p:nvPr>
        </p:nvSpPr>
        <p:spPr/>
        <p:txBody>
          <a:bodyPr>
            <a:normAutofit/>
          </a:bodyPr>
          <a:lstStyle/>
          <a:p>
            <a:pPr marL="342900" marR="0" lvl="0" indent="-342900" algn="just">
              <a:lnSpc>
                <a:spcPct val="107000"/>
              </a:lnSpc>
              <a:spcBef>
                <a:spcPts val="0"/>
              </a:spcBef>
              <a:spcAft>
                <a:spcPts val="0"/>
              </a:spcAft>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Explore the correlation between GDP per capita and suicide rates to ascertain whether nations with higher GDP per capita exhibit lower suicide rates;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Assess the impact of age and gender on suicide rates across diverse countries;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Assess the impact of gender on suicide rates across diverse countries.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773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81000"/>
            <a:ext cx="9601200" cy="685800"/>
          </a:xfrm>
        </p:spPr>
        <p:txBody>
          <a:bodyPr/>
          <a:lstStyle/>
          <a:p>
            <a:r>
              <a:rPr lang="en-US" dirty="0"/>
              <a:t>Methodology</a:t>
            </a:r>
          </a:p>
        </p:txBody>
      </p:sp>
      <p:sp>
        <p:nvSpPr>
          <p:cNvPr id="14" name="Content Placeholder 13"/>
          <p:cNvSpPr>
            <a:spLocks noGrp="1"/>
          </p:cNvSpPr>
          <p:nvPr>
            <p:ph idx="1"/>
          </p:nvPr>
        </p:nvSpPr>
        <p:spPr>
          <a:xfrm>
            <a:off x="1293813" y="1143000"/>
            <a:ext cx="9601200" cy="5029200"/>
          </a:xfrm>
        </p:spPr>
        <p:txBody>
          <a:bodyPr>
            <a:normAutofit fontScale="77500" lnSpcReduction="20000"/>
          </a:bodyPr>
          <a:lstStyle/>
          <a:p>
            <a:pPr marL="285750" marR="0" lvl="0" indent="-285750" algn="just">
              <a:lnSpc>
                <a:spcPct val="107000"/>
              </a:lnSpc>
              <a:spcBef>
                <a:spcPts val="0"/>
              </a:spcBef>
              <a:spcAft>
                <a:spcPts val="0"/>
              </a:spcAft>
            </a:pPr>
            <a:r>
              <a:rPr lang="en-US" sz="2600" b="1" kern="100" dirty="0">
                <a:effectLst/>
                <a:latin typeface="Times New Roman" panose="02020603050405020304" pitchFamily="18" charset="0"/>
                <a:ea typeface="Calibri" panose="020F0502020204030204" pitchFamily="34" charset="0"/>
                <a:cs typeface="Times New Roman" panose="02020603050405020304" pitchFamily="18" charset="0"/>
              </a:rPr>
              <a:t>Data Loading and Inspection</a:t>
            </a:r>
            <a:endParaRPr lang="en-US"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564832" lvl="1" indent="-285750" algn="just">
              <a:lnSpc>
                <a:spcPct val="107000"/>
              </a:lnSpc>
              <a:spcBef>
                <a:spcPts val="0"/>
              </a:spcBef>
            </a:pPr>
            <a:r>
              <a:rPr lang="en-US" sz="2100" kern="100" dirty="0">
                <a:effectLst/>
                <a:latin typeface="Times New Roman" panose="02020603050405020304" pitchFamily="18" charset="0"/>
                <a:ea typeface="Calibri" panose="020F0502020204030204" pitchFamily="34" charset="0"/>
                <a:cs typeface="Times New Roman" panose="02020603050405020304" pitchFamily="18" charset="0"/>
              </a:rPr>
              <a:t>Import necessary libraries</a:t>
            </a:r>
          </a:p>
          <a:p>
            <a:pPr marL="564832" lvl="1" indent="-285750" algn="just">
              <a:lnSpc>
                <a:spcPct val="107000"/>
              </a:lnSpc>
              <a:spcBef>
                <a:spcPts val="0"/>
              </a:spcBef>
            </a:pPr>
            <a:r>
              <a:rPr lang="en-US" sz="2100" kern="100" dirty="0">
                <a:effectLst/>
                <a:latin typeface="Times New Roman" panose="02020603050405020304" pitchFamily="18" charset="0"/>
                <a:ea typeface="Calibri" panose="020F0502020204030204" pitchFamily="34" charset="0"/>
                <a:cs typeface="Times New Roman" panose="02020603050405020304" pitchFamily="18" charset="0"/>
              </a:rPr>
              <a:t>Load the dataset using</a:t>
            </a:r>
          </a:p>
          <a:p>
            <a:pPr marL="564832" lvl="1" indent="-285750" algn="just">
              <a:lnSpc>
                <a:spcPct val="107000"/>
              </a:lnSpc>
              <a:spcBef>
                <a:spcPts val="0"/>
              </a:spcBef>
            </a:pPr>
            <a:r>
              <a:rPr lang="en-US" sz="2100" kern="100" dirty="0">
                <a:effectLst/>
                <a:latin typeface="Times New Roman" panose="02020603050405020304" pitchFamily="18" charset="0"/>
                <a:ea typeface="Calibri" panose="020F0502020204030204" pitchFamily="34" charset="0"/>
                <a:cs typeface="Times New Roman" panose="02020603050405020304" pitchFamily="18" charset="0"/>
              </a:rPr>
              <a:t>Check the shape of the dataset</a:t>
            </a:r>
          </a:p>
          <a:p>
            <a:pPr marL="564832" lvl="1" indent="-285750" algn="just">
              <a:lnSpc>
                <a:spcPct val="107000"/>
              </a:lnSpc>
              <a:spcBef>
                <a:spcPts val="0"/>
              </a:spcBef>
            </a:pPr>
            <a:r>
              <a:rPr lang="en-US" sz="2100" kern="100" dirty="0">
                <a:effectLst/>
                <a:latin typeface="Times New Roman" panose="02020603050405020304" pitchFamily="18" charset="0"/>
                <a:ea typeface="Calibri" panose="020F0502020204030204" pitchFamily="34" charset="0"/>
                <a:cs typeface="Times New Roman" panose="02020603050405020304" pitchFamily="18" charset="0"/>
              </a:rPr>
              <a:t>Inspect the first rows of the dataset</a:t>
            </a:r>
            <a:endParaRPr lang="en-US"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gn="just">
              <a:lnSpc>
                <a:spcPct val="107000"/>
              </a:lnSpc>
              <a:spcBef>
                <a:spcPts val="0"/>
              </a:spcBef>
              <a:spcAft>
                <a:spcPts val="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Bef>
                <a:spcPts val="0"/>
              </a:spcBef>
            </a:pPr>
            <a:r>
              <a:rPr lang="en-US" sz="2600" b="1" kern="100" dirty="0">
                <a:effectLst/>
                <a:latin typeface="Times New Roman" panose="02020603050405020304" pitchFamily="18" charset="0"/>
                <a:ea typeface="Calibri" panose="020F0502020204030204" pitchFamily="34" charset="0"/>
                <a:cs typeface="Times New Roman" panose="02020603050405020304" pitchFamily="18" charset="0"/>
              </a:rPr>
              <a:t>Items Formatting / Cleaning</a:t>
            </a:r>
            <a:endParaRPr lang="en-US"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564832" lvl="1" indent="-285750" algn="just">
              <a:lnSpc>
                <a:spcPct val="107000"/>
              </a:lnSpc>
              <a:spcBef>
                <a:spcPts val="0"/>
              </a:spcBef>
            </a:pPr>
            <a:r>
              <a:rPr lang="en-US" sz="2100" kern="100" dirty="0">
                <a:effectLst/>
                <a:latin typeface="Times New Roman" panose="02020603050405020304" pitchFamily="18" charset="0"/>
                <a:ea typeface="Calibri" panose="020F0502020204030204" pitchFamily="34" charset="0"/>
                <a:cs typeface="Times New Roman" panose="02020603050405020304" pitchFamily="18" charset="0"/>
              </a:rPr>
              <a:t>Improve column titles</a:t>
            </a:r>
            <a:endParaRPr lang="en-US" sz="2100" kern="100" dirty="0">
              <a:latin typeface="Calibri" panose="020F0502020204030204" pitchFamily="34" charset="0"/>
              <a:ea typeface="Calibri" panose="020F0502020204030204" pitchFamily="34" charset="0"/>
              <a:cs typeface="Times New Roman" panose="02020603050405020304" pitchFamily="18" charset="0"/>
            </a:endParaRPr>
          </a:p>
          <a:p>
            <a:pPr marL="564832" lvl="1" indent="-285750" algn="just">
              <a:lnSpc>
                <a:spcPct val="107000"/>
              </a:lnSpc>
              <a:spcBef>
                <a:spcPts val="0"/>
              </a:spcBef>
            </a:pPr>
            <a:r>
              <a:rPr lang="en-US" sz="2100" kern="100" dirty="0">
                <a:effectLst/>
                <a:latin typeface="Times New Roman" panose="02020603050405020304" pitchFamily="18" charset="0"/>
                <a:ea typeface="Calibri" panose="020F0502020204030204" pitchFamily="34" charset="0"/>
                <a:cs typeface="Times New Roman" panose="02020603050405020304" pitchFamily="18" charset="0"/>
              </a:rPr>
              <a:t>Remove the "HDI for year" column due to mostly incomplete data.</a:t>
            </a:r>
            <a:endParaRPr lang="en-US" sz="2100" kern="100" dirty="0">
              <a:latin typeface="Calibri" panose="020F0502020204030204" pitchFamily="34" charset="0"/>
              <a:ea typeface="Calibri" panose="020F0502020204030204" pitchFamily="34" charset="0"/>
              <a:cs typeface="Times New Roman" panose="02020603050405020304" pitchFamily="18" charset="0"/>
            </a:endParaRPr>
          </a:p>
          <a:p>
            <a:pPr marL="564832" lvl="1" indent="-285750" algn="just">
              <a:lnSpc>
                <a:spcPct val="107000"/>
              </a:lnSpc>
              <a:spcBef>
                <a:spcPts val="0"/>
              </a:spcBef>
            </a:pPr>
            <a:r>
              <a:rPr lang="en-US" sz="2100" kern="100" dirty="0">
                <a:effectLst/>
                <a:latin typeface="Times New Roman" panose="02020603050405020304" pitchFamily="18" charset="0"/>
                <a:ea typeface="Calibri" panose="020F0502020204030204" pitchFamily="34" charset="0"/>
                <a:cs typeface="Times New Roman" panose="02020603050405020304" pitchFamily="18" charset="0"/>
              </a:rPr>
              <a:t>Remove the "country-year" column as it is redundant.</a:t>
            </a:r>
            <a:endParaRPr lang="en-US" sz="2100" kern="100" dirty="0">
              <a:latin typeface="Calibri" panose="020F0502020204030204" pitchFamily="34" charset="0"/>
              <a:ea typeface="Calibri" panose="020F0502020204030204" pitchFamily="34" charset="0"/>
              <a:cs typeface="Times New Roman" panose="02020603050405020304" pitchFamily="18" charset="0"/>
            </a:endParaRPr>
          </a:p>
          <a:p>
            <a:pPr marL="564832" lvl="1" indent="-285750" algn="just">
              <a:lnSpc>
                <a:spcPct val="107000"/>
              </a:lnSpc>
              <a:spcBef>
                <a:spcPts val="0"/>
              </a:spcBef>
            </a:pPr>
            <a:r>
              <a:rPr lang="en-US" sz="2100" kern="100" dirty="0">
                <a:effectLst/>
                <a:latin typeface="Times New Roman" panose="02020603050405020304" pitchFamily="18" charset="0"/>
                <a:ea typeface="Calibri" panose="020F0502020204030204" pitchFamily="34" charset="0"/>
                <a:cs typeface="Times New Roman" panose="02020603050405020304" pitchFamily="18" charset="0"/>
              </a:rPr>
              <a:t>Change the data type of the "</a:t>
            </a:r>
            <a:r>
              <a:rPr lang="en-US" sz="2100" kern="100" dirty="0" err="1">
                <a:effectLst/>
                <a:latin typeface="Times New Roman" panose="02020603050405020304" pitchFamily="18" charset="0"/>
                <a:ea typeface="Calibri" panose="020F0502020204030204" pitchFamily="34" charset="0"/>
                <a:cs typeface="Times New Roman" panose="02020603050405020304" pitchFamily="18" charset="0"/>
              </a:rPr>
              <a:t>gdp_for_year</a:t>
            </a:r>
            <a:r>
              <a:rPr lang="en-US" sz="2100" kern="100" dirty="0">
                <a:effectLst/>
                <a:latin typeface="Times New Roman" panose="02020603050405020304" pitchFamily="18" charset="0"/>
                <a:ea typeface="Calibri" panose="020F0502020204030204" pitchFamily="34" charset="0"/>
                <a:cs typeface="Times New Roman" panose="02020603050405020304" pitchFamily="18" charset="0"/>
              </a:rPr>
              <a:t> ($)" column from object to numeric.</a:t>
            </a:r>
            <a:endParaRPr lang="en-US" sz="2100" kern="100" dirty="0">
              <a:latin typeface="Calibri" panose="020F0502020204030204" pitchFamily="34" charset="0"/>
              <a:ea typeface="Calibri" panose="020F0502020204030204" pitchFamily="34" charset="0"/>
              <a:cs typeface="Times New Roman" panose="02020603050405020304" pitchFamily="18" charset="0"/>
            </a:endParaRPr>
          </a:p>
          <a:p>
            <a:pPr marL="564832" lvl="1" indent="-285750" algn="just">
              <a:lnSpc>
                <a:spcPct val="107000"/>
              </a:lnSpc>
              <a:spcBef>
                <a:spcPts val="0"/>
              </a:spcBef>
            </a:pPr>
            <a:r>
              <a:rPr lang="en-US" sz="2100" kern="100" dirty="0">
                <a:effectLst/>
                <a:latin typeface="Times New Roman" panose="02020603050405020304" pitchFamily="18" charset="0"/>
                <a:ea typeface="Calibri" panose="020F0502020204030204" pitchFamily="34" charset="0"/>
                <a:cs typeface="Times New Roman" panose="02020603050405020304" pitchFamily="18" charset="0"/>
              </a:rPr>
              <a:t>Correct invalid country names using the </a:t>
            </a:r>
            <a:r>
              <a:rPr lang="en-US" sz="2100" kern="100" dirty="0" err="1">
                <a:effectLst/>
                <a:latin typeface="Times New Roman" panose="02020603050405020304" pitchFamily="18" charset="0"/>
                <a:ea typeface="Calibri" panose="020F0502020204030204" pitchFamily="34" charset="0"/>
                <a:cs typeface="Times New Roman" panose="02020603050405020304" pitchFamily="18" charset="0"/>
              </a:rPr>
              <a:t>pycountry</a:t>
            </a:r>
            <a:r>
              <a:rPr lang="en-US" sz="2100" kern="100" dirty="0">
                <a:effectLst/>
                <a:latin typeface="Times New Roman" panose="02020603050405020304" pitchFamily="18" charset="0"/>
                <a:ea typeface="Calibri" panose="020F0502020204030204" pitchFamily="34" charset="0"/>
                <a:cs typeface="Times New Roman" panose="02020603050405020304" pitchFamily="18" charset="0"/>
              </a:rPr>
              <a:t> library.</a:t>
            </a:r>
            <a:endParaRPr lang="en-US" sz="2100" kern="100" dirty="0">
              <a:latin typeface="Calibri" panose="020F0502020204030204" pitchFamily="34" charset="0"/>
              <a:ea typeface="Calibri" panose="020F0502020204030204" pitchFamily="34" charset="0"/>
              <a:cs typeface="Times New Roman" panose="02020603050405020304" pitchFamily="18" charset="0"/>
            </a:endParaRPr>
          </a:p>
          <a:p>
            <a:pPr marL="564832" lvl="1" indent="-285750" algn="just">
              <a:lnSpc>
                <a:spcPct val="107000"/>
              </a:lnSpc>
              <a:spcBef>
                <a:spcPts val="0"/>
              </a:spcBef>
            </a:pPr>
            <a:r>
              <a:rPr lang="en-US" sz="2100" kern="100" dirty="0">
                <a:effectLst/>
                <a:latin typeface="Times New Roman" panose="02020603050405020304" pitchFamily="18" charset="0"/>
                <a:ea typeface="Calibri" panose="020F0502020204030204" pitchFamily="34" charset="0"/>
                <a:cs typeface="Times New Roman" panose="02020603050405020304" pitchFamily="18" charset="0"/>
              </a:rPr>
              <a:t>Years 1985-1994 and 2015-2016 were excluded from the analysis due to significant data gaps. </a:t>
            </a:r>
            <a:endParaRPr lang="en-US" sz="2100" kern="100" dirty="0">
              <a:latin typeface="Calibri" panose="020F0502020204030204" pitchFamily="34" charset="0"/>
              <a:ea typeface="Calibri" panose="020F0502020204030204" pitchFamily="34" charset="0"/>
              <a:cs typeface="Times New Roman" panose="02020603050405020304" pitchFamily="18" charset="0"/>
            </a:endParaRPr>
          </a:p>
          <a:p>
            <a:pPr marL="564832" lvl="1" indent="-285750" algn="just">
              <a:lnSpc>
                <a:spcPct val="107000"/>
              </a:lnSpc>
              <a:spcBef>
                <a:spcPts val="0"/>
              </a:spcBef>
            </a:pPr>
            <a:r>
              <a:rPr lang="en-US" sz="2100" kern="100" dirty="0">
                <a:effectLst/>
                <a:latin typeface="Times New Roman" panose="02020603050405020304" pitchFamily="18" charset="0"/>
                <a:ea typeface="Calibri" panose="020F0502020204030204" pitchFamily="34" charset="0"/>
                <a:cs typeface="Times New Roman" panose="02020603050405020304" pitchFamily="18" charset="0"/>
              </a:rPr>
              <a:t>Certain countries were also omitted from the dataset due to incomplete.  Multiple Data is still unavailable even after cross-referencing with authoritative sources such as the World Health Organization (WHO). </a:t>
            </a:r>
            <a:endParaRPr lang="en-US" sz="2100" kern="100" dirty="0">
              <a:latin typeface="Calibri" panose="020F0502020204030204" pitchFamily="34" charset="0"/>
              <a:ea typeface="Calibri" panose="020F0502020204030204" pitchFamily="34" charset="0"/>
              <a:cs typeface="Times New Roman" panose="02020603050405020304" pitchFamily="18" charset="0"/>
            </a:endParaRPr>
          </a:p>
          <a:p>
            <a:pPr marL="564832" lvl="1" indent="-285750" algn="just">
              <a:lnSpc>
                <a:spcPct val="107000"/>
              </a:lnSpc>
              <a:spcBef>
                <a:spcPts val="0"/>
              </a:spcBef>
            </a:pPr>
            <a:r>
              <a:rPr lang="en-US" sz="2100" kern="100" dirty="0">
                <a:effectLst/>
                <a:latin typeface="Times New Roman" panose="02020603050405020304" pitchFamily="18" charset="0"/>
                <a:ea typeface="Calibri" panose="020F0502020204030204" pitchFamily="34" charset="0"/>
                <a:cs typeface="Times New Roman" panose="02020603050405020304" pitchFamily="18" charset="0"/>
              </a:rPr>
              <a:t>Morality Clause invoked to not make up or guess missing data for No. of Deaths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564832" lvl="1" indent="-285750" algn="just">
              <a:lnSpc>
                <a:spcPct val="107000"/>
              </a:lnSpc>
              <a:spcBef>
                <a:spcPts val="0"/>
              </a:spcBef>
            </a:pPr>
            <a:endParaRPr lang="en-US"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Bef>
                <a:spcPts val="0"/>
              </a:spcBef>
            </a:pPr>
            <a:r>
              <a:rPr lang="en-US" sz="2600" b="1" kern="100" dirty="0">
                <a:effectLst/>
                <a:latin typeface="Times New Roman" panose="02020603050405020304" pitchFamily="18" charset="0"/>
                <a:ea typeface="Calibri" panose="020F0502020204030204" pitchFamily="34" charset="0"/>
                <a:cs typeface="Times New Roman" panose="02020603050405020304" pitchFamily="18" charset="0"/>
              </a:rPr>
              <a:t>Exploratory Data Analysis (EDA)</a:t>
            </a:r>
            <a:endParaRPr lang="en-US"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564832" lvl="1" indent="-285750" algn="just">
              <a:lnSpc>
                <a:spcPct val="107000"/>
              </a:lnSpc>
              <a:spcBef>
                <a:spcPts val="0"/>
              </a:spcBef>
            </a:pPr>
            <a:r>
              <a:rPr lang="en-US" sz="2100" kern="100" dirty="0">
                <a:effectLst/>
                <a:latin typeface="Times New Roman" panose="02020603050405020304" pitchFamily="18" charset="0"/>
                <a:ea typeface="Calibri" panose="020F0502020204030204" pitchFamily="34" charset="0"/>
                <a:cs typeface="Times New Roman" panose="02020603050405020304" pitchFamily="18" charset="0"/>
              </a:rPr>
              <a:t>Explore the distribution of suicide rates across different countries, years, sexes, and age groups.</a:t>
            </a:r>
            <a:endParaRPr lang="en-US"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3089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81000"/>
            <a:ext cx="9601200" cy="609600"/>
          </a:xfrm>
        </p:spPr>
        <p:txBody>
          <a:bodyPr/>
          <a:lstStyle/>
          <a:p>
            <a:r>
              <a:rPr lang="en-US" dirty="0"/>
              <a:t>Methodology</a:t>
            </a:r>
          </a:p>
        </p:txBody>
      </p:sp>
      <p:sp>
        <p:nvSpPr>
          <p:cNvPr id="14" name="Content Placeholder 13"/>
          <p:cNvSpPr>
            <a:spLocks noGrp="1"/>
          </p:cNvSpPr>
          <p:nvPr>
            <p:ph idx="1"/>
          </p:nvPr>
        </p:nvSpPr>
        <p:spPr>
          <a:xfrm>
            <a:off x="1293813" y="1143000"/>
            <a:ext cx="9601200" cy="5029200"/>
          </a:xfrm>
        </p:spPr>
        <p:txBody>
          <a:bodyPr>
            <a:normAutofit/>
          </a:bodyPr>
          <a:lstStyle/>
          <a:p>
            <a:pPr marL="285750" indent="-285750" algn="just">
              <a:lnSpc>
                <a:spcPct val="107000"/>
              </a:lnSpc>
              <a:spcBef>
                <a:spcPts val="0"/>
              </a:spcBef>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Data Visualization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564832" lvl="1" indent="-285750" algn="just">
              <a:lnSpc>
                <a:spcPct val="107000"/>
              </a:lnSpc>
              <a:spcBef>
                <a:spcPts val="0"/>
              </a:spcBef>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Visualize correlations between numerical columns using a heatmap</a:t>
            </a:r>
          </a:p>
          <a:p>
            <a:pPr marL="564832" lvl="1" indent="-285750" algn="just">
              <a:lnSpc>
                <a:spcPct val="107000"/>
              </a:lnSpc>
              <a:spcBef>
                <a:spcPts val="0"/>
              </a:spcBef>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Plot a map chart showing average suicide rates per country.</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564832" lvl="1" indent="-285750" algn="just">
              <a:lnSpc>
                <a:spcPct val="107000"/>
              </a:lnSpc>
              <a:spcBef>
                <a:spcPts val="0"/>
              </a:spcBef>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Perform linear regression analysis between GDP per capita and suicide rates.</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564832" lvl="1" indent="-285750" algn="just">
              <a:lnSpc>
                <a:spcPct val="107000"/>
              </a:lnSpc>
              <a:spcBef>
                <a:spcPts val="0"/>
              </a:spcBef>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Visualize the relationship between GDP per capita and suicide rates using a scatter plot.</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564832" lvl="1" indent="-285750" algn="just">
              <a:lnSpc>
                <a:spcPct val="107000"/>
              </a:lnSpc>
              <a:spcBef>
                <a:spcPts val="0"/>
              </a:spcBef>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Standardize the data of GDP per capita and suicide rates and visualize the correlation matrix.</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279082" lvl="1" indent="0" algn="just">
              <a:lnSpc>
                <a:spcPct val="107000"/>
              </a:lnSpc>
              <a:spcBef>
                <a:spcPts val="0"/>
              </a:spcBef>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Bef>
                <a:spcPts val="0"/>
              </a:spcBef>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Correlation Analysis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564832" lvl="1" indent="-285750" algn="just">
              <a:lnSpc>
                <a:spcPct val="107000"/>
              </a:lnSpc>
              <a:spcBef>
                <a:spcPts val="0"/>
              </a:spcBef>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Calculate correlation coefficients between GDP per capita and suicide rates per country.</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564832" lvl="1" indent="-285750" algn="just">
              <a:lnSpc>
                <a:spcPct val="107000"/>
              </a:lnSpc>
              <a:spcBef>
                <a:spcPts val="0"/>
              </a:spcBef>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Investigate correlations between GDP per capita and suicide rates across different age groups.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Bef>
                <a:spcPts val="0"/>
              </a:spcBef>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Gender Comparison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564832" lvl="1" indent="-285750" algn="just">
              <a:lnSpc>
                <a:spcPct val="107000"/>
              </a:lnSpc>
              <a:spcBef>
                <a:spcPts val="0"/>
              </a:spcBef>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Compare suicide rates between genders using a T-test.</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564832" lvl="1" indent="-285750" algn="just">
              <a:lnSpc>
                <a:spcPct val="107000"/>
              </a:lnSpc>
              <a:spcBef>
                <a:spcPts val="0"/>
              </a:spcBef>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Visualize the distribution of suicide rates by gender using histograms.</a:t>
            </a:r>
          </a:p>
          <a:p>
            <a:pPr marL="564832" lvl="1" indent="-285750" algn="just">
              <a:lnSpc>
                <a:spcPct val="107000"/>
              </a:lnSpc>
              <a:spcBef>
                <a:spcPts val="0"/>
              </a:spcBef>
            </a:pPr>
            <a:r>
              <a:rPr lang="en-US" sz="1800" dirty="0">
                <a:effectLst/>
                <a:latin typeface="Times New Roman" panose="02020603050405020304" pitchFamily="18" charset="0"/>
                <a:ea typeface="Calibri" panose="020F0502020204030204" pitchFamily="34" charset="0"/>
              </a:rPr>
              <a:t>Compare mean suicide rates between genders using a bar plot.</a:t>
            </a:r>
            <a:endParaRPr lang="en-US" sz="1800" dirty="0"/>
          </a:p>
        </p:txBody>
      </p:sp>
    </p:spTree>
    <p:extLst>
      <p:ext uri="{BB962C8B-B14F-4D97-AF65-F5344CB8AC3E}">
        <p14:creationId xmlns:p14="http://schemas.microsoft.com/office/powerpoint/2010/main" val="79573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609600"/>
          </a:xfrm>
        </p:spPr>
        <p:txBody>
          <a:bodyPr/>
          <a:lstStyle/>
          <a:p>
            <a:r>
              <a:rPr lang="en-US" dirty="0"/>
              <a:t>Data Visualizations</a:t>
            </a:r>
          </a:p>
        </p:txBody>
      </p:sp>
      <p:pic>
        <p:nvPicPr>
          <p:cNvPr id="7" name="Picture 6">
            <a:extLst>
              <a:ext uri="{FF2B5EF4-FFF2-40B4-BE49-F238E27FC236}">
                <a16:creationId xmlns:a16="http://schemas.microsoft.com/office/drawing/2014/main" id="{25E3F9F0-524F-9151-7254-0D3192286C2F}"/>
              </a:ext>
            </a:extLst>
          </p:cNvPr>
          <p:cNvPicPr>
            <a:picLocks noChangeAspect="1"/>
          </p:cNvPicPr>
          <p:nvPr/>
        </p:nvPicPr>
        <p:blipFill>
          <a:blip r:embed="rId2"/>
          <a:stretch>
            <a:fillRect/>
          </a:stretch>
        </p:blipFill>
        <p:spPr>
          <a:xfrm>
            <a:off x="836612" y="1143000"/>
            <a:ext cx="11201400" cy="5638800"/>
          </a:xfrm>
          <a:prstGeom prst="rect">
            <a:avLst/>
          </a:prstGeom>
        </p:spPr>
      </p:pic>
    </p:spTree>
    <p:extLst>
      <p:ext uri="{BB962C8B-B14F-4D97-AF65-F5344CB8AC3E}">
        <p14:creationId xmlns:p14="http://schemas.microsoft.com/office/powerpoint/2010/main" val="158567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609600"/>
          </a:xfrm>
        </p:spPr>
        <p:txBody>
          <a:bodyPr/>
          <a:lstStyle/>
          <a:p>
            <a:r>
              <a:rPr lang="en-US" dirty="0"/>
              <a:t>Data Visualizations</a:t>
            </a:r>
          </a:p>
        </p:txBody>
      </p:sp>
      <p:pic>
        <p:nvPicPr>
          <p:cNvPr id="3" name="Picture 2">
            <a:extLst>
              <a:ext uri="{FF2B5EF4-FFF2-40B4-BE49-F238E27FC236}">
                <a16:creationId xmlns:a16="http://schemas.microsoft.com/office/drawing/2014/main" id="{99825A16-10A9-A9B6-3028-8190971AF1E4}"/>
              </a:ext>
            </a:extLst>
          </p:cNvPr>
          <p:cNvPicPr>
            <a:picLocks noChangeAspect="1"/>
          </p:cNvPicPr>
          <p:nvPr/>
        </p:nvPicPr>
        <p:blipFill>
          <a:blip r:embed="rId2"/>
          <a:stretch>
            <a:fillRect/>
          </a:stretch>
        </p:blipFill>
        <p:spPr>
          <a:xfrm>
            <a:off x="836612" y="1143000"/>
            <a:ext cx="11277600" cy="7118985"/>
          </a:xfrm>
          <a:prstGeom prst="rect">
            <a:avLst/>
          </a:prstGeom>
        </p:spPr>
      </p:pic>
    </p:spTree>
    <p:extLst>
      <p:ext uri="{BB962C8B-B14F-4D97-AF65-F5344CB8AC3E}">
        <p14:creationId xmlns:p14="http://schemas.microsoft.com/office/powerpoint/2010/main" val="220371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609600"/>
          </a:xfrm>
        </p:spPr>
        <p:txBody>
          <a:bodyPr/>
          <a:lstStyle/>
          <a:p>
            <a:r>
              <a:rPr lang="en-US" dirty="0"/>
              <a:t>Data Visualizations</a:t>
            </a:r>
          </a:p>
        </p:txBody>
      </p:sp>
      <p:pic>
        <p:nvPicPr>
          <p:cNvPr id="4" name="Picture 3">
            <a:extLst>
              <a:ext uri="{FF2B5EF4-FFF2-40B4-BE49-F238E27FC236}">
                <a16:creationId xmlns:a16="http://schemas.microsoft.com/office/drawing/2014/main" id="{C8F5AB7D-5A44-9A1F-0786-50F97AE3F5CD}"/>
              </a:ext>
            </a:extLst>
          </p:cNvPr>
          <p:cNvPicPr>
            <a:picLocks noChangeAspect="1"/>
          </p:cNvPicPr>
          <p:nvPr/>
        </p:nvPicPr>
        <p:blipFill>
          <a:blip r:embed="rId2"/>
          <a:stretch>
            <a:fillRect/>
          </a:stretch>
        </p:blipFill>
        <p:spPr>
          <a:xfrm rot="5400000">
            <a:off x="3541712" y="-1181100"/>
            <a:ext cx="5562600" cy="10058399"/>
          </a:xfrm>
          <a:prstGeom prst="rect">
            <a:avLst/>
          </a:prstGeom>
        </p:spPr>
      </p:pic>
    </p:spTree>
    <p:extLst>
      <p:ext uri="{BB962C8B-B14F-4D97-AF65-F5344CB8AC3E}">
        <p14:creationId xmlns:p14="http://schemas.microsoft.com/office/powerpoint/2010/main" val="1802713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609600"/>
          </a:xfrm>
        </p:spPr>
        <p:txBody>
          <a:bodyPr/>
          <a:lstStyle/>
          <a:p>
            <a:r>
              <a:rPr lang="en-US" dirty="0"/>
              <a:t>Data Visualizations</a:t>
            </a:r>
          </a:p>
        </p:txBody>
      </p:sp>
      <p:pic>
        <p:nvPicPr>
          <p:cNvPr id="3" name="Picture 2">
            <a:extLst>
              <a:ext uri="{FF2B5EF4-FFF2-40B4-BE49-F238E27FC236}">
                <a16:creationId xmlns:a16="http://schemas.microsoft.com/office/drawing/2014/main" id="{88B0EFE1-2E0D-DA3C-86FF-8140ACAD5A8D}"/>
              </a:ext>
            </a:extLst>
          </p:cNvPr>
          <p:cNvPicPr>
            <a:picLocks noChangeAspect="1"/>
          </p:cNvPicPr>
          <p:nvPr/>
        </p:nvPicPr>
        <p:blipFill>
          <a:blip r:embed="rId2"/>
          <a:stretch>
            <a:fillRect/>
          </a:stretch>
        </p:blipFill>
        <p:spPr>
          <a:xfrm>
            <a:off x="5942012" y="152400"/>
            <a:ext cx="5943600" cy="6553200"/>
          </a:xfrm>
          <a:prstGeom prst="rect">
            <a:avLst/>
          </a:prstGeom>
        </p:spPr>
      </p:pic>
    </p:spTree>
    <p:extLst>
      <p:ext uri="{BB962C8B-B14F-4D97-AF65-F5344CB8AC3E}">
        <p14:creationId xmlns:p14="http://schemas.microsoft.com/office/powerpoint/2010/main" val="379963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erenity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TF02801109.potx" id="{B47C65E8-9F73-4C4F-A3C2-84725F71438E}" vid="{CFC30A9F-F7E5-41F4-B6B7-D2E5B79E3BFB}"/>
    </a:ext>
  </a:extLst>
</a:theme>
</file>

<file path=ppt/theme/theme2.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249165-F638-412C-8E0A-DFB7045CA2E0}">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11E33DF-2340-4F4E-B874-B73FEFEBFC8D}">
  <ds:schemaRefs>
    <ds:schemaRef ds:uri="http://schemas.microsoft.com/sharepoint/v3/contenttype/forms"/>
  </ds:schemaRefs>
</ds:datastoreItem>
</file>

<file path=customXml/itemProps3.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Serenity nature presentation (widescreen)</Template>
  <TotalTime>204</TotalTime>
  <Words>1262</Words>
  <Application>Microsoft Office PowerPoint</Application>
  <PresentationFormat>Custom</PresentationFormat>
  <Paragraphs>116</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Euphemia</vt:lpstr>
      <vt:lpstr>Symbol</vt:lpstr>
      <vt:lpstr>Times New Roman</vt:lpstr>
      <vt:lpstr>Serenity 16x9</vt:lpstr>
      <vt:lpstr>Analyzing Global Suicide Trends (1985 to 2016)</vt:lpstr>
      <vt:lpstr>Background</vt:lpstr>
      <vt:lpstr>Objectives</vt:lpstr>
      <vt:lpstr>Methodology</vt:lpstr>
      <vt:lpstr>Methodology</vt:lpstr>
      <vt:lpstr>Data Visualizations</vt:lpstr>
      <vt:lpstr>Data Visualizations</vt:lpstr>
      <vt:lpstr>Data Visualizations</vt:lpstr>
      <vt:lpstr>Data Visualizations</vt:lpstr>
      <vt:lpstr>Data Visualizations</vt:lpstr>
      <vt:lpstr>Data Visualizations</vt:lpstr>
      <vt:lpstr>Data Visualizations</vt:lpstr>
      <vt:lpstr>Data Visualizations</vt:lpstr>
      <vt:lpstr>Insights</vt:lpstr>
      <vt:lpstr>Insights</vt:lpstr>
      <vt:lpstr>Insights</vt:lpstr>
      <vt:lpstr>Insights</vt:lpstr>
      <vt:lpstr>Insights</vt:lpstr>
      <vt:lpstr>Insights</vt:lpstr>
      <vt:lpstr>Insights</vt:lpstr>
      <vt:lpstr>Insights</vt:lpstr>
      <vt:lpstr>Recommendations</vt:lpstr>
      <vt:lpstr>Reflections</vt:lpstr>
      <vt:lpstr>Conclusions</vt:lpstr>
      <vt:lpstr>Citations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Global Suicide Trends (1985 to 2016)</dc:title>
  <dc:creator>Arboy Caabay</dc:creator>
  <cp:lastModifiedBy>Arboy Caabay</cp:lastModifiedBy>
  <cp:revision>2</cp:revision>
  <dcterms:created xsi:type="dcterms:W3CDTF">2024-04-24T03:20:26Z</dcterms:created>
  <dcterms:modified xsi:type="dcterms:W3CDTF">2024-04-24T16:59:05Z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