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0" r:id="rId2"/>
    <p:sldId id="312" r:id="rId3"/>
    <p:sldId id="310" r:id="rId4"/>
    <p:sldId id="311" r:id="rId5"/>
    <p:sldId id="322" r:id="rId6"/>
    <p:sldId id="335" r:id="rId7"/>
    <p:sldId id="343" r:id="rId8"/>
    <p:sldId id="324" r:id="rId9"/>
    <p:sldId id="323" r:id="rId10"/>
    <p:sldId id="313" r:id="rId11"/>
    <p:sldId id="314" r:id="rId12"/>
    <p:sldId id="325" r:id="rId13"/>
    <p:sldId id="326" r:id="rId14"/>
    <p:sldId id="316" r:id="rId15"/>
    <p:sldId id="318" r:id="rId16"/>
    <p:sldId id="327" r:id="rId17"/>
    <p:sldId id="328" r:id="rId18"/>
    <p:sldId id="329" r:id="rId19"/>
    <p:sldId id="319" r:id="rId20"/>
    <p:sldId id="321" r:id="rId21"/>
    <p:sldId id="331" r:id="rId22"/>
    <p:sldId id="332" r:id="rId23"/>
    <p:sldId id="333" r:id="rId24"/>
    <p:sldId id="336" r:id="rId25"/>
    <p:sldId id="339" r:id="rId26"/>
    <p:sldId id="340" r:id="rId27"/>
    <p:sldId id="342" r:id="rId28"/>
    <p:sldId id="320" r:id="rId29"/>
    <p:sldId id="317" r:id="rId30"/>
    <p:sldId id="309" r:id="rId31"/>
    <p:sldId id="3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" userDrawn="1">
          <p15:clr>
            <a:srgbClr val="A4A3A4"/>
          </p15:clr>
        </p15:guide>
        <p15:guide id="2" pos="7559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1D1"/>
    <a:srgbClr val="011B3E"/>
    <a:srgbClr val="00224F"/>
    <a:srgbClr val="00638A"/>
    <a:srgbClr val="00214E"/>
    <a:srgbClr val="FE7C02"/>
    <a:srgbClr val="075B97"/>
    <a:srgbClr val="66FF66"/>
    <a:srgbClr val="58B1E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967" autoAdjust="0"/>
  </p:normalViewPr>
  <p:slideViewPr>
    <p:cSldViewPr snapToGrid="0" snapToObjects="1">
      <p:cViewPr varScale="1">
        <p:scale>
          <a:sx n="48" d="100"/>
          <a:sy n="48" d="100"/>
        </p:scale>
        <p:origin x="72" y="730"/>
      </p:cViewPr>
      <p:guideLst>
        <p:guide pos="75"/>
        <p:guide pos="7559"/>
        <p:guide orient="horz" pos="709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45F39-B5A4-44F9-94F4-B10AF7F358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2D8FAD-F5DA-4C49-9164-1913B6B4D987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Explored the basic EV architecture, CAN architecture, and data it sends over to the cloud through Telematics</a:t>
          </a:r>
        </a:p>
      </dgm:t>
    </dgm:pt>
    <dgm:pt modelId="{49BB31F2-6E0D-4567-A829-20BA696263BC}" type="parTrans" cxnId="{A6E475D3-EAD0-4E42-B25F-6FB720734403}">
      <dgm:prSet/>
      <dgm:spPr/>
      <dgm:t>
        <a:bodyPr/>
        <a:lstStyle/>
        <a:p>
          <a:endParaRPr lang="en-IN"/>
        </a:p>
      </dgm:t>
    </dgm:pt>
    <dgm:pt modelId="{622826CA-2935-4B39-B34A-686243A6D0DA}" type="sibTrans" cxnId="{A6E475D3-EAD0-4E42-B25F-6FB720734403}">
      <dgm:prSet/>
      <dgm:spPr/>
      <dgm:t>
        <a:bodyPr/>
        <a:lstStyle/>
        <a:p>
          <a:endParaRPr lang="en-IN"/>
        </a:p>
      </dgm:t>
    </dgm:pt>
    <dgm:pt modelId="{339BA1FB-DFA5-4530-B685-6DCE0074E019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Examined </a:t>
          </a:r>
          <a:r>
            <a:rPr lang="en-IN" sz="2000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different methods to classify and analyse this data in a manner which will be useful for the project</a:t>
          </a:r>
          <a:endParaRPr lang="en-IN" sz="20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EEA2CFEF-8470-41D2-A6AA-A288A85EA862}" type="parTrans" cxnId="{FEF12989-EB23-4EFB-9DF6-8FC5E946265D}">
      <dgm:prSet/>
      <dgm:spPr/>
      <dgm:t>
        <a:bodyPr/>
        <a:lstStyle/>
        <a:p>
          <a:endParaRPr lang="en-IN"/>
        </a:p>
      </dgm:t>
    </dgm:pt>
    <dgm:pt modelId="{24E73D96-D2F4-4DB4-924D-B379B9B673C5}" type="sibTrans" cxnId="{FEF12989-EB23-4EFB-9DF6-8FC5E946265D}">
      <dgm:prSet/>
      <dgm:spPr/>
      <dgm:t>
        <a:bodyPr/>
        <a:lstStyle/>
        <a:p>
          <a:endParaRPr lang="en-IN"/>
        </a:p>
      </dgm:t>
    </dgm:pt>
    <dgm:pt modelId="{438C9602-C97E-4DB5-A27C-48D15DE7CC68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Scrutinized features which are more beneficial, imperative and implementable using the CAN data</a:t>
          </a:r>
          <a:endParaRPr lang="en-IN" sz="20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11606FE-A294-4468-AB7A-31DC95B0ED98}" type="parTrans" cxnId="{3D4F42DE-D7FB-436A-83A7-F4C94C43C9BC}">
      <dgm:prSet/>
      <dgm:spPr/>
      <dgm:t>
        <a:bodyPr/>
        <a:lstStyle/>
        <a:p>
          <a:endParaRPr lang="en-IN"/>
        </a:p>
      </dgm:t>
    </dgm:pt>
    <dgm:pt modelId="{D8911C25-778B-46B4-A752-88AD446536F7}" type="sibTrans" cxnId="{3D4F42DE-D7FB-436A-83A7-F4C94C43C9BC}">
      <dgm:prSet/>
      <dgm:spPr/>
      <dgm:t>
        <a:bodyPr/>
        <a:lstStyle/>
        <a:p>
          <a:endParaRPr lang="en-IN"/>
        </a:p>
      </dgm:t>
    </dgm:pt>
    <dgm:pt modelId="{95229B61-AA01-461C-A0E6-CA35298BE06A}" type="pres">
      <dgm:prSet presAssocID="{94545F39-B5A4-44F9-94F4-B10AF7F358D1}" presName="diagram" presStyleCnt="0">
        <dgm:presLayoutVars>
          <dgm:dir/>
          <dgm:resizeHandles val="exact"/>
        </dgm:presLayoutVars>
      </dgm:prSet>
      <dgm:spPr/>
    </dgm:pt>
    <dgm:pt modelId="{88794BC4-FF18-473C-AF6D-A4839EB66F63}" type="pres">
      <dgm:prSet presAssocID="{532D8FAD-F5DA-4C49-9164-1913B6B4D987}" presName="node" presStyleLbl="node1" presStyleIdx="0" presStyleCnt="3" custFlipVert="0" custScaleX="107491" custScaleY="24094" custLinFactNeighborX="-7075" custLinFactNeighborY="4923">
        <dgm:presLayoutVars>
          <dgm:bulletEnabled val="1"/>
        </dgm:presLayoutVars>
      </dgm:prSet>
      <dgm:spPr/>
    </dgm:pt>
    <dgm:pt modelId="{1DA80846-6130-4D7A-8016-028AE641B41B}" type="pres">
      <dgm:prSet presAssocID="{622826CA-2935-4B39-B34A-686243A6D0DA}" presName="sibTrans" presStyleCnt="0"/>
      <dgm:spPr/>
    </dgm:pt>
    <dgm:pt modelId="{2F86F5E8-16C3-4125-8745-B10C9719818A}" type="pres">
      <dgm:prSet presAssocID="{339BA1FB-DFA5-4530-B685-6DCE0074E019}" presName="node" presStyleLbl="node1" presStyleIdx="1" presStyleCnt="3" custScaleX="105668" custScaleY="25155" custLinFactNeighborX="-2832" custLinFactNeighborY="-5092">
        <dgm:presLayoutVars>
          <dgm:bulletEnabled val="1"/>
        </dgm:presLayoutVars>
      </dgm:prSet>
      <dgm:spPr/>
    </dgm:pt>
    <dgm:pt modelId="{A71DC626-3D64-48CA-AC9A-49F2C8FCA9CE}" type="pres">
      <dgm:prSet presAssocID="{24E73D96-D2F4-4DB4-924D-B379B9B673C5}" presName="sibTrans" presStyleCnt="0"/>
      <dgm:spPr/>
    </dgm:pt>
    <dgm:pt modelId="{E70D05D5-1D7D-4E85-816E-2A2F7843DE15}" type="pres">
      <dgm:prSet presAssocID="{438C9602-C97E-4DB5-A27C-48D15DE7CC68}" presName="node" presStyleLbl="node1" presStyleIdx="2" presStyleCnt="3" custScaleX="103889" custScaleY="25304" custLinFactNeighborX="1598" custLinFactNeighborY="-13789">
        <dgm:presLayoutVars>
          <dgm:bulletEnabled val="1"/>
        </dgm:presLayoutVars>
      </dgm:prSet>
      <dgm:spPr/>
    </dgm:pt>
  </dgm:ptLst>
  <dgm:cxnLst>
    <dgm:cxn modelId="{81B59104-8E32-4CA0-9FFD-371C55DF7CF1}" type="presOf" srcId="{94545F39-B5A4-44F9-94F4-B10AF7F358D1}" destId="{95229B61-AA01-461C-A0E6-CA35298BE06A}" srcOrd="0" destOrd="0" presId="urn:microsoft.com/office/officeart/2005/8/layout/default"/>
    <dgm:cxn modelId="{A7E4BD4B-F018-4B7C-AEDA-7442545EA83D}" type="presOf" srcId="{339BA1FB-DFA5-4530-B685-6DCE0074E019}" destId="{2F86F5E8-16C3-4125-8745-B10C9719818A}" srcOrd="0" destOrd="0" presId="urn:microsoft.com/office/officeart/2005/8/layout/default"/>
    <dgm:cxn modelId="{FEF12989-EB23-4EFB-9DF6-8FC5E946265D}" srcId="{94545F39-B5A4-44F9-94F4-B10AF7F358D1}" destId="{339BA1FB-DFA5-4530-B685-6DCE0074E019}" srcOrd="1" destOrd="0" parTransId="{EEA2CFEF-8470-41D2-A6AA-A288A85EA862}" sibTransId="{24E73D96-D2F4-4DB4-924D-B379B9B673C5}"/>
    <dgm:cxn modelId="{A6E475D3-EAD0-4E42-B25F-6FB720734403}" srcId="{94545F39-B5A4-44F9-94F4-B10AF7F358D1}" destId="{532D8FAD-F5DA-4C49-9164-1913B6B4D987}" srcOrd="0" destOrd="0" parTransId="{49BB31F2-6E0D-4567-A829-20BA696263BC}" sibTransId="{622826CA-2935-4B39-B34A-686243A6D0DA}"/>
    <dgm:cxn modelId="{3D4F42DE-D7FB-436A-83A7-F4C94C43C9BC}" srcId="{94545F39-B5A4-44F9-94F4-B10AF7F358D1}" destId="{438C9602-C97E-4DB5-A27C-48D15DE7CC68}" srcOrd="2" destOrd="0" parTransId="{C11606FE-A294-4468-AB7A-31DC95B0ED98}" sibTransId="{D8911C25-778B-46B4-A752-88AD446536F7}"/>
    <dgm:cxn modelId="{C034B3EC-3C78-4871-870D-FF5CE93A1513}" type="presOf" srcId="{532D8FAD-F5DA-4C49-9164-1913B6B4D987}" destId="{88794BC4-FF18-473C-AF6D-A4839EB66F63}" srcOrd="0" destOrd="0" presId="urn:microsoft.com/office/officeart/2005/8/layout/default"/>
    <dgm:cxn modelId="{37BDBAFD-66D2-45BC-AAFE-287794CF414B}" type="presOf" srcId="{438C9602-C97E-4DB5-A27C-48D15DE7CC68}" destId="{E70D05D5-1D7D-4E85-816E-2A2F7843DE15}" srcOrd="0" destOrd="0" presId="urn:microsoft.com/office/officeart/2005/8/layout/default"/>
    <dgm:cxn modelId="{D5C51753-5DF1-4387-88C2-A081D57FA6BA}" type="presParOf" srcId="{95229B61-AA01-461C-A0E6-CA35298BE06A}" destId="{88794BC4-FF18-473C-AF6D-A4839EB66F63}" srcOrd="0" destOrd="0" presId="urn:microsoft.com/office/officeart/2005/8/layout/default"/>
    <dgm:cxn modelId="{D27F25B5-13F9-4F49-A468-3CE8C2CDBEC9}" type="presParOf" srcId="{95229B61-AA01-461C-A0E6-CA35298BE06A}" destId="{1DA80846-6130-4D7A-8016-028AE641B41B}" srcOrd="1" destOrd="0" presId="urn:microsoft.com/office/officeart/2005/8/layout/default"/>
    <dgm:cxn modelId="{06899212-F914-4E0E-B7A7-9238C659DBC8}" type="presParOf" srcId="{95229B61-AA01-461C-A0E6-CA35298BE06A}" destId="{2F86F5E8-16C3-4125-8745-B10C9719818A}" srcOrd="2" destOrd="0" presId="urn:microsoft.com/office/officeart/2005/8/layout/default"/>
    <dgm:cxn modelId="{7F8492FD-A6F4-4401-BDC6-451DCD50039D}" type="presParOf" srcId="{95229B61-AA01-461C-A0E6-CA35298BE06A}" destId="{A71DC626-3D64-48CA-AC9A-49F2C8FCA9CE}" srcOrd="3" destOrd="0" presId="urn:microsoft.com/office/officeart/2005/8/layout/default"/>
    <dgm:cxn modelId="{FBD05FC1-B1B0-4160-BA93-849BE6AEC8F7}" type="presParOf" srcId="{95229B61-AA01-461C-A0E6-CA35298BE06A}" destId="{E70D05D5-1D7D-4E85-816E-2A2F7843DE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71F6F-AF69-4DA9-9E01-E7F99CCE42C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FA0F44-FF32-4BD7-B729-F342A43A700F}">
      <dgm:prSet phldrT="[Text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indent="0" algn="l"/>
          <a:r>
            <a:rPr lang="en-IN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Linear Regression</a:t>
          </a:r>
        </a:p>
        <a:p>
          <a:pPr marL="0" indent="0" algn="l"/>
          <a:endParaRPr lang="en-IN" sz="20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  <a:p>
          <a:pPr marL="0" indent="0" algn="l"/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We first started with assuming a linear relation between our input parameters and energy consumption and developed a linear regression model.</a:t>
          </a:r>
        </a:p>
        <a:p>
          <a:pPr marL="0" indent="0" algn="l"/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But it only reached to an </a:t>
          </a:r>
          <a:r>
            <a:rPr lang="en-IN" sz="1800" u="sng" dirty="0">
              <a:solidFill>
                <a:srgbClr val="0C91D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accuracy* of 52% </a:t>
          </a:r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on testing dataset</a:t>
          </a:r>
        </a:p>
      </dgm:t>
    </dgm:pt>
    <dgm:pt modelId="{03833E16-5637-4C84-9DEC-FE763C933008}" type="parTrans" cxnId="{379E5ED5-BCFE-4725-824A-E00A61220B17}">
      <dgm:prSet/>
      <dgm:spPr/>
      <dgm:t>
        <a:bodyPr/>
        <a:lstStyle/>
        <a:p>
          <a:endParaRPr lang="en-IN"/>
        </a:p>
      </dgm:t>
    </dgm:pt>
    <dgm:pt modelId="{A77AFA18-1F42-4D2A-A6F3-5A535A033040}" type="sibTrans" cxnId="{379E5ED5-BCFE-4725-824A-E00A61220B17}">
      <dgm:prSet/>
      <dgm:spPr/>
      <dgm:t>
        <a:bodyPr/>
        <a:lstStyle/>
        <a:p>
          <a:endParaRPr lang="en-IN"/>
        </a:p>
      </dgm:t>
    </dgm:pt>
    <dgm:pt modelId="{36A63BB0-CE6D-4CA5-B466-47EDC7A08D11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l">
            <a:buNone/>
          </a:pPr>
          <a:r>
            <a:rPr lang="en-IN" sz="2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Artificial Neural Net</a:t>
          </a:r>
        </a:p>
        <a:p>
          <a:pPr algn="l">
            <a:buNone/>
          </a:pPr>
          <a:endParaRPr lang="en-IN" sz="28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  <a:p>
          <a:pPr algn="l">
            <a:buNone/>
          </a:pPr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Then we switched to non linear regression models, and developed a Artificial Neural Network with four hidden layers and after fine tuning the model we reached the </a:t>
          </a:r>
          <a:r>
            <a:rPr lang="en-IN" sz="1800" u="sng" dirty="0">
              <a:solidFill>
                <a:srgbClr val="0C91D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accuracy* of 84% </a:t>
          </a:r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on testing dataset</a:t>
          </a:r>
        </a:p>
      </dgm:t>
    </dgm:pt>
    <dgm:pt modelId="{67748DC3-2299-45F6-A63D-73ED3DF60EC2}" type="parTrans" cxnId="{4ADA5ED3-2FC4-486F-986A-B41F065681BE}">
      <dgm:prSet/>
      <dgm:spPr/>
      <dgm:t>
        <a:bodyPr/>
        <a:lstStyle/>
        <a:p>
          <a:endParaRPr lang="en-IN"/>
        </a:p>
      </dgm:t>
    </dgm:pt>
    <dgm:pt modelId="{7169DEA3-06C2-4616-8087-993CECB70755}" type="sibTrans" cxnId="{4ADA5ED3-2FC4-486F-986A-B41F065681BE}">
      <dgm:prSet/>
      <dgm:spPr/>
      <dgm:t>
        <a:bodyPr/>
        <a:lstStyle/>
        <a:p>
          <a:endParaRPr lang="en-IN"/>
        </a:p>
      </dgm:t>
    </dgm:pt>
    <dgm:pt modelId="{D9863A1D-AFD6-476D-88F4-875B46E5F09F}" type="pres">
      <dgm:prSet presAssocID="{C0371F6F-AF69-4DA9-9E01-E7F99CCE42C1}" presName="diagram" presStyleCnt="0">
        <dgm:presLayoutVars>
          <dgm:dir/>
          <dgm:resizeHandles val="exact"/>
        </dgm:presLayoutVars>
      </dgm:prSet>
      <dgm:spPr/>
    </dgm:pt>
    <dgm:pt modelId="{F70D7DB8-915F-4FC0-9CDC-10843C378F14}" type="pres">
      <dgm:prSet presAssocID="{5FFA0F44-FF32-4BD7-B729-F342A43A700F}" presName="node" presStyleLbl="node1" presStyleIdx="0" presStyleCnt="2" custScaleX="186346" custScaleY="92427" custLinFactNeighborX="40604" custLinFactNeighborY="6361">
        <dgm:presLayoutVars>
          <dgm:bulletEnabled val="1"/>
        </dgm:presLayoutVars>
      </dgm:prSet>
      <dgm:spPr/>
    </dgm:pt>
    <dgm:pt modelId="{BCE8CAAB-1E95-4CCE-8705-6A92B89E0B0E}" type="pres">
      <dgm:prSet presAssocID="{A77AFA18-1F42-4D2A-A6F3-5A535A033040}" presName="sibTrans" presStyleCnt="0"/>
      <dgm:spPr/>
    </dgm:pt>
    <dgm:pt modelId="{B3A47828-7AD6-4330-A87B-47023811F676}" type="pres">
      <dgm:prSet presAssocID="{36A63BB0-CE6D-4CA5-B466-47EDC7A08D11}" presName="node" presStyleLbl="node1" presStyleIdx="1" presStyleCnt="2" custScaleX="187098" custScaleY="88811" custLinFactNeighborX="40888" custLinFactNeighborY="-4823">
        <dgm:presLayoutVars>
          <dgm:bulletEnabled val="1"/>
        </dgm:presLayoutVars>
      </dgm:prSet>
      <dgm:spPr/>
    </dgm:pt>
  </dgm:ptLst>
  <dgm:cxnLst>
    <dgm:cxn modelId="{5BCD0461-3019-430F-BDF9-14E61761F5E9}" type="presOf" srcId="{C0371F6F-AF69-4DA9-9E01-E7F99CCE42C1}" destId="{D9863A1D-AFD6-476D-88F4-875B46E5F09F}" srcOrd="0" destOrd="0" presId="urn:microsoft.com/office/officeart/2005/8/layout/default"/>
    <dgm:cxn modelId="{2D718C47-F70E-40C8-8316-4CEEAC64EAA8}" type="presOf" srcId="{36A63BB0-CE6D-4CA5-B466-47EDC7A08D11}" destId="{B3A47828-7AD6-4330-A87B-47023811F676}" srcOrd="0" destOrd="0" presId="urn:microsoft.com/office/officeart/2005/8/layout/default"/>
    <dgm:cxn modelId="{21340A79-0B40-4B86-896E-3EBA53479229}" type="presOf" srcId="{5FFA0F44-FF32-4BD7-B729-F342A43A700F}" destId="{F70D7DB8-915F-4FC0-9CDC-10843C378F14}" srcOrd="0" destOrd="0" presId="urn:microsoft.com/office/officeart/2005/8/layout/default"/>
    <dgm:cxn modelId="{4ADA5ED3-2FC4-486F-986A-B41F065681BE}" srcId="{C0371F6F-AF69-4DA9-9E01-E7F99CCE42C1}" destId="{36A63BB0-CE6D-4CA5-B466-47EDC7A08D11}" srcOrd="1" destOrd="0" parTransId="{67748DC3-2299-45F6-A63D-73ED3DF60EC2}" sibTransId="{7169DEA3-06C2-4616-8087-993CECB70755}"/>
    <dgm:cxn modelId="{379E5ED5-BCFE-4725-824A-E00A61220B17}" srcId="{C0371F6F-AF69-4DA9-9E01-E7F99CCE42C1}" destId="{5FFA0F44-FF32-4BD7-B729-F342A43A700F}" srcOrd="0" destOrd="0" parTransId="{03833E16-5637-4C84-9DEC-FE763C933008}" sibTransId="{A77AFA18-1F42-4D2A-A6F3-5A535A033040}"/>
    <dgm:cxn modelId="{51014A27-B6AF-417D-B434-02057F78DEE4}" type="presParOf" srcId="{D9863A1D-AFD6-476D-88F4-875B46E5F09F}" destId="{F70D7DB8-915F-4FC0-9CDC-10843C378F14}" srcOrd="0" destOrd="0" presId="urn:microsoft.com/office/officeart/2005/8/layout/default"/>
    <dgm:cxn modelId="{B78F3013-2239-4E25-B6F9-DD58CBB4F657}" type="presParOf" srcId="{D9863A1D-AFD6-476D-88F4-875B46E5F09F}" destId="{BCE8CAAB-1E95-4CCE-8705-6A92B89E0B0E}" srcOrd="1" destOrd="0" presId="urn:microsoft.com/office/officeart/2005/8/layout/default"/>
    <dgm:cxn modelId="{26565E7B-1106-4AC8-87FF-33A915E2981A}" type="presParOf" srcId="{D9863A1D-AFD6-476D-88F4-875B46E5F09F}" destId="{B3A47828-7AD6-4330-A87B-47023811F67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7167B-D51E-4D3A-9322-53393E97C6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97F9E0-4504-47B2-950C-D1158D30BC02}">
      <dgm:prSet phldrT="[Text]"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Since the error has this much irregularity, even after much tuning we will not be able to bring it down to desirable range</a:t>
          </a:r>
        </a:p>
      </dgm:t>
    </dgm:pt>
    <dgm:pt modelId="{69B6B116-1441-4BD2-902E-C2A32327A75F}" type="parTrans" cxnId="{273E1082-1E09-41F1-B33E-A8EBF4B5601A}">
      <dgm:prSet/>
      <dgm:spPr/>
      <dgm:t>
        <a:bodyPr/>
        <a:lstStyle/>
        <a:p>
          <a:endParaRPr lang="en-IN"/>
        </a:p>
      </dgm:t>
    </dgm:pt>
    <dgm:pt modelId="{B9653C94-1FCA-4453-9589-ECD802FA8261}" type="sibTrans" cxnId="{273E1082-1E09-41F1-B33E-A8EBF4B5601A}">
      <dgm:prSet/>
      <dgm:spPr/>
      <dgm:t>
        <a:bodyPr/>
        <a:lstStyle/>
        <a:p>
          <a:endParaRPr lang="en-IN"/>
        </a:p>
      </dgm:t>
    </dgm:pt>
    <dgm:pt modelId="{116D6F0C-653C-4328-9B0D-9C6BA970F9D9}" type="pres">
      <dgm:prSet presAssocID="{1497167B-D51E-4D3A-9322-53393E97C665}" presName="diagram" presStyleCnt="0">
        <dgm:presLayoutVars>
          <dgm:dir/>
          <dgm:resizeHandles val="exact"/>
        </dgm:presLayoutVars>
      </dgm:prSet>
      <dgm:spPr/>
    </dgm:pt>
    <dgm:pt modelId="{4CC2ADF6-8E49-4B23-9D22-84AD51AE130A}" type="pres">
      <dgm:prSet presAssocID="{7D97F9E0-4504-47B2-950C-D1158D30BC02}" presName="node" presStyleLbl="node1" presStyleIdx="0" presStyleCnt="1" custScaleX="233143" custScaleY="36744" custLinFactNeighborX="-190" custLinFactNeighborY="-4">
        <dgm:presLayoutVars>
          <dgm:bulletEnabled val="1"/>
        </dgm:presLayoutVars>
      </dgm:prSet>
      <dgm:spPr/>
    </dgm:pt>
  </dgm:ptLst>
  <dgm:cxnLst>
    <dgm:cxn modelId="{C2BF4A03-4A74-42FB-B726-BB91F7E2F264}" type="presOf" srcId="{7D97F9E0-4504-47B2-950C-D1158D30BC02}" destId="{4CC2ADF6-8E49-4B23-9D22-84AD51AE130A}" srcOrd="0" destOrd="0" presId="urn:microsoft.com/office/officeart/2005/8/layout/default"/>
    <dgm:cxn modelId="{273E1082-1E09-41F1-B33E-A8EBF4B5601A}" srcId="{1497167B-D51E-4D3A-9322-53393E97C665}" destId="{7D97F9E0-4504-47B2-950C-D1158D30BC02}" srcOrd="0" destOrd="0" parTransId="{69B6B116-1441-4BD2-902E-C2A32327A75F}" sibTransId="{B9653C94-1FCA-4453-9589-ECD802FA8261}"/>
    <dgm:cxn modelId="{133BDD9F-4AAF-4E98-813F-735EBB86EED9}" type="presOf" srcId="{1497167B-D51E-4D3A-9322-53393E97C665}" destId="{116D6F0C-653C-4328-9B0D-9C6BA970F9D9}" srcOrd="0" destOrd="0" presId="urn:microsoft.com/office/officeart/2005/8/layout/default"/>
    <dgm:cxn modelId="{97A5312C-10FD-4224-98E5-33C0109545C4}" type="presParOf" srcId="{116D6F0C-653C-4328-9B0D-9C6BA970F9D9}" destId="{4CC2ADF6-8E49-4B23-9D22-84AD51AE13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5AF454-67FB-448A-9761-FC38CE6DB74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446F3B-1C80-472E-A102-B04215273EE0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Create a dataset for the customer’s vehicle for </a:t>
          </a:r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rPr>
            <a:t>drive</a:t>
          </a:r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cycles of one-week.</a:t>
          </a:r>
        </a:p>
      </dgm:t>
    </dgm:pt>
    <dgm:pt modelId="{583DA85A-A8FB-4194-8D71-6E1CBC070E8E}" type="parTrans" cxnId="{F241F6C8-28F6-4EBF-9347-71327420DEBF}">
      <dgm:prSet/>
      <dgm:spPr/>
      <dgm:t>
        <a:bodyPr/>
        <a:lstStyle/>
        <a:p>
          <a:endParaRPr lang="en-IN"/>
        </a:p>
      </dgm:t>
    </dgm:pt>
    <dgm:pt modelId="{F7186AE7-95AC-4CD7-8634-8CC9DBA0E76C}" type="sibTrans" cxnId="{F241F6C8-28F6-4EBF-9347-71327420DEBF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IN"/>
        </a:p>
      </dgm:t>
    </dgm:pt>
    <dgm:pt modelId="{19491C2D-5CD1-4BA7-AEC4-BEA38988BAFE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During this time we will not use reference dataset for prediction</a:t>
          </a:r>
        </a:p>
      </dgm:t>
    </dgm:pt>
    <dgm:pt modelId="{2E85634E-A22C-464C-857B-CEEC8214782F}" type="parTrans" cxnId="{8A53C89B-60F5-4128-AC6C-F4B7196C1D0B}">
      <dgm:prSet/>
      <dgm:spPr/>
      <dgm:t>
        <a:bodyPr/>
        <a:lstStyle/>
        <a:p>
          <a:endParaRPr lang="en-IN"/>
        </a:p>
      </dgm:t>
    </dgm:pt>
    <dgm:pt modelId="{75FF9E4A-427B-4D43-803E-9D471CCAAD33}" type="sibTrans" cxnId="{8A53C89B-60F5-4128-AC6C-F4B7196C1D0B}">
      <dgm:prSet/>
      <dgm:spPr/>
      <dgm:t>
        <a:bodyPr/>
        <a:lstStyle/>
        <a:p>
          <a:endParaRPr lang="en-IN"/>
        </a:p>
      </dgm:t>
    </dgm:pt>
    <dgm:pt modelId="{1471989D-D962-4C5D-A355-37A59943DB79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After a week, this dataset is now large enough to predict for a particular temperature range </a:t>
          </a:r>
          <a:endParaRPr lang="en-IN" sz="18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BADB1E17-0269-48D5-BFDD-41272575AC0D}" type="parTrans" cxnId="{2D732238-243D-44E9-BA9A-C946008BD5D9}">
      <dgm:prSet/>
      <dgm:spPr/>
      <dgm:t>
        <a:bodyPr/>
        <a:lstStyle/>
        <a:p>
          <a:endParaRPr lang="en-IN"/>
        </a:p>
      </dgm:t>
    </dgm:pt>
    <dgm:pt modelId="{7C37779B-E670-4A21-87B4-B19C729CC3FE}" type="sibTrans" cxnId="{2D732238-243D-44E9-BA9A-C946008BD5D9}">
      <dgm:prSet/>
      <dgm:spPr/>
      <dgm:t>
        <a:bodyPr/>
        <a:lstStyle/>
        <a:p>
          <a:endParaRPr lang="en-IN"/>
        </a:p>
      </dgm:t>
    </dgm:pt>
    <dgm:pt modelId="{D1745DC8-1912-4F42-8CD9-9C3301413013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We start predicting energy consumption for new drive cycles and keep adding those in the customer’s dataset</a:t>
          </a:r>
          <a:endParaRPr lang="en-IN" sz="18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F68ABA1-5686-432D-9AD2-4AD88C2CB3DB}" type="parTrans" cxnId="{ACAD1F30-5C36-4EEA-A7C8-5241DB3F3938}">
      <dgm:prSet/>
      <dgm:spPr/>
      <dgm:t>
        <a:bodyPr/>
        <a:lstStyle/>
        <a:p>
          <a:endParaRPr lang="en-IN"/>
        </a:p>
      </dgm:t>
    </dgm:pt>
    <dgm:pt modelId="{49D58787-794C-4089-A1CC-50604CC43CA1}" type="sibTrans" cxnId="{ACAD1F30-5C36-4EEA-A7C8-5241DB3F3938}">
      <dgm:prSet/>
      <dgm:spPr/>
      <dgm:t>
        <a:bodyPr/>
        <a:lstStyle/>
        <a:p>
          <a:endParaRPr lang="en-IN"/>
        </a:p>
      </dgm:t>
    </dgm:pt>
    <dgm:pt modelId="{81970E4A-9020-4929-8D1C-E43C6DD008AF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As </a:t>
          </a:r>
          <a:r>
            <a:rPr lang="en-US" sz="18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ambient temperature changes and leaves the temperature range, we reset the reference database</a:t>
          </a:r>
          <a:endParaRPr lang="en-IN" sz="18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329EE416-6D86-4754-A5FE-895117646937}" type="parTrans" cxnId="{4E4FCBA9-2C5D-49BC-96F2-B8E7AC66F4B1}">
      <dgm:prSet/>
      <dgm:spPr/>
      <dgm:t>
        <a:bodyPr/>
        <a:lstStyle/>
        <a:p>
          <a:endParaRPr lang="en-IN"/>
        </a:p>
      </dgm:t>
    </dgm:pt>
    <dgm:pt modelId="{379C82E2-01C3-40B6-8CB1-B48D17AE4A2C}" type="sibTrans" cxnId="{4E4FCBA9-2C5D-49BC-96F2-B8E7AC66F4B1}">
      <dgm:prSet/>
      <dgm:spPr/>
      <dgm:t>
        <a:bodyPr/>
        <a:lstStyle/>
        <a:p>
          <a:endParaRPr lang="en-IN"/>
        </a:p>
      </dgm:t>
    </dgm:pt>
    <dgm:pt modelId="{069EE4FC-25E5-4DAE-A969-69356B9726CE}" type="pres">
      <dgm:prSet presAssocID="{1D5AF454-67FB-448A-9761-FC38CE6DB746}" presName="Name0" presStyleCnt="0">
        <dgm:presLayoutVars>
          <dgm:dir/>
          <dgm:resizeHandles val="exact"/>
        </dgm:presLayoutVars>
      </dgm:prSet>
      <dgm:spPr/>
    </dgm:pt>
    <dgm:pt modelId="{4146C3C2-5326-43CE-B359-B91ED571C675}" type="pres">
      <dgm:prSet presAssocID="{1D5AF454-67FB-448A-9761-FC38CE6DB746}" presName="cycle" presStyleCnt="0"/>
      <dgm:spPr/>
    </dgm:pt>
    <dgm:pt modelId="{258C5188-9959-4A53-8123-68F4A9B6F771}" type="pres">
      <dgm:prSet presAssocID="{95446F3B-1C80-472E-A102-B04215273EE0}" presName="nodeFirstNode" presStyleLbl="node1" presStyleIdx="0" presStyleCnt="5" custScaleX="95243" custScaleY="157800" custRadScaleRad="84248" custRadScaleInc="-11927">
        <dgm:presLayoutVars>
          <dgm:bulletEnabled val="1"/>
        </dgm:presLayoutVars>
      </dgm:prSet>
      <dgm:spPr/>
    </dgm:pt>
    <dgm:pt modelId="{975288D6-2BF2-4206-AF9B-3909EFB8F2A6}" type="pres">
      <dgm:prSet presAssocID="{F7186AE7-95AC-4CD7-8634-8CC9DBA0E76C}" presName="sibTransFirstNode" presStyleLbl="bgShp" presStyleIdx="0" presStyleCnt="1"/>
      <dgm:spPr/>
    </dgm:pt>
    <dgm:pt modelId="{9ADC23B1-F9F3-4B13-AA9C-2414D114A3D2}" type="pres">
      <dgm:prSet presAssocID="{19491C2D-5CD1-4BA7-AEC4-BEA38988BAFE}" presName="nodeFollowingNodes" presStyleLbl="node1" presStyleIdx="1" presStyleCnt="5" custScaleX="94462" custScaleY="170044" custRadScaleRad="131202" custRadScaleInc="-10222">
        <dgm:presLayoutVars>
          <dgm:bulletEnabled val="1"/>
        </dgm:presLayoutVars>
      </dgm:prSet>
      <dgm:spPr/>
    </dgm:pt>
    <dgm:pt modelId="{1BE1EEC5-ED55-4764-9A0F-90E536D1201F}" type="pres">
      <dgm:prSet presAssocID="{1471989D-D962-4C5D-A355-37A59943DB79}" presName="nodeFollowingNodes" presStyleLbl="node1" presStyleIdx="2" presStyleCnt="5" custScaleX="95895" custScaleY="174163" custRadScaleRad="98319" custRadScaleInc="-24218">
        <dgm:presLayoutVars>
          <dgm:bulletEnabled val="1"/>
        </dgm:presLayoutVars>
      </dgm:prSet>
      <dgm:spPr/>
    </dgm:pt>
    <dgm:pt modelId="{C0F61D56-0693-446D-A1D0-48301FF70B4B}" type="pres">
      <dgm:prSet presAssocID="{D1745DC8-1912-4F42-8CD9-9C3301413013}" presName="nodeFollowingNodes" presStyleLbl="node1" presStyleIdx="3" presStyleCnt="5" custScaleX="94669" custScaleY="172220" custRadScaleRad="106138" custRadScaleInc="29796">
        <dgm:presLayoutVars>
          <dgm:bulletEnabled val="1"/>
        </dgm:presLayoutVars>
      </dgm:prSet>
      <dgm:spPr/>
    </dgm:pt>
    <dgm:pt modelId="{18A66AAF-1CFA-40CA-BAAA-F77345DB4994}" type="pres">
      <dgm:prSet presAssocID="{81970E4A-9020-4929-8D1C-E43C6DD008AF}" presName="nodeFollowingNodes" presStyleLbl="node1" presStyleIdx="4" presStyleCnt="5" custScaleX="95197" custScaleY="159795" custRadScaleRad="151852" custRadScaleInc="4259">
        <dgm:presLayoutVars>
          <dgm:bulletEnabled val="1"/>
        </dgm:presLayoutVars>
      </dgm:prSet>
      <dgm:spPr/>
    </dgm:pt>
  </dgm:ptLst>
  <dgm:cxnLst>
    <dgm:cxn modelId="{ACAD1F30-5C36-4EEA-A7C8-5241DB3F3938}" srcId="{1D5AF454-67FB-448A-9761-FC38CE6DB746}" destId="{D1745DC8-1912-4F42-8CD9-9C3301413013}" srcOrd="3" destOrd="0" parTransId="{5F68ABA1-5686-432D-9AD2-4AD88C2CB3DB}" sibTransId="{49D58787-794C-4089-A1CC-50604CC43CA1}"/>
    <dgm:cxn modelId="{4E89A530-4A61-4B82-A064-FF8785BEEC69}" type="presOf" srcId="{19491C2D-5CD1-4BA7-AEC4-BEA38988BAFE}" destId="{9ADC23B1-F9F3-4B13-AA9C-2414D114A3D2}" srcOrd="0" destOrd="0" presId="urn:microsoft.com/office/officeart/2005/8/layout/cycle3"/>
    <dgm:cxn modelId="{2D732238-243D-44E9-BA9A-C946008BD5D9}" srcId="{1D5AF454-67FB-448A-9761-FC38CE6DB746}" destId="{1471989D-D962-4C5D-A355-37A59943DB79}" srcOrd="2" destOrd="0" parTransId="{BADB1E17-0269-48D5-BFDD-41272575AC0D}" sibTransId="{7C37779B-E670-4A21-87B4-B19C729CC3FE}"/>
    <dgm:cxn modelId="{24FD363F-8CDD-4AC6-ABB0-A9099195F0F5}" type="presOf" srcId="{1471989D-D962-4C5D-A355-37A59943DB79}" destId="{1BE1EEC5-ED55-4764-9A0F-90E536D1201F}" srcOrd="0" destOrd="0" presId="urn:microsoft.com/office/officeart/2005/8/layout/cycle3"/>
    <dgm:cxn modelId="{F830F55B-FA9B-4880-A5D3-0377574CC242}" type="presOf" srcId="{F7186AE7-95AC-4CD7-8634-8CC9DBA0E76C}" destId="{975288D6-2BF2-4206-AF9B-3909EFB8F2A6}" srcOrd="0" destOrd="0" presId="urn:microsoft.com/office/officeart/2005/8/layout/cycle3"/>
    <dgm:cxn modelId="{8A53C89B-60F5-4128-AC6C-F4B7196C1D0B}" srcId="{1D5AF454-67FB-448A-9761-FC38CE6DB746}" destId="{19491C2D-5CD1-4BA7-AEC4-BEA38988BAFE}" srcOrd="1" destOrd="0" parTransId="{2E85634E-A22C-464C-857B-CEEC8214782F}" sibTransId="{75FF9E4A-427B-4D43-803E-9D471CCAAD33}"/>
    <dgm:cxn modelId="{C9E82DA0-29A1-464B-9C38-06EB761DE25D}" type="presOf" srcId="{95446F3B-1C80-472E-A102-B04215273EE0}" destId="{258C5188-9959-4A53-8123-68F4A9B6F771}" srcOrd="0" destOrd="0" presId="urn:microsoft.com/office/officeart/2005/8/layout/cycle3"/>
    <dgm:cxn modelId="{4E4FCBA9-2C5D-49BC-96F2-B8E7AC66F4B1}" srcId="{1D5AF454-67FB-448A-9761-FC38CE6DB746}" destId="{81970E4A-9020-4929-8D1C-E43C6DD008AF}" srcOrd="4" destOrd="0" parTransId="{329EE416-6D86-4754-A5FE-895117646937}" sibTransId="{379C82E2-01C3-40B6-8CB1-B48D17AE4A2C}"/>
    <dgm:cxn modelId="{DA3897BF-CBD1-4498-9289-D467BB3BCD1B}" type="presOf" srcId="{81970E4A-9020-4929-8D1C-E43C6DD008AF}" destId="{18A66AAF-1CFA-40CA-BAAA-F77345DB4994}" srcOrd="0" destOrd="0" presId="urn:microsoft.com/office/officeart/2005/8/layout/cycle3"/>
    <dgm:cxn modelId="{F241F6C8-28F6-4EBF-9347-71327420DEBF}" srcId="{1D5AF454-67FB-448A-9761-FC38CE6DB746}" destId="{95446F3B-1C80-472E-A102-B04215273EE0}" srcOrd="0" destOrd="0" parTransId="{583DA85A-A8FB-4194-8D71-6E1CBC070E8E}" sibTransId="{F7186AE7-95AC-4CD7-8634-8CC9DBA0E76C}"/>
    <dgm:cxn modelId="{D3C788E0-1353-4E4B-8B68-E35797E011BB}" type="presOf" srcId="{1D5AF454-67FB-448A-9761-FC38CE6DB746}" destId="{069EE4FC-25E5-4DAE-A969-69356B9726CE}" srcOrd="0" destOrd="0" presId="urn:microsoft.com/office/officeart/2005/8/layout/cycle3"/>
    <dgm:cxn modelId="{48D4F4EB-1FB8-4E61-A6E6-28BA15BFF1DD}" type="presOf" srcId="{D1745DC8-1912-4F42-8CD9-9C3301413013}" destId="{C0F61D56-0693-446D-A1D0-48301FF70B4B}" srcOrd="0" destOrd="0" presId="urn:microsoft.com/office/officeart/2005/8/layout/cycle3"/>
    <dgm:cxn modelId="{7423EE42-D56B-45BC-B08B-EFD9358BC648}" type="presParOf" srcId="{069EE4FC-25E5-4DAE-A969-69356B9726CE}" destId="{4146C3C2-5326-43CE-B359-B91ED571C675}" srcOrd="0" destOrd="0" presId="urn:microsoft.com/office/officeart/2005/8/layout/cycle3"/>
    <dgm:cxn modelId="{7E6829EF-9CD0-4C1C-A799-E69C7A4FF72C}" type="presParOf" srcId="{4146C3C2-5326-43CE-B359-B91ED571C675}" destId="{258C5188-9959-4A53-8123-68F4A9B6F771}" srcOrd="0" destOrd="0" presId="urn:microsoft.com/office/officeart/2005/8/layout/cycle3"/>
    <dgm:cxn modelId="{372AC07A-F0F5-4A5E-824C-B0CE935E6340}" type="presParOf" srcId="{4146C3C2-5326-43CE-B359-B91ED571C675}" destId="{975288D6-2BF2-4206-AF9B-3909EFB8F2A6}" srcOrd="1" destOrd="0" presId="urn:microsoft.com/office/officeart/2005/8/layout/cycle3"/>
    <dgm:cxn modelId="{585FF30E-C03F-4080-9D65-F31ABB880C94}" type="presParOf" srcId="{4146C3C2-5326-43CE-B359-B91ED571C675}" destId="{9ADC23B1-F9F3-4B13-AA9C-2414D114A3D2}" srcOrd="2" destOrd="0" presId="urn:microsoft.com/office/officeart/2005/8/layout/cycle3"/>
    <dgm:cxn modelId="{D0472041-1304-48FA-9565-1E9E386F16F5}" type="presParOf" srcId="{4146C3C2-5326-43CE-B359-B91ED571C675}" destId="{1BE1EEC5-ED55-4764-9A0F-90E536D1201F}" srcOrd="3" destOrd="0" presId="urn:microsoft.com/office/officeart/2005/8/layout/cycle3"/>
    <dgm:cxn modelId="{EBF9F72B-3E97-403E-96D7-20258180EAC1}" type="presParOf" srcId="{4146C3C2-5326-43CE-B359-B91ED571C675}" destId="{C0F61D56-0693-446D-A1D0-48301FF70B4B}" srcOrd="4" destOrd="0" presId="urn:microsoft.com/office/officeart/2005/8/layout/cycle3"/>
    <dgm:cxn modelId="{8FC06740-C75D-40C0-BAC9-C29065E412BC}" type="presParOf" srcId="{4146C3C2-5326-43CE-B359-B91ED571C675}" destId="{18A66AAF-1CFA-40CA-BAAA-F77345DB499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94BC4-FF18-473C-AF6D-A4839EB66F63}">
      <dsp:nvSpPr>
        <dsp:cNvPr id="0" name=""/>
        <dsp:cNvSpPr/>
      </dsp:nvSpPr>
      <dsp:spPr>
        <a:xfrm>
          <a:off x="1134546" y="239130"/>
          <a:ext cx="8622950" cy="1159695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Explored the basic EV architecture, CAN architecture, and data it sends over to the cloud through Telematics</a:t>
          </a:r>
        </a:p>
      </dsp:txBody>
      <dsp:txXfrm>
        <a:off x="1134546" y="239130"/>
        <a:ext cx="8622950" cy="1159695"/>
      </dsp:txXfrm>
    </dsp:sp>
    <dsp:sp modelId="{2F86F5E8-16C3-4125-8745-B10C9719818A}">
      <dsp:nvSpPr>
        <dsp:cNvPr id="0" name=""/>
        <dsp:cNvSpPr/>
      </dsp:nvSpPr>
      <dsp:spPr>
        <a:xfrm>
          <a:off x="1548041" y="1718984"/>
          <a:ext cx="8476709" cy="1210763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Examined </a:t>
          </a:r>
          <a:r>
            <a:rPr lang="en-IN" sz="2000" kern="1200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different methods to classify and analyse this data in a manner which will be useful for the project</a:t>
          </a:r>
          <a:endParaRPr lang="en-IN" sz="20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548041" y="1718984"/>
        <a:ext cx="8476709" cy="1210763"/>
      </dsp:txXfrm>
    </dsp:sp>
    <dsp:sp modelId="{E70D05D5-1D7D-4E85-816E-2A2F7843DE15}">
      <dsp:nvSpPr>
        <dsp:cNvPr id="0" name=""/>
        <dsp:cNvSpPr/>
      </dsp:nvSpPr>
      <dsp:spPr>
        <a:xfrm>
          <a:off x="1974772" y="3313345"/>
          <a:ext cx="8333997" cy="1217935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Scrutinized features which are more beneficial, imperative and implementable using the CAN data</a:t>
          </a:r>
          <a:endParaRPr lang="en-IN" sz="20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974772" y="3313345"/>
        <a:ext cx="8333997" cy="1217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D7DB8-915F-4FC0-9CDC-10843C378F14}">
      <dsp:nvSpPr>
        <dsp:cNvPr id="0" name=""/>
        <dsp:cNvSpPr/>
      </dsp:nvSpPr>
      <dsp:spPr>
        <a:xfrm>
          <a:off x="3783300" y="168516"/>
          <a:ext cx="8198030" cy="2439717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Linear Regression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We first started with assuming a linear relation between our input parameters and energy consumption and developed a linear regression model.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But it only reached to an </a:t>
          </a:r>
          <a:r>
            <a:rPr lang="en-IN" sz="1800" u="sng" kern="1200" dirty="0">
              <a:solidFill>
                <a:srgbClr val="0C91D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accuracy* of 52% </a:t>
          </a: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on testing dataset</a:t>
          </a:r>
        </a:p>
      </dsp:txBody>
      <dsp:txXfrm>
        <a:off x="3783300" y="168516"/>
        <a:ext cx="8198030" cy="2439717"/>
      </dsp:txXfrm>
    </dsp:sp>
    <dsp:sp modelId="{B3A47828-7AD6-4330-A87B-47023811F676}">
      <dsp:nvSpPr>
        <dsp:cNvPr id="0" name=""/>
        <dsp:cNvSpPr/>
      </dsp:nvSpPr>
      <dsp:spPr>
        <a:xfrm>
          <a:off x="3779253" y="2752955"/>
          <a:ext cx="8231113" cy="2344269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Artificial Neural Net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Then we switched to non linear regression models, and developed a Artificial Neural Network with four hidden layers and after fine tuning the model we reached the </a:t>
          </a:r>
          <a:r>
            <a:rPr lang="en-IN" sz="1800" u="sng" kern="1200" dirty="0">
              <a:solidFill>
                <a:srgbClr val="0C91D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accuracy* of 84% </a:t>
          </a: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on testing dataset</a:t>
          </a:r>
        </a:p>
      </dsp:txBody>
      <dsp:txXfrm>
        <a:off x="3779253" y="2752955"/>
        <a:ext cx="8231113" cy="2344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2ADF6-8E49-4B23-9D22-84AD51AE130A}">
      <dsp:nvSpPr>
        <dsp:cNvPr id="0" name=""/>
        <dsp:cNvSpPr/>
      </dsp:nvSpPr>
      <dsp:spPr>
        <a:xfrm>
          <a:off x="908152" y="499"/>
          <a:ext cx="10054506" cy="950771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Since the error has this much irregularity, even after much tuning we will not be able to bring it down to desirable range</a:t>
          </a:r>
        </a:p>
      </dsp:txBody>
      <dsp:txXfrm>
        <a:off x="908152" y="499"/>
        <a:ext cx="10054506" cy="9507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288D6-2BF2-4206-AF9B-3909EFB8F2A6}">
      <dsp:nvSpPr>
        <dsp:cNvPr id="0" name=""/>
        <dsp:cNvSpPr/>
      </dsp:nvSpPr>
      <dsp:spPr>
        <a:xfrm>
          <a:off x="3245478" y="309650"/>
          <a:ext cx="5086129" cy="5086129"/>
        </a:xfrm>
        <a:prstGeom prst="circularArrow">
          <a:avLst>
            <a:gd name="adj1" fmla="val 5544"/>
            <a:gd name="adj2" fmla="val 330680"/>
            <a:gd name="adj3" fmla="val 13832502"/>
            <a:gd name="adj4" fmla="val 17351627"/>
            <a:gd name="adj5" fmla="val 5757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C5188-9959-4A53-8123-68F4A9B6F771}">
      <dsp:nvSpPr>
        <dsp:cNvPr id="0" name=""/>
        <dsp:cNvSpPr/>
      </dsp:nvSpPr>
      <dsp:spPr>
        <a:xfrm>
          <a:off x="4626904" y="-43166"/>
          <a:ext cx="2323276" cy="1924619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Create a dataset for the customer’s vehicle for </a:t>
          </a: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rPr>
            <a:t>drive</a:t>
          </a: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cycles of one-week.</a:t>
          </a:r>
        </a:p>
      </dsp:txBody>
      <dsp:txXfrm>
        <a:off x="4720856" y="50786"/>
        <a:ext cx="2135372" cy="1736715"/>
      </dsp:txXfrm>
    </dsp:sp>
    <dsp:sp modelId="{9ADC23B1-F9F3-4B13-AA9C-2414D114A3D2}">
      <dsp:nvSpPr>
        <dsp:cNvPr id="0" name=""/>
        <dsp:cNvSpPr/>
      </dsp:nvSpPr>
      <dsp:spPr>
        <a:xfrm>
          <a:off x="7461016" y="531728"/>
          <a:ext cx="2304225" cy="2073954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During this time we will not use reference dataset for prediction</a:t>
          </a:r>
        </a:p>
      </dsp:txBody>
      <dsp:txXfrm>
        <a:off x="7562258" y="632970"/>
        <a:ext cx="2101741" cy="1871470"/>
      </dsp:txXfrm>
    </dsp:sp>
    <dsp:sp modelId="{1BE1EEC5-ED55-4764-9A0F-90E536D1201F}">
      <dsp:nvSpPr>
        <dsp:cNvPr id="0" name=""/>
        <dsp:cNvSpPr/>
      </dsp:nvSpPr>
      <dsp:spPr>
        <a:xfrm>
          <a:off x="6492776" y="3025619"/>
          <a:ext cx="2339181" cy="2124192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After a week, this dataset is now large enough to predict for a particular temperature range </a:t>
          </a:r>
          <a:endParaRPr lang="en-IN" sz="18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6596471" y="3129314"/>
        <a:ext cx="2131791" cy="1916802"/>
      </dsp:txXfrm>
    </dsp:sp>
    <dsp:sp modelId="{C0F61D56-0693-446D-A1D0-48301FF70B4B}">
      <dsp:nvSpPr>
        <dsp:cNvPr id="0" name=""/>
        <dsp:cNvSpPr/>
      </dsp:nvSpPr>
      <dsp:spPr>
        <a:xfrm>
          <a:off x="3002032" y="3039027"/>
          <a:ext cx="2309275" cy="2100494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We start predicting energy consumption for new drive cycles and keep adding those in the customer’s dataset</a:t>
          </a:r>
          <a:endParaRPr lang="en-IN" sz="18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104570" y="3141565"/>
        <a:ext cx="2104199" cy="1895418"/>
      </dsp:txXfrm>
    </dsp:sp>
    <dsp:sp modelId="{18A66AAF-1CFA-40CA-BAAA-F77345DB4994}">
      <dsp:nvSpPr>
        <dsp:cNvPr id="0" name=""/>
        <dsp:cNvSpPr/>
      </dsp:nvSpPr>
      <dsp:spPr>
        <a:xfrm>
          <a:off x="1771232" y="601299"/>
          <a:ext cx="2322154" cy="1948951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As </a:t>
          </a:r>
          <a:r>
            <a:rPr lang="en-US" sz="18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ambient temperature changes and leaves the temperature range, we reset the reference database</a:t>
          </a:r>
          <a:endParaRPr lang="en-IN" sz="1800" kern="1200" dirty="0">
            <a:solidFill>
              <a:schemeClr val="tx1"/>
            </a:solidFill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866372" y="696439"/>
        <a:ext cx="2131874" cy="175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A10B9-F2BE-44BD-910F-13374C3E1442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0BABC-EA1B-445E-BE69-C0AC46B48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5D26E1-D53B-8F49-AB44-17327EB89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11C95-322B-D547-B3D1-C6B4B53D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181" y="607219"/>
            <a:ext cx="6108526" cy="238760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950A-D062-CE4F-9413-D6D258E2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181" y="3001887"/>
            <a:ext cx="610852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9100-FD34-654C-A437-1DB2DD1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9C32-599D-B44A-9BE4-B54877A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515-6936-D44F-9E1F-E15FD16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1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9D93C-F1B2-954A-922C-6BFAC2587A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9100-FD34-654C-A437-1DB2DD1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9C32-599D-B44A-9BE4-B54877A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515-6936-D44F-9E1F-E15FD16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B11C95-322B-D547-B3D1-C6B4B53D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181" y="607219"/>
            <a:ext cx="6108526" cy="238760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2D950A-D062-CE4F-9413-D6D258E2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181" y="3001887"/>
            <a:ext cx="610852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994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DB2A93-C310-D24D-98A6-9BAEE1D21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91AE6-2F90-E047-9188-FF4B532B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75157"/>
            <a:ext cx="9533351" cy="95197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8773-1E4D-C34E-BD9A-79AE166A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0" y="1253331"/>
            <a:ext cx="11775510" cy="4966494"/>
          </a:xfrm>
        </p:spPr>
        <p:txBody>
          <a:bodyPr/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3372-F36B-424C-9D6E-FE0C40FA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06F8-0F60-D04A-8E55-70C9D90E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C87E-CCC1-C649-9B10-88B0370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2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36F71E-4A9B-8C4F-9289-788C77CB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EEB44-0C90-4041-8672-31A7F35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02" y="1709738"/>
            <a:ext cx="6437247" cy="21113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FD0-FA68-B248-9D63-C1A6781B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202" y="3839369"/>
            <a:ext cx="644359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BBEF-BE5A-6445-B1DF-57E3B1D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2E63-E63F-614C-8688-E546048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B7-999E-E147-9304-268D576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5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34188-93A8-C041-9FCB-C28DEE8328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EEB44-0C90-4041-8672-31A7F35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02" y="1709738"/>
            <a:ext cx="6437247" cy="21113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FD0-FA68-B248-9D63-C1A6781B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202" y="3839369"/>
            <a:ext cx="644359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BBEF-BE5A-6445-B1DF-57E3B1D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2E63-E63F-614C-8688-E546048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B7-999E-E147-9304-268D576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8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3CB64-FE0A-D04E-AF9D-7DB1888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0440-C6B2-C946-A0EB-3FE3B3AE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AE61-1272-A243-AD46-BED8E241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FEDD-D929-C149-9192-A0246B2C6A6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8A99-19B0-B04B-9374-9FEC30627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97CE-6459-CD4F-9556-BCB615506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51" r:id="rId4"/>
    <p:sldLayoutId id="2147483664" r:id="rId5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hyperlink" Target="https://commons.wikimedia.org/wiki/File:Neural_network.svg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1.pn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3.xml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microsoft.com/office/2007/relationships/diagramDrawing" Target="../diagrams/drawing3.xml"/><Relationship Id="rId4" Type="http://schemas.openxmlformats.org/officeDocument/2006/relationships/image" Target="../media/image12.png"/><Relationship Id="rId9" Type="http://schemas.openxmlformats.org/officeDocument/2006/relationships/diagramColors" Target="../diagrams/colors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r.nsf.gov/servlets/purl/10047756" TargetMode="External"/><Relationship Id="rId2" Type="http://schemas.openxmlformats.org/officeDocument/2006/relationships/hyperlink" Target="https://www.evnext.in/insights/2021/10/28/evs-and-big-data-analytics-customized-learning-electric-vehicle-software-digital-opportunitie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eeexplore.ieee.org/document/9633348" TargetMode="External"/><Relationship Id="rId4" Type="http://schemas.openxmlformats.org/officeDocument/2006/relationships/hyperlink" Target="https://www.evnext.in/insights/2021/10/28/ev-and-iot-cloud-solutions-sensors-connectivity-database-electric-vehicle-software-digital-opportuniti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ar.nsf.gov/servlets/purl/1004775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6430" y="2978658"/>
            <a:ext cx="6005570" cy="15772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Analysis of Data Available From Field Vehicles Over Cloud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Arvendra Singh Kushwah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GTE Intern’22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Mentor- Vaibhav S </a:t>
            </a:r>
            <a:r>
              <a:rPr 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Gunjal</a:t>
            </a:r>
            <a:b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Assistant Mentor - </a:t>
            </a:r>
            <a:r>
              <a:rPr lang="en-US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Kshatresh</a:t>
            </a:r>
            <a:r>
              <a:rPr lang="en-US" sz="1800" dirty="0">
                <a:latin typeface="Helvetica" panose="020B0604020202020204" pitchFamily="34" charset="0"/>
                <a:cs typeface="Helvetica" panose="020B0604020202020204" pitchFamily="34" charset="0"/>
              </a:rPr>
              <a:t> Mishra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5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11E9-815A-586B-F9AA-6554A7C0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46A32-4760-52A9-5F5B-D1D939806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sz="18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 Modelling: 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After some thought process, we decided to start with </a:t>
                </a:r>
                <a:r>
                  <a:rPr lang="en-IN" sz="1800" u="sng" dirty="0">
                    <a:solidFill>
                      <a:srgbClr val="0C91D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six parameters</a:t>
                </a:r>
                <a:r>
                  <a:rPr lang="en-IN" sz="1800" dirty="0">
                    <a:solidFill>
                      <a:srgbClr val="0C91D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to map to energy consumption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in intervals of 5 seconds each. In this interval of </a:t>
                </a:r>
                <a:r>
                  <a:rPr lang="en-IN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 sec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say T, we have a total of 50 values of speed.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Maximum Speed 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S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max 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= Max (S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, 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=1,2,…,50)</a:t>
                </a:r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Speed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	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S</a:t>
                </a:r>
                <a:r>
                  <a:rPr lang="en-IN" sz="1600" baseline="-250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avg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Maximum Acceleration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max 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= Max (A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, 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=1,2,…,50)</a:t>
                </a:r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Minimum Acceleration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min 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= Min (A</a:t>
                </a:r>
                <a:r>
                  <a:rPr lang="en-IN" sz="1600" baseline="-250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, 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=1,2,…,50)</a:t>
                </a:r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Acceleration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	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</a:t>
                </a:r>
                <a:r>
                  <a:rPr lang="en-IN" sz="1600" baseline="-250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avg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Ambient Temperature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		</a:t>
                </a:r>
                <a:r>
                  <a:rPr lang="en-IN" sz="16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T</a:t>
                </a:r>
                <a:r>
                  <a:rPr lang="en-IN" sz="1600" baseline="-25000" dirty="0" err="1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avg</a:t>
                </a:r>
                <a:r>
                  <a:rPr lang="en-IN" sz="1600" dirty="0"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</a:p>
              <a:p>
                <a:pPr lvl="1"/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Energy Consumption, we calculated total power spent, and divide it by distance moved by vehicle, in </a:t>
                </a:r>
                <a:r>
                  <a:rPr lang="en-IN" sz="1800" u="sng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 sec</a:t>
                </a:r>
                <a:r>
                  <a:rPr lang="en-IN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IN" sz="16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Energy Consumption</a:t>
                </a: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IN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2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sz="1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IN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𝐷𝑖𝑠𝑡𝑎𝑛𝑐𝑒</m:t>
                        </m:r>
                      </m:den>
                    </m:f>
                  </m:oMath>
                </a14:m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46A32-4760-52A9-5F5B-D1D939806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3" t="-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9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991-4EC3-68AA-7594-D7BC9EE6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75157"/>
            <a:ext cx="9533351" cy="951977"/>
          </a:xfrm>
        </p:spPr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13A018-FE20-1207-645C-62022F0A5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816435"/>
              </p:ext>
            </p:extLst>
          </p:nvPr>
        </p:nvGraphicFramePr>
        <p:xfrm>
          <a:off x="-33925" y="1124006"/>
          <a:ext cx="12192000" cy="5225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07999FE-8123-7485-EA2E-C10C8C697BB4}"/>
              </a:ext>
            </a:extLst>
          </p:cNvPr>
          <p:cNvSpPr txBox="1"/>
          <p:nvPr/>
        </p:nvSpPr>
        <p:spPr>
          <a:xfrm>
            <a:off x="174320" y="6439440"/>
            <a:ext cx="300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 Measured using </a:t>
            </a:r>
            <a:r>
              <a:rPr lang="en-IN" sz="1800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r2 score</a:t>
            </a:r>
          </a:p>
        </p:txBody>
      </p:sp>
      <p:pic>
        <p:nvPicPr>
          <p:cNvPr id="8" name="Picture 7" descr="A picture containing blur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9BB115EA-6BD2-DE12-C7D0-AF20BD083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25" y="3792994"/>
            <a:ext cx="3900386" cy="2600257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F470E62-832E-A7C1-04E6-F486975BA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383" y="1243161"/>
            <a:ext cx="334547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5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79F3-D392-CE14-5E9F-C4A30A7A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Error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E48F46-E6FA-4CC1-3A70-E920B13E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8" y="1154403"/>
            <a:ext cx="2782529" cy="19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01558D-8ED8-6F4E-327B-BABE11BC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29" y="1154403"/>
            <a:ext cx="2782530" cy="197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C53877-9D83-FD58-0B94-75E15FBF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7" y="3132773"/>
            <a:ext cx="2782530" cy="19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347AED7-EE34-6FC2-0F24-614E5FAF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78" y="3132772"/>
            <a:ext cx="2787781" cy="19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8568C29-D772-E713-31DC-F9CD6C2430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196783"/>
              </p:ext>
            </p:extLst>
          </p:nvPr>
        </p:nvGraphicFramePr>
        <p:xfrm>
          <a:off x="255640" y="5281674"/>
          <a:ext cx="11887198" cy="95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5" name="Picture 2">
            <a:extLst>
              <a:ext uri="{FF2B5EF4-FFF2-40B4-BE49-F238E27FC236}">
                <a16:creationId xmlns:a16="http://schemas.microsoft.com/office/drawing/2014/main" id="{435410C3-7941-45EA-530B-F784B92E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6" y="1158135"/>
            <a:ext cx="2782529" cy="19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EAB0BF8A-C6F6-2EFA-6AA9-623C369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5" y="3136506"/>
            <a:ext cx="2782529" cy="19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22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DFD5C-CEB7-49F9-709A-816162A2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Helvetica" panose="020B0604020202020204" pitchFamily="34" charset="0"/>
                <a:cs typeface="Helvetica" panose="020B0604020202020204" pitchFamily="34" charset="0"/>
              </a:rPr>
              <a:t>Second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9AEE-01D5-0C7A-AC47-D38B68090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Using Basic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61115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D40-41CB-7CAE-2669-9B032469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Why use Classification?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76AD-18D7-67FE-3FC8-291F649B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maximum accuracy achieved by our model using regression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gets capped at </a:t>
            </a:r>
            <a:r>
              <a:rPr lang="en-IN" u="sng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84%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After examining our dataset with more details and concluded that using classification over regression might give us better accuracy based on the following factors: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Number of ways a person can drive a vehicle is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excluding all practically impossible scenarios.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For a particular temperature, the mapping of input parameters over energy consumption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will remain same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for a fair amount of time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0678D-5A63-91BB-AFDD-E35048FC9A69}"/>
              </a:ext>
            </a:extLst>
          </p:cNvPr>
          <p:cNvSpPr txBox="1"/>
          <p:nvPr/>
        </p:nvSpPr>
        <p:spPr>
          <a:xfrm>
            <a:off x="525294" y="4747098"/>
            <a:ext cx="11108987" cy="872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Hence, we can always look up the </a:t>
            </a:r>
            <a:r>
              <a:rPr lang="en-IN" u="sng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matrix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storing the mapping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of the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limited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input parameters over to energy consumption at given ambient temperature and get accurate value.</a:t>
            </a:r>
          </a:p>
        </p:txBody>
      </p:sp>
    </p:spTree>
    <p:extLst>
      <p:ext uri="{BB962C8B-B14F-4D97-AF65-F5344CB8AC3E}">
        <p14:creationId xmlns:p14="http://schemas.microsoft.com/office/powerpoint/2010/main" val="293453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9EB-6DA3-7BF3-B8C1-D0182FB5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91C-A43A-BBBE-ADC8-6FA0C398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We stored all five parameters and their corresponding measured energy consumed in Watt-hour per kilometre in a </a:t>
            </a:r>
            <a:r>
              <a:rPr lang="en-IN" sz="1800" u="sng" dirty="0">
                <a:solidFill>
                  <a:srgbClr val="0C91D1"/>
                </a:solidFill>
              </a:rPr>
              <a:t>matrix</a:t>
            </a:r>
            <a:r>
              <a:rPr lang="en-IN" sz="1800" dirty="0"/>
              <a:t> for a given range of ambient temperature for both reference and input dataset.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D99ACB-5AF3-DFDD-B3F4-C158A6E81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" r="5842"/>
          <a:stretch/>
        </p:blipFill>
        <p:spPr>
          <a:xfrm>
            <a:off x="242170" y="2277054"/>
            <a:ext cx="5720641" cy="3611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BD592E-0AAD-25EA-8344-78B86771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77" r="4835"/>
          <a:stretch/>
        </p:blipFill>
        <p:spPr>
          <a:xfrm>
            <a:off x="6096000" y="2277053"/>
            <a:ext cx="5682221" cy="3453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36638-5CA5-96D5-1F28-8B04FD8B4454}"/>
              </a:ext>
            </a:extLst>
          </p:cNvPr>
          <p:cNvSpPr txBox="1"/>
          <p:nvPr/>
        </p:nvSpPr>
        <p:spPr>
          <a:xfrm>
            <a:off x="1468877" y="600196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Reference Dataset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91D69-75DF-6658-EEAF-D66E82FA3EA7}"/>
              </a:ext>
            </a:extLst>
          </p:cNvPr>
          <p:cNvSpPr txBox="1"/>
          <p:nvPr/>
        </p:nvSpPr>
        <p:spPr>
          <a:xfrm>
            <a:off x="8069447" y="600196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Input Dataset Matrix</a:t>
            </a:r>
          </a:p>
        </p:txBody>
      </p:sp>
    </p:spTree>
    <p:extLst>
      <p:ext uri="{BB962C8B-B14F-4D97-AF65-F5344CB8AC3E}">
        <p14:creationId xmlns:p14="http://schemas.microsoft.com/office/powerpoint/2010/main" val="2915006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9EB-6DA3-7BF3-B8C1-D0182FB5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91C-A43A-BBBE-ADC8-6FA0C398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Then for predicting energy consumption of each row of input </a:t>
            </a:r>
            <a:r>
              <a:rPr lang="en-IN" sz="1800" u="sng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matrix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Step 1: We subtract the values in the row with respective column of the reference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FA533-5654-FCEC-3364-5EED9A52F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77" r="4835"/>
          <a:stretch/>
        </p:blipFill>
        <p:spPr>
          <a:xfrm>
            <a:off x="6096000" y="2277053"/>
            <a:ext cx="5682221" cy="3453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0068F9-4A24-6613-AE73-50F7188C964D}"/>
              </a:ext>
            </a:extLst>
          </p:cNvPr>
          <p:cNvSpPr txBox="1"/>
          <p:nvPr/>
        </p:nvSpPr>
        <p:spPr>
          <a:xfrm>
            <a:off x="8069447" y="600196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Input Dataset Matrix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A1E2CB-7CEA-B0E1-D06B-61A54AE15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" y="2588002"/>
            <a:ext cx="5871573" cy="283174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301DBF2-6B37-EE9B-A306-BE100C2E835C}"/>
              </a:ext>
            </a:extLst>
          </p:cNvPr>
          <p:cNvSpPr/>
          <p:nvPr/>
        </p:nvSpPr>
        <p:spPr>
          <a:xfrm>
            <a:off x="1144150" y="2588002"/>
            <a:ext cx="537396" cy="3016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B1FDE3-58F1-A04D-7C16-A843FA5AE036}"/>
              </a:ext>
            </a:extLst>
          </p:cNvPr>
          <p:cNvSpPr/>
          <p:nvPr/>
        </p:nvSpPr>
        <p:spPr>
          <a:xfrm>
            <a:off x="2198451" y="2557642"/>
            <a:ext cx="594304" cy="3077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86DF77-E685-070A-0A3F-AB29F652DC34}"/>
              </a:ext>
            </a:extLst>
          </p:cNvPr>
          <p:cNvSpPr/>
          <p:nvPr/>
        </p:nvSpPr>
        <p:spPr>
          <a:xfrm>
            <a:off x="3309660" y="2588002"/>
            <a:ext cx="558555" cy="3077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751F10-4F66-C2BF-76AE-FC165E522BDA}"/>
              </a:ext>
            </a:extLst>
          </p:cNvPr>
          <p:cNvSpPr/>
          <p:nvPr/>
        </p:nvSpPr>
        <p:spPr>
          <a:xfrm>
            <a:off x="4385120" y="2603482"/>
            <a:ext cx="558555" cy="3077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1DF1F8-B9E6-20EE-7575-CE94177F3730}"/>
              </a:ext>
            </a:extLst>
          </p:cNvPr>
          <p:cNvSpPr/>
          <p:nvPr/>
        </p:nvSpPr>
        <p:spPr>
          <a:xfrm>
            <a:off x="5224326" y="2589779"/>
            <a:ext cx="700065" cy="3077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91040A-59D6-2CA3-F78F-87C4E8DEE0D8}"/>
              </a:ext>
            </a:extLst>
          </p:cNvPr>
          <p:cNvSpPr/>
          <p:nvPr/>
        </p:nvSpPr>
        <p:spPr>
          <a:xfrm>
            <a:off x="6556442" y="2462046"/>
            <a:ext cx="3832697" cy="380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1C5223-8B9D-2751-406D-D3E00CC0798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817140" y="2652102"/>
            <a:ext cx="739302" cy="120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48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EEFA134-211C-4108-5D2D-AD54C262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2" y="2176910"/>
            <a:ext cx="6697874" cy="3276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9D9EB-6DA3-7BF3-B8C1-D0182FB5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91C-A43A-BBBE-ADC8-6FA0C398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0" y="1253331"/>
            <a:ext cx="11775510" cy="76029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Step 2: Take </a:t>
            </a:r>
            <a:r>
              <a:rPr lang="en-IN" sz="18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weighted sum 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of columns row wise, where weights are defined as </a:t>
            </a:r>
            <a:r>
              <a:rPr lang="en-IN" sz="18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correlation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of that particular column with calculated energy consumption column.</a:t>
            </a: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E2B00D02-93A2-36D5-4E13-08C11C8160EA}"/>
              </a:ext>
            </a:extLst>
          </p:cNvPr>
          <p:cNvSpPr/>
          <p:nvPr/>
        </p:nvSpPr>
        <p:spPr>
          <a:xfrm>
            <a:off x="1867711" y="3736578"/>
            <a:ext cx="340468" cy="282102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DB5D0E30-F59A-B8F7-E739-FB077267644B}"/>
              </a:ext>
            </a:extLst>
          </p:cNvPr>
          <p:cNvSpPr/>
          <p:nvPr/>
        </p:nvSpPr>
        <p:spPr>
          <a:xfrm>
            <a:off x="3291950" y="3732871"/>
            <a:ext cx="340468" cy="282102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6038049D-8878-EE41-ED39-8E376E730B2A}"/>
              </a:ext>
            </a:extLst>
          </p:cNvPr>
          <p:cNvSpPr/>
          <p:nvPr/>
        </p:nvSpPr>
        <p:spPr>
          <a:xfrm>
            <a:off x="4512199" y="3732871"/>
            <a:ext cx="340468" cy="282102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766D6698-88E0-7341-B6F2-46E9CBB247FB}"/>
              </a:ext>
            </a:extLst>
          </p:cNvPr>
          <p:cNvSpPr/>
          <p:nvPr/>
        </p:nvSpPr>
        <p:spPr>
          <a:xfrm>
            <a:off x="5664350" y="3747927"/>
            <a:ext cx="340468" cy="282102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75D685-9471-2553-19D6-F73D6737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98" y="2505564"/>
            <a:ext cx="2185856" cy="2947480"/>
          </a:xfrm>
          <a:prstGeom prst="rect">
            <a:avLst/>
          </a:prstGeom>
        </p:spPr>
      </p:pic>
      <p:sp>
        <p:nvSpPr>
          <p:cNvPr id="17" name="Equals 16">
            <a:extLst>
              <a:ext uri="{FF2B5EF4-FFF2-40B4-BE49-F238E27FC236}">
                <a16:creationId xmlns:a16="http://schemas.microsoft.com/office/drawing/2014/main" id="{3F9064E0-0870-FBB9-6F58-F76E38424402}"/>
              </a:ext>
            </a:extLst>
          </p:cNvPr>
          <p:cNvSpPr/>
          <p:nvPr/>
        </p:nvSpPr>
        <p:spPr>
          <a:xfrm>
            <a:off x="6786790" y="3743064"/>
            <a:ext cx="428498" cy="282102"/>
          </a:xfrm>
          <a:prstGeom prst="mathEqua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587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D9EB-6DA3-7BF3-B8C1-D0182FB5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D91C-A43A-BBBE-ADC8-6FA0C398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1" y="1253331"/>
            <a:ext cx="7770902" cy="45443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Step 3: Find </a:t>
            </a:r>
            <a:r>
              <a:rPr lang="en-IN" sz="18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indices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of all the rows of the resultant column which have a value less than a </a:t>
            </a:r>
            <a:r>
              <a:rPr lang="en-IN" sz="1800" u="sng" dirty="0">
                <a:latin typeface="Helvetica" panose="020B0604020202020204" pitchFamily="34" charset="0"/>
                <a:cs typeface="Helvetica" panose="020B0604020202020204" pitchFamily="34" charset="0"/>
              </a:rPr>
              <a:t>threshold value,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if there are no such rows then return the row with minimum value.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Step 4: Take average of the energy consumption values at those </a:t>
            </a:r>
            <a:r>
              <a:rPr lang="en-IN" sz="18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indices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in the reference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F0892-CD5F-DD77-B651-729CD5673A2C}"/>
              </a:ext>
            </a:extLst>
          </p:cNvPr>
          <p:cNvSpPr txBox="1"/>
          <p:nvPr/>
        </p:nvSpPr>
        <p:spPr>
          <a:xfrm>
            <a:off x="8082014" y="4828430"/>
            <a:ext cx="325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Helvetica" panose="020B0604020202020204" pitchFamily="34" charset="0"/>
                <a:cs typeface="Helvetica" panose="020B0604020202020204" pitchFamily="34" charset="0"/>
              </a:rPr>
              <a:t>If Threshold value =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EB528-51DF-CE92-3656-5CB12E9C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4" y="1527242"/>
            <a:ext cx="2185856" cy="29474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F1507C-3427-95C5-C0EB-E6238BA3F8D0}"/>
              </a:ext>
            </a:extLst>
          </p:cNvPr>
          <p:cNvCxnSpPr>
            <a:cxnSpLocks/>
          </p:cNvCxnSpPr>
          <p:nvPr/>
        </p:nvCxnSpPr>
        <p:spPr>
          <a:xfrm>
            <a:off x="9574295" y="1755150"/>
            <a:ext cx="12354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5A576-AC64-021E-5DFC-70E1684BEA65}"/>
              </a:ext>
            </a:extLst>
          </p:cNvPr>
          <p:cNvSpPr/>
          <p:nvPr/>
        </p:nvSpPr>
        <p:spPr>
          <a:xfrm>
            <a:off x="8582074" y="1527242"/>
            <a:ext cx="457200" cy="227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08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216C-56DC-1541-4E18-420B6DD9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Using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2DE1-8CAF-23D3-9E0F-D878E20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IN" sz="18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moving average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n-IN" sz="1800" u="sng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 datapoints of real and predicted energy consumption comes out to be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03AB4-9A0B-1A6D-51AD-4B3971844F9D}"/>
              </a:ext>
            </a:extLst>
          </p:cNvPr>
          <p:cNvSpPr txBox="1"/>
          <p:nvPr/>
        </p:nvSpPr>
        <p:spPr>
          <a:xfrm>
            <a:off x="6916576" y="2191294"/>
            <a:ext cx="5019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reference dataset and input dataset used here are from same vehicle.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 reference dataset have around 1600 data rows while input dataset have around 1000 rows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As we will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 dataset increases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, we will be able to say with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greater certainty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if there is a drop in efficiency of the vehicle.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74D5C-9717-F326-3815-8DBBBDF66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" t="10396" r="5940"/>
          <a:stretch/>
        </p:blipFill>
        <p:spPr>
          <a:xfrm>
            <a:off x="535021" y="1849289"/>
            <a:ext cx="6422154" cy="44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6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3041D-62D0-596D-2307-429DF6DB7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76859"/>
              </p:ext>
            </p:extLst>
          </p:nvPr>
        </p:nvGraphicFramePr>
        <p:xfrm>
          <a:off x="5055120" y="719665"/>
          <a:ext cx="6572535" cy="427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1650353651"/>
                    </a:ext>
                  </a:extLst>
                </a:gridCol>
                <a:gridCol w="5029274">
                  <a:extLst>
                    <a:ext uri="{9D8B030D-6E8A-4147-A177-3AD203B41FA5}">
                      <a16:colId xmlns:a16="http://schemas.microsoft.com/office/drawing/2014/main" val="2596248108"/>
                    </a:ext>
                  </a:extLst>
                </a:gridCol>
                <a:gridCol w="839681">
                  <a:extLst>
                    <a:ext uri="{9D8B030D-6E8A-4147-A177-3AD203B41FA5}">
                      <a16:colId xmlns:a16="http://schemas.microsoft.com/office/drawing/2014/main" val="524942397"/>
                    </a:ext>
                  </a:extLst>
                </a:gridCol>
              </a:tblGrid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S.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72399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Project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2" action="ppaction://hlinksldjump"/>
                        </a:rPr>
                        <a:t>3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41898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Importance of EV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3" action="ppaction://hlinksldjump"/>
                        </a:rPr>
                        <a:t>4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95876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4" action="ppaction://hlinksldjump"/>
                        </a:rPr>
                        <a:t>5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74172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Feature 1 : </a:t>
                      </a:r>
                      <a:r>
                        <a:rPr lang="en-IN" sz="1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Predicting Energy Consumption per Kilometre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5" action="ppaction://hlinksldjump"/>
                        </a:rPr>
                        <a:t>6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99476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Feature 2 : Predicting SOH of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6" action="ppaction://hlinksldjump"/>
                        </a:rPr>
                        <a:t>20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75660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Designing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7" action="ppaction://hlinksldjump"/>
                        </a:rPr>
                        <a:t>24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4149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Future Prospects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8" action="ppaction://hlinksldjump"/>
                        </a:rPr>
                        <a:t>28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005353"/>
                  </a:ext>
                </a:extLst>
              </a:tr>
              <a:tr h="454565"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Helvetica" panose="020B0604020202020204" pitchFamily="34" charset="0"/>
                          <a:cs typeface="Helvetica" panose="020B0604020202020204" pitchFamily="34" charset="0"/>
                          <a:hlinkClick r:id="rId9" action="ppaction://hlinksldjump"/>
                        </a:rPr>
                        <a:t>29</a:t>
                      </a:r>
                      <a:endParaRPr lang="en-IN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60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43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216C-56DC-1541-4E18-420B6DD9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Automating the Process of Expanding the Reference Dataset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854CFC-330E-609B-AE79-0CE83932C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191166"/>
              </p:ext>
            </p:extLst>
          </p:nvPr>
        </p:nvGraphicFramePr>
        <p:xfrm>
          <a:off x="87549" y="1075773"/>
          <a:ext cx="12023387" cy="5149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97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58C5188-9959-4A53-8123-68F4A9B6F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5288D6-2BF2-4206-AF9B-3909EFB8F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DC23B1-F9F3-4B13-AA9C-2414D114A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E1EEC5-ED55-4764-9A0F-90E536D12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F61D56-0693-446D-A1D0-48301FF70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A66AAF-1CFA-40CA-BAAA-F77345DB4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5A795-3307-3EF2-5966-3DA553A5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Helvetica" panose="020B0604020202020204" pitchFamily="34" charset="0"/>
                <a:cs typeface="Helvetica" panose="020B0604020202020204" pitchFamily="34" charset="0"/>
              </a:rPr>
              <a:t>Feature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0F510-7241-4F75-2055-42333051D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Predicting SOH of </a:t>
            </a:r>
            <a:r>
              <a:rPr lang="en-IN" sz="2800" u="sng" dirty="0">
                <a:latin typeface="Helvetica" panose="020B0604020202020204" pitchFamily="34" charset="0"/>
                <a:cs typeface="Helvetica" panose="020B0604020202020204" pitchFamily="34" charset="0"/>
              </a:rPr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4294626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1EB683-43B1-0A56-5823-ED9E44B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SOH of Motor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11CE16-E01F-39E7-855F-853241FB4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/>
              <a:t>As of now, we have no method to know the current SOH of </a:t>
            </a:r>
            <a:r>
              <a:rPr lang="en-IN" sz="1800" u="sng" dirty="0"/>
              <a:t>Motor</a:t>
            </a:r>
            <a:r>
              <a:rPr lang="en-IN" sz="1800" dirty="0"/>
              <a:t>, it is like a </a:t>
            </a:r>
            <a:r>
              <a:rPr lang="en-IN" sz="1800" dirty="0">
                <a:solidFill>
                  <a:srgbClr val="0C91D1"/>
                </a:solidFill>
              </a:rPr>
              <a:t>black box </a:t>
            </a:r>
            <a:r>
              <a:rPr lang="en-IN" sz="1800" dirty="0"/>
              <a:t>to our intelligent EV, we will only know if its faulty when it will stop working.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Our goal is to </a:t>
            </a:r>
            <a:r>
              <a:rPr lang="en-IN" sz="1800" dirty="0">
                <a:solidFill>
                  <a:srgbClr val="0C91D1"/>
                </a:solidFill>
              </a:rPr>
              <a:t>add a parameter of SOH of </a:t>
            </a:r>
            <a:r>
              <a:rPr lang="en-IN" sz="1800" u="sng" dirty="0">
                <a:solidFill>
                  <a:srgbClr val="0C91D1"/>
                </a:solidFill>
              </a:rPr>
              <a:t>Motor</a:t>
            </a:r>
            <a:r>
              <a:rPr lang="en-IN" sz="1800" dirty="0"/>
              <a:t>, which we will be predicting using a </a:t>
            </a:r>
            <a:r>
              <a:rPr lang="en-IN" sz="1800" u="sng" dirty="0"/>
              <a:t>similar approach </a:t>
            </a:r>
            <a:r>
              <a:rPr lang="en-IN" sz="1800" dirty="0"/>
              <a:t>as we did for </a:t>
            </a:r>
            <a:r>
              <a:rPr lang="en-IN" sz="1800" u="sng" dirty="0"/>
              <a:t>predicting energy consumption</a:t>
            </a:r>
            <a:r>
              <a:rPr lang="en-IN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Here SOH is simply represented by the </a:t>
            </a:r>
            <a:r>
              <a:rPr lang="en-IN" sz="1800" dirty="0">
                <a:solidFill>
                  <a:srgbClr val="0C91D1"/>
                </a:solidFill>
              </a:rPr>
              <a:t>predicted rise of temperature</a:t>
            </a:r>
            <a:r>
              <a:rPr lang="en-IN" sz="1800" dirty="0"/>
              <a:t> of motor </a:t>
            </a:r>
            <a:r>
              <a:rPr lang="en-IN" sz="1800" dirty="0">
                <a:solidFill>
                  <a:srgbClr val="0C91D1"/>
                </a:solidFill>
              </a:rPr>
              <a:t>with respect to actual rise </a:t>
            </a:r>
            <a:r>
              <a:rPr lang="en-IN" sz="1800" dirty="0"/>
              <a:t>of temperature.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/>
          </a:p>
          <a:p>
            <a:pPr>
              <a:lnSpc>
                <a:spcPct val="100000"/>
              </a:lnSpc>
            </a:pPr>
            <a:r>
              <a:rPr lang="en-IN" sz="1800" dirty="0"/>
              <a:t>For this we will be using; </a:t>
            </a:r>
            <a:r>
              <a:rPr lang="en-IN" sz="1800" u="sng" dirty="0"/>
              <a:t>vehicle speed </a:t>
            </a:r>
            <a:r>
              <a:rPr lang="en-IN" sz="1800" dirty="0"/>
              <a:t>in kmph, </a:t>
            </a:r>
            <a:r>
              <a:rPr lang="en-IN" sz="1800" u="sng" dirty="0"/>
              <a:t>Voltage</a:t>
            </a:r>
            <a:r>
              <a:rPr lang="en-IN" sz="1800" dirty="0"/>
              <a:t> and </a:t>
            </a:r>
            <a:r>
              <a:rPr lang="en-IN" sz="1800" u="sng" dirty="0"/>
              <a:t>current</a:t>
            </a:r>
            <a:r>
              <a:rPr lang="en-IN" sz="1800" dirty="0"/>
              <a:t> readings of the battery, </a:t>
            </a:r>
            <a:r>
              <a:rPr lang="en-IN" sz="1800" u="sng" dirty="0"/>
              <a:t>ambient temperature </a:t>
            </a:r>
            <a:r>
              <a:rPr lang="en-IN" sz="1800" dirty="0"/>
              <a:t>and </a:t>
            </a:r>
            <a:r>
              <a:rPr lang="en-IN" sz="1800" u="sng" dirty="0"/>
              <a:t>motor temperature</a:t>
            </a:r>
            <a:r>
              <a:rPr lang="en-IN" sz="1800" dirty="0"/>
              <a:t>, all with the time stamps.</a:t>
            </a:r>
          </a:p>
          <a:p>
            <a:pPr>
              <a:lnSpc>
                <a:spcPct val="10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9102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F9A-3F09-4185-B68A-0622E18E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C41F-B076-63C1-0139-89C08392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0" y="1253331"/>
            <a:ext cx="11775510" cy="321166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We stored all the same </a:t>
            </a:r>
            <a:r>
              <a:rPr lang="en-IN" sz="1800" u="sng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five parameters 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now with the time intervals, ambient temperature and their corresponding measured battery temperature in a </a:t>
            </a:r>
            <a:r>
              <a:rPr lang="en-IN" sz="1800" u="sng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matrix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, for both reference and input dataset.</a:t>
            </a: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6C862-7AEA-0C83-6993-6A749E08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1980524"/>
            <a:ext cx="11843360" cy="900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2571F-844C-FBB5-3039-1F9F4640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5" y="3107030"/>
            <a:ext cx="11775510" cy="11593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7B8384-990C-542F-47A0-E521BB968D9A}"/>
              </a:ext>
            </a:extLst>
          </p:cNvPr>
          <p:cNvSpPr txBox="1"/>
          <p:nvPr/>
        </p:nvSpPr>
        <p:spPr>
          <a:xfrm>
            <a:off x="208245" y="4735217"/>
            <a:ext cx="1180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Then using the </a:t>
            </a:r>
            <a:r>
              <a:rPr lang="en-IN" u="sng" dirty="0">
                <a:latin typeface="Helvetica" panose="020B0604020202020204" pitchFamily="34" charset="0"/>
                <a:cs typeface="Helvetica" panose="020B0604020202020204" pitchFamily="34" charset="0"/>
              </a:rPr>
              <a:t>same approach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as we did for predicting energy consumption we predict the rise in motor temperature.</a:t>
            </a:r>
          </a:p>
        </p:txBody>
      </p:sp>
    </p:spTree>
    <p:extLst>
      <p:ext uri="{BB962C8B-B14F-4D97-AF65-F5344CB8AC3E}">
        <p14:creationId xmlns:p14="http://schemas.microsoft.com/office/powerpoint/2010/main" val="259639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6CE0-F23A-DEB9-F352-1CF7204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5EB90-2E95-60CC-0E67-9553A3615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6" y="2198452"/>
            <a:ext cx="5559510" cy="4119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2A2C8-EEE7-8CB5-0D17-393322E7797D}"/>
              </a:ext>
            </a:extLst>
          </p:cNvPr>
          <p:cNvSpPr txBox="1"/>
          <p:nvPr/>
        </p:nvSpPr>
        <p:spPr>
          <a:xfrm>
            <a:off x="699019" y="1207712"/>
            <a:ext cx="498458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As you can see that, this doesn’t accurately predict the amplitude of rise of temperature as it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depends on many other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A6577-03AB-9B90-9781-3B8B572CC80C}"/>
              </a:ext>
            </a:extLst>
          </p:cNvPr>
          <p:cNvSpPr txBox="1"/>
          <p:nvPr/>
        </p:nvSpPr>
        <p:spPr>
          <a:xfrm>
            <a:off x="6315495" y="1207712"/>
            <a:ext cx="538912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But we can see similarity in slope graph, because the </a:t>
            </a:r>
            <a:r>
              <a:rPr lang="en-IN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rate of rise of temperature is a function of a drive pattern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F948-3725-4E1A-D634-1AB7F68CF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5" t="10115" r="5881" b="1578"/>
          <a:stretch/>
        </p:blipFill>
        <p:spPr>
          <a:xfrm>
            <a:off x="5779226" y="2238778"/>
            <a:ext cx="5991161" cy="41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93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4F7-0B5F-F6DC-3D78-A9E8E181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Designing GUI</a:t>
            </a:r>
          </a:p>
        </p:txBody>
      </p:sp>
    </p:spTree>
    <p:extLst>
      <p:ext uri="{BB962C8B-B14F-4D97-AF65-F5344CB8AC3E}">
        <p14:creationId xmlns:p14="http://schemas.microsoft.com/office/powerpoint/2010/main" val="363865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28F6-364D-24F5-51CB-326B2229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Designing GUI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E7B94-EC2B-A3D7-5C79-2556E553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7" t="-255" b="4214"/>
          <a:stretch/>
        </p:blipFill>
        <p:spPr>
          <a:xfrm>
            <a:off x="1070530" y="1141465"/>
            <a:ext cx="10233660" cy="5195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680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D751-68FB-3378-F28B-67EFD4C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Designing GUI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C913CF-2CFF-155D-FFB6-9C7203FB2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60"/>
          <a:stretch/>
        </p:blipFill>
        <p:spPr>
          <a:xfrm>
            <a:off x="306400" y="1234195"/>
            <a:ext cx="2944799" cy="174268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CB1EE-4F06-5559-CFAD-DCBBB60F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" y="3129278"/>
            <a:ext cx="4110399" cy="191515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230AAB-1BEF-58D2-093C-11F4B6315F3A}"/>
              </a:ext>
            </a:extLst>
          </p:cNvPr>
          <p:cNvCxnSpPr>
            <a:cxnSpLocks/>
          </p:cNvCxnSpPr>
          <p:nvPr/>
        </p:nvCxnSpPr>
        <p:spPr>
          <a:xfrm>
            <a:off x="3251199" y="1422400"/>
            <a:ext cx="1219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58FA14-2F14-69A4-F7C3-0A2D673EDEEA}"/>
              </a:ext>
            </a:extLst>
          </p:cNvPr>
          <p:cNvSpPr txBox="1"/>
          <p:nvPr/>
        </p:nvSpPr>
        <p:spPr>
          <a:xfrm>
            <a:off x="4470400" y="1266022"/>
            <a:ext cx="757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These are the only six data points needed for our prediction models.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Hence we need to know before hand at what column in CSV files these data are stored.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9EDC5-2524-B992-F4A5-A7331E839AA2}"/>
              </a:ext>
            </a:extLst>
          </p:cNvPr>
          <p:cNvSpPr txBox="1"/>
          <p:nvPr/>
        </p:nvSpPr>
        <p:spPr>
          <a:xfrm>
            <a:off x="4470400" y="2515215"/>
            <a:ext cx="745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Sampling Size is no. of rows of CSV used to generate one datapoint, generally one row has 0.02 sec time span, so for sampling over 5 sec, we will need around 500 sampling size.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27B7E2-DDC9-2CD6-0653-32EE631A150F}"/>
              </a:ext>
            </a:extLst>
          </p:cNvPr>
          <p:cNvCxnSpPr/>
          <p:nvPr/>
        </p:nvCxnSpPr>
        <p:spPr>
          <a:xfrm>
            <a:off x="4206674" y="3759200"/>
            <a:ext cx="263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6E868E-3C9F-4109-D410-5EBFB347428C}"/>
              </a:ext>
            </a:extLst>
          </p:cNvPr>
          <p:cNvSpPr txBox="1"/>
          <p:nvPr/>
        </p:nvSpPr>
        <p:spPr>
          <a:xfrm>
            <a:off x="4470400" y="3518569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When predicting, all the rows in reference datasets under this Threshold are averaged out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D80A7F-DE42-A637-629A-E3363A3B17BA}"/>
              </a:ext>
            </a:extLst>
          </p:cNvPr>
          <p:cNvCxnSpPr/>
          <p:nvPr/>
        </p:nvCxnSpPr>
        <p:spPr>
          <a:xfrm>
            <a:off x="4209475" y="4387164"/>
            <a:ext cx="263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5809AFA-3A49-A90E-52E6-566104B1DF8D}"/>
              </a:ext>
            </a:extLst>
          </p:cNvPr>
          <p:cNvSpPr txBox="1"/>
          <p:nvPr/>
        </p:nvSpPr>
        <p:spPr>
          <a:xfrm>
            <a:off x="4470400" y="422471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Moving Average parameter is to smooth out graph in smaller points for large datasets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754601-0E99-BA2D-B752-5540E9A3718B}"/>
              </a:ext>
            </a:extLst>
          </p:cNvPr>
          <p:cNvCxnSpPr/>
          <p:nvPr/>
        </p:nvCxnSpPr>
        <p:spPr>
          <a:xfrm flipV="1">
            <a:off x="3647440" y="2783840"/>
            <a:ext cx="0" cy="34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F10270-0C1A-7001-95E0-34659D3E629F}"/>
              </a:ext>
            </a:extLst>
          </p:cNvPr>
          <p:cNvCxnSpPr/>
          <p:nvPr/>
        </p:nvCxnSpPr>
        <p:spPr>
          <a:xfrm>
            <a:off x="3647440" y="278384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B8DE7D-0C50-CCAE-436B-3AFF7A83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9" y="5241580"/>
            <a:ext cx="5081201" cy="9373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011D54-7AE7-CC50-28B7-2B8988F080E9}"/>
              </a:ext>
            </a:extLst>
          </p:cNvPr>
          <p:cNvCxnSpPr/>
          <p:nvPr/>
        </p:nvCxnSpPr>
        <p:spPr>
          <a:xfrm>
            <a:off x="5242560" y="5374640"/>
            <a:ext cx="49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6888FB-E090-E853-5B7C-0F07FFCEF549}"/>
              </a:ext>
            </a:extLst>
          </p:cNvPr>
          <p:cNvSpPr txBox="1"/>
          <p:nvPr/>
        </p:nvSpPr>
        <p:spPr>
          <a:xfrm>
            <a:off x="5882640" y="5241580"/>
            <a:ext cx="546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Show number of CSV currently added in Reference Dataset and Input Dataset Respectively</a:t>
            </a:r>
          </a:p>
        </p:txBody>
      </p:sp>
    </p:spTree>
    <p:extLst>
      <p:ext uri="{BB962C8B-B14F-4D97-AF65-F5344CB8AC3E}">
        <p14:creationId xmlns:p14="http://schemas.microsoft.com/office/powerpoint/2010/main" val="480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216C-56DC-1541-4E18-420B6DD9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Future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2DE1-8CAF-23D3-9E0F-D878E20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There are many more uses of this dataset and the algorithm, such as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C91D1"/>
                </a:solidFill>
              </a:rPr>
              <a:t>Eliminating</a:t>
            </a:r>
            <a:r>
              <a:rPr lang="en-IN" dirty="0"/>
              <a:t> the use of one of the </a:t>
            </a:r>
            <a:r>
              <a:rPr lang="en-IN" dirty="0">
                <a:solidFill>
                  <a:srgbClr val="0C91D1"/>
                </a:solidFill>
              </a:rPr>
              <a:t>sensor for temperature at the battery </a:t>
            </a:r>
            <a:r>
              <a:rPr lang="en-IN" dirty="0"/>
              <a:t>as we can estimate it with high accuracy with the help of our dataset.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C91D1"/>
                </a:solidFill>
              </a:rPr>
              <a:t>Suggesting a dynamic drive pattern</a:t>
            </a:r>
            <a:r>
              <a:rPr lang="en-IN" dirty="0"/>
              <a:t> (according to vehicle’s real time conditions) that customer can follow </a:t>
            </a:r>
            <a:r>
              <a:rPr lang="en-IN" dirty="0">
                <a:solidFill>
                  <a:srgbClr val="0C91D1"/>
                </a:solidFill>
              </a:rPr>
              <a:t>to maximize it’s range</a:t>
            </a:r>
            <a:r>
              <a:rPr lang="en-IN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Recommend </a:t>
            </a:r>
            <a:r>
              <a:rPr lang="en-IN" dirty="0">
                <a:solidFill>
                  <a:srgbClr val="0C91D1"/>
                </a:solidFill>
              </a:rPr>
              <a:t>tips</a:t>
            </a:r>
            <a:r>
              <a:rPr lang="en-IN" dirty="0"/>
              <a:t> to the customer based </a:t>
            </a:r>
            <a:r>
              <a:rPr lang="en-IN" dirty="0">
                <a:solidFill>
                  <a:srgbClr val="0C91D1"/>
                </a:solidFill>
              </a:rPr>
              <a:t>on individual driving habits</a:t>
            </a:r>
            <a:r>
              <a:rPr lang="en-IN" dirty="0"/>
              <a:t>, to improve efficiency, range as well as lifespan of the vehicle.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We can focus on finding and developing such aspects of this dataset and implementing them.</a:t>
            </a:r>
          </a:p>
        </p:txBody>
      </p:sp>
    </p:spTree>
    <p:extLst>
      <p:ext uri="{BB962C8B-B14F-4D97-AF65-F5344CB8AC3E}">
        <p14:creationId xmlns:p14="http://schemas.microsoft.com/office/powerpoint/2010/main" val="212047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6F7C-A9E2-46C2-1B80-EA2CE5B7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4550-D1F3-3B2F-E308-9FF56CBA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Articles:</a:t>
            </a:r>
          </a:p>
          <a:p>
            <a:pPr lvl="1"/>
            <a:r>
              <a:rPr lang="en-IN" dirty="0">
                <a:hlinkClick r:id="rId2"/>
              </a:rPr>
              <a:t>https://www.evnext.in/insights/2021/10/28/evs-and-big-data-analytics-customized-learning-electric-vehicle-software-digital-opportunities/</a:t>
            </a:r>
            <a:endParaRPr lang="en-IN" dirty="0"/>
          </a:p>
          <a:p>
            <a:pPr lvl="1"/>
            <a:r>
              <a:rPr lang="en-IN" dirty="0">
                <a:hlinkClick r:id="rId3"/>
              </a:rPr>
              <a:t>https://par.nsf.gov/servlets/purl/10047756</a:t>
            </a:r>
            <a:endParaRPr lang="en-IN" dirty="0"/>
          </a:p>
          <a:p>
            <a:pPr lvl="1"/>
            <a:r>
              <a:rPr lang="en-IN" dirty="0">
                <a:hlinkClick r:id="rId4"/>
              </a:rPr>
              <a:t>https://www.evnext.in/insights/2021/10/28/ev-and-iot-cloud-solutions-sensors-connectivity-database-electric-vehicle-software-digital-opportunities/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Conference Papers:</a:t>
            </a:r>
          </a:p>
          <a:p>
            <a:pPr lvl="1"/>
            <a:r>
              <a:rPr lang="en-IN" dirty="0">
                <a:hlinkClick r:id="rId5"/>
              </a:rPr>
              <a:t>https://ieeexplore.ieee.org/document/9633348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99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Objective: </a:t>
            </a:r>
            <a:r>
              <a:rPr lang="en-IN" sz="1800" dirty="0">
                <a:latin typeface="Helvetica" panose="020B0604020202020204" pitchFamily="34" charset="0"/>
                <a:cs typeface="Helvetica" panose="020B0604020202020204" pitchFamily="34" charset="0"/>
              </a:rPr>
              <a:t>Prediction for maintenance, life and combined parameters for vehicle health etc., to be shown to user to optimise vehicle usage w.r.t. range/efficiency etc.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76DE8A-3295-9AD2-441F-2E55EEA7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41562"/>
              </p:ext>
            </p:extLst>
          </p:nvPr>
        </p:nvGraphicFramePr>
        <p:xfrm>
          <a:off x="174320" y="2020954"/>
          <a:ext cx="11283672" cy="332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8293">
                  <a:extLst>
                    <a:ext uri="{9D8B030D-6E8A-4147-A177-3AD203B41FA5}">
                      <a16:colId xmlns:a16="http://schemas.microsoft.com/office/drawing/2014/main" val="689508334"/>
                    </a:ext>
                  </a:extLst>
                </a:gridCol>
                <a:gridCol w="9765379">
                  <a:extLst>
                    <a:ext uri="{9D8B030D-6E8A-4147-A177-3AD203B41FA5}">
                      <a16:colId xmlns:a16="http://schemas.microsoft.com/office/drawing/2014/main" val="17301073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Timeline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696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Induction and brief discussion over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65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on vehicle CAN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8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existing data analysis tools of EV vehicles and their vast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Energy Consumption per kilometre using Regression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5&amp;6: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Energy Consumption per kilometre using Classification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4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7&amp;8: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SOH of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2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7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0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05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54753" y="2340656"/>
            <a:ext cx="6437247" cy="2111375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50679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221-7266-CFCA-2702-571BE528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731A7B-A52B-EAD6-6713-8821A015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now calculate the deviation in slope graph and if it exceeds a certain threshold, we can conclude that rate of rise of temperature of motor is abnormal.</a:t>
            </a:r>
          </a:p>
          <a:p>
            <a:r>
              <a:rPr lang="en-IN" dirty="0"/>
              <a:t>We can then club together both the results of predictions of energy consumption and SOH of battery, to say with certainty that vehicle is facing some issue and maybe in motor.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604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A94-4D1E-3E98-ED14-6BD5A52C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Importance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8801-02AA-C273-6C91-0905F4FBA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0" y="1253330"/>
            <a:ext cx="6868506" cy="51377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1900" dirty="0">
                <a:latin typeface="Helvetica" panose="020B0604020202020204" pitchFamily="34" charset="0"/>
                <a:cs typeface="Helvetica" panose="020B0604020202020204" pitchFamily="34" charset="0"/>
              </a:rPr>
              <a:t>The vast data that comes from the communication between the components of EV vehicle has a huge potential.</a:t>
            </a:r>
          </a:p>
          <a:p>
            <a:pPr>
              <a:lnSpc>
                <a:spcPct val="150000"/>
              </a:lnSpc>
            </a:pPr>
            <a:r>
              <a:rPr lang="en-IN" sz="1900" dirty="0">
                <a:latin typeface="Helvetica" panose="020B0604020202020204" pitchFamily="34" charset="0"/>
                <a:cs typeface="Helvetica" panose="020B0604020202020204" pitchFamily="34" charset="0"/>
              </a:rPr>
              <a:t>There are many uses of this big data such as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status tracking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optimized charging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efficient battery management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 increasing the range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in setting up of EV charging stations according to demand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achieving complete automation.</a:t>
            </a:r>
          </a:p>
          <a:p>
            <a:pPr>
              <a:lnSpc>
                <a:spcPct val="150000"/>
              </a:lnSpc>
            </a:pPr>
            <a:r>
              <a:rPr lang="en-IN" sz="1900" dirty="0">
                <a:latin typeface="Helvetica" panose="020B0604020202020204" pitchFamily="34" charset="0"/>
                <a:cs typeface="Helvetica" panose="020B0604020202020204" pitchFamily="34" charset="0"/>
              </a:rPr>
              <a:t>All these features will </a:t>
            </a:r>
            <a:r>
              <a:rPr lang="en-IN" sz="1900" dirty="0">
                <a:solidFill>
                  <a:srgbClr val="0C91D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attract the consumers to EVs</a:t>
            </a:r>
            <a:r>
              <a:rPr lang="en-IN" sz="1900" dirty="0">
                <a:latin typeface="Helvetica" panose="020B0604020202020204" pitchFamily="34" charset="0"/>
                <a:cs typeface="Helvetica" panose="020B0604020202020204" pitchFamily="34" charset="0"/>
              </a:rPr>
              <a:t>, and make the process of EV integration in our society smoother and the world more greener.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A8D931B1-108B-5CEE-8BFD-7C4CD32F6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" t="816"/>
          <a:stretch/>
        </p:blipFill>
        <p:spPr>
          <a:xfrm>
            <a:off x="6914189" y="1400783"/>
            <a:ext cx="5277811" cy="45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36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EB1-2BC9-5841-F54E-BEC63FC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Literature Review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9C3A06-CB39-6EB4-05F4-312EF9053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297203"/>
              </p:ext>
            </p:extLst>
          </p:nvPr>
        </p:nvGraphicFramePr>
        <p:xfrm>
          <a:off x="65314" y="1138334"/>
          <a:ext cx="12027159" cy="519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58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794BC4-FF18-473C-AF6D-A4839EB66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86F5E8-16C3-4125-8745-B10C971981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0D05D5-1D7D-4E85-816E-2A2F7843D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C3D8-974B-3798-30A9-265E5D63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402" y="1709738"/>
            <a:ext cx="6437247" cy="21113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Helvetica" panose="020B0604020202020204" pitchFamily="34" charset="0"/>
                <a:cs typeface="Helvetica" panose="020B0604020202020204" pitchFamily="34" charset="0"/>
              </a:rPr>
              <a:t>Feature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39F1-8B20-836F-8F99-DA03BD82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402" y="3839369"/>
            <a:ext cx="6443598" cy="150018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Predicting Energy Consumption per Kilometre </a:t>
            </a:r>
          </a:p>
        </p:txBody>
      </p:sp>
    </p:spTree>
    <p:extLst>
      <p:ext uri="{BB962C8B-B14F-4D97-AF65-F5344CB8AC3E}">
        <p14:creationId xmlns:p14="http://schemas.microsoft.com/office/powerpoint/2010/main" val="1437734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0E8B-02EF-DA6C-DA62-850A5D3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Helvetica" panose="020B0604020202020204" pitchFamily="34" charset="0"/>
                <a:cs typeface="Helvetica" panose="020B0604020202020204" pitchFamily="34" charset="0"/>
              </a:rPr>
              <a:t>Predicting Energy Consumption per Kilometre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326F-A8E9-2304-CFE4-899FD3045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Currently a user only gets to know that how much distance his vehicle covered from a fully charged battery (range of vehicle).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He will only notice something is wrong when there will be significant change like </a:t>
            </a:r>
            <a:r>
              <a:rPr lang="en-IN" sz="1800" u="sng" dirty="0"/>
              <a:t>5-10 kms</a:t>
            </a:r>
            <a:r>
              <a:rPr lang="en-IN" sz="1800" dirty="0"/>
              <a:t> in range of the vehicle.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By that time, there might be some </a:t>
            </a:r>
            <a:r>
              <a:rPr lang="en-IN" sz="1800" dirty="0">
                <a:solidFill>
                  <a:srgbClr val="0C91D1"/>
                </a:solidFill>
              </a:rPr>
              <a:t>damages</a:t>
            </a:r>
            <a:r>
              <a:rPr lang="en-IN" sz="1800" dirty="0"/>
              <a:t> which could have been </a:t>
            </a:r>
            <a:r>
              <a:rPr lang="en-IN" sz="1800" dirty="0">
                <a:solidFill>
                  <a:srgbClr val="0C91D1"/>
                </a:solidFill>
              </a:rPr>
              <a:t>prevented if noticed ahead of time</a:t>
            </a:r>
            <a:r>
              <a:rPr lang="en-IN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Our goal here is to </a:t>
            </a:r>
            <a:r>
              <a:rPr lang="en-IN" sz="1800" dirty="0">
                <a:solidFill>
                  <a:srgbClr val="0C91D1"/>
                </a:solidFill>
              </a:rPr>
              <a:t>alert</a:t>
            </a:r>
            <a:r>
              <a:rPr lang="en-IN" sz="1800" dirty="0"/>
              <a:t> the user about even the smallest </a:t>
            </a:r>
            <a:r>
              <a:rPr lang="en-IN" sz="1800" dirty="0">
                <a:solidFill>
                  <a:srgbClr val="0C91D1"/>
                </a:solidFill>
              </a:rPr>
              <a:t>drop in efficiency </a:t>
            </a:r>
            <a:r>
              <a:rPr lang="en-IN" sz="1800" dirty="0"/>
              <a:t>of the vehicle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And to let him decide if the drop is caused by some factor which he changed during his drive like load etc.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Or else there is some thing wrong with vehicle and it is </a:t>
            </a:r>
            <a:r>
              <a:rPr lang="en-IN" sz="1800" dirty="0">
                <a:solidFill>
                  <a:srgbClr val="0C91D1"/>
                </a:solidFill>
              </a:rPr>
              <a:t>in need of service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367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60C2-E544-891F-47F0-F57B1D9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How we will be doing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3751-B527-934B-E183-E8A0774B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1800" dirty="0"/>
              <a:t>We will predict the energy consumption per kilometre by </a:t>
            </a:r>
            <a:r>
              <a:rPr lang="en-IN" sz="1800" dirty="0">
                <a:solidFill>
                  <a:srgbClr val="0C91D1"/>
                </a:solidFill>
              </a:rPr>
              <a:t>studying a user’s drive pattern.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We are going to use the data that a Bajaj’s EV sends to </a:t>
            </a:r>
            <a:r>
              <a:rPr lang="en-IN" sz="1800" u="sng" dirty="0"/>
              <a:t>cloud through telematics</a:t>
            </a:r>
            <a:r>
              <a:rPr lang="en-IN" sz="1800" dirty="0"/>
              <a:t>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We get a lot of data that goes through </a:t>
            </a:r>
            <a:r>
              <a:rPr lang="en-IN" sz="1800" u="sng" dirty="0"/>
              <a:t>CAN bus </a:t>
            </a:r>
            <a:r>
              <a:rPr lang="en-IN" sz="1800" dirty="0"/>
              <a:t>in a EV over to cloud.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We will extract the data that we will be needing to study a drive pattern.</a:t>
            </a:r>
          </a:p>
          <a:p>
            <a:pPr>
              <a:lnSpc>
                <a:spcPct val="200000"/>
              </a:lnSpc>
            </a:pPr>
            <a:r>
              <a:rPr lang="en-IN" sz="1800" dirty="0"/>
              <a:t>For now we are only taking readings of </a:t>
            </a:r>
            <a:r>
              <a:rPr lang="en-IN" sz="1800" u="sng" dirty="0"/>
              <a:t>vehicle speed</a:t>
            </a:r>
            <a:r>
              <a:rPr lang="en-IN" sz="1800" dirty="0"/>
              <a:t> in kmph, </a:t>
            </a:r>
            <a:r>
              <a:rPr lang="en-IN" sz="1800" u="sng" dirty="0"/>
              <a:t>Voltage</a:t>
            </a:r>
            <a:r>
              <a:rPr lang="en-IN" sz="1800" dirty="0"/>
              <a:t> and </a:t>
            </a:r>
            <a:r>
              <a:rPr lang="en-IN" sz="1800" u="sng" dirty="0"/>
              <a:t>current</a:t>
            </a:r>
            <a:r>
              <a:rPr lang="en-IN" sz="1800" dirty="0"/>
              <a:t> readings of the battery and </a:t>
            </a:r>
            <a:r>
              <a:rPr lang="en-IN" sz="1800" u="sng" dirty="0"/>
              <a:t>ambient temperature</a:t>
            </a:r>
            <a:r>
              <a:rPr lang="en-IN" sz="1800" dirty="0"/>
              <a:t>, all with the time stamps</a:t>
            </a:r>
          </a:p>
        </p:txBody>
      </p:sp>
    </p:spTree>
    <p:extLst>
      <p:ext uri="{BB962C8B-B14F-4D97-AF65-F5344CB8AC3E}">
        <p14:creationId xmlns:p14="http://schemas.microsoft.com/office/powerpoint/2010/main" val="2937629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B48160-0335-A314-3FEF-CC416233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Helvetica" panose="020B0604020202020204" pitchFamily="34" charset="0"/>
                <a:cs typeface="Helvetica" panose="020B0604020202020204" pitchFamily="34" charset="0"/>
              </a:rPr>
              <a:t>First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C9ECE-F341-7B40-696D-2A8E68946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Using ML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516966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13485</TotalTime>
  <Words>1860</Words>
  <Application>Microsoft Office PowerPoint</Application>
  <PresentationFormat>Widescreen</PresentationFormat>
  <Paragraphs>189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Analysis of Data Available From Field Vehicles Over Cloud   Arvendra Singh Kushwah GTE Intern’22 Mentor- Vaibhav S Gunjal Assistant Mentor - Kshatresh Mishra</vt:lpstr>
      <vt:lpstr>PowerPoint Presentation</vt:lpstr>
      <vt:lpstr>Project Summary</vt:lpstr>
      <vt:lpstr>Importance of Data Analysis</vt:lpstr>
      <vt:lpstr>Literature Review</vt:lpstr>
      <vt:lpstr>Feature 1</vt:lpstr>
      <vt:lpstr>Predicting Energy Consumption per Kilometre </vt:lpstr>
      <vt:lpstr>How we will be doing it?</vt:lpstr>
      <vt:lpstr>First Approach</vt:lpstr>
      <vt:lpstr>Data Modelling</vt:lpstr>
      <vt:lpstr>Results</vt:lpstr>
      <vt:lpstr>Error Analysis</vt:lpstr>
      <vt:lpstr>Second Approach</vt:lpstr>
      <vt:lpstr>Why use Classification?</vt:lpstr>
      <vt:lpstr>Data Modelling</vt:lpstr>
      <vt:lpstr>Data Modelling</vt:lpstr>
      <vt:lpstr>Data Modelling</vt:lpstr>
      <vt:lpstr>Data Modelling</vt:lpstr>
      <vt:lpstr>Using Classification</vt:lpstr>
      <vt:lpstr>Automating the Process of Expanding the Reference Dataset</vt:lpstr>
      <vt:lpstr>Feature 2</vt:lpstr>
      <vt:lpstr>Predicting SOH of Motor</vt:lpstr>
      <vt:lpstr>Data Modelling</vt:lpstr>
      <vt:lpstr>Results</vt:lpstr>
      <vt:lpstr>Designing GUI</vt:lpstr>
      <vt:lpstr>Designing GUI</vt:lpstr>
      <vt:lpstr>Designing GUI</vt:lpstr>
      <vt:lpstr>Future Prospects</vt:lpstr>
      <vt:lpstr>References</vt:lpstr>
      <vt:lpstr>Thank You!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Arvendra Kushwah</cp:lastModifiedBy>
  <cp:revision>989</cp:revision>
  <dcterms:created xsi:type="dcterms:W3CDTF">2018-06-27T12:52:45Z</dcterms:created>
  <dcterms:modified xsi:type="dcterms:W3CDTF">2022-07-14T04:33:40Z</dcterms:modified>
</cp:coreProperties>
</file>