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7b388be1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7b388be1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7b388be11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7b388be1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7b388be11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7b388be11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rgbClr val="474A4C"/>
                </a:solidFill>
                <a:highlight>
                  <a:srgbClr val="FFFFFF"/>
                </a:highlight>
              </a:rPr>
              <a:t>For example in traditional network each router generally has its own control plane which contains </a:t>
            </a:r>
            <a:r>
              <a:rPr lang="en" sz="700">
                <a:solidFill>
                  <a:srgbClr val="474A4C"/>
                </a:solidFill>
                <a:highlight>
                  <a:srgbClr val="FFFFFF"/>
                </a:highlight>
              </a:rPr>
              <a:t>forwarding table and all to decide where to redirect the incoming data, but in SDN central device decides that for all routers so router need no to be smart, and are muh less expensive.</a:t>
            </a:r>
            <a:endParaRPr sz="700">
              <a:solidFill>
                <a:srgbClr val="474A4C"/>
              </a:solidFill>
              <a:highlight>
                <a:srgbClr val="FFFFFF"/>
              </a:highlight>
            </a:endParaRPr>
          </a:p>
          <a:p>
            <a:pPr indent="0" lvl="0" marL="0" rtl="0" algn="l">
              <a:spcBef>
                <a:spcPts val="0"/>
              </a:spcBef>
              <a:spcAft>
                <a:spcPts val="0"/>
              </a:spcAft>
              <a:buNone/>
            </a:pPr>
            <a:r>
              <a:rPr lang="en" sz="700">
                <a:solidFill>
                  <a:srgbClr val="474A4C"/>
                </a:solidFill>
                <a:highlight>
                  <a:srgbClr val="FFFFFF"/>
                </a:highlight>
              </a:rPr>
              <a:t>For example, when an outage occurs, a software defined network can be configured to automatically reroute around that area and maintain the connections your users need.</a:t>
            </a:r>
            <a:endParaRPr sz="700">
              <a:solidFill>
                <a:srgbClr val="474A4C"/>
              </a:solidFill>
              <a:highlight>
                <a:srgbClr val="FFFFFF"/>
              </a:highlight>
            </a:endParaRPr>
          </a:p>
          <a:p>
            <a:pPr indent="0" lvl="0" marL="0" rtl="0" algn="l">
              <a:spcBef>
                <a:spcPts val="0"/>
              </a:spcBef>
              <a:spcAft>
                <a:spcPts val="0"/>
              </a:spcAft>
              <a:buNone/>
            </a:pPr>
            <a:r>
              <a:rPr lang="en" sz="700">
                <a:solidFill>
                  <a:srgbClr val="474A4C"/>
                </a:solidFill>
                <a:highlight>
                  <a:srgbClr val="FFFFFF"/>
                </a:highlight>
              </a:rPr>
              <a:t>In the past, the most effective way to ensure network availability was through redundancy, which of course comes with additional equipment and circuits and costs. Because SDN offers the real-time ability of automated rerouting or to stand-up new functions and routes,</a:t>
            </a:r>
            <a:endParaRPr sz="700">
              <a:solidFill>
                <a:srgbClr val="474A4C"/>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7b388be11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7b388be11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7b2c78fe2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7b2c78fe2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7b2c78fe27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7b2c78fe27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7b2c78fe27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7b2c78fe27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7b2c78fe27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7b2c78fe27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7b2c78fe2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7b2c78fe2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65656"/>
                </a:solidFill>
                <a:highlight>
                  <a:srgbClr val="FFFFFF"/>
                </a:highlight>
              </a:rPr>
              <a:t>These three are precisely the function of NFV MANO in the ETSI’s NFV Architecture that we discussed earlier</a:t>
            </a:r>
            <a:endParaRPr sz="900">
              <a:solidFill>
                <a:srgbClr val="565656"/>
              </a:solidFill>
              <a:highlight>
                <a:srgbClr val="FFFFFF"/>
              </a:highlight>
            </a:endParaRPr>
          </a:p>
          <a:p>
            <a:pPr indent="0" lvl="0" marL="0" rtl="0" algn="l">
              <a:spcBef>
                <a:spcPts val="0"/>
              </a:spcBef>
              <a:spcAft>
                <a:spcPts val="0"/>
              </a:spcAft>
              <a:buNone/>
            </a:pPr>
            <a:r>
              <a:t/>
            </a:r>
            <a:endParaRPr sz="900">
              <a:solidFill>
                <a:srgbClr val="565656"/>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78dbcd1ff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78dbcd1ff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7b2c78fe27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7b2c78fe27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484857"/>
                </a:solidFill>
                <a:highlight>
                  <a:srgbClr val="FFFFFF"/>
                </a:highlight>
                <a:latin typeface="Roboto"/>
                <a:ea typeface="Roboto"/>
                <a:cs typeface="Roboto"/>
                <a:sym typeface="Roboto"/>
              </a:rPr>
              <a:t>that need either a cable or a wireless link to connect them to the network. The network requires a physical switch or a wireless access point to uplink these connections to the rest of the network.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78dbcd1ff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78dbcd1ff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highlight>
                  <a:srgbClr val="FFFFFF"/>
                </a:highlight>
              </a:rPr>
              <a:t>Cisco is a good example. They sell their routers and switches as appliances. You need the hardware and software. You cannot run Cisco IOS (officially) without the hardware and you can’t run anything else besides Cisco IOS on a router or switch.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7a510bce5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7a510bce5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highlight>
                  <a:srgbClr val="FFFFFF"/>
                </a:highlight>
              </a:rPr>
              <a:t>Like some </a:t>
            </a:r>
            <a:r>
              <a:rPr lang="en" sz="1150">
                <a:solidFill>
                  <a:schemeClr val="dk1"/>
                </a:solidFill>
                <a:highlight>
                  <a:srgbClr val="FFFFFF"/>
                </a:highlight>
              </a:rPr>
              <a:t>virtualized</a:t>
            </a:r>
            <a:r>
              <a:rPr lang="en" sz="1150">
                <a:solidFill>
                  <a:schemeClr val="dk1"/>
                </a:solidFill>
                <a:highlight>
                  <a:srgbClr val="FFFFFF"/>
                </a:highlight>
              </a:rPr>
              <a:t> firewall or router etc</a:t>
            </a:r>
            <a:endParaRPr sz="1150">
              <a:solidFill>
                <a:schemeClr val="dk1"/>
              </a:solidFill>
              <a:highlight>
                <a:srgbClr val="FFFFFF"/>
              </a:highlight>
            </a:endParaRPr>
          </a:p>
          <a:p>
            <a:pPr indent="0" lvl="0" marL="0" rtl="0" algn="l">
              <a:spcBef>
                <a:spcPts val="0"/>
              </a:spcBef>
              <a:spcAft>
                <a:spcPts val="0"/>
              </a:spcAft>
              <a:buNone/>
            </a:pPr>
            <a:r>
              <a:rPr lang="en" sz="1000">
                <a:solidFill>
                  <a:schemeClr val="dk1"/>
                </a:solidFill>
                <a:highlight>
                  <a:srgbClr val="FFFFFF"/>
                </a:highlight>
                <a:latin typeface="Roboto"/>
                <a:ea typeface="Roboto"/>
                <a:cs typeface="Roboto"/>
                <a:sym typeface="Roboto"/>
              </a:rPr>
              <a:t>Network function virtualization allows multiple </a:t>
            </a:r>
            <a:r>
              <a:rPr lang="en" sz="1000">
                <a:solidFill>
                  <a:schemeClr val="dk1"/>
                </a:solidFill>
                <a:highlight>
                  <a:schemeClr val="lt1"/>
                </a:highlight>
                <a:latin typeface="Roboto"/>
                <a:ea typeface="Roboto"/>
                <a:cs typeface="Roboto"/>
                <a:sym typeface="Roboto"/>
              </a:rPr>
              <a:t>VNFs to be deployed on top of these switches, storage devices, and high-volume servers, a typical cloud computing infrastructure.</a:t>
            </a:r>
            <a:endParaRPr sz="10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 sz="1000">
                <a:solidFill>
                  <a:schemeClr val="dk1"/>
                </a:solidFill>
                <a:highlight>
                  <a:schemeClr val="lt1"/>
                </a:highlight>
                <a:latin typeface="Roboto"/>
                <a:ea typeface="Roboto"/>
                <a:cs typeface="Roboto"/>
                <a:sym typeface="Roboto"/>
              </a:rPr>
              <a:t>But if we or the TSP wants to </a:t>
            </a:r>
            <a:endParaRPr sz="1000">
              <a:solidFill>
                <a:schemeClr val="dk1"/>
              </a:solidFill>
              <a:highlight>
                <a:schemeClr val="lt1"/>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7a510bce54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7a510bce54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highlight>
                <a:schemeClr val="lt1"/>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78dbcd1f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78dbcd1f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7a510bce54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7a510bce54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7b2c78fe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7b2c78fe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7b2c78fe2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7b2c78fe2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65656"/>
                </a:solidFill>
                <a:highlight>
                  <a:srgbClr val="FFFFFF"/>
                </a:highlight>
              </a:rPr>
              <a:t>NFV in IoT or another form of virtualized infrastructure enables increased workload capacity with less—less power consumption, a smaller data center footprint, and similar or reduced cooling requirements.</a:t>
            </a:r>
            <a:endParaRPr sz="900">
              <a:solidFill>
                <a:srgbClr val="565656"/>
              </a:solidFill>
              <a:highlight>
                <a:srgbClr val="FFFFFF"/>
              </a:highlight>
            </a:endParaRPr>
          </a:p>
          <a:p>
            <a:pPr indent="0" lvl="0" marL="0" rtl="0" algn="l">
              <a:spcBef>
                <a:spcPts val="0"/>
              </a:spcBef>
              <a:spcAft>
                <a:spcPts val="0"/>
              </a:spcAft>
              <a:buNone/>
            </a:pPr>
            <a:r>
              <a:rPr lang="en" sz="900">
                <a:solidFill>
                  <a:srgbClr val="565656"/>
                </a:solidFill>
                <a:highlight>
                  <a:srgbClr val="FFFFFF"/>
                </a:highlight>
              </a:rPr>
              <a:t>so they help avoid vendor lock-in and proprietary hardware that is expensive to configure and deploy and can easily become obsolete.</a:t>
            </a:r>
            <a:endParaRPr sz="900">
              <a:solidFill>
                <a:srgbClr val="565656"/>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hello.iitk.ac.in/course/ee673a2223"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hyperlink" Target="https://www.researchgate.net/figure/A-schematic-overview-of-SDN-implemented-with-OpenFlow_fig1_28889047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hyperlink" Target="https://www.researchgate.net/figure/A-schematic-overview-of-SDN-implemented-with-OpenFlow_fig1_288890479"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s://ieeexplore.ieee.org/document/7243304" TargetMode="External"/><Relationship Id="rId4" Type="http://schemas.openxmlformats.org/officeDocument/2006/relationships/hyperlink" Target="https://www.vmware.com/topics/glossary/content/hypervisor.html" TargetMode="External"/><Relationship Id="rId11" Type="http://schemas.openxmlformats.org/officeDocument/2006/relationships/hyperlink" Target="https://info.teledynamics.com/blog/network-function-virtualization-nfv-and-its-benefits-for-voip" TargetMode="External"/><Relationship Id="rId10" Type="http://schemas.openxmlformats.org/officeDocument/2006/relationships/hyperlink" Target="https://www.sciencedirect.com/topics/computer-science/network-function-virtualization" TargetMode="External"/><Relationship Id="rId9" Type="http://schemas.openxmlformats.org/officeDocument/2006/relationships/hyperlink" Target="https://www.gdit.com/perspectives/latest/4-benefits-of-moving-to-software-defined-networking/" TargetMode="External"/><Relationship Id="rId5" Type="http://schemas.openxmlformats.org/officeDocument/2006/relationships/hyperlink" Target="https://b5b4ea4f-167c-45d0-aff4-0c3477aaa89c.usrfiles.com/ugd/b5b4ea_2839ec7d42e547d9996fb297607556f7.pdf" TargetMode="External"/><Relationship Id="rId6" Type="http://schemas.openxmlformats.org/officeDocument/2006/relationships/hyperlink" Target="https://networklessons.com/cisco/evolving-technologies/virtualization-functions-nfvi-vnf" TargetMode="External"/><Relationship Id="rId7" Type="http://schemas.openxmlformats.org/officeDocument/2006/relationships/hyperlink" Target="https://www.slideserve.com/hayes/defining-nfv-nfv-network-function-virtualization-powerpoint-ppt-presentation" TargetMode="External"/><Relationship Id="rId8" Type="http://schemas.openxmlformats.org/officeDocument/2006/relationships/hyperlink" Target="http://novacontext.com/sdn-and-cloud-comput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hyperlink" Target="https://www.slideserve.com/hayes/defining-nfv-nfv-network-function-virtualization-powerpoint-ppt-present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networklessons.com/cisco/evolving-technologies/virtualization-functions-nfvi-vnf"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b5b4ea4f-167c-45d0-aff4-0c3477aaa89c.usrfiles.com/ugd/b5b4ea_2839ec7d42e547d9996fb297607556f7.pdf"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networklessons.com/cisco/evolving-technologies/virtualization-functions-nfvi-vnf"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networklessons.com/cisco/evolving-technologies/virtualization-functions-nfvi-vnf"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Presentation on:  </a:t>
            </a:r>
            <a:endParaRPr/>
          </a:p>
          <a:p>
            <a:pPr indent="0" lvl="0" marL="0" rtl="0" algn="l">
              <a:spcBef>
                <a:spcPts val="0"/>
              </a:spcBef>
              <a:spcAft>
                <a:spcPts val="0"/>
              </a:spcAft>
              <a:buNone/>
            </a:pPr>
            <a:r>
              <a:rPr lang="en" sz="2488"/>
              <a:t>Network Function Virtualization: State-of-the-Art and Research Challenges</a:t>
            </a:r>
            <a:endParaRPr sz="2488"/>
          </a:p>
          <a:p>
            <a:pPr indent="0" lvl="0" marL="0" rtl="0" algn="l">
              <a:spcBef>
                <a:spcPts val="0"/>
              </a:spcBef>
              <a:spcAft>
                <a:spcPts val="0"/>
              </a:spcAft>
              <a:buNone/>
            </a:pPr>
            <a:r>
              <a:t/>
            </a:r>
            <a:endParaRPr/>
          </a:p>
        </p:txBody>
      </p:sp>
      <p:sp>
        <p:nvSpPr>
          <p:cNvPr id="65" name="Google Shape;65;p13"/>
          <p:cNvSpPr txBox="1"/>
          <p:nvPr>
            <p:ph idx="1" type="subTitle"/>
          </p:nvPr>
        </p:nvSpPr>
        <p:spPr>
          <a:xfrm>
            <a:off x="311700" y="1878543"/>
            <a:ext cx="4242600" cy="1217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solidFill>
                  <a:srgbClr val="000000"/>
                </a:solidFill>
              </a:rPr>
              <a:t>Arvendra Singh Kushwah (190183) </a:t>
            </a:r>
            <a:endParaRPr sz="1400">
              <a:solidFill>
                <a:srgbClr val="000000"/>
              </a:solidFill>
            </a:endParaRPr>
          </a:p>
          <a:p>
            <a:pPr indent="0" lvl="0" marL="0" rtl="0" algn="l">
              <a:spcBef>
                <a:spcPts val="0"/>
              </a:spcBef>
              <a:spcAft>
                <a:spcPts val="0"/>
              </a:spcAft>
              <a:buNone/>
            </a:pPr>
            <a:r>
              <a:rPr lang="en" sz="1400">
                <a:solidFill>
                  <a:srgbClr val="000000"/>
                </a:solidFill>
              </a:rPr>
              <a:t>Tejas Shingte (190907)</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a:solidFill>
                  <a:srgbClr val="000000"/>
                </a:solidFill>
              </a:rPr>
              <a:t>Prof - </a:t>
            </a:r>
            <a:r>
              <a:rPr lang="en">
                <a:solidFill>
                  <a:srgbClr val="000000"/>
                </a:solidFill>
                <a:highlight>
                  <a:srgbClr val="FCFBFB"/>
                </a:highlight>
                <a:uFill>
                  <a:noFill/>
                </a:uFill>
                <a:hlinkClick r:id="rId3">
                  <a:extLst>
                    <a:ext uri="{A12FA001-AC4F-418D-AE19-62706E023703}">
                      <ahyp:hlinkClr val="tx"/>
                    </a:ext>
                  </a:extLst>
                </a:hlinkClick>
              </a:rPr>
              <a:t>Subrahmanya Swamy Peruru</a:t>
            </a:r>
            <a:endParaRPr>
              <a:solidFill>
                <a:srgbClr val="000000"/>
              </a:solidFill>
            </a:endParaRPr>
          </a:p>
        </p:txBody>
      </p:sp>
      <p:pic>
        <p:nvPicPr>
          <p:cNvPr id="66" name="Google Shape;66;p13"/>
          <p:cNvPicPr preferRelativeResize="0"/>
          <p:nvPr/>
        </p:nvPicPr>
        <p:blipFill>
          <a:blip r:embed="rId4">
            <a:alphaModFix/>
          </a:blip>
          <a:stretch>
            <a:fillRect/>
          </a:stretch>
        </p:blipFill>
        <p:spPr>
          <a:xfrm>
            <a:off x="6454350" y="2461375"/>
            <a:ext cx="2544800" cy="254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Cloud Computing</a:t>
            </a:r>
            <a:endParaRPr/>
          </a:p>
        </p:txBody>
      </p:sp>
      <p:sp>
        <p:nvSpPr>
          <p:cNvPr id="133" name="Google Shape;133;p22"/>
          <p:cNvSpPr txBox="1"/>
          <p:nvPr>
            <p:ph idx="1" type="body"/>
          </p:nvPr>
        </p:nvSpPr>
        <p:spPr>
          <a:xfrm>
            <a:off x="0" y="1278775"/>
            <a:ext cx="9144000" cy="38646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1000"/>
              </a:spcBef>
              <a:spcAft>
                <a:spcPts val="0"/>
              </a:spcAft>
              <a:buClr>
                <a:srgbClr val="000000"/>
              </a:buClr>
              <a:buSzPts val="1400"/>
              <a:buChar char="●"/>
            </a:pPr>
            <a:r>
              <a:rPr lang="en" sz="1400">
                <a:solidFill>
                  <a:srgbClr val="000000"/>
                </a:solidFill>
                <a:highlight>
                  <a:srgbClr val="FFFFFF"/>
                </a:highlight>
              </a:rPr>
              <a:t>Cloud computing is aimed at self-service provisioning across tenants. </a:t>
            </a:r>
            <a:endParaRPr sz="1400">
              <a:solidFill>
                <a:srgbClr val="000000"/>
              </a:solidFill>
              <a:highlight>
                <a:srgbClr val="FFFFFF"/>
              </a:highlight>
            </a:endParaRPr>
          </a:p>
          <a:p>
            <a:pPr indent="-317500" lvl="0" marL="457200" rtl="0" algn="l">
              <a:lnSpc>
                <a:spcPct val="100000"/>
              </a:lnSpc>
              <a:spcBef>
                <a:spcPts val="1200"/>
              </a:spcBef>
              <a:spcAft>
                <a:spcPts val="0"/>
              </a:spcAft>
              <a:buClr>
                <a:srgbClr val="000000"/>
              </a:buClr>
              <a:buSzPts val="1400"/>
              <a:buChar char="●"/>
            </a:pPr>
            <a:r>
              <a:rPr lang="en" sz="1400">
                <a:solidFill>
                  <a:srgbClr val="000000"/>
                </a:solidFill>
                <a:highlight>
                  <a:srgbClr val="FFFFFF"/>
                </a:highlight>
              </a:rPr>
              <a:t>A tenant may be a project, department, division, or even a different company. As such, security becomes very important. </a:t>
            </a:r>
            <a:endParaRPr sz="1400">
              <a:solidFill>
                <a:srgbClr val="000000"/>
              </a:solidFill>
              <a:highlight>
                <a:srgbClr val="FFFFFF"/>
              </a:highlight>
            </a:endParaRPr>
          </a:p>
          <a:p>
            <a:pPr indent="-317500" lvl="0" marL="457200" rtl="0" algn="l">
              <a:lnSpc>
                <a:spcPct val="100000"/>
              </a:lnSpc>
              <a:spcBef>
                <a:spcPts val="1000"/>
              </a:spcBef>
              <a:spcAft>
                <a:spcPts val="0"/>
              </a:spcAft>
              <a:buClr>
                <a:srgbClr val="000000"/>
              </a:buClr>
              <a:buSzPts val="1400"/>
              <a:buChar char="●"/>
            </a:pPr>
            <a:r>
              <a:rPr lang="en" sz="1400">
                <a:solidFill>
                  <a:srgbClr val="000000"/>
                </a:solidFill>
                <a:highlight>
                  <a:srgbClr val="FFFFFF"/>
                </a:highlight>
              </a:rPr>
              <a:t>There are multiple models associated with cloud computing; major categories include:</a:t>
            </a:r>
            <a:endParaRPr sz="1400">
              <a:solidFill>
                <a:srgbClr val="000000"/>
              </a:solidFill>
              <a:highlight>
                <a:srgbClr val="FFFFFF"/>
              </a:highlight>
            </a:endParaRPr>
          </a:p>
          <a:p>
            <a:pPr indent="-317500" lvl="1" marL="914400" rtl="0" algn="l">
              <a:lnSpc>
                <a:spcPct val="100000"/>
              </a:lnSpc>
              <a:spcBef>
                <a:spcPts val="1000"/>
              </a:spcBef>
              <a:spcAft>
                <a:spcPts val="0"/>
              </a:spcAft>
              <a:buClr>
                <a:srgbClr val="000000"/>
              </a:buClr>
              <a:buSzPts val="1400"/>
              <a:buChar char="○"/>
            </a:pPr>
            <a:r>
              <a:rPr b="1" lang="en" sz="1400">
                <a:solidFill>
                  <a:srgbClr val="000000"/>
                </a:solidFill>
                <a:highlight>
                  <a:srgbClr val="FFFFFF"/>
                </a:highlight>
              </a:rPr>
              <a:t>Infrastructure as a Service (IaaS):</a:t>
            </a:r>
            <a:r>
              <a:rPr lang="en" sz="1400">
                <a:solidFill>
                  <a:srgbClr val="000000"/>
                </a:solidFill>
                <a:highlight>
                  <a:srgbClr val="FFFFFF"/>
                </a:highlight>
              </a:rPr>
              <a:t> Making VMs available to customers with the physical hardware (servers, storage, an</a:t>
            </a:r>
            <a:r>
              <a:rPr lang="en" sz="1400">
                <a:solidFill>
                  <a:srgbClr val="000000"/>
                </a:solidFill>
                <a:highlight>
                  <a:srgbClr val="FFFFFF"/>
                </a:highlight>
              </a:rPr>
              <a:t>d </a:t>
            </a:r>
            <a:r>
              <a:rPr lang="en" sz="1400">
                <a:solidFill>
                  <a:srgbClr val="000000"/>
                </a:solidFill>
                <a:highlight>
                  <a:srgbClr val="FFFFFF"/>
                </a:highlight>
              </a:rPr>
              <a:t>networking) managed by the service provider.</a:t>
            </a:r>
            <a:endParaRPr sz="1400">
              <a:solidFill>
                <a:srgbClr val="000000"/>
              </a:solidFill>
              <a:highlight>
                <a:srgbClr val="FFFFFF"/>
              </a:highlight>
            </a:endParaRPr>
          </a:p>
          <a:p>
            <a:pPr indent="-317500" lvl="1" marL="914400" rtl="0" algn="l">
              <a:lnSpc>
                <a:spcPct val="100000"/>
              </a:lnSpc>
              <a:spcBef>
                <a:spcPts val="1000"/>
              </a:spcBef>
              <a:spcAft>
                <a:spcPts val="0"/>
              </a:spcAft>
              <a:buClr>
                <a:srgbClr val="000000"/>
              </a:buClr>
              <a:buSzPts val="1400"/>
              <a:buChar char="○"/>
            </a:pPr>
            <a:r>
              <a:rPr b="1" lang="en" sz="1400">
                <a:solidFill>
                  <a:srgbClr val="000000"/>
                </a:solidFill>
                <a:highlight>
                  <a:srgbClr val="FFFFFF"/>
                </a:highlight>
              </a:rPr>
              <a:t>Platform as a Service (PaaS):</a:t>
            </a:r>
            <a:r>
              <a:rPr lang="en" sz="1400">
                <a:solidFill>
                  <a:srgbClr val="000000"/>
                </a:solidFill>
                <a:highlight>
                  <a:srgbClr val="FFFFFF"/>
                </a:highlight>
              </a:rPr>
              <a:t> The development platform for programmers is provided as a service while all the details about the physical and virtual equipment is abstracted from the developer and managed by the service provider.</a:t>
            </a:r>
            <a:endParaRPr sz="1400">
              <a:solidFill>
                <a:srgbClr val="000000"/>
              </a:solidFill>
              <a:highlight>
                <a:srgbClr val="FFFFFF"/>
              </a:highlight>
            </a:endParaRPr>
          </a:p>
          <a:p>
            <a:pPr indent="-317500" lvl="1" marL="914400" rtl="0" algn="l">
              <a:lnSpc>
                <a:spcPct val="100000"/>
              </a:lnSpc>
              <a:spcBef>
                <a:spcPts val="1000"/>
              </a:spcBef>
              <a:spcAft>
                <a:spcPts val="0"/>
              </a:spcAft>
              <a:buClr>
                <a:srgbClr val="000000"/>
              </a:buClr>
              <a:buSzPts val="1400"/>
              <a:buChar char="○"/>
            </a:pPr>
            <a:r>
              <a:rPr b="1" lang="en" sz="1400">
                <a:solidFill>
                  <a:srgbClr val="000000"/>
                </a:solidFill>
                <a:highlight>
                  <a:srgbClr val="FFFFFF"/>
                </a:highlight>
              </a:rPr>
              <a:t>Software as a Service (SaaS):</a:t>
            </a:r>
            <a:r>
              <a:rPr lang="en" sz="1400">
                <a:solidFill>
                  <a:srgbClr val="000000"/>
                </a:solidFill>
                <a:highlight>
                  <a:srgbClr val="FFFFFF"/>
                </a:highlight>
              </a:rPr>
              <a:t> An application (such as email or contact management) is made available to customers while all the details of the underlying platform are abstracted from the customer.</a:t>
            </a:r>
            <a:endParaRPr sz="1400">
              <a:solidFill>
                <a:srgbClr val="000000"/>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1"/>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1"/>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1"/>
                                        <p:tgtEl>
                                          <p:spTgt spid="1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Effect filter="fade" transition="in">
                                      <p:cBhvr>
                                        <p:cTn dur="1"/>
                                        <p:tgtEl>
                                          <p:spTgt spid="1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animEffect filter="fade" transition="in">
                                      <p:cBhvr>
                                        <p:cTn dur="1"/>
                                        <p:tgtEl>
                                          <p:spTgt spid="1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5" st="5"/>
                                            </p:txEl>
                                          </p:spTgt>
                                        </p:tgtEl>
                                        <p:attrNameLst>
                                          <p:attrName>style.visibility</p:attrName>
                                        </p:attrNameLst>
                                      </p:cBhvr>
                                      <p:to>
                                        <p:strVal val="visible"/>
                                      </p:to>
                                    </p:set>
                                    <p:animEffect filter="fade" transition="in">
                                      <p:cBhvr>
                                        <p:cTn dur="1"/>
                                        <p:tgtEl>
                                          <p:spTgt spid="13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Defined Networking (SDN)</a:t>
            </a:r>
            <a:endParaRPr/>
          </a:p>
        </p:txBody>
      </p:sp>
      <p:sp>
        <p:nvSpPr>
          <p:cNvPr id="139" name="Google Shape;139;p23"/>
          <p:cNvSpPr txBox="1"/>
          <p:nvPr>
            <p:ph idx="1" type="body"/>
          </p:nvPr>
        </p:nvSpPr>
        <p:spPr>
          <a:xfrm>
            <a:off x="0" y="1373275"/>
            <a:ext cx="4448700" cy="3770100"/>
          </a:xfrm>
          <a:prstGeom prst="rect">
            <a:avLst/>
          </a:prstGeom>
        </p:spPr>
        <p:txBody>
          <a:bodyPr anchorCtr="0" anchor="t" bIns="91425" lIns="91425" spcFirstLastPara="1" rIns="91425" wrap="square" tIns="91425">
            <a:normAutofit/>
          </a:bodyPr>
          <a:lstStyle/>
          <a:p>
            <a:pPr indent="-311150" lvl="0" marL="457200" rtl="0" algn="l">
              <a:lnSpc>
                <a:spcPct val="80000"/>
              </a:lnSpc>
              <a:spcBef>
                <a:spcPts val="1000"/>
              </a:spcBef>
              <a:spcAft>
                <a:spcPts val="0"/>
              </a:spcAft>
              <a:buClr>
                <a:srgbClr val="000000"/>
              </a:buClr>
              <a:buSzPts val="1300"/>
              <a:buChar char="●"/>
            </a:pPr>
            <a:r>
              <a:rPr lang="en">
                <a:solidFill>
                  <a:srgbClr val="000000"/>
                </a:solidFill>
                <a:highlight>
                  <a:srgbClr val="FFFFFF"/>
                </a:highlight>
              </a:rPr>
              <a:t>SDN changes how networking is fundamentally done. </a:t>
            </a:r>
            <a:endParaRPr>
              <a:solidFill>
                <a:srgbClr val="000000"/>
              </a:solidFill>
              <a:highlight>
                <a:srgbClr val="FFFFFF"/>
              </a:highlight>
            </a:endParaRPr>
          </a:p>
          <a:p>
            <a:pPr indent="-311150" lvl="0" marL="457200" rtl="0" algn="l">
              <a:lnSpc>
                <a:spcPct val="80000"/>
              </a:lnSpc>
              <a:spcBef>
                <a:spcPts val="1200"/>
              </a:spcBef>
              <a:spcAft>
                <a:spcPts val="0"/>
              </a:spcAft>
              <a:buClr>
                <a:srgbClr val="000000"/>
              </a:buClr>
              <a:buSzPts val="1300"/>
              <a:buChar char="●"/>
            </a:pPr>
            <a:r>
              <a:rPr lang="en">
                <a:solidFill>
                  <a:srgbClr val="000000"/>
                </a:solidFill>
                <a:highlight>
                  <a:srgbClr val="FFFFFF"/>
                </a:highlight>
              </a:rPr>
              <a:t>Instead of having network intelligence distributed across every device, SDN aims to centralize command and control in a master device (or a few of them for redundancy) and to split networking into three planes, namely:</a:t>
            </a:r>
            <a:endParaRPr>
              <a:solidFill>
                <a:srgbClr val="000000"/>
              </a:solidFill>
              <a:highlight>
                <a:srgbClr val="FFFFFF"/>
              </a:highlight>
            </a:endParaRPr>
          </a:p>
          <a:p>
            <a:pPr indent="-311150" lvl="1" marL="914400" rtl="0" algn="l">
              <a:lnSpc>
                <a:spcPct val="80000"/>
              </a:lnSpc>
              <a:spcBef>
                <a:spcPts val="1000"/>
              </a:spcBef>
              <a:spcAft>
                <a:spcPts val="0"/>
              </a:spcAft>
              <a:buClr>
                <a:srgbClr val="000000"/>
              </a:buClr>
              <a:buSzPts val="1300"/>
              <a:buChar char="○"/>
            </a:pPr>
            <a:r>
              <a:rPr b="1" lang="en" sz="1300">
                <a:solidFill>
                  <a:srgbClr val="000000"/>
                </a:solidFill>
                <a:highlight>
                  <a:srgbClr val="FFFFFF"/>
                </a:highlight>
              </a:rPr>
              <a:t>Management:</a:t>
            </a:r>
            <a:r>
              <a:rPr lang="en" sz="1300">
                <a:solidFill>
                  <a:srgbClr val="000000"/>
                </a:solidFill>
                <a:highlight>
                  <a:srgbClr val="FFFFFF"/>
                </a:highlight>
              </a:rPr>
              <a:t> This is the interface you use to orchestrate the entire network, specifying the way you wish the network to be run at a high level.</a:t>
            </a:r>
            <a:endParaRPr sz="1300">
              <a:solidFill>
                <a:srgbClr val="000000"/>
              </a:solidFill>
              <a:highlight>
                <a:srgbClr val="FFFFFF"/>
              </a:highlight>
            </a:endParaRPr>
          </a:p>
          <a:p>
            <a:pPr indent="-311150" lvl="1" marL="914400" rtl="0" algn="l">
              <a:lnSpc>
                <a:spcPct val="80000"/>
              </a:lnSpc>
              <a:spcBef>
                <a:spcPts val="1000"/>
              </a:spcBef>
              <a:spcAft>
                <a:spcPts val="0"/>
              </a:spcAft>
              <a:buClr>
                <a:srgbClr val="000000"/>
              </a:buClr>
              <a:buSzPts val="1300"/>
              <a:buChar char="○"/>
            </a:pPr>
            <a:r>
              <a:rPr b="1" lang="en" sz="1300">
                <a:solidFill>
                  <a:srgbClr val="000000"/>
                </a:solidFill>
                <a:highlight>
                  <a:srgbClr val="FFFFFF"/>
                </a:highlight>
              </a:rPr>
              <a:t>Control:</a:t>
            </a:r>
            <a:r>
              <a:rPr lang="en" sz="1300">
                <a:solidFill>
                  <a:srgbClr val="000000"/>
                </a:solidFill>
                <a:highlight>
                  <a:srgbClr val="FFFFFF"/>
                </a:highlight>
              </a:rPr>
              <a:t> This is where all the individual devices are directed from using the inputs from the management layer, translating management directives into the actual commands the data layer use to move traffic around.</a:t>
            </a:r>
            <a:endParaRPr sz="1300">
              <a:solidFill>
                <a:srgbClr val="000000"/>
              </a:solidFill>
              <a:highlight>
                <a:srgbClr val="FFFFFF"/>
              </a:highlight>
            </a:endParaRPr>
          </a:p>
          <a:p>
            <a:pPr indent="-311150" lvl="1" marL="914400" rtl="0" algn="l">
              <a:lnSpc>
                <a:spcPct val="80000"/>
              </a:lnSpc>
              <a:spcBef>
                <a:spcPts val="1000"/>
              </a:spcBef>
              <a:spcAft>
                <a:spcPts val="0"/>
              </a:spcAft>
              <a:buClr>
                <a:srgbClr val="000000"/>
              </a:buClr>
              <a:buSzPts val="1300"/>
              <a:buChar char="○"/>
            </a:pPr>
            <a:r>
              <a:rPr b="1" lang="en" sz="1300">
                <a:solidFill>
                  <a:srgbClr val="000000"/>
                </a:solidFill>
                <a:highlight>
                  <a:srgbClr val="FFFFFF"/>
                </a:highlight>
              </a:rPr>
              <a:t>Data:</a:t>
            </a:r>
            <a:r>
              <a:rPr lang="en" sz="1300">
                <a:solidFill>
                  <a:srgbClr val="000000"/>
                </a:solidFill>
                <a:highlight>
                  <a:srgbClr val="FFFFFF"/>
                </a:highlight>
              </a:rPr>
              <a:t> This is where the data is actually moved from one device to another.</a:t>
            </a:r>
            <a:endParaRPr sz="1300">
              <a:solidFill>
                <a:srgbClr val="000000"/>
              </a:solidFill>
              <a:highlight>
                <a:srgbClr val="FFFFFF"/>
              </a:highlight>
            </a:endParaRPr>
          </a:p>
        </p:txBody>
      </p:sp>
      <p:pic>
        <p:nvPicPr>
          <p:cNvPr id="140" name="Google Shape;140;p23"/>
          <p:cNvPicPr preferRelativeResize="0"/>
          <p:nvPr/>
        </p:nvPicPr>
        <p:blipFill>
          <a:blip r:embed="rId3">
            <a:alphaModFix/>
          </a:blip>
          <a:stretch>
            <a:fillRect/>
          </a:stretch>
        </p:blipFill>
        <p:spPr>
          <a:xfrm>
            <a:off x="4448750" y="1278775"/>
            <a:ext cx="4695250" cy="3104925"/>
          </a:xfrm>
          <a:prstGeom prst="rect">
            <a:avLst/>
          </a:prstGeom>
          <a:noFill/>
          <a:ln>
            <a:noFill/>
          </a:ln>
        </p:spPr>
      </p:pic>
      <p:sp>
        <p:nvSpPr>
          <p:cNvPr id="141" name="Google Shape;141;p23"/>
          <p:cNvSpPr txBox="1"/>
          <p:nvPr/>
        </p:nvSpPr>
        <p:spPr>
          <a:xfrm>
            <a:off x="4695325" y="4466400"/>
            <a:ext cx="4448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Image Source : </a:t>
            </a:r>
            <a:r>
              <a:rPr lang="en" sz="800" u="sng">
                <a:solidFill>
                  <a:schemeClr val="hlink"/>
                </a:solidFill>
                <a:latin typeface="Roboto"/>
                <a:ea typeface="Roboto"/>
                <a:cs typeface="Roboto"/>
                <a:sym typeface="Roboto"/>
                <a:hlinkClick r:id="rId4"/>
              </a:rPr>
              <a:t>https://www.researchgate.net/figure/A-schematic-overview-of-SDN-implemented-with-OpenFlow_fig1_288890479</a:t>
            </a:r>
            <a:endParaRPr sz="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1"/>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1"/>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1"/>
                                        <p:tgtEl>
                                          <p:spTgt spid="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animEffect filter="fade" transition="in">
                                      <p:cBhvr>
                                        <p:cTn dur="1"/>
                                        <p:tgtEl>
                                          <p:spTgt spid="1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animEffect filter="fade" transition="in">
                                      <p:cBhvr>
                                        <p:cTn dur="1"/>
                                        <p:tgtEl>
                                          <p:spTgt spid="13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Advantages of using SDN</a:t>
            </a:r>
            <a:endParaRPr/>
          </a:p>
        </p:txBody>
      </p:sp>
      <p:sp>
        <p:nvSpPr>
          <p:cNvPr id="147" name="Google Shape;147;p24"/>
          <p:cNvSpPr txBox="1"/>
          <p:nvPr>
            <p:ph idx="1" type="body"/>
          </p:nvPr>
        </p:nvSpPr>
        <p:spPr>
          <a:xfrm>
            <a:off x="0" y="1510600"/>
            <a:ext cx="4448700" cy="3632700"/>
          </a:xfrm>
          <a:prstGeom prst="rect">
            <a:avLst/>
          </a:prstGeom>
        </p:spPr>
        <p:txBody>
          <a:bodyPr anchorCtr="0" anchor="t" bIns="91425" lIns="91425" spcFirstLastPara="1" rIns="91425" wrap="square" tIns="91425">
            <a:normAutofit/>
          </a:bodyPr>
          <a:lstStyle/>
          <a:p>
            <a:pPr indent="-311150" lvl="0" marL="457200" rtl="0" algn="l">
              <a:lnSpc>
                <a:spcPct val="80000"/>
              </a:lnSpc>
              <a:spcBef>
                <a:spcPts val="1000"/>
              </a:spcBef>
              <a:spcAft>
                <a:spcPts val="0"/>
              </a:spcAft>
              <a:buClr>
                <a:srgbClr val="000000"/>
              </a:buClr>
              <a:buSzPts val="1300"/>
              <a:buChar char="●"/>
            </a:pPr>
            <a:r>
              <a:rPr lang="en">
                <a:solidFill>
                  <a:srgbClr val="000000"/>
                </a:solidFill>
                <a:highlight>
                  <a:srgbClr val="FFFFFF"/>
                </a:highlight>
              </a:rPr>
              <a:t>Actual data layer devices can be much simpler and thus less expensive as they don't have to decide what to do with each packet they receive.</a:t>
            </a:r>
            <a:endParaRPr>
              <a:solidFill>
                <a:srgbClr val="000000"/>
              </a:solidFill>
              <a:highlight>
                <a:srgbClr val="FFFFFF"/>
              </a:highlight>
            </a:endParaRPr>
          </a:p>
          <a:p>
            <a:pPr indent="-311150" lvl="0" marL="457200" rtl="0" algn="l">
              <a:lnSpc>
                <a:spcPct val="80000"/>
              </a:lnSpc>
              <a:spcBef>
                <a:spcPts val="1200"/>
              </a:spcBef>
              <a:spcAft>
                <a:spcPts val="0"/>
              </a:spcAft>
              <a:buClr>
                <a:srgbClr val="000000"/>
              </a:buClr>
              <a:buSzPts val="1300"/>
              <a:buChar char="●"/>
            </a:pPr>
            <a:r>
              <a:rPr lang="en">
                <a:solidFill>
                  <a:srgbClr val="000000"/>
                </a:solidFill>
                <a:highlight>
                  <a:srgbClr val="FFFFFF"/>
                </a:highlight>
              </a:rPr>
              <a:t>SDN is a great option for large, complex networks that require lots of up-time. It gives engineers the ability to re-route networks on the fly.</a:t>
            </a:r>
            <a:endParaRPr>
              <a:solidFill>
                <a:srgbClr val="000000"/>
              </a:solidFill>
              <a:highlight>
                <a:srgbClr val="FFFFFF"/>
              </a:highlight>
            </a:endParaRPr>
          </a:p>
          <a:p>
            <a:pPr indent="-311150" lvl="0" marL="457200" rtl="0" algn="l">
              <a:lnSpc>
                <a:spcPct val="80000"/>
              </a:lnSpc>
              <a:spcBef>
                <a:spcPts val="1200"/>
              </a:spcBef>
              <a:spcAft>
                <a:spcPts val="0"/>
              </a:spcAft>
              <a:buClr>
                <a:srgbClr val="000000"/>
              </a:buClr>
              <a:buSzPts val="1300"/>
              <a:buChar char="●"/>
            </a:pPr>
            <a:r>
              <a:rPr lang="en">
                <a:solidFill>
                  <a:srgbClr val="000000"/>
                </a:solidFill>
                <a:highlight>
                  <a:srgbClr val="FFFFFF"/>
                </a:highlight>
              </a:rPr>
              <a:t>SDN offers real-time visibility into your network performance. This visibility gives you the ability to optimize your network’s performance and to drive its efficiency (as well as that of your team’s).</a:t>
            </a:r>
            <a:endParaRPr>
              <a:solidFill>
                <a:srgbClr val="000000"/>
              </a:solidFill>
              <a:highlight>
                <a:srgbClr val="FFFFFF"/>
              </a:highlight>
            </a:endParaRPr>
          </a:p>
          <a:p>
            <a:pPr indent="-311150" lvl="0" marL="457200" rtl="0" algn="l">
              <a:lnSpc>
                <a:spcPct val="80000"/>
              </a:lnSpc>
              <a:spcBef>
                <a:spcPts val="1200"/>
              </a:spcBef>
              <a:spcAft>
                <a:spcPts val="1200"/>
              </a:spcAft>
              <a:buClr>
                <a:srgbClr val="000000"/>
              </a:buClr>
              <a:buSzPts val="1300"/>
              <a:buChar char="●"/>
            </a:pPr>
            <a:r>
              <a:rPr lang="en">
                <a:solidFill>
                  <a:srgbClr val="000000"/>
                </a:solidFill>
                <a:highlight>
                  <a:srgbClr val="FFFFFF"/>
                </a:highlight>
              </a:rPr>
              <a:t>SDN offers automated scaling-up (and scaling down). This ability, combined with the additional visibility it brings, gives engineers the operational ability to normalize traffic across a wide space, and to do it quickly and seamlessly.</a:t>
            </a:r>
            <a:endParaRPr>
              <a:solidFill>
                <a:srgbClr val="000000"/>
              </a:solidFill>
              <a:highlight>
                <a:srgbClr val="FFFFFF"/>
              </a:highlight>
            </a:endParaRPr>
          </a:p>
        </p:txBody>
      </p:sp>
      <p:pic>
        <p:nvPicPr>
          <p:cNvPr id="148" name="Google Shape;148;p24"/>
          <p:cNvPicPr preferRelativeResize="0"/>
          <p:nvPr/>
        </p:nvPicPr>
        <p:blipFill>
          <a:blip r:embed="rId3">
            <a:alphaModFix/>
          </a:blip>
          <a:stretch>
            <a:fillRect/>
          </a:stretch>
        </p:blipFill>
        <p:spPr>
          <a:xfrm>
            <a:off x="4448750" y="1278775"/>
            <a:ext cx="4695250" cy="3104925"/>
          </a:xfrm>
          <a:prstGeom prst="rect">
            <a:avLst/>
          </a:prstGeom>
          <a:noFill/>
          <a:ln>
            <a:noFill/>
          </a:ln>
        </p:spPr>
      </p:pic>
      <p:sp>
        <p:nvSpPr>
          <p:cNvPr id="149" name="Google Shape;149;p24"/>
          <p:cNvSpPr txBox="1"/>
          <p:nvPr/>
        </p:nvSpPr>
        <p:spPr>
          <a:xfrm>
            <a:off x="4695325" y="4466400"/>
            <a:ext cx="4448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Image Source : </a:t>
            </a:r>
            <a:r>
              <a:rPr lang="en" sz="800" u="sng">
                <a:solidFill>
                  <a:schemeClr val="hlink"/>
                </a:solidFill>
                <a:latin typeface="Roboto"/>
                <a:ea typeface="Roboto"/>
                <a:cs typeface="Roboto"/>
                <a:sym typeface="Roboto"/>
                <a:hlinkClick r:id="rId4"/>
              </a:rPr>
              <a:t>https://www.researchgate.net/figure/A-schematic-overview-of-SDN-implemented-with-OpenFlow_fig1_288890479</a:t>
            </a:r>
            <a:endParaRPr sz="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1"/>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1"/>
                                        <p:tgtEl>
                                          <p:spTgt spid="1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1"/>
                                        <p:tgtEl>
                                          <p:spTgt spid="14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SDN, NFV and Cloud Computing</a:t>
            </a:r>
            <a:endParaRPr/>
          </a:p>
        </p:txBody>
      </p:sp>
      <p:sp>
        <p:nvSpPr>
          <p:cNvPr id="155" name="Google Shape;155;p25"/>
          <p:cNvSpPr txBox="1"/>
          <p:nvPr>
            <p:ph idx="1" type="body"/>
          </p:nvPr>
        </p:nvSpPr>
        <p:spPr>
          <a:xfrm>
            <a:off x="0" y="1277075"/>
            <a:ext cx="4756500" cy="3804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Char char="●"/>
            </a:pPr>
            <a:r>
              <a:rPr lang="en" sz="1100">
                <a:solidFill>
                  <a:srgbClr val="000000"/>
                </a:solidFill>
              </a:rPr>
              <a:t>E</a:t>
            </a:r>
            <a:r>
              <a:rPr lang="en" sz="1100">
                <a:solidFill>
                  <a:srgbClr val="000000"/>
                </a:solidFill>
              </a:rPr>
              <a:t>ach of these fields is an abstraction of different resources: compute for cloud computing, network for SDN, and functions for NFV</a:t>
            </a:r>
            <a:endParaRPr sz="1100">
              <a:solidFill>
                <a:srgbClr val="000000"/>
              </a:solidFill>
            </a:endParaRPr>
          </a:p>
          <a:p>
            <a:pPr indent="-298450" lvl="0" marL="457200" rtl="0" algn="l">
              <a:spcBef>
                <a:spcPts val="1000"/>
              </a:spcBef>
              <a:spcAft>
                <a:spcPts val="0"/>
              </a:spcAft>
              <a:buClr>
                <a:srgbClr val="000000"/>
              </a:buClr>
              <a:buSzPts val="1100"/>
              <a:buChar char="●"/>
            </a:pPr>
            <a:r>
              <a:rPr lang="en" sz="1100">
                <a:solidFill>
                  <a:srgbClr val="000000"/>
                </a:solidFill>
              </a:rPr>
              <a:t>NFV goals can be achieved using non SDN mechanisms, and relying on the techniques currently in use in many data centers. </a:t>
            </a:r>
            <a:endParaRPr sz="1100">
              <a:solidFill>
                <a:srgbClr val="000000"/>
              </a:solidFill>
            </a:endParaRPr>
          </a:p>
          <a:p>
            <a:pPr indent="-298450" lvl="0" marL="457200" rtl="0" algn="l">
              <a:spcBef>
                <a:spcPts val="1000"/>
              </a:spcBef>
              <a:spcAft>
                <a:spcPts val="0"/>
              </a:spcAft>
              <a:buClr>
                <a:srgbClr val="000000"/>
              </a:buClr>
              <a:buSzPts val="1100"/>
              <a:buChar char="●"/>
            </a:pPr>
            <a:r>
              <a:rPr lang="en" sz="1100">
                <a:solidFill>
                  <a:srgbClr val="000000"/>
                </a:solidFill>
              </a:rPr>
              <a:t>However, approaches relying on the separation of the control and data forwarding planes as proposed by SDN can enhance performance, simplify compatibility with existing deployments, and facilitate operation and maintenance procedures.</a:t>
            </a:r>
            <a:endParaRPr sz="1100">
              <a:solidFill>
                <a:srgbClr val="000000"/>
              </a:solidFill>
            </a:endParaRPr>
          </a:p>
          <a:p>
            <a:pPr indent="-298450" lvl="0" marL="457200" rtl="0" algn="l">
              <a:spcBef>
                <a:spcPts val="1000"/>
              </a:spcBef>
              <a:spcAft>
                <a:spcPts val="0"/>
              </a:spcAft>
              <a:buClr>
                <a:srgbClr val="000000"/>
              </a:buClr>
              <a:buSzPts val="1100"/>
              <a:buChar char="●"/>
            </a:pPr>
            <a:r>
              <a:rPr lang="en" sz="1100">
                <a:solidFill>
                  <a:srgbClr val="000000"/>
                </a:solidFill>
              </a:rPr>
              <a:t>In the same way, NFV is able to support SDN by providing the infrastructure upon which the SDN software can be run. </a:t>
            </a:r>
            <a:endParaRPr sz="1100">
              <a:solidFill>
                <a:srgbClr val="000000"/>
              </a:solidFill>
            </a:endParaRPr>
          </a:p>
          <a:p>
            <a:pPr indent="-298450" lvl="0" marL="457200" rtl="0" algn="l">
              <a:spcBef>
                <a:spcPts val="1000"/>
              </a:spcBef>
              <a:spcAft>
                <a:spcPts val="0"/>
              </a:spcAft>
              <a:buClr>
                <a:srgbClr val="000000"/>
              </a:buClr>
              <a:buSzPts val="1100"/>
              <a:buChar char="●"/>
            </a:pPr>
            <a:r>
              <a:rPr lang="en" sz="1100">
                <a:solidFill>
                  <a:srgbClr val="000000"/>
                </a:solidFill>
              </a:rPr>
              <a:t>Finally, the modern variant of a data center (the cloud and it’s self-service aspect) relies on automated management that may be obtained from SDN and NFV.</a:t>
            </a:r>
            <a:endParaRPr sz="1100">
              <a:solidFill>
                <a:srgbClr val="000000"/>
              </a:solidFill>
            </a:endParaRPr>
          </a:p>
          <a:p>
            <a:pPr indent="-298450" lvl="0" marL="457200" rtl="0" algn="l">
              <a:spcBef>
                <a:spcPts val="1000"/>
              </a:spcBef>
              <a:spcAft>
                <a:spcPts val="1000"/>
              </a:spcAft>
              <a:buClr>
                <a:srgbClr val="000000"/>
              </a:buClr>
              <a:buSzPts val="1100"/>
              <a:buChar char="●"/>
            </a:pPr>
            <a:r>
              <a:rPr lang="en" sz="1100">
                <a:solidFill>
                  <a:srgbClr val="000000"/>
                </a:solidFill>
              </a:rPr>
              <a:t>In particular, aspects such as network as a service, load balancing, firewall, VPN etc. all run in software instantiated via APIs.</a:t>
            </a:r>
            <a:endParaRPr sz="1100">
              <a:solidFill>
                <a:srgbClr val="000000"/>
              </a:solidFill>
            </a:endParaRPr>
          </a:p>
        </p:txBody>
      </p:sp>
      <p:pic>
        <p:nvPicPr>
          <p:cNvPr id="156" name="Google Shape;156;p25"/>
          <p:cNvPicPr preferRelativeResize="0"/>
          <p:nvPr/>
        </p:nvPicPr>
        <p:blipFill>
          <a:blip r:embed="rId3">
            <a:alphaModFix/>
          </a:blip>
          <a:stretch>
            <a:fillRect/>
          </a:stretch>
        </p:blipFill>
        <p:spPr>
          <a:xfrm>
            <a:off x="4756500" y="1277075"/>
            <a:ext cx="4387500" cy="3866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1"/>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1"/>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1"/>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1"/>
                                        <p:tgtEl>
                                          <p:spTgt spid="15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NFV Design Considerations</a:t>
            </a:r>
            <a:endParaRPr/>
          </a:p>
        </p:txBody>
      </p:sp>
      <p:sp>
        <p:nvSpPr>
          <p:cNvPr id="162" name="Google Shape;162;p26"/>
          <p:cNvSpPr txBox="1"/>
          <p:nvPr>
            <p:ph idx="2"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lang="en" sz="1600">
                <a:solidFill>
                  <a:srgbClr val="000000"/>
                </a:solidFill>
              </a:rPr>
              <a:t>While NFVs are a very promising solution, they have to meet certain requirements before replacing TSPs. The following parameters have been identified</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Network Architecture and Performance</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Security and Resilience</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Reliability and </a:t>
            </a:r>
            <a:r>
              <a:rPr lang="en" sz="1600">
                <a:solidFill>
                  <a:srgbClr val="000000"/>
                </a:solidFill>
              </a:rPr>
              <a:t>Availability</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Support for </a:t>
            </a:r>
            <a:r>
              <a:rPr lang="en" sz="1600">
                <a:solidFill>
                  <a:srgbClr val="000000"/>
                </a:solidFill>
              </a:rPr>
              <a:t>Heterogeneity</a:t>
            </a:r>
            <a:r>
              <a:rPr lang="en" sz="1600">
                <a:solidFill>
                  <a:srgbClr val="000000"/>
                </a:solidFill>
              </a:rPr>
              <a:t> </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Legacy Support</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Network </a:t>
            </a:r>
            <a:r>
              <a:rPr lang="en" sz="1600">
                <a:solidFill>
                  <a:srgbClr val="000000"/>
                </a:solidFill>
              </a:rPr>
              <a:t>Scalability</a:t>
            </a:r>
            <a:r>
              <a:rPr lang="en" sz="1600">
                <a:solidFill>
                  <a:srgbClr val="000000"/>
                </a:solidFill>
              </a:rPr>
              <a:t> and Automation</a:t>
            </a:r>
            <a:endParaRPr sz="16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Network Architecture and Performance</a:t>
            </a:r>
            <a:endParaRPr/>
          </a:p>
        </p:txBody>
      </p:sp>
      <p:sp>
        <p:nvSpPr>
          <p:cNvPr id="168" name="Google Shape;168;p27"/>
          <p:cNvSpPr txBox="1"/>
          <p:nvPr>
            <p:ph idx="2"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Char char="●"/>
            </a:pPr>
            <a:r>
              <a:rPr lang="en" sz="1500">
                <a:solidFill>
                  <a:srgbClr val="000000"/>
                </a:solidFill>
              </a:rPr>
              <a:t>NFV architecture should be able to achieve performance similar to that obtained from functions running </a:t>
            </a:r>
            <a:r>
              <a:rPr lang="en" sz="1500">
                <a:solidFill>
                  <a:srgbClr val="000000"/>
                </a:solidFill>
              </a:rPr>
              <a:t>on dedicated</a:t>
            </a:r>
            <a:r>
              <a:rPr lang="en" sz="1500">
                <a:solidFill>
                  <a:srgbClr val="000000"/>
                </a:solidFill>
              </a:rPr>
              <a:t> hardware.</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Certain VNFs (example DPI) are network and computation intensive and may require some form of hardware acceleration to be provided by the NFVI to still meet their performance goals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VNFs should only be allocated the storage and computation </a:t>
            </a:r>
            <a:r>
              <a:rPr lang="en" sz="1500">
                <a:solidFill>
                  <a:srgbClr val="000000"/>
                </a:solidFill>
              </a:rPr>
              <a:t>resources</a:t>
            </a:r>
            <a:r>
              <a:rPr lang="en" sz="1500">
                <a:solidFill>
                  <a:srgbClr val="000000"/>
                </a:solidFill>
              </a:rPr>
              <a:t> </a:t>
            </a:r>
            <a:r>
              <a:rPr lang="en" sz="1500">
                <a:solidFill>
                  <a:srgbClr val="000000"/>
                </a:solidFill>
              </a:rPr>
              <a:t>they</a:t>
            </a:r>
            <a:r>
              <a:rPr lang="en" sz="1500">
                <a:solidFill>
                  <a:srgbClr val="000000"/>
                </a:solidFill>
              </a:rPr>
              <a:t> need</a:t>
            </a:r>
            <a:endParaRPr sz="15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animEffect filter="fade" transition="in">
                                      <p:cBhvr>
                                        <p:cTn dur="1"/>
                                        <p:tgtEl>
                                          <p:spTgt spid="1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animEffect filter="fade" transition="in">
                                      <p:cBhvr>
                                        <p:cTn dur="1"/>
                                        <p:tgtEl>
                                          <p:spTgt spid="1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animEffect filter="fade" transition="in">
                                      <p:cBhvr>
                                        <p:cTn dur="1"/>
                                        <p:tgtEl>
                                          <p:spTgt spid="16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Security and Resilience</a:t>
            </a:r>
            <a:endParaRPr/>
          </a:p>
        </p:txBody>
      </p:sp>
      <p:sp>
        <p:nvSpPr>
          <p:cNvPr id="174" name="Google Shape;174;p28"/>
          <p:cNvSpPr txBox="1"/>
          <p:nvPr>
            <p:ph idx="2" type="body"/>
          </p:nvPr>
        </p:nvSpPr>
        <p:spPr>
          <a:xfrm>
            <a:off x="400225" y="1505700"/>
            <a:ext cx="8432100" cy="3076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arenR"/>
            </a:pPr>
            <a:r>
              <a:rPr lang="en" sz="1500"/>
              <a:t>Functions/Services from different subscribers should be protected/isolated from each other</a:t>
            </a:r>
            <a:endParaRPr sz="1500"/>
          </a:p>
          <a:p>
            <a:pPr indent="-323850" lvl="0" marL="457200" rtl="0" algn="l">
              <a:spcBef>
                <a:spcPts val="0"/>
              </a:spcBef>
              <a:spcAft>
                <a:spcPts val="0"/>
              </a:spcAft>
              <a:buSzPts val="1500"/>
              <a:buAutoNum type="arabicParenR"/>
            </a:pPr>
            <a:r>
              <a:rPr lang="en" sz="1500"/>
              <a:t>The NFVI should be protected from the delivered subscriber services</a:t>
            </a:r>
            <a:endParaRPr sz="1500"/>
          </a:p>
          <a:p>
            <a:pPr indent="0" lvl="0" marL="0" rtl="0" algn="l">
              <a:spcBef>
                <a:spcPts val="1200"/>
              </a:spcBef>
              <a:spcAft>
                <a:spcPts val="0"/>
              </a:spcAft>
              <a:buNone/>
            </a:pPr>
            <a:r>
              <a:rPr lang="en" sz="1500"/>
              <a:t>Proposed solutions:</a:t>
            </a:r>
            <a:endParaRPr sz="1500"/>
          </a:p>
          <a:p>
            <a:pPr indent="-323850" lvl="0" marL="457200" rtl="0" algn="l">
              <a:spcBef>
                <a:spcPts val="1200"/>
              </a:spcBef>
              <a:spcAft>
                <a:spcPts val="0"/>
              </a:spcAft>
              <a:buSzPts val="1500"/>
              <a:buAutoNum type="arabicParenR"/>
            </a:pPr>
            <a:r>
              <a:rPr lang="en" sz="1500"/>
              <a:t>Deploying internal firewalls within the virtual environment</a:t>
            </a:r>
            <a:endParaRPr sz="1500"/>
          </a:p>
          <a:p>
            <a:pPr indent="-323850" lvl="0" marL="457200" rtl="0" algn="l">
              <a:spcBef>
                <a:spcPts val="0"/>
              </a:spcBef>
              <a:spcAft>
                <a:spcPts val="0"/>
              </a:spcAft>
              <a:buSzPts val="1500"/>
              <a:buAutoNum type="arabicParenR"/>
            </a:pPr>
            <a:r>
              <a:rPr lang="en" sz="1500"/>
              <a:t>To make service </a:t>
            </a:r>
            <a:r>
              <a:rPr lang="en" sz="1500"/>
              <a:t>deployment</a:t>
            </a:r>
            <a:r>
              <a:rPr lang="en" sz="1500"/>
              <a:t> resilient it may be necessary for functions that make up the same service not be hosted by physical resources in the same fault or security domain during </a:t>
            </a:r>
            <a:r>
              <a:rPr lang="en" sz="1500"/>
              <a:t>deployment</a:t>
            </a:r>
            <a:r>
              <a:rPr lang="en" sz="1500"/>
              <a:t>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267050" y="2341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20"/>
              <a:t>Reliability,</a:t>
            </a:r>
            <a:r>
              <a:rPr lang="en" sz="2420"/>
              <a:t>Availability,Heterogeneity,</a:t>
            </a:r>
            <a:r>
              <a:rPr lang="en" sz="2420"/>
              <a:t> </a:t>
            </a:r>
            <a:endParaRPr sz="2420"/>
          </a:p>
          <a:p>
            <a:pPr indent="0" lvl="0" marL="0" rtl="0" algn="l">
              <a:spcBef>
                <a:spcPts val="0"/>
              </a:spcBef>
              <a:spcAft>
                <a:spcPts val="0"/>
              </a:spcAft>
              <a:buSzPts val="990"/>
              <a:buNone/>
            </a:pPr>
            <a:r>
              <a:rPr lang="en" sz="2420"/>
              <a:t>Legacy Support, Network Scalability and Automation</a:t>
            </a:r>
            <a:endParaRPr sz="2420"/>
          </a:p>
        </p:txBody>
      </p:sp>
      <p:sp>
        <p:nvSpPr>
          <p:cNvPr id="180" name="Google Shape;180;p29"/>
          <p:cNvSpPr txBox="1"/>
          <p:nvPr>
            <p:ph idx="2" type="body"/>
          </p:nvPr>
        </p:nvSpPr>
        <p:spPr>
          <a:xfrm>
            <a:off x="222350" y="1505700"/>
            <a:ext cx="8610000" cy="3076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000000"/>
              </a:buClr>
              <a:buSzPts val="1900"/>
              <a:buChar char="●"/>
            </a:pPr>
            <a:r>
              <a:rPr lang="en" sz="1900">
                <a:solidFill>
                  <a:srgbClr val="000000"/>
                </a:solidFill>
              </a:rPr>
              <a:t>Outages have to be in </a:t>
            </a:r>
            <a:r>
              <a:rPr lang="en" sz="1900">
                <a:solidFill>
                  <a:srgbClr val="000000"/>
                </a:solidFill>
              </a:rPr>
              <a:t>milliseconds</a:t>
            </a:r>
            <a:r>
              <a:rPr lang="en" sz="1900">
                <a:solidFill>
                  <a:srgbClr val="000000"/>
                </a:solidFill>
              </a:rPr>
              <a:t> and in case of service impacting outages need to be limited</a:t>
            </a:r>
            <a:endParaRPr sz="1900">
              <a:solidFill>
                <a:srgbClr val="000000"/>
              </a:solidFill>
            </a:endParaRPr>
          </a:p>
          <a:p>
            <a:pPr indent="-349250" lvl="0" marL="457200" rtl="0" algn="l">
              <a:spcBef>
                <a:spcPts val="0"/>
              </a:spcBef>
              <a:spcAft>
                <a:spcPts val="0"/>
              </a:spcAft>
              <a:buClr>
                <a:srgbClr val="000000"/>
              </a:buClr>
              <a:buSzPts val="1900"/>
              <a:buChar char="●"/>
            </a:pPr>
            <a:r>
              <a:rPr lang="en" sz="1900">
                <a:solidFill>
                  <a:srgbClr val="000000"/>
                </a:solidFill>
              </a:rPr>
              <a:t>An important aspect of NFV is enabling openness and freedom from vendor dependency</a:t>
            </a:r>
            <a:endParaRPr sz="1900">
              <a:solidFill>
                <a:srgbClr val="000000"/>
              </a:solidFill>
            </a:endParaRPr>
          </a:p>
          <a:p>
            <a:pPr indent="-349250" lvl="0" marL="457200" rtl="0" algn="l">
              <a:spcBef>
                <a:spcPts val="0"/>
              </a:spcBef>
              <a:spcAft>
                <a:spcPts val="0"/>
              </a:spcAft>
              <a:buClr>
                <a:srgbClr val="000000"/>
              </a:buClr>
              <a:buSzPts val="1900"/>
              <a:buChar char="●"/>
            </a:pPr>
            <a:r>
              <a:rPr lang="en" sz="1900">
                <a:solidFill>
                  <a:srgbClr val="000000"/>
                </a:solidFill>
              </a:rPr>
              <a:t>Compatible with physical NFs</a:t>
            </a:r>
            <a:endParaRPr sz="1900">
              <a:solidFill>
                <a:srgbClr val="000000"/>
              </a:solidFill>
            </a:endParaRPr>
          </a:p>
          <a:p>
            <a:pPr indent="-349250" lvl="0" marL="457200" rtl="0" algn="l">
              <a:spcBef>
                <a:spcPts val="0"/>
              </a:spcBef>
              <a:spcAft>
                <a:spcPts val="0"/>
              </a:spcAft>
              <a:buClr>
                <a:srgbClr val="000000"/>
              </a:buClr>
              <a:buSzPts val="1900"/>
              <a:buChar char="●"/>
            </a:pPr>
            <a:r>
              <a:rPr lang="en" sz="1900">
                <a:solidFill>
                  <a:srgbClr val="000000"/>
                </a:solidFill>
              </a:rPr>
              <a:t>The network should be scalable and responsive</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1"/>
                                        <p:tgtEl>
                                          <p:spTgt spid="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1"/>
                                        <p:tgtEl>
                                          <p:spTgt spid="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1"/>
                                        <p:tgtEl>
                                          <p:spTgt spid="1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Effect filter="fade" transition="in">
                                      <p:cBhvr>
                                        <p:cTn dur="1"/>
                                        <p:tgtEl>
                                          <p:spTgt spid="18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r>
              <a:rPr lang="en"/>
              <a:t> of NFV</a:t>
            </a:r>
            <a:endParaRPr/>
          </a:p>
        </p:txBody>
      </p:sp>
      <p:sp>
        <p:nvSpPr>
          <p:cNvPr id="186" name="Google Shape;186;p30"/>
          <p:cNvSpPr txBox="1"/>
          <p:nvPr>
            <p:ph idx="1" type="body"/>
          </p:nvPr>
        </p:nvSpPr>
        <p:spPr>
          <a:xfrm>
            <a:off x="0" y="1278775"/>
            <a:ext cx="9144000" cy="3864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sz="1500">
                <a:solidFill>
                  <a:srgbClr val="000000"/>
                </a:solidFill>
                <a:highlight>
                  <a:srgbClr val="FFFFFF"/>
                </a:highlight>
              </a:rPr>
              <a:t>Challenges in network function virtualization are centered in three aspects of the approach: the VNFs, the NFV manager (NFVM), and the NFV infrastructure (NFVi).</a:t>
            </a:r>
            <a:endParaRPr sz="1500">
              <a:solidFill>
                <a:srgbClr val="000000"/>
              </a:solidFill>
              <a:highlight>
                <a:srgbClr val="FFFFFF"/>
              </a:highlight>
            </a:endParaRPr>
          </a:p>
          <a:p>
            <a:pPr indent="-323850" lvl="0" marL="457200" rtl="0" algn="l">
              <a:spcBef>
                <a:spcPts val="1000"/>
              </a:spcBef>
              <a:spcAft>
                <a:spcPts val="0"/>
              </a:spcAft>
              <a:buClr>
                <a:srgbClr val="000000"/>
              </a:buClr>
              <a:buSzPts val="1500"/>
              <a:buChar char="●"/>
            </a:pPr>
            <a:r>
              <a:rPr lang="en" sz="1500">
                <a:solidFill>
                  <a:srgbClr val="000000"/>
                </a:solidFill>
                <a:highlight>
                  <a:srgbClr val="FFFFFF"/>
                </a:highlight>
              </a:rPr>
              <a:t>Because these three components are so heavily dependent on each other, implementing them at a large </a:t>
            </a:r>
            <a:r>
              <a:rPr lang="en" sz="1500">
                <a:solidFill>
                  <a:srgbClr val="000000"/>
                </a:solidFill>
                <a:highlight>
                  <a:srgbClr val="FFFFFF"/>
                </a:highlight>
              </a:rPr>
              <a:t>working</a:t>
            </a:r>
            <a:r>
              <a:rPr lang="en" sz="1500">
                <a:solidFill>
                  <a:srgbClr val="000000"/>
                </a:solidFill>
                <a:highlight>
                  <a:srgbClr val="FFFFFF"/>
                </a:highlight>
              </a:rPr>
              <a:t> scale is complex.</a:t>
            </a:r>
            <a:endParaRPr sz="1500">
              <a:solidFill>
                <a:srgbClr val="000000"/>
              </a:solidFill>
              <a:highlight>
                <a:srgbClr val="FFFFFF"/>
              </a:highlight>
            </a:endParaRPr>
          </a:p>
          <a:p>
            <a:pPr indent="-323850" lvl="0" marL="457200" rtl="0" algn="l">
              <a:spcBef>
                <a:spcPts val="1000"/>
              </a:spcBef>
              <a:spcAft>
                <a:spcPts val="0"/>
              </a:spcAft>
              <a:buClr>
                <a:srgbClr val="000000"/>
              </a:buClr>
              <a:buSzPts val="1500"/>
              <a:buChar char="●"/>
            </a:pPr>
            <a:r>
              <a:rPr lang="en" sz="1500">
                <a:solidFill>
                  <a:srgbClr val="000000"/>
                </a:solidFill>
                <a:highlight>
                  <a:srgbClr val="FFFFFF"/>
                </a:highlight>
              </a:rPr>
              <a:t>Complexity arises at three points of integration: </a:t>
            </a:r>
            <a:endParaRPr sz="1500">
              <a:solidFill>
                <a:srgbClr val="000000"/>
              </a:solidFill>
              <a:highlight>
                <a:srgbClr val="FFFFFF"/>
              </a:highlight>
            </a:endParaRPr>
          </a:p>
          <a:p>
            <a:pPr indent="-323850" lvl="1" marL="914400" rtl="0" algn="l">
              <a:spcBef>
                <a:spcPts val="1000"/>
              </a:spcBef>
              <a:spcAft>
                <a:spcPts val="0"/>
              </a:spcAft>
              <a:buClr>
                <a:srgbClr val="000000"/>
              </a:buClr>
              <a:buSzPts val="1500"/>
              <a:buChar char="○"/>
            </a:pPr>
            <a:r>
              <a:rPr lang="en" sz="1500">
                <a:solidFill>
                  <a:srgbClr val="000000"/>
                </a:solidFill>
                <a:highlight>
                  <a:srgbClr val="FFFFFF"/>
                </a:highlight>
              </a:rPr>
              <a:t>when the NFV manager and existing computational infrastructure integrate, </a:t>
            </a:r>
            <a:endParaRPr sz="1500">
              <a:solidFill>
                <a:srgbClr val="000000"/>
              </a:solidFill>
              <a:highlight>
                <a:srgbClr val="FFFFFF"/>
              </a:highlight>
            </a:endParaRPr>
          </a:p>
          <a:p>
            <a:pPr indent="-323850" lvl="1" marL="914400" rtl="0" algn="l">
              <a:spcBef>
                <a:spcPts val="1000"/>
              </a:spcBef>
              <a:spcAft>
                <a:spcPts val="0"/>
              </a:spcAft>
              <a:buClr>
                <a:srgbClr val="000000"/>
              </a:buClr>
              <a:buSzPts val="1500"/>
              <a:buChar char="○"/>
            </a:pPr>
            <a:r>
              <a:rPr lang="en" sz="1500">
                <a:solidFill>
                  <a:srgbClr val="000000"/>
                </a:solidFill>
                <a:highlight>
                  <a:srgbClr val="FFFFFF"/>
                </a:highlight>
              </a:rPr>
              <a:t>when the NFV manager and the VNFs integrate, and </a:t>
            </a:r>
            <a:endParaRPr sz="1500">
              <a:solidFill>
                <a:srgbClr val="000000"/>
              </a:solidFill>
              <a:highlight>
                <a:srgbClr val="FFFFFF"/>
              </a:highlight>
            </a:endParaRPr>
          </a:p>
          <a:p>
            <a:pPr indent="-323850" lvl="1" marL="914400" rtl="0" algn="l">
              <a:spcBef>
                <a:spcPts val="1000"/>
              </a:spcBef>
              <a:spcAft>
                <a:spcPts val="0"/>
              </a:spcAft>
              <a:buClr>
                <a:srgbClr val="000000"/>
              </a:buClr>
              <a:buSzPts val="1500"/>
              <a:buChar char="○"/>
            </a:pPr>
            <a:r>
              <a:rPr lang="en" sz="1500">
                <a:solidFill>
                  <a:srgbClr val="000000"/>
                </a:solidFill>
                <a:highlight>
                  <a:srgbClr val="FFFFFF"/>
                </a:highlight>
              </a:rPr>
              <a:t>when various components of the NFV manager must coordinate their activities.</a:t>
            </a:r>
            <a:endParaRPr sz="1500">
              <a:solidFill>
                <a:srgbClr val="000000"/>
              </a:solidFill>
              <a:highlight>
                <a:srgbClr val="FFFFFF"/>
              </a:highlight>
            </a:endParaRPr>
          </a:p>
          <a:p>
            <a:pPr indent="-323850" lvl="0" marL="457200" rtl="0" algn="l">
              <a:spcBef>
                <a:spcPts val="1000"/>
              </a:spcBef>
              <a:spcAft>
                <a:spcPts val="0"/>
              </a:spcAft>
              <a:buClr>
                <a:srgbClr val="000000"/>
              </a:buClr>
              <a:buSzPts val="1500"/>
              <a:buChar char="●"/>
            </a:pPr>
            <a:r>
              <a:rPr lang="en" sz="1500">
                <a:solidFill>
                  <a:srgbClr val="000000"/>
                </a:solidFill>
                <a:highlight>
                  <a:srgbClr val="FFFFFF"/>
                </a:highlight>
              </a:rPr>
              <a:t>Multiple organizations have worked to standardize NFV tools over time has driven this complexity.</a:t>
            </a:r>
            <a:endParaRPr sz="1500">
              <a:solidFill>
                <a:srgbClr val="000000"/>
              </a:solidFill>
              <a:highlight>
                <a:srgbClr val="FFFFFF"/>
              </a:highlight>
            </a:endParaRPr>
          </a:p>
          <a:p>
            <a:pPr indent="-323850" lvl="0" marL="457200" rtl="0" algn="l">
              <a:spcBef>
                <a:spcPts val="1000"/>
              </a:spcBef>
              <a:spcAft>
                <a:spcPts val="1000"/>
              </a:spcAft>
              <a:buClr>
                <a:srgbClr val="000000"/>
              </a:buClr>
              <a:buSzPts val="1500"/>
              <a:buChar char="●"/>
            </a:pPr>
            <a:r>
              <a:rPr lang="en" sz="1500">
                <a:solidFill>
                  <a:srgbClr val="000000"/>
                </a:solidFill>
                <a:highlight>
                  <a:srgbClr val="FFFFFF"/>
                </a:highlight>
              </a:rPr>
              <a:t>This has evolved into many standards which works well for these organizations own use.</a:t>
            </a:r>
            <a:endParaRPr sz="1500">
              <a:solidFill>
                <a:srgbClr val="000000"/>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1"/>
                                        <p:tgtEl>
                                          <p:spTgt spid="1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animEffect filter="fade" transition="in">
                                      <p:cBhvr>
                                        <p:cTn dur="1"/>
                                        <p:tgtEl>
                                          <p:spTgt spid="1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animEffect filter="fade" transition="in">
                                      <p:cBhvr>
                                        <p:cTn dur="1"/>
                                        <p:tgtEl>
                                          <p:spTgt spid="1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animEffect filter="fade" transition="in">
                                      <p:cBhvr>
                                        <p:cTn dur="1"/>
                                        <p:tgtEl>
                                          <p:spTgt spid="1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animEffect filter="fade" transition="in">
                                      <p:cBhvr>
                                        <p:cTn dur="1"/>
                                        <p:tgtEl>
                                          <p:spTgt spid="1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5" st="5"/>
                                            </p:txEl>
                                          </p:spTgt>
                                        </p:tgtEl>
                                        <p:attrNameLst>
                                          <p:attrName>style.visibility</p:attrName>
                                        </p:attrNameLst>
                                      </p:cBhvr>
                                      <p:to>
                                        <p:strVal val="visible"/>
                                      </p:to>
                                    </p:set>
                                    <p:animEffect filter="fade" transition="in">
                                      <p:cBhvr>
                                        <p:cTn dur="1"/>
                                        <p:tgtEl>
                                          <p:spTgt spid="1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6" st="6"/>
                                            </p:txEl>
                                          </p:spTgt>
                                        </p:tgtEl>
                                        <p:attrNameLst>
                                          <p:attrName>style.visibility</p:attrName>
                                        </p:attrNameLst>
                                      </p:cBhvr>
                                      <p:to>
                                        <p:strVal val="visible"/>
                                      </p:to>
                                    </p:set>
                                    <p:animEffect filter="fade" transition="in">
                                      <p:cBhvr>
                                        <p:cTn dur="1"/>
                                        <p:tgtEl>
                                          <p:spTgt spid="18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7" st="7"/>
                                            </p:txEl>
                                          </p:spTgt>
                                        </p:tgtEl>
                                        <p:attrNameLst>
                                          <p:attrName>style.visibility</p:attrName>
                                        </p:attrNameLst>
                                      </p:cBhvr>
                                      <p:to>
                                        <p:strVal val="visible"/>
                                      </p:to>
                                    </p:set>
                                    <p:animEffect filter="fade" transition="in">
                                      <p:cBhvr>
                                        <p:cTn dur="1"/>
                                        <p:tgtEl>
                                          <p:spTgt spid="18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92" name="Google Shape;192;p31"/>
          <p:cNvSpPr txBox="1"/>
          <p:nvPr/>
        </p:nvSpPr>
        <p:spPr>
          <a:xfrm>
            <a:off x="249775" y="1460650"/>
            <a:ext cx="8644500" cy="3581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t>Paper: </a:t>
            </a:r>
            <a:r>
              <a:rPr lang="en" u="sng">
                <a:solidFill>
                  <a:schemeClr val="hlink"/>
                </a:solidFill>
                <a:hlinkClick r:id="rId3"/>
              </a:rPr>
              <a:t>https://ieeexplore.ieee.org/document/7243304</a:t>
            </a:r>
            <a:endParaRPr/>
          </a:p>
          <a:p>
            <a:pPr indent="-317500" lvl="0" marL="457200" rtl="0" algn="l">
              <a:spcBef>
                <a:spcPts val="1000"/>
              </a:spcBef>
              <a:spcAft>
                <a:spcPts val="0"/>
              </a:spcAft>
              <a:buSzPts val="1400"/>
              <a:buFont typeface="Roboto"/>
              <a:buChar char="●"/>
            </a:pPr>
            <a:r>
              <a:rPr lang="en" u="sng">
                <a:solidFill>
                  <a:schemeClr val="hlink"/>
                </a:solidFill>
                <a:latin typeface="Roboto"/>
                <a:ea typeface="Roboto"/>
                <a:cs typeface="Roboto"/>
                <a:sym typeface="Roboto"/>
                <a:hlinkClick r:id="rId4"/>
              </a:rPr>
              <a:t>https://www.vmware.com/topics/glossary/content/hypervisor.html</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u="sng">
                <a:solidFill>
                  <a:schemeClr val="hlink"/>
                </a:solidFill>
                <a:latin typeface="Roboto"/>
                <a:ea typeface="Roboto"/>
                <a:cs typeface="Roboto"/>
                <a:sym typeface="Roboto"/>
                <a:hlinkClick r:id="rId5"/>
              </a:rPr>
              <a:t>https://b5b4ea4f-167c-45d0-aff4-0c3477aaa89c.usrfiles.com/ugd/b5b4ea_2839ec7d42e547d9996fb297607556f7.pdf</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u="sng">
                <a:solidFill>
                  <a:schemeClr val="hlink"/>
                </a:solidFill>
                <a:latin typeface="Roboto"/>
                <a:ea typeface="Roboto"/>
                <a:cs typeface="Roboto"/>
                <a:sym typeface="Roboto"/>
                <a:hlinkClick r:id="rId6"/>
              </a:rPr>
              <a:t>https://networklessons.com/cisco/evolving-technologies/virtualization-functions-nfvi-vnf</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u="sng">
                <a:solidFill>
                  <a:schemeClr val="hlink"/>
                </a:solidFill>
                <a:latin typeface="Roboto"/>
                <a:ea typeface="Roboto"/>
                <a:cs typeface="Roboto"/>
                <a:sym typeface="Roboto"/>
                <a:hlinkClick r:id="rId7"/>
              </a:rPr>
              <a:t>https://www.slideserve.com/hayes/defining-nfv-nfv-network-function-virtualization-powerpoint-ppt-presentation</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u="sng">
                <a:solidFill>
                  <a:schemeClr val="hlink"/>
                </a:solidFill>
                <a:latin typeface="Roboto"/>
                <a:ea typeface="Roboto"/>
                <a:cs typeface="Roboto"/>
                <a:sym typeface="Roboto"/>
                <a:hlinkClick r:id="rId8"/>
              </a:rPr>
              <a:t>http://novacontext.com/sdn-and-cloud-computing/</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u="sng">
                <a:solidFill>
                  <a:schemeClr val="hlink"/>
                </a:solidFill>
                <a:latin typeface="Roboto"/>
                <a:ea typeface="Roboto"/>
                <a:cs typeface="Roboto"/>
                <a:sym typeface="Roboto"/>
                <a:hlinkClick r:id="rId9"/>
              </a:rPr>
              <a:t>https://www.gdit.com/perspectives/latest/4-benefits-of-moving-to-software-defined-networking</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u="sng">
                <a:solidFill>
                  <a:schemeClr val="hlink"/>
                </a:solidFill>
                <a:latin typeface="Roboto"/>
                <a:ea typeface="Roboto"/>
                <a:cs typeface="Roboto"/>
                <a:sym typeface="Roboto"/>
                <a:hlinkClick r:id="rId10"/>
              </a:rPr>
              <a:t>https://www.sciencedirect.com/topics/computer-science/network-function-virtualization</a:t>
            </a:r>
            <a:r>
              <a:rPr lang="en" u="sng">
                <a:solidFill>
                  <a:schemeClr val="hlink"/>
                </a:solidFill>
                <a:latin typeface="Roboto"/>
                <a:ea typeface="Roboto"/>
                <a:cs typeface="Roboto"/>
                <a:sym typeface="Roboto"/>
              </a:rPr>
              <a:t> </a:t>
            </a:r>
            <a:endParaRPr u="sng">
              <a:latin typeface="Roboto"/>
              <a:ea typeface="Roboto"/>
              <a:cs typeface="Roboto"/>
              <a:sym typeface="Roboto"/>
            </a:endParaRPr>
          </a:p>
          <a:p>
            <a:pPr indent="-317500" lvl="0" marL="457200" rtl="0" algn="l">
              <a:spcBef>
                <a:spcPts val="1000"/>
              </a:spcBef>
              <a:spcAft>
                <a:spcPts val="1000"/>
              </a:spcAft>
              <a:buSzPts val="1400"/>
              <a:buFont typeface="Roboto"/>
              <a:buChar char="●"/>
            </a:pPr>
            <a:r>
              <a:rPr lang="en" u="sng">
                <a:solidFill>
                  <a:schemeClr val="hlink"/>
                </a:solidFill>
                <a:latin typeface="Roboto"/>
                <a:ea typeface="Roboto"/>
                <a:cs typeface="Roboto"/>
                <a:sym typeface="Roboto"/>
                <a:hlinkClick r:id="rId11"/>
              </a:rPr>
              <a:t>https://info.teledynamics.com/blog/network-function-virtualization-nfv-and-its-benefits-for-voip</a:t>
            </a:r>
            <a:endParaRPr u="sng">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3378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Introduction: Network Function Virtualization (NFV)</a:t>
            </a:r>
            <a:endParaRPr sz="2420"/>
          </a:p>
        </p:txBody>
      </p:sp>
      <p:sp>
        <p:nvSpPr>
          <p:cNvPr id="72" name="Google Shape;72;p14"/>
          <p:cNvSpPr txBox="1"/>
          <p:nvPr>
            <p:ph idx="2"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000000"/>
              </a:buClr>
              <a:buSzPts val="1400"/>
              <a:buChar char="●"/>
            </a:pPr>
            <a:r>
              <a:rPr lang="en" sz="1400">
                <a:solidFill>
                  <a:srgbClr val="000000"/>
                </a:solidFill>
                <a:highlight>
                  <a:srgbClr val="FFFFFF"/>
                </a:highlight>
              </a:rPr>
              <a:t>NFV is a network architecture concept that seeks to virtualize a part of the network infrastructure.</a:t>
            </a:r>
            <a:endParaRPr sz="1400">
              <a:solidFill>
                <a:srgbClr val="000000"/>
              </a:solidFill>
              <a:highlight>
                <a:srgbClr val="FFFFFF"/>
              </a:highlight>
            </a:endParaRPr>
          </a:p>
          <a:p>
            <a:pPr indent="-317500" lvl="0" marL="457200" rtl="0" algn="l">
              <a:lnSpc>
                <a:spcPct val="100000"/>
              </a:lnSpc>
              <a:spcBef>
                <a:spcPts val="1000"/>
              </a:spcBef>
              <a:spcAft>
                <a:spcPts val="0"/>
              </a:spcAft>
              <a:buClr>
                <a:srgbClr val="000000"/>
              </a:buClr>
              <a:buSzPts val="1400"/>
              <a:buChar char="●"/>
            </a:pPr>
            <a:r>
              <a:rPr lang="en" sz="1400">
                <a:solidFill>
                  <a:srgbClr val="000000"/>
                </a:solidFill>
                <a:highlight>
                  <a:srgbClr val="FFFFFF"/>
                </a:highlight>
              </a:rPr>
              <a:t>NFV does not simply create virtual network devices such as routers or switches, but it virtualizes network functions.</a:t>
            </a:r>
            <a:endParaRPr sz="1400">
              <a:solidFill>
                <a:srgbClr val="000000"/>
              </a:solidFill>
              <a:highlight>
                <a:srgbClr val="FFFFFF"/>
              </a:highlight>
            </a:endParaRPr>
          </a:p>
          <a:p>
            <a:pPr indent="-317500" lvl="0" marL="457200" rtl="0" algn="l">
              <a:lnSpc>
                <a:spcPct val="100000"/>
              </a:lnSpc>
              <a:spcBef>
                <a:spcPts val="1000"/>
              </a:spcBef>
              <a:spcAft>
                <a:spcPts val="0"/>
              </a:spcAft>
              <a:buClr>
                <a:srgbClr val="000000"/>
              </a:buClr>
              <a:buSzPts val="1400"/>
              <a:buChar char="●"/>
            </a:pPr>
            <a:r>
              <a:rPr lang="en" sz="1400">
                <a:solidFill>
                  <a:srgbClr val="000000"/>
                </a:solidFill>
                <a:highlight>
                  <a:srgbClr val="FFFFFF"/>
                </a:highlight>
              </a:rPr>
              <a:t>NFV does not seek to replace all of the physical network infrastructure with a virtual version.</a:t>
            </a:r>
            <a:endParaRPr sz="1400">
              <a:solidFill>
                <a:srgbClr val="000000"/>
              </a:solidFill>
              <a:highlight>
                <a:srgbClr val="FFFFFF"/>
              </a:highlight>
            </a:endParaRPr>
          </a:p>
          <a:p>
            <a:pPr indent="-317500" lvl="0" marL="457200" rtl="0" algn="l">
              <a:lnSpc>
                <a:spcPct val="100000"/>
              </a:lnSpc>
              <a:spcBef>
                <a:spcPts val="1000"/>
              </a:spcBef>
              <a:spcAft>
                <a:spcPts val="0"/>
              </a:spcAft>
              <a:buClr>
                <a:srgbClr val="000000"/>
              </a:buClr>
              <a:buSzPts val="1400"/>
              <a:buChar char="●"/>
            </a:pPr>
            <a:r>
              <a:rPr lang="en" sz="1400">
                <a:solidFill>
                  <a:srgbClr val="000000"/>
                </a:solidFill>
                <a:highlight>
                  <a:srgbClr val="FFFFFF"/>
                </a:highlight>
              </a:rPr>
              <a:t>A network will always have a physical component because PCs, IP phones, tablets, mobile phones, and IP cameras are all physical devices</a:t>
            </a:r>
            <a:endParaRPr sz="1400">
              <a:solidFill>
                <a:srgbClr val="000000"/>
              </a:solidFill>
              <a:highlight>
                <a:srgbClr val="FFFFFF"/>
              </a:highlight>
            </a:endParaRPr>
          </a:p>
          <a:p>
            <a:pPr indent="-317500" lvl="0" marL="457200" rtl="0" algn="l">
              <a:lnSpc>
                <a:spcPct val="100000"/>
              </a:lnSpc>
              <a:spcBef>
                <a:spcPts val="1000"/>
              </a:spcBef>
              <a:spcAft>
                <a:spcPts val="1000"/>
              </a:spcAft>
              <a:buClr>
                <a:srgbClr val="000000"/>
              </a:buClr>
              <a:buSzPts val="1400"/>
              <a:buChar char="●"/>
            </a:pPr>
            <a:r>
              <a:rPr lang="en" sz="1400">
                <a:solidFill>
                  <a:srgbClr val="000000"/>
                </a:solidFill>
                <a:highlight>
                  <a:srgbClr val="FFFFFF"/>
                </a:highlight>
              </a:rPr>
              <a:t>For enterprise networks, the portion of the network that NFV seeks to virtualize is centered on the datacenter, the location where the network services reside and are being provisioned, as well as on the network edge.</a:t>
            </a:r>
            <a:endParaRPr sz="1400">
              <a:solidFill>
                <a:srgbClr val="000000"/>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animEffect filter="fade" transition="in">
                                      <p:cBhvr>
                                        <p:cTn dur="1"/>
                                        <p:tgtEl>
                                          <p:spTgt spid="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1" st="1"/>
                                            </p:txEl>
                                          </p:spTgt>
                                        </p:tgtEl>
                                        <p:attrNameLst>
                                          <p:attrName>style.visibility</p:attrName>
                                        </p:attrNameLst>
                                      </p:cBhvr>
                                      <p:to>
                                        <p:strVal val="visible"/>
                                      </p:to>
                                    </p:set>
                                    <p:animEffect filter="fade" transition="in">
                                      <p:cBhvr>
                                        <p:cTn dur="1"/>
                                        <p:tgtEl>
                                          <p:spTgt spid="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2" st="2"/>
                                            </p:txEl>
                                          </p:spTgt>
                                        </p:tgtEl>
                                        <p:attrNameLst>
                                          <p:attrName>style.visibility</p:attrName>
                                        </p:attrNameLst>
                                      </p:cBhvr>
                                      <p:to>
                                        <p:strVal val="visible"/>
                                      </p:to>
                                    </p:set>
                                    <p:animEffect filter="fade" transition="in">
                                      <p:cBhvr>
                                        <p:cTn dur="1"/>
                                        <p:tgtEl>
                                          <p:spTgt spid="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3" st="3"/>
                                            </p:txEl>
                                          </p:spTgt>
                                        </p:tgtEl>
                                        <p:attrNameLst>
                                          <p:attrName>style.visibility</p:attrName>
                                        </p:attrNameLst>
                                      </p:cBhvr>
                                      <p:to>
                                        <p:strVal val="visible"/>
                                      </p:to>
                                    </p:set>
                                    <p:animEffect filter="fade" transition="in">
                                      <p:cBhvr>
                                        <p:cTn dur="1"/>
                                        <p:tgtEl>
                                          <p:spTgt spid="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4" st="4"/>
                                            </p:txEl>
                                          </p:spTgt>
                                        </p:tgtEl>
                                        <p:attrNameLst>
                                          <p:attrName>style.visibility</p:attrName>
                                        </p:attrNameLst>
                                      </p:cBhvr>
                                      <p:to>
                                        <p:strVal val="visible"/>
                                      </p:to>
                                    </p:set>
                                    <p:animEffect filter="fade" transition="in">
                                      <p:cBhvr>
                                        <p:cTn dur="1"/>
                                        <p:tgtEl>
                                          <p:spTgt spid="7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Network Functions and Services?</a:t>
            </a:r>
            <a:endParaRPr/>
          </a:p>
        </p:txBody>
      </p:sp>
      <p:sp>
        <p:nvSpPr>
          <p:cNvPr id="78" name="Google Shape;78;p15"/>
          <p:cNvSpPr txBox="1"/>
          <p:nvPr>
            <p:ph idx="1" type="body"/>
          </p:nvPr>
        </p:nvSpPr>
        <p:spPr>
          <a:xfrm>
            <a:off x="311725" y="1296775"/>
            <a:ext cx="6841800" cy="11751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1000"/>
              </a:spcBef>
              <a:spcAft>
                <a:spcPts val="0"/>
              </a:spcAft>
              <a:buClr>
                <a:srgbClr val="000000"/>
              </a:buClr>
              <a:buSzPts val="1400"/>
              <a:buChar char="●"/>
            </a:pPr>
            <a:r>
              <a:rPr lang="en" sz="1400">
                <a:solidFill>
                  <a:srgbClr val="000000"/>
                </a:solidFill>
                <a:highlight>
                  <a:srgbClr val="FFFFFF"/>
                </a:highlight>
              </a:rPr>
              <a:t>A network function (NF) is a function that is performed by a physical appliance like a router, switch, firewall, load balancer, IDS, WAN optimizer, etc.</a:t>
            </a:r>
            <a:endParaRPr sz="1400">
              <a:solidFill>
                <a:srgbClr val="000000"/>
              </a:solidFill>
              <a:highlight>
                <a:srgbClr val="FFFFFF"/>
              </a:highlight>
            </a:endParaRPr>
          </a:p>
          <a:p>
            <a:pPr indent="-317500" lvl="0" marL="457200" rtl="0" algn="l">
              <a:lnSpc>
                <a:spcPct val="100000"/>
              </a:lnSpc>
              <a:spcBef>
                <a:spcPts val="1000"/>
              </a:spcBef>
              <a:spcAft>
                <a:spcPts val="0"/>
              </a:spcAft>
              <a:buClr>
                <a:srgbClr val="000000"/>
              </a:buClr>
              <a:buSzPts val="1400"/>
              <a:buChar char="●"/>
            </a:pPr>
            <a:r>
              <a:rPr lang="en" sz="1400">
                <a:solidFill>
                  <a:srgbClr val="000000"/>
                </a:solidFill>
                <a:highlight>
                  <a:srgbClr val="FFFFFF"/>
                </a:highlight>
              </a:rPr>
              <a:t>Most vendors have proprietary solutions in which hardware and software are tightly coupled.</a:t>
            </a:r>
            <a:endParaRPr sz="1400">
              <a:solidFill>
                <a:srgbClr val="000000"/>
              </a:solidFill>
              <a:highlight>
                <a:srgbClr val="FFFFFF"/>
              </a:highlight>
            </a:endParaRPr>
          </a:p>
        </p:txBody>
      </p:sp>
      <p:sp>
        <p:nvSpPr>
          <p:cNvPr id="79" name="Google Shape;79;p15"/>
          <p:cNvSpPr txBox="1"/>
          <p:nvPr/>
        </p:nvSpPr>
        <p:spPr>
          <a:xfrm>
            <a:off x="311725" y="2471875"/>
            <a:ext cx="8646300" cy="2497200"/>
          </a:xfrm>
          <a:prstGeom prst="rect">
            <a:avLst/>
          </a:prstGeom>
          <a:noFill/>
          <a:ln>
            <a:noFill/>
          </a:ln>
        </p:spPr>
        <p:txBody>
          <a:bodyPr anchorCtr="0" anchor="t" bIns="91425" lIns="91425" spcFirstLastPara="1" rIns="91425" wrap="square" tIns="91425">
            <a:spAutoFit/>
          </a:bodyPr>
          <a:lstStyle/>
          <a:p>
            <a:pPr indent="-317500" lvl="0" marL="457200" rtl="0" algn="l">
              <a:lnSpc>
                <a:spcPct val="105000"/>
              </a:lnSpc>
              <a:spcBef>
                <a:spcPts val="1000"/>
              </a:spcBef>
              <a:spcAft>
                <a:spcPts val="0"/>
              </a:spcAft>
              <a:buSzPts val="1400"/>
              <a:buFont typeface="Roboto"/>
              <a:buChar char="●"/>
            </a:pPr>
            <a:r>
              <a:rPr lang="en">
                <a:highlight>
                  <a:srgbClr val="FFFFFF"/>
                </a:highlight>
                <a:latin typeface="Roboto"/>
                <a:ea typeface="Roboto"/>
                <a:cs typeface="Roboto"/>
                <a:sym typeface="Roboto"/>
              </a:rPr>
              <a:t>Physical Installation of these </a:t>
            </a:r>
            <a:r>
              <a:rPr lang="en">
                <a:highlight>
                  <a:srgbClr val="FFFFFF"/>
                </a:highlight>
                <a:latin typeface="Roboto"/>
                <a:ea typeface="Roboto"/>
                <a:cs typeface="Roboto"/>
                <a:sym typeface="Roboto"/>
              </a:rPr>
              <a:t>appliances</a:t>
            </a:r>
            <a:r>
              <a:rPr lang="en">
                <a:highlight>
                  <a:srgbClr val="FFFFFF"/>
                </a:highlight>
                <a:latin typeface="Roboto"/>
                <a:ea typeface="Roboto"/>
                <a:cs typeface="Roboto"/>
                <a:sym typeface="Roboto"/>
              </a:rPr>
              <a:t> are required on site, plus they </a:t>
            </a:r>
            <a:r>
              <a:rPr lang="en">
                <a:highlight>
                  <a:srgbClr val="FFFFFF"/>
                </a:highlight>
                <a:latin typeface="Roboto"/>
                <a:ea typeface="Roboto"/>
                <a:cs typeface="Roboto"/>
                <a:sym typeface="Roboto"/>
              </a:rPr>
              <a:t>require periodic replacement due to low life of hardwares.</a:t>
            </a:r>
            <a:r>
              <a:rPr lang="en">
                <a:highlight>
                  <a:srgbClr val="FFFFFF"/>
                </a:highlight>
                <a:latin typeface="Roboto"/>
                <a:ea typeface="Roboto"/>
                <a:cs typeface="Roboto"/>
                <a:sym typeface="Roboto"/>
              </a:rPr>
              <a:t> </a:t>
            </a:r>
            <a:endParaRPr>
              <a:highlight>
                <a:srgbClr val="FFFFFF"/>
              </a:highlight>
              <a:latin typeface="Roboto"/>
              <a:ea typeface="Roboto"/>
              <a:cs typeface="Roboto"/>
              <a:sym typeface="Roboto"/>
            </a:endParaRPr>
          </a:p>
          <a:p>
            <a:pPr indent="-317500" lvl="0" marL="457200" rtl="0" algn="l">
              <a:lnSpc>
                <a:spcPct val="105000"/>
              </a:lnSpc>
              <a:spcBef>
                <a:spcPts val="1000"/>
              </a:spcBef>
              <a:spcAft>
                <a:spcPts val="0"/>
              </a:spcAft>
              <a:buSzPts val="1400"/>
              <a:buFont typeface="Roboto"/>
              <a:buChar char="●"/>
            </a:pPr>
            <a:r>
              <a:rPr lang="en">
                <a:highlight>
                  <a:srgbClr val="FFFFFF"/>
                </a:highlight>
                <a:latin typeface="Roboto"/>
                <a:ea typeface="Roboto"/>
                <a:cs typeface="Roboto"/>
                <a:sym typeface="Roboto"/>
              </a:rPr>
              <a:t>This hardware deployment is a large barrier to entry for new vendors, </a:t>
            </a:r>
            <a:r>
              <a:rPr lang="en">
                <a:highlight>
                  <a:srgbClr val="FFFFFF"/>
                </a:highlight>
                <a:latin typeface="Roboto"/>
                <a:ea typeface="Roboto"/>
                <a:cs typeface="Roboto"/>
                <a:sym typeface="Roboto"/>
              </a:rPr>
              <a:t>hindering</a:t>
            </a:r>
            <a:r>
              <a:rPr lang="en">
                <a:highlight>
                  <a:srgbClr val="FFFFFF"/>
                </a:highlight>
                <a:latin typeface="Roboto"/>
                <a:ea typeface="Roboto"/>
                <a:cs typeface="Roboto"/>
                <a:sym typeface="Roboto"/>
              </a:rPr>
              <a:t> </a:t>
            </a:r>
            <a:r>
              <a:rPr lang="en">
                <a:highlight>
                  <a:srgbClr val="FFFFFF"/>
                </a:highlight>
                <a:latin typeface="Roboto"/>
                <a:ea typeface="Roboto"/>
                <a:cs typeface="Roboto"/>
                <a:sym typeface="Roboto"/>
              </a:rPr>
              <a:t>competition</a:t>
            </a:r>
            <a:r>
              <a:rPr lang="en">
                <a:highlight>
                  <a:srgbClr val="FFFFFF"/>
                </a:highlight>
                <a:latin typeface="Roboto"/>
                <a:ea typeface="Roboto"/>
                <a:cs typeface="Roboto"/>
                <a:sym typeface="Roboto"/>
              </a:rPr>
              <a:t> and innovations.</a:t>
            </a:r>
            <a:endParaRPr>
              <a:highlight>
                <a:srgbClr val="FFFFFF"/>
              </a:highlight>
              <a:latin typeface="Roboto"/>
              <a:ea typeface="Roboto"/>
              <a:cs typeface="Roboto"/>
              <a:sym typeface="Roboto"/>
            </a:endParaRPr>
          </a:p>
          <a:p>
            <a:pPr indent="-317500" lvl="0" marL="457200" rtl="0" algn="l">
              <a:lnSpc>
                <a:spcPct val="105000"/>
              </a:lnSpc>
              <a:spcBef>
                <a:spcPts val="1000"/>
              </a:spcBef>
              <a:spcAft>
                <a:spcPts val="0"/>
              </a:spcAft>
              <a:buSzPts val="1400"/>
              <a:buFont typeface="Roboto"/>
              <a:buChar char="●"/>
            </a:pPr>
            <a:r>
              <a:rPr lang="en">
                <a:highlight>
                  <a:srgbClr val="FFFFFF"/>
                </a:highlight>
                <a:latin typeface="Roboto"/>
                <a:ea typeface="Roboto"/>
                <a:cs typeface="Roboto"/>
                <a:sym typeface="Roboto"/>
              </a:rPr>
              <a:t>Moreover launching new services require huge capital investment and takes too long, as it often needs new proprietary hardware to be integrated into existing systems.</a:t>
            </a:r>
            <a:endParaRPr>
              <a:highlight>
                <a:srgbClr val="FFFFFF"/>
              </a:highlight>
              <a:latin typeface="Roboto"/>
              <a:ea typeface="Roboto"/>
              <a:cs typeface="Roboto"/>
              <a:sym typeface="Roboto"/>
            </a:endParaRPr>
          </a:p>
          <a:p>
            <a:pPr indent="-317500" lvl="0" marL="457200" rtl="0" algn="l">
              <a:lnSpc>
                <a:spcPct val="105000"/>
              </a:lnSpc>
              <a:spcBef>
                <a:spcPts val="1000"/>
              </a:spcBef>
              <a:spcAft>
                <a:spcPts val="0"/>
              </a:spcAft>
              <a:buSzPts val="1400"/>
              <a:buFont typeface="Roboto"/>
              <a:buChar char="●"/>
            </a:pPr>
            <a:r>
              <a:rPr lang="en">
                <a:highlight>
                  <a:srgbClr val="FFFFFF"/>
                </a:highlight>
                <a:latin typeface="Roboto"/>
                <a:ea typeface="Roboto"/>
                <a:cs typeface="Roboto"/>
                <a:sym typeface="Roboto"/>
              </a:rPr>
              <a:t>Network operators face an increasing disparity between costs and revenue.</a:t>
            </a:r>
            <a:endParaRPr>
              <a:latin typeface="Roboto"/>
              <a:ea typeface="Roboto"/>
              <a:cs typeface="Roboto"/>
              <a:sym typeface="Roboto"/>
            </a:endParaRPr>
          </a:p>
          <a:p>
            <a:pPr indent="0" lvl="0" marL="0" rtl="0" algn="l">
              <a:lnSpc>
                <a:spcPct val="105000"/>
              </a:lnSpc>
              <a:spcBef>
                <a:spcPts val="1000"/>
              </a:spcBef>
              <a:spcAft>
                <a:spcPts val="0"/>
              </a:spcAft>
              <a:buNone/>
            </a:pPr>
            <a:r>
              <a:t/>
            </a:r>
            <a:endParaRPr>
              <a:latin typeface="Roboto"/>
              <a:ea typeface="Roboto"/>
              <a:cs typeface="Roboto"/>
              <a:sym typeface="Roboto"/>
            </a:endParaRPr>
          </a:p>
        </p:txBody>
      </p:sp>
      <p:pic>
        <p:nvPicPr>
          <p:cNvPr id="80" name="Google Shape;80;p15"/>
          <p:cNvPicPr preferRelativeResize="0"/>
          <p:nvPr/>
        </p:nvPicPr>
        <p:blipFill>
          <a:blip r:embed="rId3">
            <a:alphaModFix/>
          </a:blip>
          <a:stretch>
            <a:fillRect/>
          </a:stretch>
        </p:blipFill>
        <p:spPr>
          <a:xfrm>
            <a:off x="7153500" y="1371550"/>
            <a:ext cx="1804601" cy="96846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Effect filter="fade" transition="in">
                                      <p:cBhvr>
                                        <p:cTn dur="1"/>
                                        <p:tgtEl>
                                          <p:spTgt spid="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Effect filter="fade" transition="in">
                                      <p:cBhvr>
                                        <p:cTn dur="1"/>
                                        <p:tgtEl>
                                          <p:spTgt spid="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1"/>
                                        <p:tgtEl>
                                          <p:spTgt spid="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Effect filter="fade" transition="in">
                                      <p:cBhvr>
                                        <p:cTn dur="1"/>
                                        <p:tgtEl>
                                          <p:spTgt spid="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animEffect filter="fade" transition="in">
                                      <p:cBhvr>
                                        <p:cTn dur="1"/>
                                        <p:tgtEl>
                                          <p:spTgt spid="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4" st="4"/>
                                            </p:txEl>
                                          </p:spTgt>
                                        </p:tgtEl>
                                        <p:attrNameLst>
                                          <p:attrName>style.visibility</p:attrName>
                                        </p:attrNameLst>
                                      </p:cBhvr>
                                      <p:to>
                                        <p:strVal val="visible"/>
                                      </p:to>
                                    </p:set>
                                    <p:animEffect filter="fade" transition="in">
                                      <p:cBhvr>
                                        <p:cTn dur="1"/>
                                        <p:tgtEl>
                                          <p:spTgt spid="7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Network Function Virtualization(NFV)</a:t>
            </a:r>
            <a:endParaRPr/>
          </a:p>
        </p:txBody>
      </p:sp>
      <p:sp>
        <p:nvSpPr>
          <p:cNvPr id="86" name="Google Shape;86;p16"/>
          <p:cNvSpPr txBox="1"/>
          <p:nvPr/>
        </p:nvSpPr>
        <p:spPr>
          <a:xfrm>
            <a:off x="248850" y="1239000"/>
            <a:ext cx="3414300" cy="3750600"/>
          </a:xfrm>
          <a:prstGeom prst="rect">
            <a:avLst/>
          </a:prstGeom>
          <a:noFill/>
          <a:ln>
            <a:noFill/>
          </a:ln>
        </p:spPr>
        <p:txBody>
          <a:bodyPr anchorCtr="0" anchor="t" bIns="91425" lIns="91425" spcFirstLastPara="1" rIns="91425" wrap="square" tIns="91425">
            <a:spAutoFit/>
          </a:bodyPr>
          <a:lstStyle/>
          <a:p>
            <a:pPr indent="-292100" lvl="0" marL="457200" rtl="0" algn="l">
              <a:spcBef>
                <a:spcPts val="1000"/>
              </a:spcBef>
              <a:spcAft>
                <a:spcPts val="0"/>
              </a:spcAft>
              <a:buClr>
                <a:srgbClr val="000000"/>
              </a:buClr>
              <a:buSzPts val="1000"/>
              <a:buFont typeface="Roboto"/>
              <a:buChar char="●"/>
            </a:pPr>
            <a:r>
              <a:rPr lang="en" sz="1000">
                <a:highlight>
                  <a:srgbClr val="FFFFFF"/>
                </a:highlight>
                <a:latin typeface="Roboto"/>
                <a:ea typeface="Roboto"/>
                <a:cs typeface="Roboto"/>
                <a:sym typeface="Roboto"/>
              </a:rPr>
              <a:t>Network function virtualization unlinks network services from proprietary hardware appliances, enabling them instead to run in virtual machines as software.</a:t>
            </a:r>
            <a:endParaRPr sz="1000">
              <a:highlight>
                <a:schemeClr val="lt1"/>
              </a:highlight>
              <a:latin typeface="Roboto"/>
              <a:ea typeface="Roboto"/>
              <a:cs typeface="Roboto"/>
              <a:sym typeface="Roboto"/>
            </a:endParaRPr>
          </a:p>
          <a:p>
            <a:pPr indent="-292100" lvl="0" marL="457200" rtl="0" algn="l">
              <a:spcBef>
                <a:spcPts val="1000"/>
              </a:spcBef>
              <a:spcAft>
                <a:spcPts val="0"/>
              </a:spcAft>
              <a:buClr>
                <a:srgbClr val="000000"/>
              </a:buClr>
              <a:buSzPts val="1000"/>
              <a:buFont typeface="Roboto"/>
              <a:buChar char="●"/>
            </a:pPr>
            <a:r>
              <a:rPr lang="en" sz="1000">
                <a:highlight>
                  <a:schemeClr val="lt1"/>
                </a:highlight>
                <a:latin typeface="Roboto"/>
                <a:ea typeface="Roboto"/>
                <a:cs typeface="Roboto"/>
                <a:sym typeface="Roboto"/>
              </a:rPr>
              <a:t>A virtual network function (VNF) is the </a:t>
            </a:r>
            <a:r>
              <a:rPr lang="en" sz="1000">
                <a:highlight>
                  <a:srgbClr val="FFFFFF"/>
                </a:highlight>
                <a:latin typeface="Roboto"/>
                <a:ea typeface="Roboto"/>
                <a:cs typeface="Roboto"/>
                <a:sym typeface="Roboto"/>
              </a:rPr>
              <a:t>software implementation of NF that can be deployed in a virtualized infrastructure VNF</a:t>
            </a:r>
            <a:endParaRPr sz="1000">
              <a:highlight>
                <a:srgbClr val="FFFFFF"/>
              </a:highlight>
              <a:latin typeface="Roboto"/>
              <a:ea typeface="Roboto"/>
              <a:cs typeface="Roboto"/>
              <a:sym typeface="Roboto"/>
            </a:endParaRPr>
          </a:p>
          <a:p>
            <a:pPr indent="-292100" lvl="0" marL="457200" rtl="0" algn="l">
              <a:spcBef>
                <a:spcPts val="1000"/>
              </a:spcBef>
              <a:spcAft>
                <a:spcPts val="0"/>
              </a:spcAft>
              <a:buClr>
                <a:srgbClr val="000000"/>
              </a:buClr>
              <a:buSzPts val="1000"/>
              <a:buFont typeface="Roboto"/>
              <a:buChar char="●"/>
            </a:pPr>
            <a:r>
              <a:rPr lang="en" sz="1000">
                <a:highlight>
                  <a:srgbClr val="FFFFFF"/>
                </a:highlight>
                <a:latin typeface="Roboto"/>
                <a:ea typeface="Roboto"/>
                <a:cs typeface="Roboto"/>
                <a:sym typeface="Roboto"/>
              </a:rPr>
              <a:t>These Independent Software vendors offer various VNFs and service providers can choose the VNFs that they need.</a:t>
            </a:r>
            <a:endParaRPr sz="1000">
              <a:highlight>
                <a:srgbClr val="FFFFFF"/>
              </a:highlight>
              <a:latin typeface="Roboto"/>
              <a:ea typeface="Roboto"/>
              <a:cs typeface="Roboto"/>
              <a:sym typeface="Roboto"/>
            </a:endParaRPr>
          </a:p>
          <a:p>
            <a:pPr indent="-292100" lvl="0" marL="457200" rtl="0" algn="l">
              <a:spcBef>
                <a:spcPts val="1000"/>
              </a:spcBef>
              <a:spcAft>
                <a:spcPts val="0"/>
              </a:spcAft>
              <a:buClr>
                <a:srgbClr val="000000"/>
              </a:buClr>
              <a:buSzPts val="1000"/>
              <a:buFont typeface="Roboto"/>
              <a:buChar char="●"/>
            </a:pPr>
            <a:r>
              <a:rPr lang="en" sz="1000">
                <a:highlight>
                  <a:srgbClr val="FFFFFF"/>
                </a:highlight>
                <a:latin typeface="Roboto"/>
                <a:ea typeface="Roboto"/>
                <a:cs typeface="Roboto"/>
                <a:sym typeface="Roboto"/>
              </a:rPr>
              <a:t>NFV allows multiple VNFs to run on just one server</a:t>
            </a:r>
            <a:endParaRPr sz="1000">
              <a:highlight>
                <a:srgbClr val="FFFFFF"/>
              </a:highlight>
              <a:latin typeface="Roboto"/>
              <a:ea typeface="Roboto"/>
              <a:cs typeface="Roboto"/>
              <a:sym typeface="Roboto"/>
            </a:endParaRPr>
          </a:p>
          <a:p>
            <a:pPr indent="-292100" lvl="0" marL="457200" rtl="0" algn="l">
              <a:spcBef>
                <a:spcPts val="1000"/>
              </a:spcBef>
              <a:spcAft>
                <a:spcPts val="0"/>
              </a:spcAft>
              <a:buClr>
                <a:srgbClr val="000000"/>
              </a:buClr>
              <a:buSzPts val="1000"/>
              <a:buFont typeface="Roboto"/>
              <a:buChar char="●"/>
            </a:pPr>
            <a:r>
              <a:rPr lang="en" sz="1000">
                <a:highlight>
                  <a:srgbClr val="FFFFFF"/>
                </a:highlight>
                <a:latin typeface="Roboto"/>
                <a:ea typeface="Roboto"/>
                <a:cs typeface="Roboto"/>
                <a:sym typeface="Roboto"/>
              </a:rPr>
              <a:t>This virtualization of infrastructure also typically results in more efficient use of data center resources.</a:t>
            </a:r>
            <a:endParaRPr sz="1000">
              <a:highlight>
                <a:srgbClr val="FFFFFF"/>
              </a:highlight>
              <a:latin typeface="Roboto"/>
              <a:ea typeface="Roboto"/>
              <a:cs typeface="Roboto"/>
              <a:sym typeface="Roboto"/>
            </a:endParaRPr>
          </a:p>
          <a:p>
            <a:pPr indent="-292100" lvl="0" marL="457200" rtl="0" algn="l">
              <a:spcBef>
                <a:spcPts val="1000"/>
              </a:spcBef>
              <a:spcAft>
                <a:spcPts val="0"/>
              </a:spcAft>
              <a:buClr>
                <a:srgbClr val="000000"/>
              </a:buClr>
              <a:buSzPts val="1000"/>
              <a:buFont typeface="Roboto"/>
              <a:buChar char="●"/>
            </a:pPr>
            <a:r>
              <a:rPr lang="en" sz="1000">
                <a:highlight>
                  <a:srgbClr val="FFFFFF"/>
                </a:highlight>
                <a:latin typeface="Roboto"/>
                <a:ea typeface="Roboto"/>
                <a:cs typeface="Roboto"/>
                <a:sym typeface="Roboto"/>
              </a:rPr>
              <a:t>But if we want to run VNFs from different vendors on a single open platform, we need a standard that describes how to manage, monitor, and configure our VNFs.</a:t>
            </a:r>
            <a:endParaRPr sz="1000">
              <a:highlight>
                <a:srgbClr val="FFFFFF"/>
              </a:highlight>
              <a:latin typeface="Roboto"/>
              <a:ea typeface="Roboto"/>
              <a:cs typeface="Roboto"/>
              <a:sym typeface="Roboto"/>
            </a:endParaRPr>
          </a:p>
        </p:txBody>
      </p:sp>
      <p:pic>
        <p:nvPicPr>
          <p:cNvPr id="87" name="Google Shape;87;p16"/>
          <p:cNvPicPr preferRelativeResize="0"/>
          <p:nvPr/>
        </p:nvPicPr>
        <p:blipFill>
          <a:blip r:embed="rId3">
            <a:alphaModFix/>
          </a:blip>
          <a:stretch>
            <a:fillRect/>
          </a:stretch>
        </p:blipFill>
        <p:spPr>
          <a:xfrm>
            <a:off x="3836105" y="1357849"/>
            <a:ext cx="5264599" cy="3370706"/>
          </a:xfrm>
          <a:prstGeom prst="rect">
            <a:avLst/>
          </a:prstGeom>
          <a:noFill/>
          <a:ln>
            <a:noFill/>
          </a:ln>
        </p:spPr>
      </p:pic>
      <p:sp>
        <p:nvSpPr>
          <p:cNvPr id="88" name="Google Shape;88;p16"/>
          <p:cNvSpPr txBox="1"/>
          <p:nvPr/>
        </p:nvSpPr>
        <p:spPr>
          <a:xfrm>
            <a:off x="3836025" y="4728557"/>
            <a:ext cx="5264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Roboto"/>
                <a:ea typeface="Roboto"/>
                <a:cs typeface="Roboto"/>
                <a:sym typeface="Roboto"/>
              </a:rPr>
              <a:t>Image Source : </a:t>
            </a:r>
            <a:r>
              <a:rPr lang="en" sz="700" u="sng">
                <a:solidFill>
                  <a:schemeClr val="hlink"/>
                </a:solidFill>
                <a:latin typeface="Roboto"/>
                <a:ea typeface="Roboto"/>
                <a:cs typeface="Roboto"/>
                <a:sym typeface="Roboto"/>
                <a:hlinkClick r:id="rId4"/>
              </a:rPr>
              <a:t>https://www.slideserve.com/hayes/defining-nfv-nfv-network-function-virtualization-powerpoint-ppt-presentation</a:t>
            </a:r>
            <a:endParaRPr sz="7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animEffect filter="fade" transition="in">
                                      <p:cBhvr>
                                        <p:cTn dur="1"/>
                                        <p:tgtEl>
                                          <p:spTgt spid="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animEffect filter="fade" transition="in">
                                      <p:cBhvr>
                                        <p:cTn dur="1"/>
                                        <p:tgtEl>
                                          <p:spTgt spid="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animEffect filter="fade" transition="in">
                                      <p:cBhvr>
                                        <p:cTn dur="1"/>
                                        <p:tgtEl>
                                          <p:spTgt spid="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3" st="3"/>
                                            </p:txEl>
                                          </p:spTgt>
                                        </p:tgtEl>
                                        <p:attrNameLst>
                                          <p:attrName>style.visibility</p:attrName>
                                        </p:attrNameLst>
                                      </p:cBhvr>
                                      <p:to>
                                        <p:strVal val="visible"/>
                                      </p:to>
                                    </p:set>
                                    <p:animEffect filter="fade" transition="in">
                                      <p:cBhvr>
                                        <p:cTn dur="1"/>
                                        <p:tgtEl>
                                          <p:spTgt spid="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4" st="4"/>
                                            </p:txEl>
                                          </p:spTgt>
                                        </p:tgtEl>
                                        <p:attrNameLst>
                                          <p:attrName>style.visibility</p:attrName>
                                        </p:attrNameLst>
                                      </p:cBhvr>
                                      <p:to>
                                        <p:strVal val="visible"/>
                                      </p:to>
                                    </p:set>
                                    <p:animEffect filter="fade" transition="in">
                                      <p:cBhvr>
                                        <p:cTn dur="1"/>
                                        <p:tgtEl>
                                          <p:spTgt spid="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5" st="5"/>
                                            </p:txEl>
                                          </p:spTgt>
                                        </p:tgtEl>
                                        <p:attrNameLst>
                                          <p:attrName>style.visibility</p:attrName>
                                        </p:attrNameLst>
                                      </p:cBhvr>
                                      <p:to>
                                        <p:strVal val="visible"/>
                                      </p:to>
                                    </p:set>
                                    <p:animEffect filter="fade" transition="in">
                                      <p:cBhvr>
                                        <p:cTn dur="1"/>
                                        <p:tgtEl>
                                          <p:spTgt spid="8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234100"/>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ETSI NFV Architectural Framework </a:t>
            </a:r>
            <a:endParaRPr b="1"/>
          </a:p>
          <a:p>
            <a:pPr indent="0" lvl="0" marL="0" rtl="0" algn="l">
              <a:spcBef>
                <a:spcPts val="0"/>
              </a:spcBef>
              <a:spcAft>
                <a:spcPts val="0"/>
              </a:spcAft>
              <a:buNone/>
            </a:pPr>
            <a:r>
              <a:t/>
            </a:r>
            <a:endParaRPr/>
          </a:p>
        </p:txBody>
      </p:sp>
      <p:sp>
        <p:nvSpPr>
          <p:cNvPr id="94" name="Google Shape;94;p17"/>
          <p:cNvSpPr txBox="1"/>
          <p:nvPr/>
        </p:nvSpPr>
        <p:spPr>
          <a:xfrm>
            <a:off x="211400" y="1316713"/>
            <a:ext cx="3414300" cy="3417000"/>
          </a:xfrm>
          <a:prstGeom prst="rect">
            <a:avLst/>
          </a:prstGeom>
          <a:noFill/>
          <a:ln>
            <a:noFill/>
          </a:ln>
        </p:spPr>
        <p:txBody>
          <a:bodyPr anchorCtr="0" anchor="t" bIns="91425" lIns="91425" spcFirstLastPara="1" rIns="91425" wrap="square" tIns="91425">
            <a:spAutoFit/>
          </a:bodyPr>
          <a:lstStyle/>
          <a:p>
            <a:pPr indent="-292100" lvl="0" marL="457200" rtl="0" algn="l">
              <a:spcBef>
                <a:spcPts val="1000"/>
              </a:spcBef>
              <a:spcAft>
                <a:spcPts val="0"/>
              </a:spcAft>
              <a:buClr>
                <a:srgbClr val="000000"/>
              </a:buClr>
              <a:buSzPts val="1000"/>
              <a:buFont typeface="Roboto"/>
              <a:buChar char="●"/>
            </a:pPr>
            <a:r>
              <a:rPr lang="en" sz="1000">
                <a:highlight>
                  <a:srgbClr val="FFFFFF"/>
                </a:highlight>
                <a:latin typeface="Roboto"/>
                <a:ea typeface="Roboto"/>
                <a:cs typeface="Roboto"/>
                <a:sym typeface="Roboto"/>
              </a:rPr>
              <a:t>The European Telecommunications Standards Institute (ETSI) created the Network Functions Virtualization (NFV) framework which describes standards to decouple network functions from proprietary hardware appliances and instead, run them in software on standard hardware.</a:t>
            </a:r>
            <a:endParaRPr sz="1000">
              <a:highlight>
                <a:srgbClr val="FFFFFF"/>
              </a:highlight>
              <a:latin typeface="Roboto"/>
              <a:ea typeface="Roboto"/>
              <a:cs typeface="Roboto"/>
              <a:sym typeface="Roboto"/>
            </a:endParaRPr>
          </a:p>
          <a:p>
            <a:pPr indent="-292100" lvl="0" marL="457200" rtl="0" algn="l">
              <a:spcBef>
                <a:spcPts val="1000"/>
              </a:spcBef>
              <a:spcAft>
                <a:spcPts val="0"/>
              </a:spcAft>
              <a:buClr>
                <a:srgbClr val="000000"/>
              </a:buClr>
              <a:buSzPts val="1000"/>
              <a:buFont typeface="Roboto"/>
              <a:buChar char="●"/>
            </a:pPr>
            <a:r>
              <a:rPr lang="en" sz="1000">
                <a:highlight>
                  <a:srgbClr val="FFFFFF"/>
                </a:highlight>
                <a:latin typeface="Roboto"/>
                <a:ea typeface="Roboto"/>
                <a:cs typeface="Roboto"/>
                <a:sym typeface="Roboto"/>
              </a:rPr>
              <a:t>The framework also describes how to manage and orchestrate VNFs.</a:t>
            </a:r>
            <a:endParaRPr sz="1000">
              <a:highlight>
                <a:srgbClr val="FFFFFF"/>
              </a:highlight>
              <a:latin typeface="Roboto"/>
              <a:ea typeface="Roboto"/>
              <a:cs typeface="Roboto"/>
              <a:sym typeface="Roboto"/>
            </a:endParaRPr>
          </a:p>
          <a:p>
            <a:pPr indent="-292100" lvl="0" marL="457200" rtl="0" algn="l">
              <a:spcBef>
                <a:spcPts val="1000"/>
              </a:spcBef>
              <a:spcAft>
                <a:spcPts val="0"/>
              </a:spcAft>
              <a:buClr>
                <a:srgbClr val="000000"/>
              </a:buClr>
              <a:buSzPts val="1000"/>
              <a:buFont typeface="Roboto"/>
              <a:buChar char="●"/>
            </a:pPr>
            <a:r>
              <a:rPr lang="en" sz="1000">
                <a:highlight>
                  <a:srgbClr val="FFFFFF"/>
                </a:highlight>
                <a:latin typeface="Roboto"/>
                <a:ea typeface="Roboto"/>
                <a:cs typeface="Roboto"/>
                <a:sym typeface="Roboto"/>
              </a:rPr>
              <a:t>There are four components in this framework:</a:t>
            </a:r>
            <a:endParaRPr sz="1000">
              <a:highlight>
                <a:srgbClr val="FFFFFF"/>
              </a:highlight>
              <a:latin typeface="Roboto"/>
              <a:ea typeface="Roboto"/>
              <a:cs typeface="Roboto"/>
              <a:sym typeface="Roboto"/>
            </a:endParaRPr>
          </a:p>
          <a:p>
            <a:pPr indent="-292100" lvl="1" marL="914400" rtl="0" algn="l">
              <a:spcBef>
                <a:spcPts val="1000"/>
              </a:spcBef>
              <a:spcAft>
                <a:spcPts val="0"/>
              </a:spcAft>
              <a:buClr>
                <a:srgbClr val="000000"/>
              </a:buClr>
              <a:buSzPts val="1000"/>
              <a:buFont typeface="Roboto"/>
              <a:buChar char="○"/>
            </a:pPr>
            <a:r>
              <a:rPr lang="en" sz="1000">
                <a:highlight>
                  <a:srgbClr val="FFFFFF"/>
                </a:highlight>
                <a:latin typeface="Roboto"/>
                <a:ea typeface="Roboto"/>
                <a:cs typeface="Roboto"/>
                <a:sym typeface="Roboto"/>
              </a:rPr>
              <a:t>Virtualized Network Functions (VNFs)</a:t>
            </a:r>
            <a:endParaRPr sz="1000">
              <a:highlight>
                <a:srgbClr val="FFFFFF"/>
              </a:highlight>
              <a:latin typeface="Roboto"/>
              <a:ea typeface="Roboto"/>
              <a:cs typeface="Roboto"/>
              <a:sym typeface="Roboto"/>
            </a:endParaRPr>
          </a:p>
          <a:p>
            <a:pPr indent="-292100" lvl="1" marL="914400" rtl="0" algn="l">
              <a:spcBef>
                <a:spcPts val="1000"/>
              </a:spcBef>
              <a:spcAft>
                <a:spcPts val="0"/>
              </a:spcAft>
              <a:buClr>
                <a:srgbClr val="000000"/>
              </a:buClr>
              <a:buSzPts val="1000"/>
              <a:buFont typeface="Roboto"/>
              <a:buChar char="○"/>
            </a:pPr>
            <a:r>
              <a:rPr lang="en" sz="1000">
                <a:highlight>
                  <a:srgbClr val="FFFFFF"/>
                </a:highlight>
                <a:latin typeface="Roboto"/>
                <a:ea typeface="Roboto"/>
                <a:cs typeface="Roboto"/>
                <a:sym typeface="Roboto"/>
              </a:rPr>
              <a:t>Network Functions Virtualization Infrastructure (NFVI)</a:t>
            </a:r>
            <a:endParaRPr sz="1000">
              <a:highlight>
                <a:srgbClr val="FFFFFF"/>
              </a:highlight>
              <a:latin typeface="Roboto"/>
              <a:ea typeface="Roboto"/>
              <a:cs typeface="Roboto"/>
              <a:sym typeface="Roboto"/>
            </a:endParaRPr>
          </a:p>
          <a:p>
            <a:pPr indent="-292100" lvl="1" marL="914400" rtl="0" algn="l">
              <a:spcBef>
                <a:spcPts val="1000"/>
              </a:spcBef>
              <a:spcAft>
                <a:spcPts val="0"/>
              </a:spcAft>
              <a:buClr>
                <a:srgbClr val="000000"/>
              </a:buClr>
              <a:buSzPts val="1000"/>
              <a:buFont typeface="Roboto"/>
              <a:buChar char="○"/>
            </a:pPr>
            <a:r>
              <a:rPr lang="en" sz="1000">
                <a:highlight>
                  <a:srgbClr val="FFFFFF"/>
                </a:highlight>
                <a:latin typeface="Roboto"/>
                <a:ea typeface="Roboto"/>
                <a:cs typeface="Roboto"/>
                <a:sym typeface="Roboto"/>
              </a:rPr>
              <a:t>NFV Management and Orchestration (MANO)</a:t>
            </a:r>
            <a:endParaRPr sz="1000">
              <a:highlight>
                <a:srgbClr val="FFFFFF"/>
              </a:highlight>
              <a:latin typeface="Roboto"/>
              <a:ea typeface="Roboto"/>
              <a:cs typeface="Roboto"/>
              <a:sym typeface="Roboto"/>
            </a:endParaRPr>
          </a:p>
          <a:p>
            <a:pPr indent="-292100" lvl="1" marL="914400" rtl="0" algn="l">
              <a:spcBef>
                <a:spcPts val="1000"/>
              </a:spcBef>
              <a:spcAft>
                <a:spcPts val="0"/>
              </a:spcAft>
              <a:buClr>
                <a:srgbClr val="000000"/>
              </a:buClr>
              <a:buSzPts val="1000"/>
              <a:buFont typeface="Roboto"/>
              <a:buChar char="○"/>
            </a:pPr>
            <a:r>
              <a:rPr lang="en" sz="1000">
                <a:highlight>
                  <a:srgbClr val="FFFFFF"/>
                </a:highlight>
                <a:latin typeface="Roboto"/>
                <a:ea typeface="Roboto"/>
                <a:cs typeface="Roboto"/>
                <a:sym typeface="Roboto"/>
              </a:rPr>
              <a:t>Operations and Billing Support System (OSS/BSS)</a:t>
            </a:r>
            <a:endParaRPr sz="1000">
              <a:highlight>
                <a:srgbClr val="FFFFFF"/>
              </a:highlight>
              <a:latin typeface="Roboto"/>
              <a:ea typeface="Roboto"/>
              <a:cs typeface="Roboto"/>
              <a:sym typeface="Roboto"/>
            </a:endParaRPr>
          </a:p>
        </p:txBody>
      </p:sp>
      <p:sp>
        <p:nvSpPr>
          <p:cNvPr id="95" name="Google Shape;95;p17"/>
          <p:cNvSpPr txBox="1"/>
          <p:nvPr/>
        </p:nvSpPr>
        <p:spPr>
          <a:xfrm>
            <a:off x="3836025" y="4728557"/>
            <a:ext cx="5264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Image Source : </a:t>
            </a:r>
            <a:r>
              <a:rPr lang="en" sz="800" u="sng">
                <a:solidFill>
                  <a:schemeClr val="hlink"/>
                </a:solidFill>
                <a:latin typeface="Roboto"/>
                <a:ea typeface="Roboto"/>
                <a:cs typeface="Roboto"/>
                <a:sym typeface="Roboto"/>
                <a:hlinkClick r:id="rId3"/>
              </a:rPr>
              <a:t>https://networklessons.com/cisco/evolving-technologies/virtualization-functions-nfvi-vnf</a:t>
            </a:r>
            <a:endParaRPr sz="800">
              <a:latin typeface="Roboto"/>
              <a:ea typeface="Roboto"/>
              <a:cs typeface="Roboto"/>
              <a:sym typeface="Roboto"/>
            </a:endParaRPr>
          </a:p>
        </p:txBody>
      </p:sp>
      <p:pic>
        <p:nvPicPr>
          <p:cNvPr id="96" name="Google Shape;96;p17"/>
          <p:cNvPicPr preferRelativeResize="0"/>
          <p:nvPr/>
        </p:nvPicPr>
        <p:blipFill>
          <a:blip r:embed="rId4">
            <a:alphaModFix/>
          </a:blip>
          <a:stretch>
            <a:fillRect/>
          </a:stretch>
        </p:blipFill>
        <p:spPr>
          <a:xfrm>
            <a:off x="3773600" y="1321875"/>
            <a:ext cx="5264700" cy="34066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animEffect filter="fade" transition="in">
                                      <p:cBhvr>
                                        <p:cTn dur="1"/>
                                        <p:tgtEl>
                                          <p:spTgt spid="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animEffect filter="fade" transition="in">
                                      <p:cBhvr>
                                        <p:cTn dur="1"/>
                                        <p:tgtEl>
                                          <p:spTgt spid="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animEffect filter="fade" transition="in">
                                      <p:cBhvr>
                                        <p:cTn dur="1"/>
                                        <p:tgtEl>
                                          <p:spTgt spid="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3" st="3"/>
                                            </p:txEl>
                                          </p:spTgt>
                                        </p:tgtEl>
                                        <p:attrNameLst>
                                          <p:attrName>style.visibility</p:attrName>
                                        </p:attrNameLst>
                                      </p:cBhvr>
                                      <p:to>
                                        <p:strVal val="visible"/>
                                      </p:to>
                                    </p:set>
                                    <p:animEffect filter="fade" transition="in">
                                      <p:cBhvr>
                                        <p:cTn dur="1"/>
                                        <p:tgtEl>
                                          <p:spTgt spid="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4" st="4"/>
                                            </p:txEl>
                                          </p:spTgt>
                                        </p:tgtEl>
                                        <p:attrNameLst>
                                          <p:attrName>style.visibility</p:attrName>
                                        </p:attrNameLst>
                                      </p:cBhvr>
                                      <p:to>
                                        <p:strVal val="visible"/>
                                      </p:to>
                                    </p:set>
                                    <p:animEffect filter="fade" transition="in">
                                      <p:cBhvr>
                                        <p:cTn dur="1"/>
                                        <p:tgtEl>
                                          <p:spTgt spid="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5" st="5"/>
                                            </p:txEl>
                                          </p:spTgt>
                                        </p:tgtEl>
                                        <p:attrNameLst>
                                          <p:attrName>style.visibility</p:attrName>
                                        </p:attrNameLst>
                                      </p:cBhvr>
                                      <p:to>
                                        <p:strVal val="visible"/>
                                      </p:to>
                                    </p:set>
                                    <p:animEffect filter="fade" transition="in">
                                      <p:cBhvr>
                                        <p:cTn dur="1"/>
                                        <p:tgtEl>
                                          <p:spTgt spid="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6" st="6"/>
                                            </p:txEl>
                                          </p:spTgt>
                                        </p:tgtEl>
                                        <p:attrNameLst>
                                          <p:attrName>style.visibility</p:attrName>
                                        </p:attrNameLst>
                                      </p:cBhvr>
                                      <p:to>
                                        <p:strVal val="visible"/>
                                      </p:to>
                                    </p:set>
                                    <p:animEffect filter="fade" transition="in">
                                      <p:cBhvr>
                                        <p:cTn dur="1"/>
                                        <p:tgtEl>
                                          <p:spTgt spid="9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NFV Infrastructure (NFVI)</a:t>
            </a:r>
            <a:endParaRPr/>
          </a:p>
          <a:p>
            <a:pPr indent="0" lvl="0" marL="0" rtl="0" algn="l">
              <a:spcBef>
                <a:spcPts val="0"/>
              </a:spcBef>
              <a:spcAft>
                <a:spcPts val="0"/>
              </a:spcAft>
              <a:buNone/>
            </a:pPr>
            <a:r>
              <a:t/>
            </a:r>
            <a:endParaRPr/>
          </a:p>
        </p:txBody>
      </p:sp>
      <p:sp>
        <p:nvSpPr>
          <p:cNvPr id="102" name="Google Shape;102;p18"/>
          <p:cNvSpPr txBox="1"/>
          <p:nvPr>
            <p:ph idx="1" type="body"/>
          </p:nvPr>
        </p:nvSpPr>
        <p:spPr>
          <a:xfrm>
            <a:off x="311700" y="1296675"/>
            <a:ext cx="8520600" cy="12183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1000"/>
              </a:spcBef>
              <a:spcAft>
                <a:spcPts val="0"/>
              </a:spcAft>
              <a:buClr>
                <a:srgbClr val="000000"/>
              </a:buClr>
              <a:buSzPts val="1400"/>
              <a:buChar char="●"/>
            </a:pPr>
            <a:r>
              <a:rPr lang="en" sz="1400">
                <a:solidFill>
                  <a:srgbClr val="000000"/>
                </a:solidFill>
                <a:highlight>
                  <a:srgbClr val="FFFFFF"/>
                </a:highlight>
              </a:rPr>
              <a:t>NFV infrastructure (NFVI) is all the hardware and software we need to create a platform where we can run VNFs on.</a:t>
            </a:r>
            <a:endParaRPr sz="1400">
              <a:solidFill>
                <a:srgbClr val="000000"/>
              </a:solidFill>
            </a:endParaRPr>
          </a:p>
          <a:p>
            <a:pPr indent="-317500" lvl="0" marL="457200" rtl="0" algn="l">
              <a:lnSpc>
                <a:spcPct val="105000"/>
              </a:lnSpc>
              <a:spcBef>
                <a:spcPts val="1200"/>
              </a:spcBef>
              <a:spcAft>
                <a:spcPts val="1200"/>
              </a:spcAft>
              <a:buClr>
                <a:srgbClr val="000000"/>
              </a:buClr>
              <a:buSzPts val="1400"/>
              <a:buChar char="●"/>
            </a:pPr>
            <a:r>
              <a:rPr lang="en" sz="1400">
                <a:solidFill>
                  <a:srgbClr val="000000"/>
                </a:solidFill>
              </a:rPr>
              <a:t>The physical resources include commercial-off-the shelf (COTS) computing hardware, storage and network (like switches) that provide processing, storage and connectivity to VNFs</a:t>
            </a:r>
            <a:endParaRPr sz="1400">
              <a:solidFill>
                <a:srgbClr val="000000"/>
              </a:solidFill>
            </a:endParaRPr>
          </a:p>
        </p:txBody>
      </p:sp>
      <p:sp>
        <p:nvSpPr>
          <p:cNvPr id="103" name="Google Shape;103;p18"/>
          <p:cNvSpPr txBox="1"/>
          <p:nvPr/>
        </p:nvSpPr>
        <p:spPr>
          <a:xfrm>
            <a:off x="4625950" y="4604275"/>
            <a:ext cx="4444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Image Source: </a:t>
            </a:r>
            <a:r>
              <a:rPr lang="en" sz="800" u="sng">
                <a:solidFill>
                  <a:schemeClr val="hlink"/>
                </a:solidFill>
                <a:latin typeface="Roboto"/>
                <a:ea typeface="Roboto"/>
                <a:cs typeface="Roboto"/>
                <a:sym typeface="Roboto"/>
                <a:hlinkClick r:id="rId3"/>
              </a:rPr>
              <a:t>https://b5b4ea4f-167c-45d0-aff4-0c3477aaa89c.usrfiles.com/ugd/b5b4ea_2839ec7d42e547d9996fb297607556f7.pdf</a:t>
            </a:r>
            <a:endParaRPr sz="800">
              <a:latin typeface="Roboto"/>
              <a:ea typeface="Roboto"/>
              <a:cs typeface="Roboto"/>
              <a:sym typeface="Roboto"/>
            </a:endParaRPr>
          </a:p>
        </p:txBody>
      </p:sp>
      <p:pic>
        <p:nvPicPr>
          <p:cNvPr id="104" name="Google Shape;104;p18"/>
          <p:cNvPicPr preferRelativeResize="0"/>
          <p:nvPr/>
        </p:nvPicPr>
        <p:blipFill>
          <a:blip r:embed="rId4">
            <a:alphaModFix/>
          </a:blip>
          <a:stretch>
            <a:fillRect/>
          </a:stretch>
        </p:blipFill>
        <p:spPr>
          <a:xfrm>
            <a:off x="4625950" y="2442100"/>
            <a:ext cx="4048125" cy="2162175"/>
          </a:xfrm>
          <a:prstGeom prst="rect">
            <a:avLst/>
          </a:prstGeom>
          <a:noFill/>
          <a:ln>
            <a:noFill/>
          </a:ln>
        </p:spPr>
      </p:pic>
      <p:sp>
        <p:nvSpPr>
          <p:cNvPr id="105" name="Google Shape;105;p18"/>
          <p:cNvSpPr txBox="1"/>
          <p:nvPr/>
        </p:nvSpPr>
        <p:spPr>
          <a:xfrm>
            <a:off x="311725" y="2514975"/>
            <a:ext cx="4260300" cy="19497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1000"/>
              </a:spcBef>
              <a:spcAft>
                <a:spcPts val="0"/>
              </a:spcAft>
              <a:buSzPts val="1400"/>
              <a:buFont typeface="Roboto"/>
              <a:buChar char="●"/>
            </a:pPr>
            <a:r>
              <a:rPr lang="en">
                <a:latin typeface="Roboto"/>
                <a:ea typeface="Roboto"/>
                <a:cs typeface="Roboto"/>
                <a:sym typeface="Roboto"/>
              </a:rPr>
              <a:t>Virtual resources are abstractions of the computing, storage and network resources.</a:t>
            </a:r>
            <a:endParaRPr>
              <a:latin typeface="Roboto"/>
              <a:ea typeface="Roboto"/>
              <a:cs typeface="Roboto"/>
              <a:sym typeface="Roboto"/>
            </a:endParaRPr>
          </a:p>
          <a:p>
            <a:pPr indent="-317500" lvl="0" marL="457200" rtl="0" algn="l">
              <a:lnSpc>
                <a:spcPct val="100000"/>
              </a:lnSpc>
              <a:spcBef>
                <a:spcPts val="1000"/>
              </a:spcBef>
              <a:spcAft>
                <a:spcPts val="0"/>
              </a:spcAft>
              <a:buSzPts val="1400"/>
              <a:buFont typeface="Roboto"/>
              <a:buChar char="●"/>
            </a:pPr>
            <a:r>
              <a:rPr lang="en">
                <a:latin typeface="Roboto"/>
                <a:ea typeface="Roboto"/>
                <a:cs typeface="Roboto"/>
                <a:sym typeface="Roboto"/>
              </a:rPr>
              <a:t>The abstraction is achieved using a virtualization layer (based on a hypervisor).</a:t>
            </a:r>
            <a:endParaRPr>
              <a:latin typeface="Roboto"/>
              <a:ea typeface="Roboto"/>
              <a:cs typeface="Roboto"/>
              <a:sym typeface="Roboto"/>
            </a:endParaRPr>
          </a:p>
          <a:p>
            <a:pPr indent="-317500" lvl="0" marL="457200" rtl="0" algn="l">
              <a:lnSpc>
                <a:spcPct val="100000"/>
              </a:lnSpc>
              <a:spcBef>
                <a:spcPts val="1000"/>
              </a:spcBef>
              <a:spcAft>
                <a:spcPts val="0"/>
              </a:spcAft>
              <a:buSzPts val="1400"/>
              <a:buFont typeface="Roboto"/>
              <a:buChar char="●"/>
            </a:pPr>
            <a:r>
              <a:rPr lang="en">
                <a:latin typeface="Roboto"/>
                <a:ea typeface="Roboto"/>
                <a:cs typeface="Roboto"/>
                <a:sym typeface="Roboto"/>
              </a:rPr>
              <a:t>Hypervisors make virtualization possible by translating requests between the physical and virtual resources.</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Effect filter="fade" transition="in">
                                      <p:cBhvr>
                                        <p:cTn dur="1"/>
                                        <p:tgtEl>
                                          <p:spTgt spid="1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animEffect filter="fade" transition="in">
                                      <p:cBhvr>
                                        <p:cTn dur="1"/>
                                        <p:tgtEl>
                                          <p:spTgt spid="1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
                                        <p:tgtEl>
                                          <p:spTgt spid="10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NFV Management and Orchestration (MANO)</a:t>
            </a:r>
            <a:endParaRPr/>
          </a:p>
        </p:txBody>
      </p:sp>
      <p:sp>
        <p:nvSpPr>
          <p:cNvPr id="111" name="Google Shape;111;p19"/>
          <p:cNvSpPr txBox="1"/>
          <p:nvPr>
            <p:ph idx="1" type="body"/>
          </p:nvPr>
        </p:nvSpPr>
        <p:spPr>
          <a:xfrm>
            <a:off x="0" y="1275075"/>
            <a:ext cx="3729600" cy="3761400"/>
          </a:xfrm>
          <a:prstGeom prst="rect">
            <a:avLst/>
          </a:prstGeom>
        </p:spPr>
        <p:txBody>
          <a:bodyPr anchorCtr="0" anchor="t" bIns="91425" lIns="91425" spcFirstLastPara="1" rIns="91425" wrap="square" tIns="91425">
            <a:noAutofit/>
          </a:bodyPr>
          <a:lstStyle/>
          <a:p>
            <a:pPr indent="-301625" lvl="0" marL="457200" rtl="0" algn="l">
              <a:lnSpc>
                <a:spcPct val="100000"/>
              </a:lnSpc>
              <a:spcBef>
                <a:spcPts val="1000"/>
              </a:spcBef>
              <a:spcAft>
                <a:spcPts val="0"/>
              </a:spcAft>
              <a:buClr>
                <a:srgbClr val="000000"/>
              </a:buClr>
              <a:buSzPts val="1150"/>
              <a:buChar char="●"/>
            </a:pPr>
            <a:r>
              <a:rPr lang="en" sz="1150">
                <a:solidFill>
                  <a:srgbClr val="000000"/>
                </a:solidFill>
                <a:highlight>
                  <a:srgbClr val="FFFFFF"/>
                </a:highlight>
              </a:rPr>
              <a:t>The NFV Management and Orchestration (MANO) component has three items:</a:t>
            </a:r>
            <a:endParaRPr sz="1150">
              <a:solidFill>
                <a:srgbClr val="000000"/>
              </a:solidFill>
              <a:highlight>
                <a:srgbClr val="FFFFFF"/>
              </a:highlight>
            </a:endParaRPr>
          </a:p>
          <a:p>
            <a:pPr indent="-301625" lvl="1" marL="914400" rtl="0" algn="l">
              <a:lnSpc>
                <a:spcPct val="100000"/>
              </a:lnSpc>
              <a:spcBef>
                <a:spcPts val="1000"/>
              </a:spcBef>
              <a:spcAft>
                <a:spcPts val="0"/>
              </a:spcAft>
              <a:buClr>
                <a:srgbClr val="000000"/>
              </a:buClr>
              <a:buSzPts val="1150"/>
              <a:buChar char="○"/>
            </a:pPr>
            <a:r>
              <a:rPr b="1" lang="en" sz="1150">
                <a:solidFill>
                  <a:srgbClr val="000000"/>
                </a:solidFill>
                <a:highlight>
                  <a:srgbClr val="FFFFFF"/>
                </a:highlight>
              </a:rPr>
              <a:t>NFV Orchestrator (NFVO):</a:t>
            </a:r>
            <a:r>
              <a:rPr lang="en" sz="1150">
                <a:solidFill>
                  <a:srgbClr val="000000"/>
                </a:solidFill>
                <a:highlight>
                  <a:srgbClr val="FFFFFF"/>
                </a:highlight>
              </a:rPr>
              <a:t> the orchestrator launches, maintains, and scales VNFs. The orchestrator also validates and authorizes resource requests from the NFVI component.</a:t>
            </a:r>
            <a:endParaRPr sz="1150">
              <a:solidFill>
                <a:srgbClr val="000000"/>
              </a:solidFill>
              <a:highlight>
                <a:srgbClr val="FFFFFF"/>
              </a:highlight>
            </a:endParaRPr>
          </a:p>
          <a:p>
            <a:pPr indent="-301625" lvl="1" marL="914400" rtl="0" algn="l">
              <a:lnSpc>
                <a:spcPct val="100000"/>
              </a:lnSpc>
              <a:spcBef>
                <a:spcPts val="1000"/>
              </a:spcBef>
              <a:spcAft>
                <a:spcPts val="0"/>
              </a:spcAft>
              <a:buClr>
                <a:srgbClr val="000000"/>
              </a:buClr>
              <a:buSzPts val="1150"/>
              <a:buChar char="○"/>
            </a:pPr>
            <a:r>
              <a:rPr b="1" lang="en" sz="1150">
                <a:solidFill>
                  <a:srgbClr val="000000"/>
                </a:solidFill>
                <a:highlight>
                  <a:srgbClr val="FFFFFF"/>
                </a:highlight>
              </a:rPr>
              <a:t>VNF Manager (VNFM):</a:t>
            </a:r>
            <a:r>
              <a:rPr lang="en" sz="1150">
                <a:solidFill>
                  <a:srgbClr val="000000"/>
                </a:solidFill>
                <a:highlight>
                  <a:srgbClr val="FFFFFF"/>
                </a:highlight>
              </a:rPr>
              <a:t> the VNFM performs life-cycle management (launch, maintain, and teardown) of VNFs.</a:t>
            </a:r>
            <a:endParaRPr sz="1150">
              <a:solidFill>
                <a:srgbClr val="000000"/>
              </a:solidFill>
              <a:highlight>
                <a:srgbClr val="FFFFFF"/>
              </a:highlight>
            </a:endParaRPr>
          </a:p>
          <a:p>
            <a:pPr indent="-301625" lvl="1" marL="914400" rtl="0" algn="l">
              <a:lnSpc>
                <a:spcPct val="100000"/>
              </a:lnSpc>
              <a:spcBef>
                <a:spcPts val="1000"/>
              </a:spcBef>
              <a:spcAft>
                <a:spcPts val="1000"/>
              </a:spcAft>
              <a:buClr>
                <a:srgbClr val="000000"/>
              </a:buClr>
              <a:buSzPts val="1150"/>
              <a:buChar char="○"/>
            </a:pPr>
            <a:r>
              <a:rPr b="1" lang="en" sz="1150">
                <a:solidFill>
                  <a:srgbClr val="000000"/>
                </a:solidFill>
                <a:highlight>
                  <a:srgbClr val="FFFFFF"/>
                </a:highlight>
              </a:rPr>
              <a:t>Virtualized Infrastructure Manager (VIM):</a:t>
            </a:r>
            <a:r>
              <a:rPr lang="en" sz="1150">
                <a:solidFill>
                  <a:srgbClr val="000000"/>
                </a:solidFill>
                <a:highlight>
                  <a:srgbClr val="FFFFFF"/>
                </a:highlight>
              </a:rPr>
              <a:t> the VIM manages and controls the hardware and virtualization resources in the NFVI. It collects performance metrics, fault information, and also performs life-cycle management of all NFVI resources.</a:t>
            </a:r>
            <a:endParaRPr sz="1150">
              <a:solidFill>
                <a:srgbClr val="000000"/>
              </a:solidFill>
            </a:endParaRPr>
          </a:p>
        </p:txBody>
      </p:sp>
      <p:sp>
        <p:nvSpPr>
          <p:cNvPr id="112" name="Google Shape;112;p19"/>
          <p:cNvSpPr txBox="1"/>
          <p:nvPr/>
        </p:nvSpPr>
        <p:spPr>
          <a:xfrm>
            <a:off x="3836025" y="4728557"/>
            <a:ext cx="5264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Image Source : </a:t>
            </a:r>
            <a:r>
              <a:rPr lang="en" sz="800" u="sng">
                <a:solidFill>
                  <a:schemeClr val="hlink"/>
                </a:solidFill>
                <a:latin typeface="Roboto"/>
                <a:ea typeface="Roboto"/>
                <a:cs typeface="Roboto"/>
                <a:sym typeface="Roboto"/>
                <a:hlinkClick r:id="rId3"/>
              </a:rPr>
              <a:t>https://networklessons.com/cisco/evolving-technologies/virtualization-functions-nfvi-vnf</a:t>
            </a:r>
            <a:endParaRPr sz="800">
              <a:latin typeface="Roboto"/>
              <a:ea typeface="Roboto"/>
              <a:cs typeface="Roboto"/>
              <a:sym typeface="Roboto"/>
            </a:endParaRPr>
          </a:p>
        </p:txBody>
      </p:sp>
      <p:pic>
        <p:nvPicPr>
          <p:cNvPr id="113" name="Google Shape;113;p19"/>
          <p:cNvPicPr preferRelativeResize="0"/>
          <p:nvPr/>
        </p:nvPicPr>
        <p:blipFill>
          <a:blip r:embed="rId4">
            <a:alphaModFix/>
          </a:blip>
          <a:stretch>
            <a:fillRect/>
          </a:stretch>
        </p:blipFill>
        <p:spPr>
          <a:xfrm>
            <a:off x="3773600" y="1321875"/>
            <a:ext cx="5264700" cy="34066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1"/>
                                        <p:tgtEl>
                                          <p:spTgt spid="11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Operations and Billing Support System (OSS/BSS)</a:t>
            </a:r>
            <a:endParaRPr/>
          </a:p>
        </p:txBody>
      </p:sp>
      <p:sp>
        <p:nvSpPr>
          <p:cNvPr id="119" name="Google Shape;119;p20"/>
          <p:cNvSpPr txBox="1"/>
          <p:nvPr>
            <p:ph idx="1" type="body"/>
          </p:nvPr>
        </p:nvSpPr>
        <p:spPr>
          <a:xfrm>
            <a:off x="0" y="1321875"/>
            <a:ext cx="3729600" cy="37146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000"/>
              </a:spcBef>
              <a:spcAft>
                <a:spcPts val="0"/>
              </a:spcAft>
              <a:buClr>
                <a:srgbClr val="000000"/>
              </a:buClr>
              <a:buSzPts val="1000"/>
              <a:buChar char="●"/>
            </a:pPr>
            <a:r>
              <a:rPr lang="en" sz="1150">
                <a:solidFill>
                  <a:srgbClr val="000000"/>
                </a:solidFill>
                <a:highlight>
                  <a:srgbClr val="FFFFFF"/>
                </a:highlight>
                <a:latin typeface="Arial"/>
                <a:ea typeface="Arial"/>
                <a:cs typeface="Arial"/>
                <a:sym typeface="Arial"/>
              </a:rPr>
              <a:t>The Operation Support System (OSS) supports management functions like network inventory, management, and configuration. </a:t>
            </a:r>
            <a:endParaRPr sz="1150">
              <a:solidFill>
                <a:srgbClr val="000000"/>
              </a:solidFill>
              <a:highlight>
                <a:srgbClr val="FFFFFF"/>
              </a:highlight>
              <a:latin typeface="Arial"/>
              <a:ea typeface="Arial"/>
              <a:cs typeface="Arial"/>
              <a:sym typeface="Arial"/>
            </a:endParaRPr>
          </a:p>
          <a:p>
            <a:pPr indent="-292100" lvl="0" marL="457200" rtl="0" algn="l">
              <a:lnSpc>
                <a:spcPct val="100000"/>
              </a:lnSpc>
              <a:spcBef>
                <a:spcPts val="1000"/>
              </a:spcBef>
              <a:spcAft>
                <a:spcPts val="1000"/>
              </a:spcAft>
              <a:buClr>
                <a:srgbClr val="000000"/>
              </a:buClr>
              <a:buSzPts val="1000"/>
              <a:buChar char="●"/>
            </a:pPr>
            <a:r>
              <a:rPr lang="en" sz="1150">
                <a:solidFill>
                  <a:srgbClr val="000000"/>
                </a:solidFill>
                <a:highlight>
                  <a:srgbClr val="FFFFFF"/>
                </a:highlight>
                <a:latin typeface="Arial"/>
                <a:ea typeface="Arial"/>
                <a:cs typeface="Arial"/>
                <a:sym typeface="Arial"/>
              </a:rPr>
              <a:t>The Billing Support System (BSS) deals with customer management and includes systems for taking orders, payments, etc.</a:t>
            </a:r>
            <a:endParaRPr sz="1000">
              <a:solidFill>
                <a:srgbClr val="000000"/>
              </a:solidFill>
            </a:endParaRPr>
          </a:p>
        </p:txBody>
      </p:sp>
      <p:sp>
        <p:nvSpPr>
          <p:cNvPr id="120" name="Google Shape;120;p20"/>
          <p:cNvSpPr txBox="1"/>
          <p:nvPr/>
        </p:nvSpPr>
        <p:spPr>
          <a:xfrm>
            <a:off x="3836025" y="4728557"/>
            <a:ext cx="5264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Image Source : </a:t>
            </a:r>
            <a:r>
              <a:rPr lang="en" sz="800" u="sng">
                <a:solidFill>
                  <a:schemeClr val="hlink"/>
                </a:solidFill>
                <a:latin typeface="Roboto"/>
                <a:ea typeface="Roboto"/>
                <a:cs typeface="Roboto"/>
                <a:sym typeface="Roboto"/>
                <a:hlinkClick r:id="rId3"/>
              </a:rPr>
              <a:t>https://networklessons.com/cisco/evolving-technologies/virtualization-functions-nfvi-vnf</a:t>
            </a:r>
            <a:endParaRPr sz="800">
              <a:latin typeface="Roboto"/>
              <a:ea typeface="Roboto"/>
              <a:cs typeface="Roboto"/>
              <a:sym typeface="Roboto"/>
            </a:endParaRPr>
          </a:p>
        </p:txBody>
      </p:sp>
      <p:pic>
        <p:nvPicPr>
          <p:cNvPr id="121" name="Google Shape;121;p20"/>
          <p:cNvPicPr preferRelativeResize="0"/>
          <p:nvPr/>
        </p:nvPicPr>
        <p:blipFill>
          <a:blip r:embed="rId4">
            <a:alphaModFix/>
          </a:blip>
          <a:stretch>
            <a:fillRect/>
          </a:stretch>
        </p:blipFill>
        <p:spPr>
          <a:xfrm>
            <a:off x="3773600" y="1321875"/>
            <a:ext cx="5264700" cy="34066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1"/>
                                        <p:tgtEl>
                                          <p:spTgt spid="1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Effect filter="fade" transition="in">
                                      <p:cBhvr>
                                        <p:cTn dur="1"/>
                                        <p:tgtEl>
                                          <p:spTgt spid="11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Advantages of NFV</a:t>
            </a:r>
            <a:endParaRPr/>
          </a:p>
        </p:txBody>
      </p:sp>
      <p:sp>
        <p:nvSpPr>
          <p:cNvPr id="127" name="Google Shape;127;p21"/>
          <p:cNvSpPr txBox="1"/>
          <p:nvPr>
            <p:ph idx="1" type="body"/>
          </p:nvPr>
        </p:nvSpPr>
        <p:spPr>
          <a:xfrm>
            <a:off x="0" y="1278775"/>
            <a:ext cx="9144000" cy="3864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b="1" lang="en" sz="1400">
                <a:solidFill>
                  <a:srgbClr val="000000"/>
                </a:solidFill>
              </a:rPr>
              <a:t>Greater Efficiency:</a:t>
            </a:r>
            <a:r>
              <a:rPr lang="en" sz="1400">
                <a:solidFill>
                  <a:srgbClr val="000000"/>
                </a:solidFill>
              </a:rPr>
              <a:t> </a:t>
            </a:r>
            <a:r>
              <a:rPr lang="en" sz="1400">
                <a:solidFill>
                  <a:srgbClr val="000000"/>
                </a:solidFill>
                <a:highlight>
                  <a:srgbClr val="FFFFFF"/>
                </a:highlight>
              </a:rPr>
              <a:t>Network function virtualization also allows multiple functions to run on a single server, eliminating proprietary physical hardware, consolidating resources, and reducing costs.</a:t>
            </a:r>
            <a:endParaRPr sz="1400">
              <a:solidFill>
                <a:srgbClr val="000000"/>
              </a:solidFill>
              <a:highlight>
                <a:srgbClr val="FFFFFF"/>
              </a:highlight>
            </a:endParaRPr>
          </a:p>
          <a:p>
            <a:pPr indent="-317500" lvl="0" marL="457200" rtl="0" algn="l">
              <a:spcBef>
                <a:spcPts val="1000"/>
              </a:spcBef>
              <a:spcAft>
                <a:spcPts val="0"/>
              </a:spcAft>
              <a:buClr>
                <a:srgbClr val="000000"/>
              </a:buClr>
              <a:buSzPts val="1400"/>
              <a:buChar char="●"/>
            </a:pPr>
            <a:r>
              <a:rPr b="1" lang="en" sz="1400">
                <a:solidFill>
                  <a:srgbClr val="000000"/>
                </a:solidFill>
                <a:highlight>
                  <a:srgbClr val="FFFFFF"/>
                </a:highlight>
              </a:rPr>
              <a:t>Reduced vendor lock-in:</a:t>
            </a:r>
            <a:r>
              <a:rPr lang="en" sz="1400">
                <a:solidFill>
                  <a:srgbClr val="000000"/>
                </a:solidFill>
                <a:highlight>
                  <a:srgbClr val="FFFFFF"/>
                </a:highlight>
              </a:rPr>
              <a:t> NFV allows standard COTS hardware to run network functions, replacing dedicated hardware.</a:t>
            </a:r>
            <a:endParaRPr sz="1400">
              <a:solidFill>
                <a:srgbClr val="000000"/>
              </a:solidFill>
              <a:highlight>
                <a:srgbClr val="FFFFFF"/>
              </a:highlight>
            </a:endParaRPr>
          </a:p>
          <a:p>
            <a:pPr indent="-317500" lvl="0" marL="457200" rtl="0" algn="l">
              <a:spcBef>
                <a:spcPts val="1000"/>
              </a:spcBef>
              <a:spcAft>
                <a:spcPts val="0"/>
              </a:spcAft>
              <a:buClr>
                <a:srgbClr val="000000"/>
              </a:buClr>
              <a:buSzPts val="1400"/>
              <a:buChar char="●"/>
            </a:pPr>
            <a:r>
              <a:rPr b="1" lang="en" sz="1400">
                <a:solidFill>
                  <a:srgbClr val="000000"/>
                </a:solidFill>
                <a:highlight>
                  <a:srgbClr val="FFFFFF"/>
                </a:highlight>
              </a:rPr>
              <a:t>Flexibility:</a:t>
            </a:r>
            <a:endParaRPr b="1" sz="1400">
              <a:solidFill>
                <a:srgbClr val="000000"/>
              </a:solidFill>
              <a:highlight>
                <a:srgbClr val="FFFFFF"/>
              </a:highlight>
            </a:endParaRPr>
          </a:p>
          <a:p>
            <a:pPr indent="-317500" lvl="1" marL="914400" rtl="0" algn="l">
              <a:spcBef>
                <a:spcPts val="1000"/>
              </a:spcBef>
              <a:spcAft>
                <a:spcPts val="0"/>
              </a:spcAft>
              <a:buClr>
                <a:srgbClr val="000000"/>
              </a:buClr>
              <a:buSzPts val="1400"/>
              <a:buChar char="○"/>
            </a:pPr>
            <a:r>
              <a:rPr lang="en" sz="1400">
                <a:solidFill>
                  <a:srgbClr val="000000"/>
                </a:solidFill>
                <a:highlight>
                  <a:srgbClr val="FFFFFF"/>
                </a:highlight>
              </a:rPr>
              <a:t>Shortens the time-to-market period by allowing for quick changes to the network infrastructure in support of new organizational goals and products.</a:t>
            </a:r>
            <a:endParaRPr sz="1400">
              <a:solidFill>
                <a:srgbClr val="000000"/>
              </a:solidFill>
              <a:highlight>
                <a:srgbClr val="FFFFFF"/>
              </a:highlight>
            </a:endParaRPr>
          </a:p>
          <a:p>
            <a:pPr indent="-317500" lvl="1" marL="914400" rtl="0" algn="l">
              <a:spcBef>
                <a:spcPts val="1000"/>
              </a:spcBef>
              <a:spcAft>
                <a:spcPts val="0"/>
              </a:spcAft>
              <a:buClr>
                <a:srgbClr val="000000"/>
              </a:buClr>
              <a:buSzPts val="1400"/>
              <a:buChar char="○"/>
            </a:pPr>
            <a:r>
              <a:rPr lang="en" sz="1400">
                <a:solidFill>
                  <a:srgbClr val="000000"/>
                </a:solidFill>
                <a:highlight>
                  <a:srgbClr val="FFFFFF"/>
                </a:highlight>
              </a:rPr>
              <a:t>NFV networks also adjust more rapidly to fluctuations in traffic and demand.</a:t>
            </a:r>
            <a:endParaRPr sz="1400">
              <a:solidFill>
                <a:srgbClr val="000000"/>
              </a:solidFill>
              <a:highlight>
                <a:srgbClr val="FFFFFF"/>
              </a:highlight>
            </a:endParaRPr>
          </a:p>
          <a:p>
            <a:pPr indent="-317500" lvl="1" marL="914400" rtl="0" algn="l">
              <a:spcBef>
                <a:spcPts val="1000"/>
              </a:spcBef>
              <a:spcAft>
                <a:spcPts val="1000"/>
              </a:spcAft>
              <a:buClr>
                <a:srgbClr val="000000"/>
              </a:buClr>
              <a:buSzPts val="1400"/>
              <a:buChar char="○"/>
            </a:pPr>
            <a:r>
              <a:rPr lang="en" sz="1400">
                <a:solidFill>
                  <a:srgbClr val="000000"/>
                </a:solidFill>
                <a:highlight>
                  <a:srgbClr val="FFFFFF"/>
                </a:highlight>
              </a:rPr>
              <a:t>NFV networks scale the resources provided to them and the number of active VNFs up and down automatically using SDN software.</a:t>
            </a:r>
            <a:endParaRPr sz="1400">
              <a:solidFill>
                <a:srgbClr val="000000"/>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1"/>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Effect filter="fade" transition="in">
                                      <p:cBhvr>
                                        <p:cTn dur="1"/>
                                        <p:tgtEl>
                                          <p:spTgt spid="1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animEffect filter="fade" transition="in">
                                      <p:cBhvr>
                                        <p:cTn dur="1"/>
                                        <p:tgtEl>
                                          <p:spTgt spid="1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animEffect filter="fade" transition="in">
                                      <p:cBhvr>
                                        <p:cTn dur="1"/>
                                        <p:tgtEl>
                                          <p:spTgt spid="1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animEffect filter="fade" transition="in">
                                      <p:cBhvr>
                                        <p:cTn dur="1"/>
                                        <p:tgtEl>
                                          <p:spTgt spid="1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animEffect filter="fade" transition="in">
                                      <p:cBhvr>
                                        <p:cTn dur="1"/>
                                        <p:tgtEl>
                                          <p:spTgt spid="12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