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4" r:id="rId17"/>
    <p:sldId id="275" r:id="rId18"/>
    <p:sldId id="269" r:id="rId19"/>
    <p:sldId id="272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C72A-08CD-481E-ADA5-0ED33A8F1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1B32A-01B5-461A-9B2E-BE46EBD9D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DE93-EF3B-4021-AABD-3B0CF381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11FB6-D84D-47C9-981D-B66B0E9E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CA62-8147-4F45-8818-A9ECA336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308F-63E6-45B7-A19B-783B0972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8EF95-F508-415A-99EF-75DF1EE6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76822-F3C1-4744-BB37-59118A85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6845B-B03E-430C-BD90-70F4467E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1093-8AD3-4A6D-942B-08135A7B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8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4CC49-294F-4CB2-93AD-B3DF8D8A4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655D1-F360-4C32-B0B4-A8695876A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81C8-6535-4DDE-9A3A-552707C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5EB0-02B2-421F-BE50-07F2F30A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AA7A-5AB6-49CF-BFE7-81B58B2E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70B1-5071-4575-A298-37148090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D2F9-39A0-44A7-8F47-404C6FC4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2973-ED99-4D1B-9107-882AAAC6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5138-55CC-4B97-B097-56D5CFE0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6FA7-4339-4109-AF62-1E343EB4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55AD-4EF7-4E71-8CA1-3F89BBCC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A4F30-9A0F-4481-B26D-8F9C0EE9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B26E-2F5C-48D4-93C6-89AFB3EE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7737-0F46-49B5-8F4C-01D27933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8897-1405-4444-B130-40B95724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058F-5165-462B-A307-9BB01EAD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C9F1-F189-4697-AAC1-AF00901C4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99199-F80C-4417-BC3B-2A54A8C84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FC897-54E8-47D0-87EF-43E043FB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F4E80-97F7-4C83-B733-D67A29D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BC47-C6F6-4872-A7AC-761E96B3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DF4F-4BBA-4F79-9A55-AB14CC53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879F3-6715-4886-8E4D-6D272B17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1C5C0-9AB5-4882-BFB9-6F14EAA1C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9DF22-D8BA-4668-B509-9C1E8C709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B8FB9-49BE-43F0-ACA8-A9327760C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50026-E910-4131-9B43-3BC58A56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373DF-94C7-4DC4-97ED-48A3059D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BCF4E-1223-4C5B-83F9-21837CCF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B305-617A-4C64-8237-73B388A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760D0-2D95-4596-B9CA-79688AC7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9898-BD88-40E3-8DD4-FE07EB87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86698-2AD3-489A-B5C3-74E73B01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9B6B6-FD1B-4CD3-84B9-028CFE11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99F60-35CC-447C-B5AD-0D3F49D5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797E1-12FA-4570-997F-53814081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1F68-5EFA-4BBC-AC97-3F4048C5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81F3-8D07-4B60-904D-B2A5D122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26064-32D1-43CF-9BB5-82859CBB5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90E44-4689-4DAE-9FB1-4F869058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F1624-0EE7-4822-AF88-EBF28E6C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9B16-CB91-4215-8A53-875D4F25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2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549A-8695-4399-A268-D3825E79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2E48D-5459-4D70-80DD-FCC1145E8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80DC0-5368-4C16-860F-DD698B75F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0230-860A-4490-B94A-E0C1B6C6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B48E-5FAC-44C3-963A-D053938E60C4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2803-C175-4FC9-962E-EFACAA29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67BCF-2DAF-4245-BE40-21531B97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CD427-EC83-49D8-800D-32C61688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1827-DD10-4285-B416-A5F75B9E8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390A-940F-44F2-BB7C-43871B703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8B48E-5FAC-44C3-963A-D053938E60C4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17E0D-D95F-40B1-BCB1-1CD08C9EF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53C3-B256-45DF-8367-6C5313A24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37AB-87AE-4124-B257-5ED16517F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9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0.wdp"/><Relationship Id="rId4" Type="http://schemas.openxmlformats.org/officeDocument/2006/relationships/image" Target="../media/image23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6.wdp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5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jpg"/><Relationship Id="rId7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5BCCBD9-97F9-4D08-A943-0029F38EA467}"/>
              </a:ext>
            </a:extLst>
          </p:cNvPr>
          <p:cNvSpPr/>
          <p:nvPr/>
        </p:nvSpPr>
        <p:spPr>
          <a:xfrm>
            <a:off x="0" y="2247389"/>
            <a:ext cx="9031456" cy="4610611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0EE32-5EC0-4352-94B0-E2BACD86C112}"/>
              </a:ext>
            </a:extLst>
          </p:cNvPr>
          <p:cNvSpPr/>
          <p:nvPr/>
        </p:nvSpPr>
        <p:spPr>
          <a:xfrm flipH="1" flipV="1">
            <a:off x="7990448" y="1269344"/>
            <a:ext cx="4201550" cy="41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8C92B-AE5A-4A86-9457-7984B30F0A56}"/>
              </a:ext>
            </a:extLst>
          </p:cNvPr>
          <p:cNvSpPr/>
          <p:nvPr/>
        </p:nvSpPr>
        <p:spPr>
          <a:xfrm flipH="1" flipV="1">
            <a:off x="6096001" y="587276"/>
            <a:ext cx="6095999" cy="452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0C03D-FE79-4D96-A3F3-906296BBC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723" y="2358452"/>
            <a:ext cx="9144000" cy="113252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Speech Feature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BF5C4-008D-46B9-844B-936EC5DEA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7723" y="3501114"/>
            <a:ext cx="9144000" cy="64125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CC - MFCC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BA9DC1-9F54-429C-8E43-AC483915BC91}"/>
              </a:ext>
            </a:extLst>
          </p:cNvPr>
          <p:cNvSpPr txBox="1">
            <a:spLocks/>
          </p:cNvSpPr>
          <p:nvPr/>
        </p:nvSpPr>
        <p:spPr>
          <a:xfrm>
            <a:off x="7779433" y="5950634"/>
            <a:ext cx="3814689" cy="641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Aman Ranjan Verma</a:t>
            </a: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1500212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E8A63B7-83BB-4033-8D05-D6D69EE28B4D}"/>
              </a:ext>
            </a:extLst>
          </p:cNvPr>
          <p:cNvSpPr/>
          <p:nvPr/>
        </p:nvSpPr>
        <p:spPr>
          <a:xfrm>
            <a:off x="-2" y="2377439"/>
            <a:ext cx="8707903" cy="4480562"/>
          </a:xfrm>
          <a:prstGeom prst="rt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9E4C8-4E47-45A2-8D8C-68F0250B7888}"/>
              </a:ext>
            </a:extLst>
          </p:cNvPr>
          <p:cNvSpPr/>
          <p:nvPr/>
        </p:nvSpPr>
        <p:spPr>
          <a:xfrm flipH="1" flipV="1">
            <a:off x="6095998" y="670093"/>
            <a:ext cx="6095999" cy="27989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B17FA-406B-496C-9483-144B39CEC5A7}"/>
              </a:ext>
            </a:extLst>
          </p:cNvPr>
          <p:cNvSpPr/>
          <p:nvPr/>
        </p:nvSpPr>
        <p:spPr>
          <a:xfrm flipH="1" flipV="1">
            <a:off x="7990448" y="1392701"/>
            <a:ext cx="4201550" cy="20067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986C83-87C8-40C1-ACCF-0D0E0E88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5" y="417463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5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Mel Frequency Cepstral Coefficient MFCC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43A5A1-5AB5-4886-BC87-0494705FEAD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E888308E-3A24-4C70-9F2F-D00600AE5ECB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3FFEAE-7FA1-441C-8E33-56B691077F85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DC1C76-777B-48A5-9709-E50486056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  <a14:imgEffect>
                      <a14:brightnessContrast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3" y="2508360"/>
            <a:ext cx="10565291" cy="264745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F027E-F205-462A-B21F-946139B01BE0}"/>
              </a:ext>
            </a:extLst>
          </p:cNvPr>
          <p:cNvSpPr txBox="1"/>
          <p:nvPr/>
        </p:nvSpPr>
        <p:spPr>
          <a:xfrm>
            <a:off x="1252024" y="1819041"/>
            <a:ext cx="614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39 dimensional MFCC feature vector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34557F-CF23-431E-A14F-8A5797600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03B245-12DD-42C6-A0A3-400B4FB5CCAB}"/>
              </a:ext>
            </a:extLst>
          </p:cNvPr>
          <p:cNvSpPr txBox="1"/>
          <p:nvPr/>
        </p:nvSpPr>
        <p:spPr>
          <a:xfrm>
            <a:off x="7737231" y="3501439"/>
            <a:ext cx="77372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DCT</a:t>
            </a:r>
          </a:p>
        </p:txBody>
      </p:sp>
    </p:spTree>
    <p:extLst>
      <p:ext uri="{BB962C8B-B14F-4D97-AF65-F5344CB8AC3E}">
        <p14:creationId xmlns:p14="http://schemas.microsoft.com/office/powerpoint/2010/main" val="410514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Linear Filter 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43A5A1-5AB5-4886-BC87-0494705FEAD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E888308E-3A24-4C70-9F2F-D00600AE5ECB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3FFEAE-7FA1-441C-8E33-56B691077F85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1C67D55-EF8A-4CE9-8934-40671F11A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31" t="10307" r="10282" b="65185"/>
          <a:stretch/>
        </p:blipFill>
        <p:spPr>
          <a:xfrm>
            <a:off x="1938996" y="1631721"/>
            <a:ext cx="9027371" cy="1603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F2EFE-6CC4-4D8F-A8F0-799DB1CF0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54" y="3677652"/>
            <a:ext cx="5411952" cy="244898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66B200F-CA14-4196-8439-9CDE59CBCCCC}"/>
              </a:ext>
            </a:extLst>
          </p:cNvPr>
          <p:cNvSpPr/>
          <p:nvPr/>
        </p:nvSpPr>
        <p:spPr>
          <a:xfrm>
            <a:off x="2636518" y="1778391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12829E-35A8-44A7-BE7D-0819885A59F1}"/>
              </a:ext>
            </a:extLst>
          </p:cNvPr>
          <p:cNvSpPr/>
          <p:nvPr/>
        </p:nvSpPr>
        <p:spPr>
          <a:xfrm>
            <a:off x="2034239" y="2053883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973CE3-0C28-48B7-A3FF-1A47D7C92D62}"/>
              </a:ext>
            </a:extLst>
          </p:cNvPr>
          <p:cNvSpPr/>
          <p:nvPr/>
        </p:nvSpPr>
        <p:spPr>
          <a:xfrm>
            <a:off x="3962368" y="2243732"/>
            <a:ext cx="387433" cy="379826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8C1858-41B9-4821-A34B-2F178AD07F9A}"/>
              </a:ext>
            </a:extLst>
          </p:cNvPr>
          <p:cNvSpPr/>
          <p:nvPr/>
        </p:nvSpPr>
        <p:spPr>
          <a:xfrm>
            <a:off x="3299443" y="1975337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F84050-7652-4A81-A073-923CB92F1619}"/>
              </a:ext>
            </a:extLst>
          </p:cNvPr>
          <p:cNvSpPr/>
          <p:nvPr/>
        </p:nvSpPr>
        <p:spPr>
          <a:xfrm>
            <a:off x="5503064" y="2433643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8464DA-DAC6-4FDC-B26C-7D71F760995B}"/>
              </a:ext>
            </a:extLst>
          </p:cNvPr>
          <p:cNvSpPr/>
          <p:nvPr/>
        </p:nvSpPr>
        <p:spPr>
          <a:xfrm>
            <a:off x="4737296" y="2433644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8E111E-8994-49D6-BAE8-2F1702341152}"/>
              </a:ext>
            </a:extLst>
          </p:cNvPr>
          <p:cNvSpPr/>
          <p:nvPr/>
        </p:nvSpPr>
        <p:spPr>
          <a:xfrm>
            <a:off x="6841600" y="2355164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F71810-3617-4EDE-9B16-074C5E3375A5}"/>
              </a:ext>
            </a:extLst>
          </p:cNvPr>
          <p:cNvSpPr/>
          <p:nvPr/>
        </p:nvSpPr>
        <p:spPr>
          <a:xfrm>
            <a:off x="6258964" y="2663414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4ADC4C-46C1-4267-A73A-FD1AD1006A66}"/>
              </a:ext>
            </a:extLst>
          </p:cNvPr>
          <p:cNvSpPr/>
          <p:nvPr/>
        </p:nvSpPr>
        <p:spPr>
          <a:xfrm>
            <a:off x="7565447" y="2275157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A8DD6B-C6CE-4426-AD2C-3B338D1137F6}"/>
              </a:ext>
            </a:extLst>
          </p:cNvPr>
          <p:cNvSpPr txBox="1"/>
          <p:nvPr/>
        </p:nvSpPr>
        <p:spPr>
          <a:xfrm>
            <a:off x="5814582" y="3298420"/>
            <a:ext cx="442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Frequency(Hz)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C10A7-7548-4268-86F7-2A4FC5446D3C}"/>
              </a:ext>
            </a:extLst>
          </p:cNvPr>
          <p:cNvSpPr txBox="1"/>
          <p:nvPr/>
        </p:nvSpPr>
        <p:spPr>
          <a:xfrm>
            <a:off x="1266092" y="6260123"/>
            <a:ext cx="1026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filter doesn’t match with the human perception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0A0E38-2428-404B-8063-88BF98FE6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Mel Filter 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43A5A1-5AB5-4886-BC87-0494705FEAD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E888308E-3A24-4C70-9F2F-D00600AE5ECB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3FFEAE-7FA1-441C-8E33-56B691077F85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1C67D55-EF8A-4CE9-8934-40671F11A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31" t="10307" r="10282" b="65185"/>
          <a:stretch/>
        </p:blipFill>
        <p:spPr>
          <a:xfrm>
            <a:off x="1938996" y="1631721"/>
            <a:ext cx="9027371" cy="160384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66B200F-CA14-4196-8439-9CDE59CBCCCC}"/>
              </a:ext>
            </a:extLst>
          </p:cNvPr>
          <p:cNvSpPr/>
          <p:nvPr/>
        </p:nvSpPr>
        <p:spPr>
          <a:xfrm>
            <a:off x="2538042" y="1834663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12829E-35A8-44A7-BE7D-0819885A59F1}"/>
              </a:ext>
            </a:extLst>
          </p:cNvPr>
          <p:cNvSpPr/>
          <p:nvPr/>
        </p:nvSpPr>
        <p:spPr>
          <a:xfrm>
            <a:off x="2034239" y="2053883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973CE3-0C28-48B7-A3FF-1A47D7C92D62}"/>
              </a:ext>
            </a:extLst>
          </p:cNvPr>
          <p:cNvSpPr/>
          <p:nvPr/>
        </p:nvSpPr>
        <p:spPr>
          <a:xfrm>
            <a:off x="3723216" y="2215596"/>
            <a:ext cx="387433" cy="379826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8C1858-41B9-4821-A34B-2F178AD07F9A}"/>
              </a:ext>
            </a:extLst>
          </p:cNvPr>
          <p:cNvSpPr/>
          <p:nvPr/>
        </p:nvSpPr>
        <p:spPr>
          <a:xfrm>
            <a:off x="3158764" y="1848725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F84050-7652-4A81-A073-923CB92F1619}"/>
              </a:ext>
            </a:extLst>
          </p:cNvPr>
          <p:cNvSpPr/>
          <p:nvPr/>
        </p:nvSpPr>
        <p:spPr>
          <a:xfrm>
            <a:off x="5418656" y="2433643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8464DA-DAC6-4FDC-B26C-7D71F760995B}"/>
              </a:ext>
            </a:extLst>
          </p:cNvPr>
          <p:cNvSpPr/>
          <p:nvPr/>
        </p:nvSpPr>
        <p:spPr>
          <a:xfrm>
            <a:off x="4470010" y="2433644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8E111E-8994-49D6-BAE8-2F1702341152}"/>
              </a:ext>
            </a:extLst>
          </p:cNvPr>
          <p:cNvSpPr/>
          <p:nvPr/>
        </p:nvSpPr>
        <p:spPr>
          <a:xfrm>
            <a:off x="7418373" y="2270756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F71810-3617-4EDE-9B16-074C5E3375A5}"/>
              </a:ext>
            </a:extLst>
          </p:cNvPr>
          <p:cNvSpPr/>
          <p:nvPr/>
        </p:nvSpPr>
        <p:spPr>
          <a:xfrm>
            <a:off x="6258964" y="2663414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4ADC4C-46C1-4267-A73A-FD1AD1006A66}"/>
              </a:ext>
            </a:extLst>
          </p:cNvPr>
          <p:cNvSpPr/>
          <p:nvPr/>
        </p:nvSpPr>
        <p:spPr>
          <a:xfrm>
            <a:off x="8789337" y="2429902"/>
            <a:ext cx="387433" cy="3798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A8DD6B-C6CE-4426-AD2C-3B338D1137F6}"/>
              </a:ext>
            </a:extLst>
          </p:cNvPr>
          <p:cNvSpPr txBox="1"/>
          <p:nvPr/>
        </p:nvSpPr>
        <p:spPr>
          <a:xfrm>
            <a:off x="5814582" y="3298420"/>
            <a:ext cx="442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Frequency(Hz)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31736-C44C-4FC5-945A-3525217E76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7968" y="3955905"/>
            <a:ext cx="5436857" cy="25407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934DC6-570B-474A-AEF8-C1125D9D0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6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Mel Scale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31736-C44C-4FC5-945A-3525217E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7" b="2233"/>
          <a:stretch/>
        </p:blipFill>
        <p:spPr>
          <a:xfrm>
            <a:off x="6357737" y="3850898"/>
            <a:ext cx="4966755" cy="2282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C257F-3B14-4A98-8A45-C361A0779B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06" r="12838" b="9876"/>
          <a:stretch/>
        </p:blipFill>
        <p:spPr>
          <a:xfrm>
            <a:off x="458372" y="1891339"/>
            <a:ext cx="5196840" cy="3680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1D935-A235-4635-A777-647880EED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65" y="1723830"/>
            <a:ext cx="3861944" cy="164993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30F5B5-EDF7-4709-B994-87EE4672BE08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5401994" y="2548799"/>
            <a:ext cx="1323971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25103-8B1C-48F3-A3C2-9ADE8EB0AFD1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43A5A1-5AB5-4886-BC87-0494705FEAD5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E888308E-3A24-4C70-9F2F-D00600AE5ECB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3FFEAE-7FA1-441C-8E33-56B691077F85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764117-2D2C-4424-A03D-1770530E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70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Mel Filter Bank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25103-8B1C-48F3-A3C2-9ADE8EB0AFD1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43A5A1-5AB5-4886-BC87-0494705FEAD5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E888308E-3A24-4C70-9F2F-D00600AE5ECB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3FFEAE-7FA1-441C-8E33-56B691077F85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764117-2D2C-4424-A03D-1770530E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97FC4B2-08D7-45A4-A8CD-20ED4506BA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2000"/>
                    </a14:imgEffect>
                  </a14:imgLayer>
                </a14:imgProps>
              </a:ext>
            </a:extLst>
          </a:blip>
          <a:srcRect t="17989"/>
          <a:stretch/>
        </p:blipFill>
        <p:spPr>
          <a:xfrm>
            <a:off x="1666875" y="1944855"/>
            <a:ext cx="8858250" cy="40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2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Mel Filter Bank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25103-8B1C-48F3-A3C2-9ADE8EB0AFD1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43A5A1-5AB5-4886-BC87-0494705FEAD5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E888308E-3A24-4C70-9F2F-D00600AE5ECB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3FFEAE-7FA1-441C-8E33-56B691077F85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764117-2D2C-4424-A03D-1770530E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17DDCE-E8CB-46B4-8E2D-7E83FEB66A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4000"/>
                    </a14:imgEffect>
                  </a14:imgLayer>
                </a14:imgProps>
              </a:ext>
            </a:extLst>
          </a:blip>
          <a:srcRect t="20207" b="14792"/>
          <a:stretch/>
        </p:blipFill>
        <p:spPr>
          <a:xfrm>
            <a:off x="1132302" y="1944855"/>
            <a:ext cx="10400454" cy="40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Mel Filter Bank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25103-8B1C-48F3-A3C2-9ADE8EB0AFD1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43A5A1-5AB5-4886-BC87-0494705FEAD5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E888308E-3A24-4C70-9F2F-D00600AE5ECB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3FFEAE-7FA1-441C-8E33-56B691077F85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764117-2D2C-4424-A03D-1770530E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17207F-9BEC-47D3-BF25-F16D242E45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7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2811"/>
          <a:stretch/>
        </p:blipFill>
        <p:spPr>
          <a:xfrm>
            <a:off x="1666875" y="1561514"/>
            <a:ext cx="8858250" cy="484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Homomorphic Speech 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25103-8B1C-48F3-A3C2-9ADE8EB0AFD1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43A5A1-5AB5-4886-BC87-0494705FEAD5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E888308E-3A24-4C70-9F2F-D00600AE5ECB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3FFEAE-7FA1-441C-8E33-56B691077F85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764117-2D2C-4424-A03D-1770530E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0D36F454-B600-4DDA-A370-5C56A0B01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9000"/>
                    </a14:imgEffect>
                    <a14:imgEffect>
                      <a14:brightnessContrast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4629"/>
            <a:ext cx="10565291" cy="26474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588C3A-B595-4543-A456-639210494B0A}"/>
              </a:ext>
            </a:extLst>
          </p:cNvPr>
          <p:cNvSpPr txBox="1"/>
          <p:nvPr/>
        </p:nvSpPr>
        <p:spPr>
          <a:xfrm>
            <a:off x="7569446" y="3566505"/>
            <a:ext cx="77372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442AA1-EC93-48BA-8854-28F0E475C4D3}"/>
              </a:ext>
            </a:extLst>
          </p:cNvPr>
          <p:cNvSpPr/>
          <p:nvPr/>
        </p:nvSpPr>
        <p:spPr>
          <a:xfrm>
            <a:off x="6414868" y="3235569"/>
            <a:ext cx="998806" cy="928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3ED9-7426-4D31-ACC5-7E281251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6003"/>
            <a:ext cx="10515600" cy="1408902"/>
          </a:xfrm>
        </p:spPr>
        <p:txBody>
          <a:bodyPr/>
          <a:lstStyle/>
          <a:p>
            <a:r>
              <a:rPr lang="en-US" dirty="0"/>
              <a:t>DCT(Discrete Cosine Transform)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1CDDF5-28BC-43E3-890F-759983F77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1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4333" y="1970212"/>
            <a:ext cx="8858250" cy="36498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5640AF8-FFFE-4E38-A3DE-FDEE3A5F7D64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48BFDE-4B73-4B95-B14F-678A22DBCB74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0A41561F-2B8F-4067-BE84-94C3F79095D1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41E25B-6102-451A-8796-88EF8A0F345C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CA0F1C-4479-4D43-A3C6-CB88C68C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24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3ED9-7426-4D31-ACC5-7E281251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6003"/>
            <a:ext cx="10515600" cy="1408902"/>
          </a:xfrm>
        </p:spPr>
        <p:txBody>
          <a:bodyPr/>
          <a:lstStyle/>
          <a:p>
            <a:r>
              <a:rPr lang="en-US" dirty="0"/>
              <a:t>DCT(Discrete Cosine Transform)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640AF8-FFFE-4E38-A3DE-FDEE3A5F7D64}"/>
              </a:ext>
            </a:extLst>
          </p:cNvPr>
          <p:cNvGrpSpPr/>
          <p:nvPr/>
        </p:nvGrpSpPr>
        <p:grpSpPr>
          <a:xfrm>
            <a:off x="-3" y="-1"/>
            <a:ext cx="12354648" cy="1283675"/>
            <a:chOff x="-3" y="-1"/>
            <a:chExt cx="12354648" cy="12836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48BFDE-4B73-4B95-B14F-678A22DBCB74}"/>
                </a:ext>
              </a:extLst>
            </p:cNvPr>
            <p:cNvGrpSpPr/>
            <p:nvPr/>
          </p:nvGrpSpPr>
          <p:grpSpPr>
            <a:xfrm>
              <a:off x="-3" y="-1"/>
              <a:ext cx="12192003" cy="1283675"/>
              <a:chOff x="-3" y="-1"/>
              <a:chExt cx="12192003" cy="128367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0A41561F-2B8F-4067-BE84-94C3F79095D1}"/>
                  </a:ext>
                </a:extLst>
              </p:cNvPr>
              <p:cNvSpPr/>
              <p:nvPr/>
            </p:nvSpPr>
            <p:spPr>
              <a:xfrm flipH="1" flipV="1">
                <a:off x="-2" y="-1"/>
                <a:ext cx="12192002" cy="576775"/>
              </a:xfrm>
              <a:prstGeom prst="rt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41E25B-6102-451A-8796-88EF8A0F345C}"/>
                  </a:ext>
                </a:extLst>
              </p:cNvPr>
              <p:cNvSpPr/>
              <p:nvPr/>
            </p:nvSpPr>
            <p:spPr>
              <a:xfrm flipH="1">
                <a:off x="-3" y="1237955"/>
                <a:ext cx="12191999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CA0F1C-4479-4D43-A3C6-CB88C68C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9018" y="122524"/>
              <a:ext cx="1475627" cy="113252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0DFCD7E-01C5-4352-9C68-60ED634A30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rcRect t="11144" b="29553"/>
          <a:stretch/>
        </p:blipFill>
        <p:spPr>
          <a:xfrm>
            <a:off x="147564" y="1460909"/>
            <a:ext cx="8858250" cy="32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5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71EE-AC9B-4D80-91EA-A0D9FE6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09"/>
            <a:ext cx="10515600" cy="1381088"/>
          </a:xfrm>
        </p:spPr>
        <p:txBody>
          <a:bodyPr>
            <a:normAutofit/>
          </a:bodyPr>
          <a:lstStyle/>
          <a:p>
            <a:r>
              <a:rPr lang="fr-FR" sz="3200" dirty="0"/>
              <a:t>Cepstral Transform Coefficients (CC) Parameters extraction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DD81C-6F05-46F9-9974-737C25C66FBF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335FBAE3-AFE1-487B-A752-D64484ED7097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F642B3-0896-48F8-9B91-67C28EEBD021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EA03C29-95AB-4BC4-A2CF-8B45256BA7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4341" r="30579" b="25250"/>
          <a:stretch/>
        </p:blipFill>
        <p:spPr>
          <a:xfrm>
            <a:off x="1702189" y="4984707"/>
            <a:ext cx="2527957" cy="1636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22C084-45FB-4146-8287-28A3AFF7A7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171"/>
          <a:stretch/>
        </p:blipFill>
        <p:spPr>
          <a:xfrm flipH="1">
            <a:off x="4389117" y="2168878"/>
            <a:ext cx="2757270" cy="3446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2147C5-3298-4AD0-A34E-FFDEC66238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807"/>
          <a:stretch/>
        </p:blipFill>
        <p:spPr>
          <a:xfrm>
            <a:off x="838200" y="1870022"/>
            <a:ext cx="3987082" cy="15589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3C9F63-75BC-4740-A51B-3F4ECB7D40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381" t="8230" r="4908" b="17984"/>
          <a:stretch/>
        </p:blipFill>
        <p:spPr>
          <a:xfrm>
            <a:off x="7146387" y="2961249"/>
            <a:ext cx="4932352" cy="16154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F0867E-E2DB-4AD5-B8BE-7827CD03B4C9}"/>
              </a:ext>
            </a:extLst>
          </p:cNvPr>
          <p:cNvSpPr txBox="1"/>
          <p:nvPr/>
        </p:nvSpPr>
        <p:spPr>
          <a:xfrm>
            <a:off x="8750105" y="4576744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S[n]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B4BBF-059B-47A0-988A-BB23755AC315}"/>
              </a:ext>
            </a:extLst>
          </p:cNvPr>
          <p:cNvSpPr txBox="1"/>
          <p:nvPr/>
        </p:nvSpPr>
        <p:spPr>
          <a:xfrm>
            <a:off x="5906806" y="4617941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h[n]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16033-6F14-4559-94F0-5FEC26A28D88}"/>
              </a:ext>
            </a:extLst>
          </p:cNvPr>
          <p:cNvSpPr txBox="1"/>
          <p:nvPr/>
        </p:nvSpPr>
        <p:spPr>
          <a:xfrm>
            <a:off x="838200" y="5408024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e[n]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B459C0-B1BE-483F-A7A0-1A73AE278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1455B-D408-45EF-AA8B-74F0FC6AD820}"/>
              </a:ext>
            </a:extLst>
          </p:cNvPr>
          <p:cNvSpPr/>
          <p:nvPr/>
        </p:nvSpPr>
        <p:spPr>
          <a:xfrm flipH="1" flipV="1">
            <a:off x="3995225" y="2515651"/>
            <a:ext cx="4201550" cy="208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E1B51-565E-4DE9-B249-D65FFE075011}"/>
              </a:ext>
            </a:extLst>
          </p:cNvPr>
          <p:cNvSpPr/>
          <p:nvPr/>
        </p:nvSpPr>
        <p:spPr>
          <a:xfrm flipH="1" flipV="1">
            <a:off x="2916699" y="4030176"/>
            <a:ext cx="6095999" cy="261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68E5D-94C4-4A6F-946B-B128F16AD4E8}"/>
              </a:ext>
            </a:extLst>
          </p:cNvPr>
          <p:cNvSpPr/>
          <p:nvPr/>
        </p:nvSpPr>
        <p:spPr>
          <a:xfrm flipH="1" flipV="1">
            <a:off x="2916698" y="4018204"/>
            <a:ext cx="6095999" cy="11769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0E935-82A4-44C8-AFEA-D336CBB0B58E}"/>
              </a:ext>
            </a:extLst>
          </p:cNvPr>
          <p:cNvSpPr/>
          <p:nvPr/>
        </p:nvSpPr>
        <p:spPr>
          <a:xfrm flipH="1" flipV="1">
            <a:off x="3995225" y="2518115"/>
            <a:ext cx="4201550" cy="1188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DA247-9D09-4CF4-8BD0-3760EFFCBCDF}"/>
              </a:ext>
            </a:extLst>
          </p:cNvPr>
          <p:cNvSpPr txBox="1"/>
          <p:nvPr/>
        </p:nvSpPr>
        <p:spPr>
          <a:xfrm>
            <a:off x="0" y="28468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007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ADFC1A-9257-4B09-8273-AF7BBB63F188}"/>
              </a:ext>
            </a:extLst>
          </p:cNvPr>
          <p:cNvSpPr/>
          <p:nvPr/>
        </p:nvSpPr>
        <p:spPr>
          <a:xfrm>
            <a:off x="3810670" y="981208"/>
            <a:ext cx="1828799" cy="1252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93A7A-C85A-469B-9A1D-96C97B7E9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1" t="8230" r="4908" b="17984"/>
          <a:stretch/>
        </p:blipFill>
        <p:spPr>
          <a:xfrm>
            <a:off x="1061658" y="1276652"/>
            <a:ext cx="1632081" cy="53455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ABE079-B406-4718-A17A-DD783129D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70985"/>
              </p:ext>
            </p:extLst>
          </p:nvPr>
        </p:nvGraphicFramePr>
        <p:xfrm>
          <a:off x="6824167" y="2894427"/>
          <a:ext cx="3529656" cy="3199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828">
                  <a:extLst>
                    <a:ext uri="{9D8B030D-6E8A-4147-A177-3AD203B41FA5}">
                      <a16:colId xmlns:a16="http://schemas.microsoft.com/office/drawing/2014/main" val="1528814766"/>
                    </a:ext>
                  </a:extLst>
                </a:gridCol>
                <a:gridCol w="379181">
                  <a:extLst>
                    <a:ext uri="{9D8B030D-6E8A-4147-A177-3AD203B41FA5}">
                      <a16:colId xmlns:a16="http://schemas.microsoft.com/office/drawing/2014/main" val="1322903021"/>
                    </a:ext>
                  </a:extLst>
                </a:gridCol>
                <a:gridCol w="308962">
                  <a:extLst>
                    <a:ext uri="{9D8B030D-6E8A-4147-A177-3AD203B41FA5}">
                      <a16:colId xmlns:a16="http://schemas.microsoft.com/office/drawing/2014/main" val="3414342489"/>
                    </a:ext>
                  </a:extLst>
                </a:gridCol>
                <a:gridCol w="308963">
                  <a:extLst>
                    <a:ext uri="{9D8B030D-6E8A-4147-A177-3AD203B41FA5}">
                      <a16:colId xmlns:a16="http://schemas.microsoft.com/office/drawing/2014/main" val="2303763558"/>
                    </a:ext>
                  </a:extLst>
                </a:gridCol>
                <a:gridCol w="351093">
                  <a:extLst>
                    <a:ext uri="{9D8B030D-6E8A-4147-A177-3AD203B41FA5}">
                      <a16:colId xmlns:a16="http://schemas.microsoft.com/office/drawing/2014/main" val="3717515993"/>
                    </a:ext>
                  </a:extLst>
                </a:gridCol>
                <a:gridCol w="293431">
                  <a:extLst>
                    <a:ext uri="{9D8B030D-6E8A-4147-A177-3AD203B41FA5}">
                      <a16:colId xmlns:a16="http://schemas.microsoft.com/office/drawing/2014/main" val="1836844718"/>
                    </a:ext>
                  </a:extLst>
                </a:gridCol>
                <a:gridCol w="450166">
                  <a:extLst>
                    <a:ext uri="{9D8B030D-6E8A-4147-A177-3AD203B41FA5}">
                      <a16:colId xmlns:a16="http://schemas.microsoft.com/office/drawing/2014/main" val="2170423062"/>
                    </a:ext>
                  </a:extLst>
                </a:gridCol>
                <a:gridCol w="422032">
                  <a:extLst>
                    <a:ext uri="{9D8B030D-6E8A-4147-A177-3AD203B41FA5}">
                      <a16:colId xmlns:a16="http://schemas.microsoft.com/office/drawing/2014/main" val="1332712172"/>
                    </a:ext>
                  </a:extLst>
                </a:gridCol>
              </a:tblGrid>
              <a:tr h="639376">
                <a:tc>
                  <a:txBody>
                    <a:bodyPr/>
                    <a:lstStyle/>
                    <a:p>
                      <a:r>
                        <a:rPr lang="en-US" dirty="0"/>
                        <a:t>Frame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398"/>
                  </a:ext>
                </a:extLst>
              </a:tr>
              <a:tr h="365358">
                <a:tc>
                  <a:txBody>
                    <a:bodyPr/>
                    <a:lstStyle/>
                    <a:p>
                      <a:r>
                        <a:rPr lang="en-US" dirty="0"/>
                        <a:t>Frame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18618"/>
                  </a:ext>
                </a:extLst>
              </a:tr>
              <a:tr h="365358">
                <a:tc>
                  <a:txBody>
                    <a:bodyPr/>
                    <a:lstStyle/>
                    <a:p>
                      <a:r>
                        <a:rPr lang="en-US" dirty="0"/>
                        <a:t>Frame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60913"/>
                  </a:ext>
                </a:extLst>
              </a:tr>
              <a:tr h="365358">
                <a:tc>
                  <a:txBody>
                    <a:bodyPr/>
                    <a:lstStyle/>
                    <a:p>
                      <a:r>
                        <a:rPr lang="en-US" dirty="0"/>
                        <a:t>Frame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86844"/>
                  </a:ext>
                </a:extLst>
              </a:tr>
              <a:tr h="365358"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57537"/>
                  </a:ext>
                </a:extLst>
              </a:tr>
              <a:tr h="365358"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61596"/>
                  </a:ext>
                </a:extLst>
              </a:tr>
              <a:tr h="365358">
                <a:tc>
                  <a:txBody>
                    <a:bodyPr/>
                    <a:lstStyle/>
                    <a:p>
                      <a:r>
                        <a:rPr lang="en-US" dirty="0"/>
                        <a:t>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5433"/>
                  </a:ext>
                </a:extLst>
              </a:tr>
              <a:tr h="365358"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843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9CBFFC-CD8B-464A-AD26-EAE812D67B59}"/>
              </a:ext>
            </a:extLst>
          </p:cNvPr>
          <p:cNvSpPr/>
          <p:nvPr/>
        </p:nvSpPr>
        <p:spPr>
          <a:xfrm>
            <a:off x="6756401" y="984732"/>
            <a:ext cx="1828799" cy="1252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4415F-B7D5-4A5B-96A3-E21DCCEB743B}"/>
              </a:ext>
            </a:extLst>
          </p:cNvPr>
          <p:cNvSpPr/>
          <p:nvPr/>
        </p:nvSpPr>
        <p:spPr>
          <a:xfrm>
            <a:off x="3810669" y="3372745"/>
            <a:ext cx="1828799" cy="1252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Training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E53F8-A91C-4578-98AF-DAB400022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1" t="8230" r="4908" b="17984"/>
          <a:stretch/>
        </p:blipFill>
        <p:spPr>
          <a:xfrm>
            <a:off x="1122175" y="5314070"/>
            <a:ext cx="1632081" cy="534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F26656-338D-491D-9A60-083A76BCF31E}"/>
              </a:ext>
            </a:extLst>
          </p:cNvPr>
          <p:cNvSpPr/>
          <p:nvPr/>
        </p:nvSpPr>
        <p:spPr>
          <a:xfrm>
            <a:off x="797171" y="3436035"/>
            <a:ext cx="1828799" cy="1252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Testing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A33850-4206-4A0D-A868-5BB0137C3E1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693739" y="1533378"/>
            <a:ext cx="893523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45DC13-6E91-4832-BF93-00A340893F56}"/>
              </a:ext>
            </a:extLst>
          </p:cNvPr>
          <p:cNvCxnSpPr/>
          <p:nvPr/>
        </p:nvCxnSpPr>
        <p:spPr>
          <a:xfrm flipV="1">
            <a:off x="5758151" y="1559166"/>
            <a:ext cx="893523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C9A161-2A91-475E-BAD6-56E6AACBD353}"/>
              </a:ext>
            </a:extLst>
          </p:cNvPr>
          <p:cNvCxnSpPr>
            <a:cxnSpLocks/>
          </p:cNvCxnSpPr>
          <p:nvPr/>
        </p:nvCxnSpPr>
        <p:spPr>
          <a:xfrm>
            <a:off x="8703995" y="1611922"/>
            <a:ext cx="651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71D647-E788-4AA0-A534-99EDE6803562}"/>
              </a:ext>
            </a:extLst>
          </p:cNvPr>
          <p:cNvCxnSpPr>
            <a:cxnSpLocks/>
          </p:cNvCxnSpPr>
          <p:nvPr/>
        </p:nvCxnSpPr>
        <p:spPr>
          <a:xfrm flipH="1">
            <a:off x="9356355" y="1617783"/>
            <a:ext cx="1" cy="98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9EAC6-C6DD-4316-852F-581DFC8267C1}"/>
              </a:ext>
            </a:extLst>
          </p:cNvPr>
          <p:cNvCxnSpPr>
            <a:cxnSpLocks/>
          </p:cNvCxnSpPr>
          <p:nvPr/>
        </p:nvCxnSpPr>
        <p:spPr>
          <a:xfrm flipH="1">
            <a:off x="5758151" y="3965929"/>
            <a:ext cx="99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600346-1914-4692-B825-DABD436EA2B6}"/>
              </a:ext>
            </a:extLst>
          </p:cNvPr>
          <p:cNvCxnSpPr>
            <a:cxnSpLocks/>
          </p:cNvCxnSpPr>
          <p:nvPr/>
        </p:nvCxnSpPr>
        <p:spPr>
          <a:xfrm flipH="1">
            <a:off x="2703121" y="4033921"/>
            <a:ext cx="99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C0993B-7EBC-4154-A635-5BD207A6562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38216" y="4688059"/>
            <a:ext cx="0" cy="62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B92F4B-9706-4048-B109-83B9F1C103AA}"/>
              </a:ext>
            </a:extLst>
          </p:cNvPr>
          <p:cNvSpPr txBox="1"/>
          <p:nvPr/>
        </p:nvSpPr>
        <p:spPr>
          <a:xfrm>
            <a:off x="1061658" y="1939547"/>
            <a:ext cx="156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671626-2E17-4FDE-ACBE-B9C58EB36219}"/>
              </a:ext>
            </a:extLst>
          </p:cNvPr>
          <p:cNvSpPr txBox="1"/>
          <p:nvPr/>
        </p:nvSpPr>
        <p:spPr>
          <a:xfrm>
            <a:off x="1056021" y="5940081"/>
            <a:ext cx="156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DB35A0-F324-4BC3-98D1-CC706995F9AC}"/>
              </a:ext>
            </a:extLst>
          </p:cNvPr>
          <p:cNvSpPr txBox="1"/>
          <p:nvPr/>
        </p:nvSpPr>
        <p:spPr>
          <a:xfrm>
            <a:off x="4725068" y="5751943"/>
            <a:ext cx="211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MFCC Coefficients</a:t>
            </a:r>
          </a:p>
        </p:txBody>
      </p:sp>
    </p:spTree>
    <p:extLst>
      <p:ext uri="{BB962C8B-B14F-4D97-AF65-F5344CB8AC3E}">
        <p14:creationId xmlns:p14="http://schemas.microsoft.com/office/powerpoint/2010/main" val="109577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CF5B-C0E0-44D4-A170-036314A9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18255"/>
            <a:ext cx="10515600" cy="1265419"/>
          </a:xfrm>
        </p:spPr>
        <p:txBody>
          <a:bodyPr>
            <a:normAutofit/>
          </a:bodyPr>
          <a:lstStyle/>
          <a:p>
            <a:r>
              <a:rPr lang="en-US" sz="3200" dirty="0"/>
              <a:t>Why Vocal track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9979-34CE-425F-95FC-BF4AF4C3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same excitation as input human being can produce different speech sound.</a:t>
            </a:r>
          </a:p>
          <a:p>
            <a:r>
              <a:rPr lang="en-US" dirty="0"/>
              <a:t>It means:</a:t>
            </a:r>
          </a:p>
          <a:p>
            <a:pPr lvl="1"/>
            <a:r>
              <a:rPr lang="en-US" dirty="0"/>
              <a:t>Different shape of vocal track produce different speech signal.</a:t>
            </a:r>
          </a:p>
          <a:p>
            <a:pPr lvl="1"/>
            <a:r>
              <a:rPr lang="en-US" dirty="0"/>
              <a:t>So, aim is to find out actual representation of the vocal track h[n] using e[n] and s[n].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8A2299-610C-4336-940B-8501CF957EE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29A27056-DDE0-4887-A030-CB6E10C5F4E9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C48A29-A3A9-43A3-821F-0D251887B913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5D1A1A6-86F8-43C9-A40C-6F8DEE75F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4341" r="30579" b="25250"/>
          <a:stretch/>
        </p:blipFill>
        <p:spPr>
          <a:xfrm>
            <a:off x="2514957" y="5241996"/>
            <a:ext cx="1786598" cy="1156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4F09FA-9BE1-4E80-903E-14B93AB711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171"/>
          <a:stretch/>
        </p:blipFill>
        <p:spPr>
          <a:xfrm flipH="1">
            <a:off x="5084657" y="4440811"/>
            <a:ext cx="1566203" cy="1957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2781BD-BE36-4511-A9D9-753AF63357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1" t="8230" r="4908" b="17984"/>
          <a:stretch/>
        </p:blipFill>
        <p:spPr>
          <a:xfrm>
            <a:off x="7051141" y="4783029"/>
            <a:ext cx="4932352" cy="16154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9BBB8-666C-40E3-918E-C159C5C7CF9E}"/>
              </a:ext>
            </a:extLst>
          </p:cNvPr>
          <p:cNvSpPr txBox="1"/>
          <p:nvPr/>
        </p:nvSpPr>
        <p:spPr>
          <a:xfrm>
            <a:off x="8706372" y="6303945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S[n]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F4F50-C8AC-4966-B0DE-9423EFAF91EF}"/>
              </a:ext>
            </a:extLst>
          </p:cNvPr>
          <p:cNvSpPr txBox="1"/>
          <p:nvPr/>
        </p:nvSpPr>
        <p:spPr>
          <a:xfrm>
            <a:off x="5416129" y="6340621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h[n]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1BBC42-13BA-408A-846A-3A3608D137E3}"/>
              </a:ext>
            </a:extLst>
          </p:cNvPr>
          <p:cNvSpPr txBox="1"/>
          <p:nvPr/>
        </p:nvSpPr>
        <p:spPr>
          <a:xfrm>
            <a:off x="2932657" y="6314477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e[n]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2A8281-08F5-497D-B2AB-F2763423DA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71EE-AC9B-4D80-91EA-A0D9FE6B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09"/>
            <a:ext cx="10515600" cy="1381088"/>
          </a:xfrm>
        </p:spPr>
        <p:txBody>
          <a:bodyPr>
            <a:normAutofit/>
          </a:bodyPr>
          <a:lstStyle/>
          <a:p>
            <a:r>
              <a:rPr lang="fr-FR" sz="3200" dirty="0"/>
              <a:t>Cepstral Transform Coefficients (CC) Parameters extraction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DD81C-6F05-46F9-9974-737C25C66FBF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335FBAE3-AFE1-487B-A752-D64484ED7097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F642B3-0896-48F8-9B91-67C28EEBD021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2C64859-8FAA-4CF4-968A-46F80980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64560"/>
          <a:stretch/>
        </p:blipFill>
        <p:spPr>
          <a:xfrm>
            <a:off x="2164727" y="4274102"/>
            <a:ext cx="8513441" cy="19413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26ACC2-620D-48F5-952B-22BC8343C685}"/>
              </a:ext>
            </a:extLst>
          </p:cNvPr>
          <p:cNvSpPr/>
          <p:nvPr/>
        </p:nvSpPr>
        <p:spPr>
          <a:xfrm>
            <a:off x="7779434" y="4263570"/>
            <a:ext cx="1392701" cy="1356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8C937-BAE4-4BAD-9BD1-8069A41CB1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59" t="24341" r="30579" b="25250"/>
          <a:stretch/>
        </p:blipFill>
        <p:spPr>
          <a:xfrm>
            <a:off x="1885264" y="2428460"/>
            <a:ext cx="1786598" cy="115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8C6EC-AEBF-4A75-9CFE-6E225058BD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171"/>
          <a:stretch/>
        </p:blipFill>
        <p:spPr>
          <a:xfrm flipH="1">
            <a:off x="4454964" y="1627275"/>
            <a:ext cx="1566203" cy="1957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C7BA9-F9AC-4D25-A2DB-71773C56B9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381" t="8230" r="4908" b="17984"/>
          <a:stretch/>
        </p:blipFill>
        <p:spPr>
          <a:xfrm>
            <a:off x="6421448" y="1969493"/>
            <a:ext cx="4932352" cy="16154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ED260E-A747-4F0F-9E19-27614EFA7D9B}"/>
              </a:ext>
            </a:extLst>
          </p:cNvPr>
          <p:cNvSpPr txBox="1"/>
          <p:nvPr/>
        </p:nvSpPr>
        <p:spPr>
          <a:xfrm>
            <a:off x="8076679" y="3490409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S[n]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F6CAF-3038-4B25-A7F1-9FD4EF55ACDD}"/>
              </a:ext>
            </a:extLst>
          </p:cNvPr>
          <p:cNvSpPr txBox="1"/>
          <p:nvPr/>
        </p:nvSpPr>
        <p:spPr>
          <a:xfrm>
            <a:off x="4786436" y="3527085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h[n]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A0FDB-E631-43C2-B4E9-4A780A0CF9E0}"/>
              </a:ext>
            </a:extLst>
          </p:cNvPr>
          <p:cNvSpPr txBox="1"/>
          <p:nvPr/>
        </p:nvSpPr>
        <p:spPr>
          <a:xfrm>
            <a:off x="2302964" y="3500941"/>
            <a:ext cx="97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e[n]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9C1E52-8C33-4085-82A5-20982FF38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5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B5F0-E3FD-40B2-92B0-DDCC5E40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265419"/>
          </a:xfrm>
        </p:spPr>
        <p:txBody>
          <a:bodyPr>
            <a:normAutofit/>
          </a:bodyPr>
          <a:lstStyle/>
          <a:p>
            <a:r>
              <a:rPr lang="en-US" sz="3600" dirty="0"/>
              <a:t>Homomorphic Speech Processing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878ADF-473D-4093-BC96-87F4FFFDB2D1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E1FECD68-90A1-4208-9F53-86A5F5BC2B56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C16C54-0E08-426F-8898-3B54D7699FD4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805019-83F6-4F2C-9188-8118F1132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73"/>
          <a:stretch/>
        </p:blipFill>
        <p:spPr>
          <a:xfrm>
            <a:off x="145569" y="1787200"/>
            <a:ext cx="5950431" cy="430411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5E0DB2-F348-404F-B96C-398A28D1D1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85"/>
          <a:stretch/>
        </p:blipFill>
        <p:spPr>
          <a:xfrm>
            <a:off x="5713229" y="2171245"/>
            <a:ext cx="4519342" cy="3695753"/>
          </a:xfrm>
          <a:prstGeom prst="rect">
            <a:avLst/>
          </a:prstGeom>
        </p:spPr>
      </p:pic>
      <p:pic>
        <p:nvPicPr>
          <p:cNvPr id="18" name="Content Placeholder 11">
            <a:extLst>
              <a:ext uri="{FF2B5EF4-FFF2-40B4-BE49-F238E27FC236}">
                <a16:creationId xmlns:a16="http://schemas.microsoft.com/office/drawing/2014/main" id="{80EA1959-402F-465C-8033-7BAE79C73B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2" t="35662" r="30986" b="33445"/>
          <a:stretch/>
        </p:blipFill>
        <p:spPr>
          <a:xfrm>
            <a:off x="6415312" y="3443513"/>
            <a:ext cx="1716399" cy="12300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11ECDD-D0D4-4741-AE9B-04F53290909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 r="8146" b="50000"/>
          <a:stretch/>
        </p:blipFill>
        <p:spPr>
          <a:xfrm>
            <a:off x="5907312" y="2171245"/>
            <a:ext cx="6007694" cy="20280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62B82C-31C2-4BA8-A938-E04C19B53F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8117" t="64560" r="18682"/>
          <a:stretch/>
        </p:blipFill>
        <p:spPr>
          <a:xfrm>
            <a:off x="6341562" y="4199338"/>
            <a:ext cx="5139194" cy="16009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81A291-6F90-479B-91D3-4B450FEBF0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0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1A2B-DC03-4C15-BE2C-7D80E9DC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0"/>
          </a:xfrm>
        </p:spPr>
        <p:txBody>
          <a:bodyPr>
            <a:normAutofit/>
          </a:bodyPr>
          <a:lstStyle/>
          <a:p>
            <a:r>
              <a:rPr lang="en-US" sz="3600" dirty="0"/>
              <a:t>Homomorphic Filtering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41FEED-FEE6-4906-A73B-E47567EE0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675"/>
            <a:ext cx="8048625" cy="2123196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B0EBA34-79F8-4ECB-B08D-36783CA00BF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4033A12-36F8-499F-9F60-B716D06979A5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71B73B-757E-40AE-BCDE-2E849AFEFB42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862A138-BBED-4553-B902-B58A1055F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9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1A2B-DC03-4C15-BE2C-7D80E9DC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0"/>
          </a:xfrm>
        </p:spPr>
        <p:txBody>
          <a:bodyPr>
            <a:normAutofit/>
          </a:bodyPr>
          <a:lstStyle/>
          <a:p>
            <a:r>
              <a:rPr lang="en-US" sz="3600" dirty="0"/>
              <a:t>Signal Processing step for coefficient extraction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EBA34-79F8-4ECB-B08D-36783CA00BF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4033A12-36F8-499F-9F60-B716D06979A5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71B73B-757E-40AE-BCDE-2E849AFEFB42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DC071-457C-4696-A605-2F2063A2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Pre-emphasis</a:t>
            </a:r>
          </a:p>
          <a:p>
            <a:r>
              <a:rPr lang="en-US" dirty="0"/>
              <a:t>Framing</a:t>
            </a:r>
          </a:p>
          <a:p>
            <a:r>
              <a:rPr lang="en-US" dirty="0"/>
              <a:t>Windowing</a:t>
            </a:r>
          </a:p>
          <a:p>
            <a:r>
              <a:rPr lang="en-US" dirty="0"/>
              <a:t>Homomorphic Speech Processing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2EE6C-34C7-4E3A-B95F-5A00CB4F8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178050"/>
            <a:ext cx="4953000" cy="388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DC510A-1286-4A66-BE7F-57B255698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68642"/>
            <a:ext cx="3686175" cy="352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B5A97-8801-43F6-A53B-B48DEA603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178050"/>
            <a:ext cx="5067300" cy="3752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008F10-69A9-4A10-8C68-89BB4F3DF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2" y="4503970"/>
            <a:ext cx="5305128" cy="11597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32996F-8298-4FE8-9035-685FC429B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2178050"/>
            <a:ext cx="4962525" cy="3771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3B01EC-7454-4BB2-B9BC-44CE91FF4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1A2B-DC03-4C15-BE2C-7D80E9DC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0"/>
          </a:xfrm>
        </p:spPr>
        <p:txBody>
          <a:bodyPr>
            <a:normAutofit/>
          </a:bodyPr>
          <a:lstStyle/>
          <a:p>
            <a:r>
              <a:rPr lang="en-US" sz="3600" dirty="0"/>
              <a:t>Signal Processing step for coefficient extraction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EBA34-79F8-4ECB-B08D-36783CA00BF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4033A12-36F8-499F-9F60-B716D06979A5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71B73B-757E-40AE-BCDE-2E849AFEFB42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37ECDD-6372-4999-BBDF-BFBEF807B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52" y="2210154"/>
            <a:ext cx="8077200" cy="135255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3B4B8B-ACFE-429B-89BC-C08A0D066493}"/>
              </a:ext>
            </a:extLst>
          </p:cNvPr>
          <p:cNvSpPr txBox="1"/>
          <p:nvPr/>
        </p:nvSpPr>
        <p:spPr>
          <a:xfrm>
            <a:off x="6400801" y="3154245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point IDFT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0C20D-5354-4728-B73E-DC5CA0F70AD5}"/>
              </a:ext>
            </a:extLst>
          </p:cNvPr>
          <p:cNvSpPr txBox="1"/>
          <p:nvPr/>
        </p:nvSpPr>
        <p:spPr>
          <a:xfrm>
            <a:off x="8214362" y="3154245"/>
            <a:ext cx="313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k coefficient is taken into consideration. Generally k = 13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136DDC-54BB-4723-86C5-2CDE19BA6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6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DE04-A05E-49A2-859B-E02F46C1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74447"/>
          </a:xfrm>
        </p:spPr>
        <p:txBody>
          <a:bodyPr/>
          <a:lstStyle/>
          <a:p>
            <a:r>
              <a:rPr lang="en-US" dirty="0"/>
              <a:t>Linear Predictive Coding(LPC) CC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BDDA07-53F4-4F48-AED7-B18DC1B95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6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3840"/>
            <a:ext cx="9435274" cy="374340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143A5A1-5AB5-4886-BC87-0494705FEAD5}"/>
              </a:ext>
            </a:extLst>
          </p:cNvPr>
          <p:cNvGrpSpPr/>
          <p:nvPr/>
        </p:nvGrpSpPr>
        <p:grpSpPr>
          <a:xfrm>
            <a:off x="-3" y="-1"/>
            <a:ext cx="12192003" cy="1283675"/>
            <a:chOff x="-3" y="-1"/>
            <a:chExt cx="12192003" cy="12836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E888308E-3A24-4C70-9F2F-D00600AE5ECB}"/>
                </a:ext>
              </a:extLst>
            </p:cNvPr>
            <p:cNvSpPr/>
            <p:nvPr/>
          </p:nvSpPr>
          <p:spPr>
            <a:xfrm flipH="1" flipV="1">
              <a:off x="-2" y="-1"/>
              <a:ext cx="12192002" cy="576775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3FFEAE-7FA1-441C-8E33-56B691077F85}"/>
                </a:ext>
              </a:extLst>
            </p:cNvPr>
            <p:cNvSpPr/>
            <p:nvPr/>
          </p:nvSpPr>
          <p:spPr>
            <a:xfrm flipH="1">
              <a:off x="-3" y="1237955"/>
              <a:ext cx="12191999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E538AD4-A730-405F-BC1B-B272EA1B7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8" y="122524"/>
            <a:ext cx="1475627" cy="1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3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308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Speech Feature Extraction</vt:lpstr>
      <vt:lpstr>Cepstral Transform Coefficients (CC) Parameters extraction</vt:lpstr>
      <vt:lpstr>Why Vocal track ?</vt:lpstr>
      <vt:lpstr>Cepstral Transform Coefficients (CC) Parameters extraction</vt:lpstr>
      <vt:lpstr>Homomorphic Speech Processing</vt:lpstr>
      <vt:lpstr>Homomorphic Filtering</vt:lpstr>
      <vt:lpstr>Signal Processing step for coefficient extraction</vt:lpstr>
      <vt:lpstr>Signal Processing step for coefficient extraction</vt:lpstr>
      <vt:lpstr>Linear Predictive Coding(LPC) CC</vt:lpstr>
      <vt:lpstr>Mel Frequency Cepstral Coefficient MFCC</vt:lpstr>
      <vt:lpstr>Linear Filter Bank</vt:lpstr>
      <vt:lpstr>Mel Filter Bank</vt:lpstr>
      <vt:lpstr>Mel Scale</vt:lpstr>
      <vt:lpstr>Mel Filter Bank</vt:lpstr>
      <vt:lpstr>Mel Filter Bank</vt:lpstr>
      <vt:lpstr>Mel Filter Bank</vt:lpstr>
      <vt:lpstr>Homomorphic Speech Processing</vt:lpstr>
      <vt:lpstr>DCT(Discrete Cosine Transform)</vt:lpstr>
      <vt:lpstr>DCT(Discrete Cosine Transform)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MFCC</dc:title>
  <dc:creator>aman ranjan verma</dc:creator>
  <cp:lastModifiedBy>aman ranjan verma</cp:lastModifiedBy>
  <cp:revision>26</cp:revision>
  <dcterms:created xsi:type="dcterms:W3CDTF">2018-09-04T16:10:21Z</dcterms:created>
  <dcterms:modified xsi:type="dcterms:W3CDTF">2018-10-06T12:59:14Z</dcterms:modified>
</cp:coreProperties>
</file>