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 id="2147483734" r:id="rId2"/>
    <p:sldMasterId id="2147483746" r:id="rId3"/>
    <p:sldMasterId id="2147483758" r:id="rId4"/>
    <p:sldMasterId id="2147483770" r:id="rId5"/>
  </p:sldMasterIdLst>
  <p:notesMasterIdLst>
    <p:notesMasterId r:id="rId49"/>
  </p:notesMasterIdLst>
  <p:sldIdLst>
    <p:sldId id="256" r:id="rId6"/>
    <p:sldId id="279" r:id="rId7"/>
    <p:sldId id="280" r:id="rId8"/>
    <p:sldId id="281" r:id="rId9"/>
    <p:sldId id="282" r:id="rId10"/>
    <p:sldId id="295" r:id="rId11"/>
    <p:sldId id="296" r:id="rId12"/>
    <p:sldId id="283" r:id="rId13"/>
    <p:sldId id="297" r:id="rId14"/>
    <p:sldId id="298" r:id="rId15"/>
    <p:sldId id="258" r:id="rId16"/>
    <p:sldId id="272" r:id="rId17"/>
    <p:sldId id="273" r:id="rId18"/>
    <p:sldId id="274" r:id="rId19"/>
    <p:sldId id="275" r:id="rId20"/>
    <p:sldId id="276" r:id="rId21"/>
    <p:sldId id="277" r:id="rId22"/>
    <p:sldId id="320" r:id="rId23"/>
    <p:sldId id="330" r:id="rId24"/>
    <p:sldId id="331" r:id="rId25"/>
    <p:sldId id="332" r:id="rId26"/>
    <p:sldId id="333" r:id="rId27"/>
    <p:sldId id="334" r:id="rId28"/>
    <p:sldId id="335" r:id="rId29"/>
    <p:sldId id="336" r:id="rId30"/>
    <p:sldId id="337" r:id="rId31"/>
    <p:sldId id="265" r:id="rId32"/>
    <p:sldId id="266" r:id="rId33"/>
    <p:sldId id="313" r:id="rId34"/>
    <p:sldId id="319" r:id="rId35"/>
    <p:sldId id="312" r:id="rId36"/>
    <p:sldId id="314" r:id="rId37"/>
    <p:sldId id="315" r:id="rId38"/>
    <p:sldId id="316" r:id="rId39"/>
    <p:sldId id="317" r:id="rId40"/>
    <p:sldId id="318" r:id="rId41"/>
    <p:sldId id="306" r:id="rId42"/>
    <p:sldId id="290" r:id="rId43"/>
    <p:sldId id="307" r:id="rId44"/>
    <p:sldId id="308" r:id="rId45"/>
    <p:sldId id="309" r:id="rId46"/>
    <p:sldId id="310" r:id="rId47"/>
    <p:sldId id="311" r:id="rId4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6" autoAdjust="0"/>
    <p:restoredTop sz="94660"/>
  </p:normalViewPr>
  <p:slideViewPr>
    <p:cSldViewPr snapToGrid="0">
      <p:cViewPr varScale="1">
        <p:scale>
          <a:sx n="68" d="100"/>
          <a:sy n="68"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C92AA3A4-EE91-4E2D-8D8E-32C9B0375BF6}" type="datetimeFigureOut">
              <a:rPr lang="en-US" smtClean="0"/>
              <a:pPr/>
              <a:t>19-Jul-18</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04C6B72-55D8-48E4-ABB8-411544186B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EBE581-6EEA-490A-BA75-CBCC2C5A187B}" type="slidenum">
              <a:rPr lang="en-IN"/>
              <a:pPr/>
              <a:t>12</a:t>
            </a:fld>
            <a:endParaRPr lang="en-IN"/>
          </a:p>
        </p:txBody>
      </p:sp>
      <p:sp>
        <p:nvSpPr>
          <p:cNvPr id="19457"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169428-FB60-4602-A2AA-750CAC939193}" type="slidenum">
              <a:rPr lang="en-IN"/>
              <a:pPr/>
              <a:t>13</a:t>
            </a:fld>
            <a:endParaRPr lang="en-IN"/>
          </a:p>
        </p:txBody>
      </p:sp>
      <p:sp>
        <p:nvSpPr>
          <p:cNvPr id="20481"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203A35-CC80-443B-B0BE-E9E3D35A0469}" type="slidenum">
              <a:rPr lang="en-IN"/>
              <a:pPr/>
              <a:t>14</a:t>
            </a:fld>
            <a:endParaRPr lang="en-IN"/>
          </a:p>
        </p:txBody>
      </p:sp>
      <p:sp>
        <p:nvSpPr>
          <p:cNvPr id="21505"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4EF0EA-630D-4420-A02E-63CE94735421}" type="slidenum">
              <a:rPr lang="en-IN"/>
              <a:pPr/>
              <a:t>15</a:t>
            </a:fld>
            <a:endParaRPr lang="en-IN"/>
          </a:p>
        </p:txBody>
      </p:sp>
      <p:sp>
        <p:nvSpPr>
          <p:cNvPr id="22529"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044C8F-C00E-416E-A90E-02D2D647C64F}" type="slidenum">
              <a:rPr lang="en-IN"/>
              <a:pPr/>
              <a:t>16</a:t>
            </a:fld>
            <a:endParaRPr lang="en-IN"/>
          </a:p>
        </p:txBody>
      </p:sp>
      <p:sp>
        <p:nvSpPr>
          <p:cNvPr id="23553"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78281F-CF7A-4DBC-BC89-3D31D6946145}" type="slidenum">
              <a:rPr lang="en-IN"/>
              <a:pPr/>
              <a:t>17</a:t>
            </a:fld>
            <a:endParaRPr lang="en-IN"/>
          </a:p>
        </p:txBody>
      </p:sp>
      <p:sp>
        <p:nvSpPr>
          <p:cNvPr id="24577" name="Rectangle 1"/>
          <p:cNvSpPr txBox="1">
            <a:spLocks noGrp="1" noRot="1" noChangeAspect="1" noChangeArrowheads="1"/>
          </p:cNvSpPr>
          <p:nvPr>
            <p:ph type="sldImg"/>
          </p:nvPr>
        </p:nvSpPr>
        <p:spPr bwMode="auto">
          <a:xfrm>
            <a:off x="534988" y="765175"/>
            <a:ext cx="6700837" cy="3770313"/>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776914" y="4777553"/>
            <a:ext cx="6218573" cy="452665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1A18E0-4F0D-4CEB-9DBA-1EBD57734327}" type="slidenum">
              <a:rPr lang="en-US"/>
              <a:pPr/>
              <a:t>28</a:t>
            </a:fld>
            <a:endParaRPr lang="en-US"/>
          </a:p>
        </p:txBody>
      </p:sp>
      <p:sp>
        <p:nvSpPr>
          <p:cNvPr id="15361" name="Rectangle 1"/>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pPr/>
              <a:t>19-Jul-18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52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7903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7257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pPr/>
              <a:t>19-Jul-18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4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88711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19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229832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19002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pPr/>
              <a:t>19-Jul-18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5386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266652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1057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78957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76992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792361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522979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pPr/>
              <a:t>19-Jul-18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843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16822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5626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122877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313269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pPr/>
              <a:t>19-Jul-18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4931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61393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877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591174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789044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1029633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98255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pPr/>
              <a:t>19-Jul-18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550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117370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480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692620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0069514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pPr/>
              <a:t>19-Jul-18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673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2484423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503550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2857887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609919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6323190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5453662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2F7D-7225-4C4C-8577-A2D5C4F29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7F2C7-93FD-4C27-A3D1-91B18F575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0F7A1-35BB-475C-A500-D5DD52630906}"/>
              </a:ext>
            </a:extLst>
          </p:cNvPr>
          <p:cNvSpPr>
            <a:spLocks noGrp="1"/>
          </p:cNvSpPr>
          <p:nvPr>
            <p:ph type="dt" sz="half" idx="10"/>
          </p:nvPr>
        </p:nvSpPr>
        <p:spPr/>
        <p:txBody>
          <a:bodyPr/>
          <a:lstStyle/>
          <a:p>
            <a:fld id="{9E016143-E03C-4CFD-AFDC-14E5BDEA754C}" type="datetimeFigureOut">
              <a:rPr lang="en-US" smtClean="0"/>
              <a:pPr/>
              <a:t>19-Jul-18</a:t>
            </a:fld>
            <a:endParaRPr lang="en-US" dirty="0"/>
          </a:p>
        </p:txBody>
      </p:sp>
      <p:sp>
        <p:nvSpPr>
          <p:cNvPr id="5" name="Footer Placeholder 4">
            <a:extLst>
              <a:ext uri="{FF2B5EF4-FFF2-40B4-BE49-F238E27FC236}">
                <a16:creationId xmlns:a16="http://schemas.microsoft.com/office/drawing/2014/main" id="{FC638C49-AC0F-4992-AE86-9036BDB5A5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D19CBA-6DE1-4BA2-B667-60190672BB4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34314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88B4-FCEF-4135-B9DB-1A425B6A6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1B508-B910-45D0-80AA-9884526A52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237E5-58B0-4556-890D-52894328F3B6}"/>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a:extLst>
              <a:ext uri="{FF2B5EF4-FFF2-40B4-BE49-F238E27FC236}">
                <a16:creationId xmlns:a16="http://schemas.microsoft.com/office/drawing/2014/main" id="{3B572792-2C5B-49B9-85F2-F0857B2FD0A5}"/>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FE9A08A5-CAD5-4C3F-AEA2-74E9FD899B9E}"/>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5013985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0B72-A1C1-4580-867C-28195A8BB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D2102A-DB56-4D8E-99D0-820D83A7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38F2BA-D7D6-4E12-8DC5-76F98FA4F2B9}"/>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a:extLst>
              <a:ext uri="{FF2B5EF4-FFF2-40B4-BE49-F238E27FC236}">
                <a16:creationId xmlns:a16="http://schemas.microsoft.com/office/drawing/2014/main" id="{972293EF-5E0C-48D9-9ECE-FA06E2301010}"/>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99CFE7F1-3A3E-48A0-A727-E4B6ED260F0E}"/>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9191441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3A5D-548E-4288-B7F0-31D0E141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72284-9576-4372-ABB6-E4F7605E8B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5A7DB-AD4A-4FC2-83A0-77046CE5BF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F6B9D6-789A-45DD-A3B1-A9BB3DDDDF5C}"/>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a:extLst>
              <a:ext uri="{FF2B5EF4-FFF2-40B4-BE49-F238E27FC236}">
                <a16:creationId xmlns:a16="http://schemas.microsoft.com/office/drawing/2014/main" id="{1440A52C-890D-4F31-B278-3B7AB054B273}"/>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75C85F5E-A19D-4C6D-BBE2-E9AA117EF4DC}"/>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0990719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30D8-6DCC-4F53-8052-CA28BCBD2D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320D1-0169-4EF9-B97A-CAA12D366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CC7819-D1A7-4CD7-9537-B0AC4485BF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0E1AF1-78E3-4345-B083-4B26403A8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4FD67C-148C-4D88-87F8-AEBA8355B0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9422A-CFB4-4C41-B320-9668F6B7754B}"/>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a:extLst>
              <a:ext uri="{FF2B5EF4-FFF2-40B4-BE49-F238E27FC236}">
                <a16:creationId xmlns:a16="http://schemas.microsoft.com/office/drawing/2014/main" id="{C5016DB2-E413-4A83-BA5D-84E48983AFEE}"/>
              </a:ext>
            </a:extLst>
          </p:cNvPr>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a:extLst>
              <a:ext uri="{FF2B5EF4-FFF2-40B4-BE49-F238E27FC236}">
                <a16:creationId xmlns:a16="http://schemas.microsoft.com/office/drawing/2014/main" id="{1B9297EB-5571-4521-8D34-35513A03E138}"/>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89155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2382535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94D1-E4D4-4F77-A0EC-41657CAC6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17DAB-1298-4A13-BF30-81A7619EF6B3}"/>
              </a:ext>
            </a:extLst>
          </p:cNvPr>
          <p:cNvSpPr>
            <a:spLocks noGrp="1"/>
          </p:cNvSpPr>
          <p:nvPr>
            <p:ph type="dt" sz="half" idx="10"/>
          </p:nvPr>
        </p:nvSpPr>
        <p:spPr/>
        <p:txBody>
          <a:bodyPr/>
          <a:lstStyle/>
          <a:p>
            <a:fld id="{4F170639-886C-4FCF-9EAB-ABB5DA3F3F4A}" type="datetimeFigureOut">
              <a:rPr lang="en-US" smtClean="0"/>
              <a:pPr/>
              <a:t>19-Jul-18</a:t>
            </a:fld>
            <a:endParaRPr lang="en-US" dirty="0"/>
          </a:p>
        </p:txBody>
      </p:sp>
      <p:sp>
        <p:nvSpPr>
          <p:cNvPr id="4" name="Footer Placeholder 3">
            <a:extLst>
              <a:ext uri="{FF2B5EF4-FFF2-40B4-BE49-F238E27FC236}">
                <a16:creationId xmlns:a16="http://schemas.microsoft.com/office/drawing/2014/main" id="{3A0E4339-B4DF-4D12-A41E-E3091E1973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4E95C0-0B1A-451B-852D-0DFE543498A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10283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0EC9B-A5A3-4B4A-B7FF-4D1B8C54B05C}"/>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3" name="Footer Placeholder 2">
            <a:extLst>
              <a:ext uri="{FF2B5EF4-FFF2-40B4-BE49-F238E27FC236}">
                <a16:creationId xmlns:a16="http://schemas.microsoft.com/office/drawing/2014/main" id="{95B44DF6-36AB-4FD5-9157-E3BE1C10C748}"/>
              </a:ext>
            </a:extLst>
          </p:cNvPr>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a:extLst>
              <a:ext uri="{FF2B5EF4-FFF2-40B4-BE49-F238E27FC236}">
                <a16:creationId xmlns:a16="http://schemas.microsoft.com/office/drawing/2014/main" id="{FFA513F9-0F1B-40DB-B5AD-7B5CAC81E32B}"/>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0262370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84AB-31B9-4452-B7CB-721C3460A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1DE6B-D026-4301-B4BB-A767FE506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77E767-1817-4FC4-8D30-62F99E2E7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4C0DFF-9F67-4C75-9327-7E948B274236}"/>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a:extLst>
              <a:ext uri="{FF2B5EF4-FFF2-40B4-BE49-F238E27FC236}">
                <a16:creationId xmlns:a16="http://schemas.microsoft.com/office/drawing/2014/main" id="{6F744406-BB6C-493E-916E-4536DD59B49C}"/>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A83D8DC2-B988-47F7-BE33-3155D6744F0F}"/>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966761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D3F9-3421-4A62-8466-DD027CA3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53ACC-FC26-498A-9F24-276349E33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96D7A-5704-47C8-BDA8-03E18CC26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5379E3-735A-44F9-AE30-CB5C3D6FAD4A}"/>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a:extLst>
              <a:ext uri="{FF2B5EF4-FFF2-40B4-BE49-F238E27FC236}">
                <a16:creationId xmlns:a16="http://schemas.microsoft.com/office/drawing/2014/main" id="{17B17F5B-098D-4519-9E23-C857EB540687}"/>
              </a:ext>
            </a:extLst>
          </p:cNvPr>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a:extLst>
              <a:ext uri="{FF2B5EF4-FFF2-40B4-BE49-F238E27FC236}">
                <a16:creationId xmlns:a16="http://schemas.microsoft.com/office/drawing/2014/main" id="{6EEFDF16-D037-4A99-B1FD-E21E0686ED64}"/>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8599580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E107-760A-4A5E-9594-6D27C7CC74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6DFF57-F869-4B0F-90E1-1AEB4D7589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6039B-ACE3-4C2E-B260-CA723ED6B0A6}"/>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a:extLst>
              <a:ext uri="{FF2B5EF4-FFF2-40B4-BE49-F238E27FC236}">
                <a16:creationId xmlns:a16="http://schemas.microsoft.com/office/drawing/2014/main" id="{BA4A5C6E-286B-444B-B4BA-1CB0E72CBFC3}"/>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800A2C53-97F6-4BD0-AC85-954FCE036D25}"/>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5523901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04FD9-1F39-416B-BD55-9F7134331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03B1A-8338-43FB-89C3-60AF03BBFF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E17C0-C5BB-4998-A666-A136B59B9FA0}"/>
              </a:ext>
            </a:extLst>
          </p:cNvPr>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a:extLst>
              <a:ext uri="{FF2B5EF4-FFF2-40B4-BE49-F238E27FC236}">
                <a16:creationId xmlns:a16="http://schemas.microsoft.com/office/drawing/2014/main" id="{F962D5C3-D371-4036-AAB4-A7A2DA20DB38}"/>
              </a:ext>
            </a:extLst>
          </p:cNvPr>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EEA8F6EB-C6AC-4CC8-A672-1D75FF14E6B9}"/>
              </a:ext>
            </a:extLst>
          </p:cNvPr>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76503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pPr/>
              <a:t>19-Jul-18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07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94746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12465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380545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6243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04362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58474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0333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FE9D6-2162-4AA5-B243-C92D8BC46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9906E-4F1F-42FE-968E-AA8BA4329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3A345-2C76-480B-B50D-5CF07FCA8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lnSpc>
                <a:spcPct val="100000"/>
              </a:lnSpc>
            </a:pPr>
            <a:fld id="{A840901A-B67E-4AE9-B452-5CE70388B201}" type="datetime">
              <a:rPr lang="en-US" sz="900" b="0" strike="noStrike" spc="-1" smtClean="0">
                <a:solidFill>
                  <a:srgbClr val="8B8B8B"/>
                </a:solidFill>
                <a:latin typeface="Trebuchet MS"/>
              </a:rPr>
              <a:pPr algn="r">
                <a:lnSpc>
                  <a:spcPct val="100000"/>
                </a:lnSpc>
              </a:pPr>
              <a:t>19-Jul-18</a:t>
            </a:fld>
            <a:endParaRPr lang="en-US" sz="900" b="0" strike="noStrike" spc="-1">
              <a:latin typeface="Times New Roman"/>
            </a:endParaRPr>
          </a:p>
        </p:txBody>
      </p:sp>
      <p:sp>
        <p:nvSpPr>
          <p:cNvPr id="5" name="Footer Placeholder 4">
            <a:extLst>
              <a:ext uri="{FF2B5EF4-FFF2-40B4-BE49-F238E27FC236}">
                <a16:creationId xmlns:a16="http://schemas.microsoft.com/office/drawing/2014/main" id="{240D5293-B0DC-4904-8560-41DB25F1B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a:latin typeface="Times New Roman"/>
            </a:endParaRPr>
          </a:p>
        </p:txBody>
      </p:sp>
      <p:sp>
        <p:nvSpPr>
          <p:cNvPr id="6" name="Slide Number Placeholder 5">
            <a:extLst>
              <a:ext uri="{FF2B5EF4-FFF2-40B4-BE49-F238E27FC236}">
                <a16:creationId xmlns:a16="http://schemas.microsoft.com/office/drawing/2014/main" id="{CCAF82E3-B0B8-4723-A5FB-F856729D5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6082088C-81F4-4594-8507-B009B7BCAC43}" type="slidenum">
              <a:rPr lang="en-US" sz="900" b="0" strike="noStrike" spc="-1" smtClean="0">
                <a:solidFill>
                  <a:srgbClr val="90C226"/>
                </a:solidFill>
                <a:latin typeface="Trebuchet MS"/>
              </a:rPr>
              <a:pPr algn="r">
                <a:lnSpc>
                  <a:spcPct val="100000"/>
                </a:lnSpc>
              </a:pPr>
              <a:t>‹#›</a:t>
            </a:fld>
            <a:endParaRPr lang="en-US" sz="900" b="0" strike="noStrike" spc="-1">
              <a:latin typeface="Times New Roman"/>
            </a:endParaRPr>
          </a:p>
        </p:txBody>
      </p:sp>
    </p:spTree>
    <p:extLst>
      <p:ext uri="{BB962C8B-B14F-4D97-AF65-F5344CB8AC3E}">
        <p14:creationId xmlns:p14="http://schemas.microsoft.com/office/powerpoint/2010/main" val="412821489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themeOverride" Target="../theme/themeOverride4.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4.xml"/><Relationship Id="rId1" Type="http://schemas.openxmlformats.org/officeDocument/2006/relationships/themeOverride" Target="../theme/themeOverride6.xml"/></Relationships>
</file>

<file path=ppt/slides/_rels/slide33.xml.rels><?xml version="1.0" encoding="UTF-8" standalone="yes"?>
<Relationships xmlns="http://schemas.openxmlformats.org/package/2006/relationships"><Relationship Id="rId3" Type="http://schemas.openxmlformats.org/officeDocument/2006/relationships/hyperlink" Target="https://www.cse.wustl.edu/~jain/papers/ftp/cnis/index.html" TargetMode="External"/><Relationship Id="rId2" Type="http://schemas.openxmlformats.org/officeDocument/2006/relationships/slideLayout" Target="../slideLayouts/slideLayout24.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4.xml"/><Relationship Id="rId1" Type="http://schemas.openxmlformats.org/officeDocument/2006/relationships/themeOverride" Target="../theme/themeOverride8.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4.xml"/><Relationship Id="rId1" Type="http://schemas.openxmlformats.org/officeDocument/2006/relationships/themeOverride" Target="../theme/themeOverride9.xml"/><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Electricity" TargetMode="External"/><Relationship Id="rId3" Type="http://schemas.openxmlformats.org/officeDocument/2006/relationships/hyperlink" Target="https://en.wikipedia.org/wiki/Power_station" TargetMode="External"/><Relationship Id="rId7" Type="http://schemas.openxmlformats.org/officeDocument/2006/relationships/hyperlink" Target="https://en.wikipedia.org/wiki/Petroleum" TargetMode="External"/><Relationship Id="rId2" Type="http://schemas.openxmlformats.org/officeDocument/2006/relationships/slideLayout" Target="../slideLayouts/slideLayout24.xml"/><Relationship Id="rId1" Type="http://schemas.openxmlformats.org/officeDocument/2006/relationships/themeOverride" Target="../theme/themeOverride10.xml"/><Relationship Id="rId6" Type="http://schemas.openxmlformats.org/officeDocument/2006/relationships/hyperlink" Target="https://en.wikipedia.org/wiki/Natural_gas" TargetMode="External"/><Relationship Id="rId5" Type="http://schemas.openxmlformats.org/officeDocument/2006/relationships/hyperlink" Target="https://en.wikipedia.org/wiki/Coal" TargetMode="External"/><Relationship Id="rId4" Type="http://schemas.openxmlformats.org/officeDocument/2006/relationships/hyperlink" Target="https://en.wikipedia.org/wiki/Fossil_fuel"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1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4.xml"/><Relationship Id="rId1" Type="http://schemas.openxmlformats.org/officeDocument/2006/relationships/themeOverride" Target="../theme/themeOverride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5.xml"/></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opswat.com/blog/why-data-diodes-are-essential-isolated-and-classified-networks" TargetMode="External"/><Relationship Id="rId7" Type="http://schemas.openxmlformats.org/officeDocument/2006/relationships/image" Target="../media/image27.png"/><Relationship Id="rId2" Type="http://schemas.openxmlformats.org/officeDocument/2006/relationships/hyperlink" Target="https://www.owlcyberdefense.com/about-data-diodes/" TargetMode="External"/><Relationship Id="rId1" Type="http://schemas.openxmlformats.org/officeDocument/2006/relationships/slideLayout" Target="../slideLayouts/slideLayout24.xml"/><Relationship Id="rId6" Type="http://schemas.openxmlformats.org/officeDocument/2006/relationships/image" Target="../media/image26.png"/><Relationship Id="rId5" Type="http://schemas.openxmlformats.org/officeDocument/2006/relationships/hyperlink" Target="https://en.wikipedia.org/wiki/Unidirectional_network" TargetMode="External"/><Relationship Id="rId4" Type="http://schemas.openxmlformats.org/officeDocument/2006/relationships/hyperlink" Target="https://www.baesystems.com/en/product/data-diode-solution" TargetMode="External"/><Relationship Id="rId9" Type="http://schemas.openxmlformats.org/officeDocument/2006/relationships/image" Target="../media/image29.jpeg"/></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255575" y="2225822"/>
            <a:ext cx="4187258" cy="920651"/>
          </a:xfrm>
          <a:prstGeom prst="rect">
            <a:avLst/>
          </a:prstGeom>
          <a:noFill/>
          <a:ln>
            <a:noFill/>
          </a:ln>
        </p:spPr>
        <p:txBody>
          <a:bodyPr anchor="b"/>
          <a:lstStyle/>
          <a:p>
            <a:pPr algn="r">
              <a:lnSpc>
                <a:spcPct val="100000"/>
              </a:lnSpc>
            </a:pPr>
            <a:r>
              <a:rPr lang="en-US" sz="5400" b="1" strike="noStrike" spc="-1" dirty="0">
                <a:solidFill>
                  <a:srgbClr val="002060"/>
                </a:solidFill>
              </a:rPr>
              <a:t>Data Diode</a:t>
            </a:r>
          </a:p>
        </p:txBody>
      </p:sp>
      <p:sp>
        <p:nvSpPr>
          <p:cNvPr id="116" name="TextShape 2"/>
          <p:cNvSpPr txBox="1"/>
          <p:nvPr/>
        </p:nvSpPr>
        <p:spPr>
          <a:xfrm>
            <a:off x="1174451" y="4405744"/>
            <a:ext cx="3813185" cy="1496291"/>
          </a:xfrm>
          <a:prstGeom prst="rect">
            <a:avLst/>
          </a:prstGeom>
          <a:noFill/>
          <a:ln>
            <a:noFill/>
          </a:ln>
        </p:spPr>
        <p:txBody>
          <a:bodyPr/>
          <a:lstStyle/>
          <a:p>
            <a:r>
              <a:rPr lang="en-US" b="0" strike="noStrike" spc="-1" dirty="0"/>
              <a:t>Aman Ranjan Verma</a:t>
            </a:r>
          </a:p>
          <a:p>
            <a:r>
              <a:rPr lang="en-US" spc="-1" dirty="0"/>
              <a:t>Anand Kumar Jha</a:t>
            </a:r>
          </a:p>
          <a:p>
            <a:r>
              <a:rPr lang="en-US" spc="-1" dirty="0"/>
              <a:t>Megha Sharma</a:t>
            </a:r>
          </a:p>
          <a:p>
            <a:r>
              <a:rPr lang="en-US" b="0" strike="noStrike" spc="-1" dirty="0"/>
              <a:t>S. Pravin</a:t>
            </a:r>
          </a:p>
          <a:p>
            <a:r>
              <a:rPr lang="en-US" spc="-1" dirty="0"/>
              <a:t>Sumit Bothra</a:t>
            </a:r>
            <a:endParaRPr lang="en-US" b="0" strike="noStrike" spc="-1" dirty="0"/>
          </a:p>
        </p:txBody>
      </p:sp>
      <p:sp>
        <p:nvSpPr>
          <p:cNvPr id="5" name="TextShape 2"/>
          <p:cNvSpPr txBox="1"/>
          <p:nvPr/>
        </p:nvSpPr>
        <p:spPr>
          <a:xfrm>
            <a:off x="7353579" y="4405744"/>
            <a:ext cx="3813185" cy="1496291"/>
          </a:xfrm>
          <a:prstGeom prst="rect">
            <a:avLst/>
          </a:prstGeom>
          <a:noFill/>
          <a:ln>
            <a:noFill/>
          </a:ln>
        </p:spPr>
        <p:txBody>
          <a:bodyPr/>
          <a:lstStyle/>
          <a:p>
            <a:pPr algn="r"/>
            <a:r>
              <a:rPr lang="en-US" b="0" strike="noStrike" spc="-1" dirty="0">
                <a:solidFill>
                  <a:schemeClr val="bg1">
                    <a:lumMod val="50000"/>
                  </a:schemeClr>
                </a:solidFill>
              </a:rPr>
              <a:t>Under the guidance of:</a:t>
            </a:r>
          </a:p>
          <a:p>
            <a:pPr algn="r"/>
            <a:r>
              <a:rPr lang="en-US" b="0" strike="noStrike" spc="-1" dirty="0"/>
              <a:t>Harish </a:t>
            </a:r>
            <a:r>
              <a:rPr lang="en-US" spc="-1" dirty="0"/>
              <a:t>R</a:t>
            </a:r>
            <a:r>
              <a:rPr lang="en-US" b="0" strike="noStrike" spc="-1" dirty="0"/>
              <a:t>eddy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7803" y="1427580"/>
            <a:ext cx="5432706" cy="2742640"/>
          </a:xfrm>
          <a:prstGeom prst="rect">
            <a:avLst/>
          </a:prstGeom>
        </p:spPr>
      </p:pic>
      <p:sp>
        <p:nvSpPr>
          <p:cNvPr id="2" name="TextBox 1">
            <a:extLst>
              <a:ext uri="{FF2B5EF4-FFF2-40B4-BE49-F238E27FC236}">
                <a16:creationId xmlns:a16="http://schemas.microsoft.com/office/drawing/2014/main" id="{5EB63017-7DC8-4267-BA1D-6E56C80550EA}"/>
              </a:ext>
            </a:extLst>
          </p:cNvPr>
          <p:cNvSpPr txBox="1"/>
          <p:nvPr/>
        </p:nvSpPr>
        <p:spPr>
          <a:xfrm>
            <a:off x="1053371" y="6460532"/>
            <a:ext cx="10674395" cy="369332"/>
          </a:xfrm>
          <a:prstGeom prst="rect">
            <a:avLst/>
          </a:prstGeom>
          <a:noFill/>
        </p:spPr>
        <p:txBody>
          <a:bodyPr wrap="square" rtlCol="0">
            <a:spAutoFit/>
          </a:bodyPr>
          <a:lstStyle/>
          <a:p>
            <a:r>
              <a:rPr lang="en-US" dirty="0">
                <a:solidFill>
                  <a:schemeClr val="bg1"/>
                </a:solidFill>
              </a:rPr>
              <a:t>Image Source: owlcyberdefense-ebook_the-definitive-guide-to-data-diode-technologies.pdf</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1B893803-C5E8-46D2-AF9F-ED729F080B7A}"/>
              </a:ext>
            </a:extLst>
          </p:cNvPr>
          <p:cNvSpPr txBox="1"/>
          <p:nvPr/>
        </p:nvSpPr>
        <p:spPr>
          <a:xfrm>
            <a:off x="1023362" y="1095680"/>
            <a:ext cx="8596440" cy="872956"/>
          </a:xfrm>
          <a:prstGeom prst="rect">
            <a:avLst/>
          </a:prstGeom>
          <a:noFill/>
          <a:ln>
            <a:noFill/>
          </a:ln>
        </p:spPr>
        <p:txBody>
          <a:bodyPr/>
          <a:lstStyle/>
          <a:p>
            <a:pPr>
              <a:lnSpc>
                <a:spcPct val="100000"/>
              </a:lnSpc>
            </a:pPr>
            <a:r>
              <a:rPr lang="en-US" sz="3600" b="0" strike="noStrike" spc="-1" dirty="0">
                <a:solidFill>
                  <a:srgbClr val="002060"/>
                </a:solidFill>
                <a:latin typeface="Trebuchet MS"/>
              </a:rPr>
              <a:t>What is Data Diode?</a:t>
            </a:r>
          </a:p>
        </p:txBody>
      </p:sp>
      <p:sp>
        <p:nvSpPr>
          <p:cNvPr id="5" name="TextShape 2">
            <a:extLst>
              <a:ext uri="{FF2B5EF4-FFF2-40B4-BE49-F238E27FC236}">
                <a16:creationId xmlns:a16="http://schemas.microsoft.com/office/drawing/2014/main" id="{46EEE6B0-DB67-4A6D-947A-7A969437D903}"/>
              </a:ext>
            </a:extLst>
          </p:cNvPr>
          <p:cNvSpPr txBox="1"/>
          <p:nvPr/>
        </p:nvSpPr>
        <p:spPr>
          <a:xfrm>
            <a:off x="980219" y="1968636"/>
            <a:ext cx="10545022" cy="1794420"/>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Data diodes are hardware devices or software that are used to implement unidirectional data transfer between two devices.</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In data diodes, there is one device which only sends data to the network and the other device which only receives data through the network.</a:t>
            </a:r>
          </a:p>
          <a:p>
            <a:pPr>
              <a:lnSpc>
                <a:spcPct val="100000"/>
              </a:lnSpc>
              <a:spcBef>
                <a:spcPts val="1001"/>
              </a:spcBef>
            </a:pPr>
            <a:endParaRPr lang="en-US" sz="1800" b="0" strike="noStrike" spc="-1" dirty="0">
              <a:solidFill>
                <a:srgbClr val="404040"/>
              </a:solidFill>
              <a:latin typeface="Trebuchet MS"/>
            </a:endParaRPr>
          </a:p>
          <a:p>
            <a:pPr>
              <a:lnSpc>
                <a:spcPct val="100000"/>
              </a:lnSpc>
              <a:spcBef>
                <a:spcPts val="1001"/>
              </a:spcBef>
            </a:pPr>
            <a:endParaRPr lang="en-US" sz="1800" b="0" strike="noStrike" spc="-1" dirty="0">
              <a:solidFill>
                <a:srgbClr val="404040"/>
              </a:solidFill>
              <a:latin typeface="Trebuchet MS"/>
            </a:endParaRPr>
          </a:p>
        </p:txBody>
      </p:sp>
      <p:pic>
        <p:nvPicPr>
          <p:cNvPr id="6" name="Picture 3">
            <a:extLst>
              <a:ext uri="{FF2B5EF4-FFF2-40B4-BE49-F238E27FC236}">
                <a16:creationId xmlns:a16="http://schemas.microsoft.com/office/drawing/2014/main" id="{D4A5CEB1-8345-4F4F-A24E-18A71D9FA7BF}"/>
              </a:ext>
            </a:extLst>
          </p:cNvPr>
          <p:cNvPicPr/>
          <p:nvPr/>
        </p:nvPicPr>
        <p:blipFill>
          <a:blip r:embed="rId2" cstate="print"/>
          <a:stretch/>
        </p:blipFill>
        <p:spPr>
          <a:xfrm>
            <a:off x="2996226" y="3741906"/>
            <a:ext cx="923400" cy="914040"/>
          </a:xfrm>
          <a:prstGeom prst="rect">
            <a:avLst/>
          </a:prstGeom>
          <a:ln>
            <a:noFill/>
          </a:ln>
        </p:spPr>
      </p:pic>
      <p:pic>
        <p:nvPicPr>
          <p:cNvPr id="7" name="Picture 4">
            <a:extLst>
              <a:ext uri="{FF2B5EF4-FFF2-40B4-BE49-F238E27FC236}">
                <a16:creationId xmlns:a16="http://schemas.microsoft.com/office/drawing/2014/main" id="{236C6B20-FFCE-46FB-8690-4325DEF9900C}"/>
              </a:ext>
            </a:extLst>
          </p:cNvPr>
          <p:cNvPicPr/>
          <p:nvPr/>
        </p:nvPicPr>
        <p:blipFill>
          <a:blip r:embed="rId2" cstate="print"/>
          <a:stretch/>
        </p:blipFill>
        <p:spPr>
          <a:xfrm>
            <a:off x="8152146" y="3741906"/>
            <a:ext cx="923400" cy="914040"/>
          </a:xfrm>
          <a:prstGeom prst="rect">
            <a:avLst/>
          </a:prstGeom>
          <a:ln>
            <a:noFill/>
          </a:ln>
        </p:spPr>
      </p:pic>
      <p:sp>
        <p:nvSpPr>
          <p:cNvPr id="8" name="Line 3">
            <a:extLst>
              <a:ext uri="{FF2B5EF4-FFF2-40B4-BE49-F238E27FC236}">
                <a16:creationId xmlns:a16="http://schemas.microsoft.com/office/drawing/2014/main" id="{F4E5ED3C-3767-440C-A146-F2BEC7621AA4}"/>
              </a:ext>
            </a:extLst>
          </p:cNvPr>
          <p:cNvSpPr/>
          <p:nvPr/>
        </p:nvSpPr>
        <p:spPr>
          <a:xfrm>
            <a:off x="3919986" y="4199106"/>
            <a:ext cx="4525200" cy="360"/>
          </a:xfrm>
          <a:prstGeom prst="line">
            <a:avLst/>
          </a:prstGeom>
          <a:ln>
            <a:round/>
          </a:ln>
        </p:spPr>
        <p:style>
          <a:lnRef idx="1">
            <a:schemeClr val="dk1"/>
          </a:lnRef>
          <a:fillRef idx="0">
            <a:schemeClr val="dk1"/>
          </a:fillRef>
          <a:effectRef idx="0">
            <a:schemeClr val="dk1"/>
          </a:effectRef>
          <a:fontRef idx="minor"/>
        </p:style>
      </p:sp>
      <p:pic>
        <p:nvPicPr>
          <p:cNvPr id="9" name="Picture 11">
            <a:extLst>
              <a:ext uri="{FF2B5EF4-FFF2-40B4-BE49-F238E27FC236}">
                <a16:creationId xmlns:a16="http://schemas.microsoft.com/office/drawing/2014/main" id="{D3F594E8-72EE-44D6-99BE-6CAC3329D467}"/>
              </a:ext>
            </a:extLst>
          </p:cNvPr>
          <p:cNvPicPr/>
          <p:nvPr/>
        </p:nvPicPr>
        <p:blipFill>
          <a:blip r:embed="rId3" cstate="print"/>
          <a:stretch/>
        </p:blipFill>
        <p:spPr>
          <a:xfrm>
            <a:off x="6028506" y="4013346"/>
            <a:ext cx="266400" cy="371160"/>
          </a:xfrm>
          <a:prstGeom prst="rect">
            <a:avLst/>
          </a:prstGeom>
          <a:ln>
            <a:noFill/>
          </a:ln>
        </p:spPr>
      </p:pic>
      <p:sp>
        <p:nvSpPr>
          <p:cNvPr id="10" name="CustomShape 4">
            <a:extLst>
              <a:ext uri="{FF2B5EF4-FFF2-40B4-BE49-F238E27FC236}">
                <a16:creationId xmlns:a16="http://schemas.microsoft.com/office/drawing/2014/main" id="{747E218D-FF87-43FD-BF70-47E3CFCCA598}"/>
              </a:ext>
            </a:extLst>
          </p:cNvPr>
          <p:cNvSpPr/>
          <p:nvPr/>
        </p:nvSpPr>
        <p:spPr>
          <a:xfrm>
            <a:off x="2826666" y="4989666"/>
            <a:ext cx="1376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    Data</a:t>
            </a:r>
            <a:endParaRPr lang="en-US" sz="1800" b="0" strike="noStrike" spc="-1">
              <a:latin typeface="Arial"/>
            </a:endParaRPr>
          </a:p>
          <a:p>
            <a:pPr>
              <a:lnSpc>
                <a:spcPct val="100000"/>
              </a:lnSpc>
            </a:pPr>
            <a:r>
              <a:rPr lang="en-US" sz="1800" b="0" strike="noStrike" spc="-1">
                <a:solidFill>
                  <a:srgbClr val="000000"/>
                </a:solidFill>
                <a:latin typeface="Trebuchet MS"/>
              </a:rPr>
              <a:t>Send Only</a:t>
            </a:r>
            <a:endParaRPr lang="en-US" sz="1800" b="0" strike="noStrike" spc="-1">
              <a:latin typeface="Arial"/>
            </a:endParaRPr>
          </a:p>
        </p:txBody>
      </p:sp>
      <p:sp>
        <p:nvSpPr>
          <p:cNvPr id="11" name="CustomShape 5">
            <a:extLst>
              <a:ext uri="{FF2B5EF4-FFF2-40B4-BE49-F238E27FC236}">
                <a16:creationId xmlns:a16="http://schemas.microsoft.com/office/drawing/2014/main" id="{417F5750-4081-4708-AA98-85AD65C8C983}"/>
              </a:ext>
            </a:extLst>
          </p:cNvPr>
          <p:cNvSpPr/>
          <p:nvPr/>
        </p:nvSpPr>
        <p:spPr>
          <a:xfrm>
            <a:off x="8152146" y="4989666"/>
            <a:ext cx="1614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    Data</a:t>
            </a:r>
            <a:endParaRPr lang="en-US" sz="1800" b="0" strike="noStrike" spc="-1">
              <a:latin typeface="Arial"/>
            </a:endParaRPr>
          </a:p>
          <a:p>
            <a:pPr>
              <a:lnSpc>
                <a:spcPct val="100000"/>
              </a:lnSpc>
            </a:pPr>
            <a:r>
              <a:rPr lang="en-US" sz="1800" b="0" strike="noStrike" spc="-1">
                <a:solidFill>
                  <a:srgbClr val="000000"/>
                </a:solidFill>
                <a:latin typeface="Trebuchet MS"/>
              </a:rPr>
              <a:t>Receive Only</a:t>
            </a:r>
            <a:endParaRPr lang="en-US" sz="1800" b="0" strike="noStrike" spc="-1">
              <a:latin typeface="Arial"/>
            </a:endParaRPr>
          </a:p>
        </p:txBody>
      </p:sp>
    </p:spTree>
    <p:extLst>
      <p:ext uri="{BB962C8B-B14F-4D97-AF65-F5344CB8AC3E}">
        <p14:creationId xmlns:p14="http://schemas.microsoft.com/office/powerpoint/2010/main" val="3669197302"/>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619" y="2461846"/>
            <a:ext cx="9777046" cy="830997"/>
          </a:xfrm>
          <a:prstGeom prst="rect">
            <a:avLst/>
          </a:prstGeom>
          <a:noFill/>
        </p:spPr>
        <p:txBody>
          <a:bodyPr wrap="square" rtlCol="0">
            <a:spAutoFit/>
          </a:bodyPr>
          <a:lstStyle/>
          <a:p>
            <a:r>
              <a:rPr lang="en-IN" sz="4800" b="1" dirty="0">
                <a:solidFill>
                  <a:srgbClr val="002060"/>
                </a:solidFill>
              </a:rPr>
              <a:t>OPTICAL DATA DIODE</a:t>
            </a:r>
            <a:endParaRPr lang="en-US" sz="4800" b="1" dirty="0">
              <a:solidFill>
                <a:srgbClr val="002060"/>
              </a:solidFill>
            </a:endParaRP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088641" y="931995"/>
            <a:ext cx="11320320" cy="816565"/>
          </a:xfrm>
          <a:ln/>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solidFill>
                  <a:srgbClr val="002060"/>
                </a:solidFill>
              </a:rPr>
              <a:t>OPTICAL DATA DIODE</a:t>
            </a:r>
          </a:p>
        </p:txBody>
      </p:sp>
      <p:sp>
        <p:nvSpPr>
          <p:cNvPr id="8194" name="Rectangle 2"/>
          <p:cNvSpPr>
            <a:spLocks noGrp="1" noChangeArrowheads="1"/>
          </p:cNvSpPr>
          <p:nvPr>
            <p:ph idx="1"/>
          </p:nvPr>
        </p:nvSpPr>
        <p:spPr>
          <a:xfrm>
            <a:off x="1197121" y="3429000"/>
            <a:ext cx="11103359" cy="2349305"/>
          </a:xfrm>
          <a:ln/>
        </p:spPr>
        <p:txBody>
          <a:bodyPr/>
          <a:lstStyle/>
          <a:p>
            <a:pPr marL="0" indent="0">
              <a:buClrTx/>
              <a:buSzPct val="45000"/>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3200" dirty="0">
                <a:solidFill>
                  <a:schemeClr val="tx1">
                    <a:lumMod val="95000"/>
                    <a:lumOff val="5000"/>
                  </a:schemeClr>
                </a:solidFill>
              </a:rPr>
              <a:t>Requirements:</a:t>
            </a:r>
            <a:endParaRPr lang="en-IN" dirty="0">
              <a:solidFill>
                <a:schemeClr val="tx1">
                  <a:lumMod val="95000"/>
                  <a:lumOff val="5000"/>
                </a:schemeClr>
              </a:solidFill>
            </a:endParaRP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solidFill>
                  <a:schemeClr val="tx1">
                    <a:lumMod val="95000"/>
                    <a:lumOff val="5000"/>
                  </a:schemeClr>
                </a:solidFill>
              </a:rPr>
              <a:t>Three fibre optic transceivers</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solidFill>
                  <a:schemeClr val="tx1">
                    <a:lumMod val="95000"/>
                    <a:lumOff val="5000"/>
                  </a:schemeClr>
                </a:solidFill>
              </a:rPr>
              <a:t>Two Ethernet cards</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solidFill>
                  <a:schemeClr val="tx1">
                    <a:lumMod val="95000"/>
                    <a:lumOff val="5000"/>
                  </a:schemeClr>
                </a:solidFill>
              </a:rPr>
              <a:t>Power supply</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solidFill>
                  <a:schemeClr val="tx1">
                    <a:lumMod val="95000"/>
                    <a:lumOff val="5000"/>
                  </a:schemeClr>
                </a:solidFill>
              </a:rPr>
              <a:t>fibre optic and copper cable</a:t>
            </a:r>
          </a:p>
        </p:txBody>
      </p:sp>
      <p:sp>
        <p:nvSpPr>
          <p:cNvPr id="4" name="Slide Number Placeholder 5"/>
          <p:cNvSpPr>
            <a:spLocks noGrp="1"/>
          </p:cNvSpPr>
          <p:nvPr>
            <p:ph type="sldNum" sz="quarter" idx="12"/>
          </p:nvPr>
        </p:nvSpPr>
        <p:spPr/>
        <p:txBody>
          <a:bodyPr/>
          <a:lstStyle/>
          <a:p>
            <a:fld id="{B9A0EDFE-2CC7-4B21-AEA7-7DE7A7FF80DE}" type="slidenum">
              <a:rPr lang="en-IN"/>
              <a:pPr/>
              <a:t>12</a:t>
            </a:fld>
            <a:endParaRPr lang="en-IN"/>
          </a:p>
        </p:txBody>
      </p:sp>
      <p:sp>
        <p:nvSpPr>
          <p:cNvPr id="2" name="TextBox 1">
            <a:extLst>
              <a:ext uri="{FF2B5EF4-FFF2-40B4-BE49-F238E27FC236}">
                <a16:creationId xmlns:a16="http://schemas.microsoft.com/office/drawing/2014/main" id="{60FD54B1-57FD-4166-B532-2AFC7B174413}"/>
              </a:ext>
            </a:extLst>
          </p:cNvPr>
          <p:cNvSpPr txBox="1"/>
          <p:nvPr/>
        </p:nvSpPr>
        <p:spPr>
          <a:xfrm>
            <a:off x="1088640" y="1897310"/>
            <a:ext cx="1110335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A data diode is a computer security device that restricts the communication along a network connection between two computers so that data can only be transmitted in one direction. </a:t>
            </a:r>
          </a:p>
          <a:p>
            <a:pPr marL="342900" indent="-342900">
              <a:buFont typeface="Arial" panose="020B0604020202020204" pitchFamily="34" charset="0"/>
              <a:buChar char="•"/>
            </a:pPr>
            <a:r>
              <a:rPr lang="en-US" sz="2000" dirty="0"/>
              <a:t>Since the data diode has a single fiber-optic cable, it is impossible to reverse transmissions due to the basic laws of physics</a:t>
            </a:r>
          </a:p>
          <a:p>
            <a:endParaRPr lang="en-US" sz="2000" dirty="0"/>
          </a:p>
        </p:txBody>
      </p:sp>
      <p:sp>
        <p:nvSpPr>
          <p:cNvPr id="3" name="TextBox 2">
            <a:extLst>
              <a:ext uri="{FF2B5EF4-FFF2-40B4-BE49-F238E27FC236}">
                <a16:creationId xmlns:a16="http://schemas.microsoft.com/office/drawing/2014/main" id="{D9BB9265-BD63-4C1E-95ED-B488F5401572}"/>
              </a:ext>
            </a:extLst>
          </p:cNvPr>
          <p:cNvSpPr txBox="1"/>
          <p:nvPr/>
        </p:nvSpPr>
        <p:spPr>
          <a:xfrm>
            <a:off x="0" y="6455578"/>
            <a:ext cx="12192000" cy="369332"/>
          </a:xfrm>
          <a:prstGeom prst="rect">
            <a:avLst/>
          </a:prstGeom>
          <a:noFill/>
        </p:spPr>
        <p:txBody>
          <a:bodyPr wrap="square" rtlCol="0">
            <a:spAutoFit/>
          </a:bodyPr>
          <a:lstStyle/>
          <a:p>
            <a:r>
              <a:rPr lang="en-US" dirty="0">
                <a:solidFill>
                  <a:schemeClr val="bg1"/>
                </a:solidFill>
              </a:rPr>
              <a:t>https://www.researchgate.net/publication/267954959_An_Implementation_of_an_Optical_Data_Diode [accessed Jul 17 2018].</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idx="1"/>
          </p:nvPr>
        </p:nvSpPr>
        <p:spPr>
          <a:xfrm>
            <a:off x="1125158" y="1826819"/>
            <a:ext cx="10382747" cy="3842462"/>
          </a:xfrm>
          <a:ln/>
        </p:spPr>
        <p:txBody>
          <a:bodyPr/>
          <a:lstStyle/>
          <a:p>
            <a:pPr>
              <a:buClrTx/>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Three  fibre  optic  transceivers, the third fibre optic transceiver is required simply to supply a carrier signal to the lower side transceiver which will not work if it does not see the appropriate carrier signal.</a:t>
            </a:r>
          </a:p>
          <a:p>
            <a:pPr>
              <a:buClrTx/>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Two ethernet cards. One ethernet card is put in each of the gateway work stations so that the two workstations are linked by a dedicated sub-network in order to avoid the possibility of packet collision with other network traffic</a:t>
            </a:r>
          </a:p>
          <a:p>
            <a:pPr>
              <a:buClrTx/>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A power supply for the third fibre optic transceiver. The power for this could be tapped from the cable that connects the other fibre optic transceiver to the low side ethernet card, if this card can supply enough power for two cards.</a:t>
            </a:r>
          </a:p>
          <a:p>
            <a:pPr>
              <a:buClrTx/>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Appropriate fibre optic and copper cable to make connections as in next </a:t>
            </a:r>
            <a:r>
              <a:rPr lang="en-IN" dirty="0"/>
              <a:t>f</a:t>
            </a:r>
            <a:r>
              <a:rPr lang="en-IN" b="0" dirty="0"/>
              <a:t>igure. </a:t>
            </a:r>
          </a:p>
        </p:txBody>
      </p:sp>
      <p:sp>
        <p:nvSpPr>
          <p:cNvPr id="3" name="Slide Number Placeholder 5"/>
          <p:cNvSpPr>
            <a:spLocks noGrp="1"/>
          </p:cNvSpPr>
          <p:nvPr>
            <p:ph type="sldNum" sz="quarter" idx="12"/>
          </p:nvPr>
        </p:nvSpPr>
        <p:spPr/>
        <p:txBody>
          <a:bodyPr/>
          <a:lstStyle/>
          <a:p>
            <a:fld id="{743A6DBE-633F-4573-8FA0-F3F5AFCAAA96}" type="slidenum">
              <a:rPr lang="en-IN"/>
              <a:pPr/>
              <a:t>13</a:t>
            </a:fld>
            <a:endParaRPr lang="en-IN"/>
          </a:p>
        </p:txBody>
      </p:sp>
      <p:sp>
        <p:nvSpPr>
          <p:cNvPr id="4" name="Rectangle 1">
            <a:extLst>
              <a:ext uri="{FF2B5EF4-FFF2-40B4-BE49-F238E27FC236}">
                <a16:creationId xmlns:a16="http://schemas.microsoft.com/office/drawing/2014/main" id="{7315091A-FEF3-495D-99DD-853221B5C174}"/>
              </a:ext>
            </a:extLst>
          </p:cNvPr>
          <p:cNvSpPr>
            <a:spLocks noGrp="1" noChangeArrowheads="1"/>
          </p:cNvSpPr>
          <p:nvPr>
            <p:ph type="title"/>
          </p:nvPr>
        </p:nvSpPr>
        <p:spPr>
          <a:xfrm>
            <a:off x="1088641" y="931995"/>
            <a:ext cx="10123842" cy="816565"/>
          </a:xfrm>
          <a:ln/>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Optical Data Diode</a:t>
            </a:r>
            <a:r>
              <a:rPr lang="en-IN" sz="3600" dirty="0"/>
              <a:t>(Conti…)</a:t>
            </a:r>
          </a:p>
        </p:txBody>
      </p:sp>
      <p:sp>
        <p:nvSpPr>
          <p:cNvPr id="5" name="TextBox 4">
            <a:extLst>
              <a:ext uri="{FF2B5EF4-FFF2-40B4-BE49-F238E27FC236}">
                <a16:creationId xmlns:a16="http://schemas.microsoft.com/office/drawing/2014/main" id="{F2C88D2F-0608-4AE2-850A-6D74110E8B99}"/>
              </a:ext>
            </a:extLst>
          </p:cNvPr>
          <p:cNvSpPr txBox="1"/>
          <p:nvPr/>
        </p:nvSpPr>
        <p:spPr>
          <a:xfrm>
            <a:off x="0" y="6455578"/>
            <a:ext cx="12192000" cy="369332"/>
          </a:xfrm>
          <a:prstGeom prst="rect">
            <a:avLst/>
          </a:prstGeom>
          <a:noFill/>
        </p:spPr>
        <p:txBody>
          <a:bodyPr wrap="square" rtlCol="0">
            <a:spAutoFit/>
          </a:bodyPr>
          <a:lstStyle/>
          <a:p>
            <a:r>
              <a:rPr lang="en-US" dirty="0">
                <a:solidFill>
                  <a:schemeClr val="bg1"/>
                </a:solidFill>
              </a:rPr>
              <a:t>https://www.researchgate.net/publication/267954959_An_Implementation_of_an_Optical_Data_Diode [accessed Jul 17 2018].</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181429" y="979304"/>
            <a:ext cx="8089180" cy="816565"/>
          </a:xfrm>
          <a:ln/>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Implementation</a:t>
            </a:r>
          </a:p>
        </p:txBody>
      </p:sp>
      <p:sp>
        <p:nvSpPr>
          <p:cNvPr id="6" name="Slide Number Placeholder 5"/>
          <p:cNvSpPr>
            <a:spLocks noGrp="1"/>
          </p:cNvSpPr>
          <p:nvPr>
            <p:ph type="sldNum" sz="quarter" idx="12"/>
          </p:nvPr>
        </p:nvSpPr>
        <p:spPr/>
        <p:txBody>
          <a:bodyPr/>
          <a:lstStyle/>
          <a:p>
            <a:fld id="{2D5277BE-192B-4BFF-A7BA-5B59C4DFDED8}" type="slidenum">
              <a:rPr lang="en-IN"/>
              <a:pPr/>
              <a:t>14</a:t>
            </a:fld>
            <a:endParaRPr lang="en-IN"/>
          </a:p>
        </p:txBody>
      </p:sp>
      <p:pic>
        <p:nvPicPr>
          <p:cNvPr id="10242" name="Picture 2"/>
          <p:cNvPicPr>
            <a:picLocks noChangeAspect="1" noChangeArrowheads="1"/>
          </p:cNvPicPr>
          <p:nvPr/>
        </p:nvPicPr>
        <p:blipFill>
          <a:blip r:embed="rId3" cstate="print"/>
          <a:srcRect/>
          <a:stretch>
            <a:fillRect/>
          </a:stretch>
        </p:blipFill>
        <p:spPr bwMode="auto">
          <a:xfrm>
            <a:off x="3162241" y="1795869"/>
            <a:ext cx="5648640" cy="4245566"/>
          </a:xfrm>
          <a:prstGeom prst="rect">
            <a:avLst/>
          </a:prstGeom>
          <a:noFill/>
          <a:ln w="9525" cap="flat">
            <a:noFill/>
            <a:round/>
            <a:headEnd/>
            <a:tailEnd/>
          </a:ln>
          <a:effectLst/>
        </p:spPr>
      </p:pic>
      <p:sp>
        <p:nvSpPr>
          <p:cNvPr id="10243" name="Rectangle 3"/>
          <p:cNvSpPr>
            <a:spLocks noChangeArrowheads="1"/>
          </p:cNvSpPr>
          <p:nvPr/>
        </p:nvSpPr>
        <p:spPr bwMode="auto">
          <a:xfrm>
            <a:off x="2461440" y="3832243"/>
            <a:ext cx="1169281" cy="439246"/>
          </a:xfrm>
          <a:prstGeom prst="rect">
            <a:avLst/>
          </a:prstGeom>
          <a:solidFill>
            <a:srgbClr val="FFFFFF"/>
          </a:solidFill>
          <a:ln w="9525" cap="flat">
            <a:solidFill>
              <a:srgbClr val="FFFFFF"/>
            </a:solidFill>
            <a:round/>
            <a:headEnd/>
            <a:tailEnd/>
          </a:ln>
          <a:effectLst/>
        </p:spPr>
        <p:txBody>
          <a:bodyPr wrap="none" lIns="90000" tIns="45000" rIns="90000" bIns="45000" anchor="ctr"/>
          <a:lstStyle/>
          <a:p>
            <a:pPr algn="ctr">
              <a:tabLst>
                <a:tab pos="449263" algn="l"/>
                <a:tab pos="898525" algn="l"/>
              </a:tabLst>
            </a:pPr>
            <a:r>
              <a:rPr lang="en-IN">
                <a:solidFill>
                  <a:srgbClr val="000000"/>
                </a:solidFill>
                <a:ea typeface="源ノ角ゴシック Normal" charset="0"/>
                <a:cs typeface="源ノ角ゴシック Normal" charset="0"/>
              </a:rPr>
              <a:t>Destination</a:t>
            </a:r>
          </a:p>
        </p:txBody>
      </p:sp>
      <p:sp>
        <p:nvSpPr>
          <p:cNvPr id="10244" name="Rectangle 4"/>
          <p:cNvSpPr>
            <a:spLocks noChangeArrowheads="1"/>
          </p:cNvSpPr>
          <p:nvPr/>
        </p:nvSpPr>
        <p:spPr bwMode="auto">
          <a:xfrm>
            <a:off x="8348160" y="3882647"/>
            <a:ext cx="1169281" cy="439247"/>
          </a:xfrm>
          <a:prstGeom prst="rect">
            <a:avLst/>
          </a:prstGeom>
          <a:solidFill>
            <a:srgbClr val="FFFFFF"/>
          </a:solidFill>
          <a:ln w="9525" cap="flat">
            <a:solidFill>
              <a:srgbClr val="FFFFFF"/>
            </a:solidFill>
            <a:round/>
            <a:headEnd/>
            <a:tailEnd/>
          </a:ln>
          <a:effectLst/>
        </p:spPr>
        <p:txBody>
          <a:bodyPr wrap="none" lIns="90000" tIns="45000" rIns="90000" bIns="45000" anchor="ctr"/>
          <a:lstStyle/>
          <a:p>
            <a:pPr algn="ctr">
              <a:tabLst>
                <a:tab pos="449263" algn="l"/>
                <a:tab pos="898525" algn="l"/>
              </a:tabLst>
            </a:pPr>
            <a:r>
              <a:rPr lang="en-IN">
                <a:solidFill>
                  <a:srgbClr val="000000"/>
                </a:solidFill>
                <a:ea typeface="源ノ角ゴシック Normal" charset="0"/>
                <a:cs typeface="源ノ角ゴシック Normal" charset="0"/>
              </a:rPr>
              <a:t>Source</a:t>
            </a:r>
          </a:p>
        </p:txBody>
      </p:sp>
      <p:sp>
        <p:nvSpPr>
          <p:cNvPr id="7" name="TextBox 6">
            <a:extLst>
              <a:ext uri="{FF2B5EF4-FFF2-40B4-BE49-F238E27FC236}">
                <a16:creationId xmlns:a16="http://schemas.microsoft.com/office/drawing/2014/main" id="{791CF6E1-3887-48B2-B717-BD0B5F04E441}"/>
              </a:ext>
            </a:extLst>
          </p:cNvPr>
          <p:cNvSpPr txBox="1"/>
          <p:nvPr/>
        </p:nvSpPr>
        <p:spPr>
          <a:xfrm>
            <a:off x="0" y="6455578"/>
            <a:ext cx="12192000" cy="369332"/>
          </a:xfrm>
          <a:prstGeom prst="rect">
            <a:avLst/>
          </a:prstGeom>
          <a:noFill/>
        </p:spPr>
        <p:txBody>
          <a:bodyPr wrap="square" rtlCol="0">
            <a:spAutoFit/>
          </a:bodyPr>
          <a:lstStyle/>
          <a:p>
            <a:r>
              <a:rPr lang="en-US" dirty="0">
                <a:solidFill>
                  <a:schemeClr val="bg1"/>
                </a:solidFill>
              </a:rPr>
              <a:t>https://www.researchgate.net/publication/267954959_An_Implementation_of_an_Optical_Data_Diode [accessed Jul 17 2018].</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43176" y="885464"/>
            <a:ext cx="11320320" cy="816565"/>
          </a:xfrm>
          <a:ln/>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Optical Data Diodes</a:t>
            </a:r>
            <a:r>
              <a:rPr lang="en-IN" sz="3600" b="0" dirty="0"/>
              <a:t>(Conti...)</a:t>
            </a:r>
          </a:p>
        </p:txBody>
      </p:sp>
      <p:sp>
        <p:nvSpPr>
          <p:cNvPr id="11266" name="Rectangle 2"/>
          <p:cNvSpPr>
            <a:spLocks noGrp="1" noChangeArrowheads="1"/>
          </p:cNvSpPr>
          <p:nvPr>
            <p:ph idx="1"/>
          </p:nvPr>
        </p:nvSpPr>
        <p:spPr>
          <a:xfrm>
            <a:off x="1143176" y="2053883"/>
            <a:ext cx="10195384" cy="3918653"/>
          </a:xfrm>
          <a:ln/>
        </p:spPr>
        <p:txBody>
          <a:bodyPr/>
          <a:lstStyle/>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An  optical  data  diode  neatly  separates  into  a  hardware  component  and  a  software component.</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The  configuration  of  the  hardware  is  entirely  responsible  for  providing confidentiality security.</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The software is responsible for providing the functionality or services through the one way link.</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Software like virus checkers can be added to provide integrity protection, although this is not at the same high level of assurance as the confidentiality assurance provided by the optical data diode.</a:t>
            </a:r>
          </a:p>
        </p:txBody>
      </p:sp>
      <p:sp>
        <p:nvSpPr>
          <p:cNvPr id="4" name="Slide Number Placeholder 5"/>
          <p:cNvSpPr>
            <a:spLocks noGrp="1"/>
          </p:cNvSpPr>
          <p:nvPr>
            <p:ph type="sldNum" sz="quarter" idx="12"/>
          </p:nvPr>
        </p:nvSpPr>
        <p:spPr/>
        <p:txBody>
          <a:bodyPr/>
          <a:lstStyle/>
          <a:p>
            <a:fld id="{1E2B8531-0821-4EF0-9B6B-0BE013BC1C00}" type="slidenum">
              <a:rPr lang="en-IN"/>
              <a:pPr/>
              <a:t>15</a:t>
            </a:fld>
            <a:endParaRPr lang="en-IN"/>
          </a:p>
        </p:txBody>
      </p:sp>
      <p:sp>
        <p:nvSpPr>
          <p:cNvPr id="5" name="TextBox 4">
            <a:extLst>
              <a:ext uri="{FF2B5EF4-FFF2-40B4-BE49-F238E27FC236}">
                <a16:creationId xmlns:a16="http://schemas.microsoft.com/office/drawing/2014/main" id="{A0F87618-A583-42F6-A346-480950DBF739}"/>
              </a:ext>
            </a:extLst>
          </p:cNvPr>
          <p:cNvSpPr txBox="1"/>
          <p:nvPr/>
        </p:nvSpPr>
        <p:spPr>
          <a:xfrm>
            <a:off x="0" y="6455578"/>
            <a:ext cx="12192000" cy="369332"/>
          </a:xfrm>
          <a:prstGeom prst="rect">
            <a:avLst/>
          </a:prstGeom>
          <a:noFill/>
        </p:spPr>
        <p:txBody>
          <a:bodyPr wrap="square" rtlCol="0">
            <a:spAutoFit/>
          </a:bodyPr>
          <a:lstStyle/>
          <a:p>
            <a:r>
              <a:rPr lang="en-US" dirty="0">
                <a:solidFill>
                  <a:schemeClr val="bg1"/>
                </a:solidFill>
              </a:rPr>
              <a:t>https://www.researchgate.net/publication/267954959_An_Implementation_of_an_Optical_Data_Diode [accessed Jul 17 2018].</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7F8A2E3-0ADF-4FE4-B325-B19343C46C5A}" type="slidenum">
              <a:rPr lang="en-IN"/>
              <a:pPr/>
              <a:t>16</a:t>
            </a:fld>
            <a:endParaRPr lang="en-IN"/>
          </a:p>
        </p:txBody>
      </p:sp>
      <p:pic>
        <p:nvPicPr>
          <p:cNvPr id="12290" name="Picture 2"/>
          <p:cNvPicPr>
            <a:picLocks noChangeAspect="1" noChangeArrowheads="1"/>
          </p:cNvPicPr>
          <p:nvPr/>
        </p:nvPicPr>
        <p:blipFill>
          <a:blip r:embed="rId3" cstate="print"/>
          <a:srcRect/>
          <a:stretch>
            <a:fillRect/>
          </a:stretch>
        </p:blipFill>
        <p:spPr bwMode="auto">
          <a:xfrm>
            <a:off x="1016063" y="1536385"/>
            <a:ext cx="10494969" cy="333103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D83E686-BFB8-4A1C-B99A-662CDDE9AA92}"/>
              </a:ext>
            </a:extLst>
          </p:cNvPr>
          <p:cNvSpPr txBox="1"/>
          <p:nvPr/>
        </p:nvSpPr>
        <p:spPr>
          <a:xfrm>
            <a:off x="0" y="6455578"/>
            <a:ext cx="12192000" cy="369332"/>
          </a:xfrm>
          <a:prstGeom prst="rect">
            <a:avLst/>
          </a:prstGeom>
          <a:noFill/>
        </p:spPr>
        <p:txBody>
          <a:bodyPr wrap="square" rtlCol="0">
            <a:spAutoFit/>
          </a:bodyPr>
          <a:lstStyle/>
          <a:p>
            <a:r>
              <a:rPr lang="en-US" dirty="0">
                <a:solidFill>
                  <a:schemeClr val="bg1"/>
                </a:solidFill>
              </a:rPr>
              <a:t>https://www.researchgate.net/publication/267954959_An_Implementation_of_an_Optical_Data_Diode [accessed Jul 17 2018].</a:t>
            </a:r>
          </a:p>
        </p:txBody>
      </p:sp>
      <p:sp>
        <p:nvSpPr>
          <p:cNvPr id="8" name="Rounded Rectangle 7"/>
          <p:cNvSpPr/>
          <p:nvPr/>
        </p:nvSpPr>
        <p:spPr>
          <a:xfrm>
            <a:off x="1772529" y="2743200"/>
            <a:ext cx="1645920" cy="75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Destination</a:t>
            </a:r>
          </a:p>
        </p:txBody>
      </p:sp>
      <p:sp>
        <p:nvSpPr>
          <p:cNvPr id="9" name="Rounded Rectangle 8"/>
          <p:cNvSpPr/>
          <p:nvPr/>
        </p:nvSpPr>
        <p:spPr>
          <a:xfrm>
            <a:off x="9113519" y="2726788"/>
            <a:ext cx="1645920" cy="759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Source</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125158" y="859407"/>
            <a:ext cx="8342399" cy="816565"/>
          </a:xfrm>
          <a:ln/>
        </p:spPr>
        <p:txBody>
          <a:body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Advantages</a:t>
            </a:r>
          </a:p>
        </p:txBody>
      </p:sp>
      <p:sp>
        <p:nvSpPr>
          <p:cNvPr id="13314" name="Rectangle 2"/>
          <p:cNvSpPr>
            <a:spLocks noGrp="1" noChangeArrowheads="1"/>
          </p:cNvSpPr>
          <p:nvPr>
            <p:ph idx="1"/>
          </p:nvPr>
        </p:nvSpPr>
        <p:spPr>
          <a:xfrm>
            <a:off x="1210096" y="1922479"/>
            <a:ext cx="10016454" cy="1819528"/>
          </a:xfrm>
          <a:ln/>
        </p:spPr>
        <p:txBody>
          <a:bodyPr/>
          <a:lstStyle/>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The design of the optical data diode is very simple. Assurance that it is prohibiting communication in the reverse direction is confirmed by visual inspection of the configuration. </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The simple design should also enable easy accreditation by the local accrediting authority.</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0" dirty="0"/>
              <a:t>Such  a  data  diode  can  be built easily.</a:t>
            </a:r>
          </a:p>
        </p:txBody>
      </p:sp>
      <p:sp>
        <p:nvSpPr>
          <p:cNvPr id="4" name="Slide Number Placeholder 5"/>
          <p:cNvSpPr>
            <a:spLocks noGrp="1"/>
          </p:cNvSpPr>
          <p:nvPr>
            <p:ph type="sldNum" sz="quarter" idx="12"/>
          </p:nvPr>
        </p:nvSpPr>
        <p:spPr/>
        <p:txBody>
          <a:bodyPr/>
          <a:lstStyle/>
          <a:p>
            <a:fld id="{BD289645-08A7-4A28-ACD7-8253D98500ED}" type="slidenum">
              <a:rPr lang="en-IN"/>
              <a:pPr/>
              <a:t>17</a:t>
            </a:fld>
            <a:endParaRPr lang="en-IN"/>
          </a:p>
        </p:txBody>
      </p:sp>
      <p:sp>
        <p:nvSpPr>
          <p:cNvPr id="5" name="Rectangle 1">
            <a:extLst>
              <a:ext uri="{FF2B5EF4-FFF2-40B4-BE49-F238E27FC236}">
                <a16:creationId xmlns:a16="http://schemas.microsoft.com/office/drawing/2014/main" id="{80E898EC-6A88-46E7-A954-C29AE70AFD98}"/>
              </a:ext>
            </a:extLst>
          </p:cNvPr>
          <p:cNvSpPr txBox="1">
            <a:spLocks noChangeArrowheads="1"/>
          </p:cNvSpPr>
          <p:nvPr/>
        </p:nvSpPr>
        <p:spPr>
          <a:xfrm>
            <a:off x="979517" y="3879883"/>
            <a:ext cx="11320320" cy="816565"/>
          </a:xfrm>
          <a:prstGeom prst="rect">
            <a:avLst/>
          </a:prstGeom>
          <a:ln/>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u="sng" dirty="0"/>
              <a:t>Disadvantages</a:t>
            </a:r>
          </a:p>
        </p:txBody>
      </p:sp>
      <p:sp>
        <p:nvSpPr>
          <p:cNvPr id="6" name="Rectangle 2">
            <a:extLst>
              <a:ext uri="{FF2B5EF4-FFF2-40B4-BE49-F238E27FC236}">
                <a16:creationId xmlns:a16="http://schemas.microsoft.com/office/drawing/2014/main" id="{A78FB016-C562-424B-9270-5696DD5AF59A}"/>
              </a:ext>
            </a:extLst>
          </p:cNvPr>
          <p:cNvSpPr txBox="1">
            <a:spLocks noChangeArrowheads="1"/>
          </p:cNvSpPr>
          <p:nvPr/>
        </p:nvSpPr>
        <p:spPr>
          <a:xfrm>
            <a:off x="1125158" y="4844480"/>
            <a:ext cx="10414042" cy="1322364"/>
          </a:xfrm>
          <a:prstGeom prst="rect">
            <a:avLst/>
          </a:prstGeom>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The main disadvantage of this design is the fact that the delivery of data from the low side to the high side is in theory unreliable.  </a:t>
            </a:r>
          </a:p>
          <a:p>
            <a:pPr>
              <a:buClrTx/>
              <a:buSzPct val="45000"/>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In  practice  it  can  be  very  reliable  but  there  is  no  absolute  guarantee  that delivery will always occur.</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41" y="1963004"/>
            <a:ext cx="10058400" cy="1450757"/>
          </a:xfrm>
        </p:spPr>
        <p:txBody>
          <a:bodyPr/>
          <a:lstStyle/>
          <a:p>
            <a:r>
              <a:rPr lang="en-US" dirty="0"/>
              <a:t>Data Diodes using Proxy Servers in Modbus Protocol</a:t>
            </a:r>
          </a:p>
        </p:txBody>
      </p:sp>
    </p:spTree>
    <p:extLst>
      <p:ext uri="{BB962C8B-B14F-4D97-AF65-F5344CB8AC3E}">
        <p14:creationId xmlns:p14="http://schemas.microsoft.com/office/powerpoint/2010/main" val="2575956863"/>
      </p:ext>
    </p:extLst>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E4762D8-FD8F-43FF-81CB-C2469939EC95}"/>
              </a:ext>
            </a:extLst>
          </p:cNvPr>
          <p:cNvSpPr txBox="1"/>
          <p:nvPr/>
        </p:nvSpPr>
        <p:spPr>
          <a:xfrm>
            <a:off x="1081712" y="1038381"/>
            <a:ext cx="9929880" cy="803684"/>
          </a:xfrm>
          <a:prstGeom prst="rect">
            <a:avLst/>
          </a:prstGeom>
          <a:noFill/>
          <a:ln>
            <a:noFill/>
          </a:ln>
        </p:spPr>
        <p:txBody>
          <a:bodyPr/>
          <a:lstStyle/>
          <a:p>
            <a:pPr>
              <a:lnSpc>
                <a:spcPct val="100000"/>
              </a:lnSpc>
            </a:pPr>
            <a:r>
              <a:rPr lang="en-US" sz="4800" b="0" strike="noStrike" spc="-1" dirty="0">
                <a:solidFill>
                  <a:srgbClr val="002060"/>
                </a:solidFill>
              </a:rPr>
              <a:t>Typical Modbus TCP Communication</a:t>
            </a:r>
          </a:p>
        </p:txBody>
      </p:sp>
      <p:sp>
        <p:nvSpPr>
          <p:cNvPr id="5" name="TextShape 2">
            <a:extLst>
              <a:ext uri="{FF2B5EF4-FFF2-40B4-BE49-F238E27FC236}">
                <a16:creationId xmlns:a16="http://schemas.microsoft.com/office/drawing/2014/main" id="{50AB8D60-1593-4F44-827C-803585A7633F}"/>
              </a:ext>
            </a:extLst>
          </p:cNvPr>
          <p:cNvSpPr txBox="1"/>
          <p:nvPr/>
        </p:nvSpPr>
        <p:spPr>
          <a:xfrm>
            <a:off x="1081712" y="2139938"/>
            <a:ext cx="10200577" cy="1289062"/>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The Modbus TCP Communication is based on Client / Server Request-Response Communication</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In this Protocol, the Client (MTU) requests for data. Based on the request received by the Server (RTU) , the response is provided to the Client.</a:t>
            </a:r>
          </a:p>
          <a:p>
            <a:pPr>
              <a:lnSpc>
                <a:spcPct val="100000"/>
              </a:lnSpc>
              <a:spcBef>
                <a:spcPts val="1001"/>
              </a:spcBef>
            </a:pPr>
            <a:endParaRPr lang="en-US" sz="1800" b="0" strike="noStrike" spc="-1" dirty="0">
              <a:solidFill>
                <a:srgbClr val="404040"/>
              </a:solidFill>
              <a:latin typeface="Trebuchet MS"/>
            </a:endParaRPr>
          </a:p>
          <a:p>
            <a:pPr>
              <a:lnSpc>
                <a:spcPct val="100000"/>
              </a:lnSpc>
              <a:spcBef>
                <a:spcPts val="1001"/>
              </a:spcBef>
            </a:pPr>
            <a:r>
              <a:rPr lang="en-US" sz="1800" b="0" strike="noStrike" spc="-1" dirty="0">
                <a:solidFill>
                  <a:srgbClr val="404040"/>
                </a:solidFill>
                <a:latin typeface="Trebuchet MS"/>
              </a:rPr>
              <a:t> </a:t>
            </a:r>
          </a:p>
        </p:txBody>
      </p:sp>
      <p:pic>
        <p:nvPicPr>
          <p:cNvPr id="6" name="Picture 3">
            <a:extLst>
              <a:ext uri="{FF2B5EF4-FFF2-40B4-BE49-F238E27FC236}">
                <a16:creationId xmlns:a16="http://schemas.microsoft.com/office/drawing/2014/main" id="{88D85C31-2EAB-43E1-84F8-A69B43D0101D}"/>
              </a:ext>
            </a:extLst>
          </p:cNvPr>
          <p:cNvPicPr/>
          <p:nvPr/>
        </p:nvPicPr>
        <p:blipFill>
          <a:blip r:embed="rId2" cstate="print"/>
          <a:stretch/>
        </p:blipFill>
        <p:spPr>
          <a:xfrm>
            <a:off x="3360441" y="4081756"/>
            <a:ext cx="5114520" cy="1333080"/>
          </a:xfrm>
          <a:prstGeom prst="rect">
            <a:avLst/>
          </a:prstGeom>
          <a:ln>
            <a:noFill/>
          </a:ln>
        </p:spPr>
      </p:pic>
    </p:spTree>
    <p:extLst>
      <p:ext uri="{BB962C8B-B14F-4D97-AF65-F5344CB8AC3E}">
        <p14:creationId xmlns:p14="http://schemas.microsoft.com/office/powerpoint/2010/main" val="1991067909"/>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8696715" cy="1343893"/>
          </a:xfrm>
        </p:spPr>
        <p:txBody>
          <a:bodyPr/>
          <a:lstStyle/>
          <a:p>
            <a:r>
              <a:rPr lang="en-IN" dirty="0">
                <a:solidFill>
                  <a:srgbClr val="002060"/>
                </a:solidFill>
                <a:latin typeface="+mn-lt"/>
                <a:ea typeface="Adobe Fan Heiti Std B" pitchFamily="34" charset="-128"/>
              </a:rPr>
              <a:t>Problem Description</a:t>
            </a:r>
          </a:p>
        </p:txBody>
      </p:sp>
      <p:sp>
        <p:nvSpPr>
          <p:cNvPr id="3" name="Content Placeholder 2"/>
          <p:cNvSpPr>
            <a:spLocks noGrp="1"/>
          </p:cNvSpPr>
          <p:nvPr>
            <p:ph sz="quarter" idx="1"/>
          </p:nvPr>
        </p:nvSpPr>
        <p:spPr>
          <a:xfrm>
            <a:off x="1097280" y="1796751"/>
            <a:ext cx="10058400" cy="2634572"/>
          </a:xfrm>
        </p:spPr>
        <p:txBody>
          <a:bodyPr>
            <a:normAutofit/>
          </a:bodyPr>
          <a:lstStyle/>
          <a:p>
            <a:pPr marL="0" indent="0" algn="just">
              <a:buFont typeface="Wingdings" pitchFamily="2" charset="2"/>
              <a:buChar char="§"/>
            </a:pPr>
            <a:r>
              <a:rPr lang="en-IN" dirty="0"/>
              <a:t>Complexity and frequency of cyber attacks against plant control systems is rising, as is the       corporate demand for real time access to plant control system data.</a:t>
            </a:r>
          </a:p>
          <a:p>
            <a:pPr marL="0" indent="0" algn="just">
              <a:buFont typeface="Wingdings" pitchFamily="2" charset="2"/>
              <a:buChar char="§"/>
            </a:pPr>
            <a:r>
              <a:rPr lang="en-IN" dirty="0"/>
              <a:t>Supervisory Control and Data Acquisition/Industrial Control Systems (SCADA/ICS) perform an essential role in ensuring the safe, reliable operation of critical infrastructure.</a:t>
            </a:r>
          </a:p>
          <a:p>
            <a:pPr marL="0" indent="0" algn="just">
              <a:buFont typeface="Wingdings" pitchFamily="2" charset="2"/>
              <a:buChar char="§"/>
            </a:pPr>
            <a:r>
              <a:rPr lang="en-IN" dirty="0"/>
              <a:t>High availability requirements and often safety related functionality demand that these systems be protected against deliberate and inadvertent incidents which could compromise their operation.</a:t>
            </a:r>
          </a:p>
          <a:p>
            <a:pPr marL="0" indent="0">
              <a:buFont typeface="Arial" pitchFamily="34" charset="0"/>
              <a:buChar char="•"/>
            </a:pPr>
            <a:endParaRPr lang="en-IN" dirty="0"/>
          </a:p>
        </p:txBody>
      </p:sp>
      <p:pic>
        <p:nvPicPr>
          <p:cNvPr id="5" name="Picture 4" descr="Screenshot-2018-7-2 Cyber Security Data Diode - YouTube(2).png">
            <a:extLst>
              <a:ext uri="{FF2B5EF4-FFF2-40B4-BE49-F238E27FC236}">
                <a16:creationId xmlns:a16="http://schemas.microsoft.com/office/drawing/2014/main" id="{61163583-D4DE-41C2-9672-2C5F14379528}"/>
              </a:ext>
            </a:extLst>
          </p:cNvPr>
          <p:cNvPicPr>
            <a:picLocks noChangeAspect="1"/>
          </p:cNvPicPr>
          <p:nvPr/>
        </p:nvPicPr>
        <p:blipFill rotWithShape="1">
          <a:blip r:embed="rId2" cstate="print">
            <a:lum bright="10000" contrast="10000"/>
          </a:blip>
          <a:srcRect l="8637" t="-1437" r="6894" b="-1"/>
          <a:stretch/>
        </p:blipFill>
        <p:spPr>
          <a:xfrm>
            <a:off x="8749752" y="4273887"/>
            <a:ext cx="2844936" cy="1791381"/>
          </a:xfrm>
          <a:prstGeom prst="rect">
            <a:avLst/>
          </a:prstGeom>
          <a:ln>
            <a:noFill/>
          </a:ln>
          <a:effectLst>
            <a:outerShdw blurRad="292100" dist="139700" dir="2700000" algn="tl" rotWithShape="0">
              <a:srgbClr val="333333">
                <a:alpha val="65000"/>
              </a:srgbClr>
            </a:outerShdw>
          </a:effectLst>
        </p:spPr>
      </p:pic>
      <p:pic>
        <p:nvPicPr>
          <p:cNvPr id="4" name="Picture 3" descr="Screenshot-2018-7-2 Cyber Security Data Diode - YouTube(1).png">
            <a:extLst>
              <a:ext uri="{FF2B5EF4-FFF2-40B4-BE49-F238E27FC236}">
                <a16:creationId xmlns:a16="http://schemas.microsoft.com/office/drawing/2014/main" id="{53DB0A74-6194-4E49-8FC9-0F0E545198AB}"/>
              </a:ext>
            </a:extLst>
          </p:cNvPr>
          <p:cNvPicPr>
            <a:picLocks noChangeAspect="1"/>
          </p:cNvPicPr>
          <p:nvPr/>
        </p:nvPicPr>
        <p:blipFill rotWithShape="1">
          <a:blip r:embed="rId3" cstate="print">
            <a:lum bright="10000" contrast="10000"/>
          </a:blip>
          <a:srcRect l="12249" r="16446" b="2434"/>
          <a:stretch/>
        </p:blipFill>
        <p:spPr>
          <a:xfrm>
            <a:off x="6234957" y="4273887"/>
            <a:ext cx="2514795" cy="1791381"/>
          </a:xfrm>
          <a:prstGeom prst="rect">
            <a:avLst/>
          </a:prstGeom>
          <a:ln>
            <a:noFill/>
          </a:ln>
          <a:effectLst>
            <a:outerShdw blurRad="292100" dist="139700" dir="2700000" algn="tl" rotWithShape="0">
              <a:srgbClr val="333333">
                <a:alpha val="65000"/>
              </a:srgbClr>
            </a:outerShdw>
          </a:effectLst>
        </p:spPr>
      </p:pic>
      <p:pic>
        <p:nvPicPr>
          <p:cNvPr id="6" name="Picture 5" descr="Screenshot-2018-7-2 Cyber Security Data Diode - YouTube.png">
            <a:extLst>
              <a:ext uri="{FF2B5EF4-FFF2-40B4-BE49-F238E27FC236}">
                <a16:creationId xmlns:a16="http://schemas.microsoft.com/office/drawing/2014/main" id="{A9FCAFE7-7165-46F2-BF81-7051523EA04D}"/>
              </a:ext>
            </a:extLst>
          </p:cNvPr>
          <p:cNvPicPr>
            <a:picLocks noChangeAspect="1"/>
          </p:cNvPicPr>
          <p:nvPr/>
        </p:nvPicPr>
        <p:blipFill rotWithShape="1">
          <a:blip r:embed="rId4" cstate="print">
            <a:lum bright="10000" contrast="10000"/>
          </a:blip>
          <a:srcRect l="12708" r="13283"/>
          <a:stretch/>
        </p:blipFill>
        <p:spPr>
          <a:xfrm>
            <a:off x="3589569" y="4276446"/>
            <a:ext cx="2645388" cy="1791381"/>
          </a:xfrm>
          <a:prstGeom prst="rect">
            <a:avLst/>
          </a:prstGeom>
          <a:ln>
            <a:noFill/>
          </a:ln>
          <a:effectLst>
            <a:outerShdw blurRad="292100" dist="139700" dir="2700000" algn="tl" rotWithShape="0">
              <a:srgbClr val="333333">
                <a:alpha val="65000"/>
              </a:srgbClr>
            </a:outerShdw>
          </a:effectLst>
        </p:spPr>
      </p:pic>
      <p:pic>
        <p:nvPicPr>
          <p:cNvPr id="7" name="Picture 6" descr="Screenshot-2018-7-2 Cyber Security Data Diode - YouTube(3).png">
            <a:extLst>
              <a:ext uri="{FF2B5EF4-FFF2-40B4-BE49-F238E27FC236}">
                <a16:creationId xmlns:a16="http://schemas.microsoft.com/office/drawing/2014/main" id="{77436F27-9CE6-4382-ACB1-56EC97315FC4}"/>
              </a:ext>
            </a:extLst>
          </p:cNvPr>
          <p:cNvPicPr>
            <a:picLocks noChangeAspect="1"/>
          </p:cNvPicPr>
          <p:nvPr/>
        </p:nvPicPr>
        <p:blipFill rotWithShape="1">
          <a:blip r:embed="rId5" cstate="print">
            <a:lum bright="10000" contrast="10000"/>
          </a:blip>
          <a:srcRect l="11878" t="5263" r="9374"/>
          <a:stretch/>
        </p:blipFill>
        <p:spPr>
          <a:xfrm>
            <a:off x="744633" y="4276446"/>
            <a:ext cx="2844936" cy="179138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7795835-BD2F-4507-97F0-DBCB97EBBA42}"/>
              </a:ext>
            </a:extLst>
          </p:cNvPr>
          <p:cNvSpPr txBox="1"/>
          <p:nvPr/>
        </p:nvSpPr>
        <p:spPr>
          <a:xfrm>
            <a:off x="1069144" y="6428935"/>
            <a:ext cx="10973755" cy="369332"/>
          </a:xfrm>
          <a:prstGeom prst="rect">
            <a:avLst/>
          </a:prstGeom>
          <a:noFill/>
        </p:spPr>
        <p:txBody>
          <a:bodyPr wrap="square" rtlCol="0">
            <a:spAutoFit/>
          </a:bodyPr>
          <a:lstStyle/>
          <a:p>
            <a:r>
              <a:rPr lang="en-US" dirty="0">
                <a:solidFill>
                  <a:schemeClr val="bg1"/>
                </a:solidFill>
              </a:rPr>
              <a:t>Image Source: https://www.youtube.com/watch?v=qtWYVihHz5w</a:t>
            </a:r>
          </a:p>
        </p:txBody>
      </p:sp>
    </p:spTree>
    <p:extLst>
      <p:ext uri="{BB962C8B-B14F-4D97-AF65-F5344CB8AC3E}">
        <p14:creationId xmlns:p14="http://schemas.microsoft.com/office/powerpoint/2010/main" val="4131358726"/>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Shape 1">
            <a:extLst>
              <a:ext uri="{FF2B5EF4-FFF2-40B4-BE49-F238E27FC236}">
                <a16:creationId xmlns:a16="http://schemas.microsoft.com/office/drawing/2014/main" id="{94F479D7-A062-4E19-9671-861236781697}"/>
              </a:ext>
            </a:extLst>
          </p:cNvPr>
          <p:cNvSpPr txBox="1"/>
          <p:nvPr/>
        </p:nvSpPr>
        <p:spPr>
          <a:xfrm>
            <a:off x="1099191" y="1031511"/>
            <a:ext cx="10211234" cy="734411"/>
          </a:xfrm>
          <a:prstGeom prst="rect">
            <a:avLst/>
          </a:prstGeom>
          <a:noFill/>
          <a:ln>
            <a:noFill/>
          </a:ln>
        </p:spPr>
        <p:txBody>
          <a:bodyPr/>
          <a:lstStyle/>
          <a:p>
            <a:pPr>
              <a:lnSpc>
                <a:spcPct val="100000"/>
              </a:lnSpc>
            </a:pPr>
            <a:r>
              <a:rPr lang="en-US" sz="4800" b="0" strike="noStrike" spc="-1" dirty="0">
                <a:solidFill>
                  <a:srgbClr val="002060"/>
                </a:solidFill>
              </a:rPr>
              <a:t>Data Diode Model For Modbus Protocol</a:t>
            </a:r>
          </a:p>
        </p:txBody>
      </p:sp>
      <p:pic>
        <p:nvPicPr>
          <p:cNvPr id="21" name="Content Placeholder 3">
            <a:extLst>
              <a:ext uri="{FF2B5EF4-FFF2-40B4-BE49-F238E27FC236}">
                <a16:creationId xmlns:a16="http://schemas.microsoft.com/office/drawing/2014/main" id="{38F285B5-7E26-40A7-8ACD-F7C9889955FF}"/>
              </a:ext>
            </a:extLst>
          </p:cNvPr>
          <p:cNvPicPr/>
          <p:nvPr/>
        </p:nvPicPr>
        <p:blipFill>
          <a:blip r:embed="rId2" cstate="print"/>
          <a:stretch/>
        </p:blipFill>
        <p:spPr>
          <a:xfrm>
            <a:off x="2219285" y="2808226"/>
            <a:ext cx="8257680" cy="1476000"/>
          </a:xfrm>
          <a:prstGeom prst="rect">
            <a:avLst/>
          </a:prstGeom>
          <a:ln>
            <a:noFill/>
          </a:ln>
        </p:spPr>
      </p:pic>
      <p:sp>
        <p:nvSpPr>
          <p:cNvPr id="22" name="CustomShape 2">
            <a:extLst>
              <a:ext uri="{FF2B5EF4-FFF2-40B4-BE49-F238E27FC236}">
                <a16:creationId xmlns:a16="http://schemas.microsoft.com/office/drawing/2014/main" id="{3CAB8949-95E6-40F9-9548-9D71C0990768}"/>
              </a:ext>
            </a:extLst>
          </p:cNvPr>
          <p:cNvSpPr/>
          <p:nvPr/>
        </p:nvSpPr>
        <p:spPr>
          <a:xfrm flipH="1">
            <a:off x="3314765" y="3262546"/>
            <a:ext cx="1382760" cy="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23" name="CustomShape 3">
            <a:extLst>
              <a:ext uri="{FF2B5EF4-FFF2-40B4-BE49-F238E27FC236}">
                <a16:creationId xmlns:a16="http://schemas.microsoft.com/office/drawing/2014/main" id="{B34F2244-493B-4E51-90EC-CBAF9345AB79}"/>
              </a:ext>
            </a:extLst>
          </p:cNvPr>
          <p:cNvSpPr/>
          <p:nvPr/>
        </p:nvSpPr>
        <p:spPr>
          <a:xfrm>
            <a:off x="3315485" y="3522826"/>
            <a:ext cx="1382760" cy="21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24" name="CustomShape 4">
            <a:extLst>
              <a:ext uri="{FF2B5EF4-FFF2-40B4-BE49-F238E27FC236}">
                <a16:creationId xmlns:a16="http://schemas.microsoft.com/office/drawing/2014/main" id="{482A7D84-8DFF-4CFE-9758-85AF1D69F165}"/>
              </a:ext>
            </a:extLst>
          </p:cNvPr>
          <p:cNvSpPr/>
          <p:nvPr/>
        </p:nvSpPr>
        <p:spPr>
          <a:xfrm>
            <a:off x="8116085" y="3522826"/>
            <a:ext cx="1485720" cy="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25" name="CustomShape 5">
            <a:extLst>
              <a:ext uri="{FF2B5EF4-FFF2-40B4-BE49-F238E27FC236}">
                <a16:creationId xmlns:a16="http://schemas.microsoft.com/office/drawing/2014/main" id="{774461AE-0EA1-4178-AB8F-257FBB88F44A}"/>
              </a:ext>
            </a:extLst>
          </p:cNvPr>
          <p:cNvSpPr/>
          <p:nvPr/>
        </p:nvSpPr>
        <p:spPr>
          <a:xfrm flipH="1" flipV="1">
            <a:off x="8093045" y="3261826"/>
            <a:ext cx="1508400" cy="111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26" name="CustomShape 6">
            <a:extLst>
              <a:ext uri="{FF2B5EF4-FFF2-40B4-BE49-F238E27FC236}">
                <a16:creationId xmlns:a16="http://schemas.microsoft.com/office/drawing/2014/main" id="{57BC1D3D-6220-4E8A-A407-F5938AF11939}"/>
              </a:ext>
            </a:extLst>
          </p:cNvPr>
          <p:cNvSpPr/>
          <p:nvPr/>
        </p:nvSpPr>
        <p:spPr>
          <a:xfrm flipV="1">
            <a:off x="5464325" y="3376306"/>
            <a:ext cx="1977120" cy="226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pic>
        <p:nvPicPr>
          <p:cNvPr id="27" name="Picture 21">
            <a:extLst>
              <a:ext uri="{FF2B5EF4-FFF2-40B4-BE49-F238E27FC236}">
                <a16:creationId xmlns:a16="http://schemas.microsoft.com/office/drawing/2014/main" id="{A80DE881-CA97-45D3-A147-255C200A2671}"/>
              </a:ext>
            </a:extLst>
          </p:cNvPr>
          <p:cNvPicPr/>
          <p:nvPr/>
        </p:nvPicPr>
        <p:blipFill>
          <a:blip r:embed="rId3" cstate="print"/>
          <a:stretch/>
        </p:blipFill>
        <p:spPr>
          <a:xfrm>
            <a:off x="6250925" y="3236986"/>
            <a:ext cx="266400" cy="371160"/>
          </a:xfrm>
          <a:prstGeom prst="rect">
            <a:avLst/>
          </a:prstGeom>
          <a:ln>
            <a:noFill/>
          </a:ln>
        </p:spPr>
      </p:pic>
      <p:sp>
        <p:nvSpPr>
          <p:cNvPr id="28" name="CustomShape 7">
            <a:extLst>
              <a:ext uri="{FF2B5EF4-FFF2-40B4-BE49-F238E27FC236}">
                <a16:creationId xmlns:a16="http://schemas.microsoft.com/office/drawing/2014/main" id="{541BF9BA-1131-4A0C-A2B5-54B6D478FDDE}"/>
              </a:ext>
            </a:extLst>
          </p:cNvPr>
          <p:cNvSpPr/>
          <p:nvPr/>
        </p:nvSpPr>
        <p:spPr>
          <a:xfrm>
            <a:off x="2219285" y="4142746"/>
            <a:ext cx="924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RTU</a:t>
            </a:r>
            <a:endParaRPr lang="en-US" sz="1800" b="0" strike="noStrike" spc="-1">
              <a:latin typeface="Arial"/>
            </a:endParaRPr>
          </a:p>
          <a:p>
            <a:pPr>
              <a:lnSpc>
                <a:spcPct val="100000"/>
              </a:lnSpc>
            </a:pPr>
            <a:r>
              <a:rPr lang="en-US" sz="1800" b="0" strike="noStrike" spc="-1">
                <a:solidFill>
                  <a:srgbClr val="000000"/>
                </a:solidFill>
                <a:latin typeface="Trebuchet MS"/>
              </a:rPr>
              <a:t>Server</a:t>
            </a:r>
            <a:endParaRPr lang="en-US" sz="1800" b="0" strike="noStrike" spc="-1">
              <a:latin typeface="Arial"/>
            </a:endParaRPr>
          </a:p>
        </p:txBody>
      </p:sp>
      <p:sp>
        <p:nvSpPr>
          <p:cNvPr id="29" name="CustomShape 8">
            <a:extLst>
              <a:ext uri="{FF2B5EF4-FFF2-40B4-BE49-F238E27FC236}">
                <a16:creationId xmlns:a16="http://schemas.microsoft.com/office/drawing/2014/main" id="{8754C1F6-5F0E-42DD-82E3-3FF55007ABE3}"/>
              </a:ext>
            </a:extLst>
          </p:cNvPr>
          <p:cNvSpPr/>
          <p:nvPr/>
        </p:nvSpPr>
        <p:spPr>
          <a:xfrm>
            <a:off x="4538405" y="4147426"/>
            <a:ext cx="1065226"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rebuchet MS"/>
              </a:rPr>
              <a:t>Proxy</a:t>
            </a:r>
          </a:p>
          <a:p>
            <a:pPr>
              <a:lnSpc>
                <a:spcPct val="100000"/>
              </a:lnSpc>
            </a:pPr>
            <a:r>
              <a:rPr lang="en-US" spc="-1" dirty="0">
                <a:solidFill>
                  <a:srgbClr val="000000"/>
                </a:solidFill>
                <a:latin typeface="Trebuchet MS"/>
              </a:rPr>
              <a:t>Server</a:t>
            </a:r>
            <a:r>
              <a:rPr lang="en-US" sz="1800" b="0" strike="noStrike" spc="-1" dirty="0">
                <a:solidFill>
                  <a:srgbClr val="000000"/>
                </a:solidFill>
                <a:latin typeface="Trebuchet MS"/>
              </a:rPr>
              <a:t> 1</a:t>
            </a:r>
            <a:endParaRPr lang="en-US" sz="1800" b="0" strike="noStrike" spc="-1" dirty="0">
              <a:latin typeface="Arial"/>
            </a:endParaRPr>
          </a:p>
        </p:txBody>
      </p:sp>
      <p:sp>
        <p:nvSpPr>
          <p:cNvPr id="30" name="CustomShape 9">
            <a:extLst>
              <a:ext uri="{FF2B5EF4-FFF2-40B4-BE49-F238E27FC236}">
                <a16:creationId xmlns:a16="http://schemas.microsoft.com/office/drawing/2014/main" id="{4051CEC4-8049-4582-B304-0DD9CCF99DD8}"/>
              </a:ext>
            </a:extLst>
          </p:cNvPr>
          <p:cNvSpPr/>
          <p:nvPr/>
        </p:nvSpPr>
        <p:spPr>
          <a:xfrm>
            <a:off x="7315805" y="4142746"/>
            <a:ext cx="1077918"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rebuchet MS"/>
              </a:rPr>
              <a:t>Proxy </a:t>
            </a:r>
          </a:p>
          <a:p>
            <a:pPr>
              <a:lnSpc>
                <a:spcPct val="100000"/>
              </a:lnSpc>
            </a:pPr>
            <a:r>
              <a:rPr lang="en-US" spc="-1" dirty="0">
                <a:solidFill>
                  <a:srgbClr val="000000"/>
                </a:solidFill>
                <a:latin typeface="Trebuchet MS"/>
              </a:rPr>
              <a:t>Server </a:t>
            </a:r>
            <a:r>
              <a:rPr lang="en-US" sz="1800" b="0" strike="noStrike" spc="-1" dirty="0">
                <a:solidFill>
                  <a:srgbClr val="000000"/>
                </a:solidFill>
                <a:latin typeface="Trebuchet MS"/>
              </a:rPr>
              <a:t>2</a:t>
            </a:r>
            <a:endParaRPr lang="en-US" sz="1800" b="0" strike="noStrike" spc="-1" dirty="0">
              <a:latin typeface="Arial"/>
            </a:endParaRPr>
          </a:p>
        </p:txBody>
      </p:sp>
      <p:sp>
        <p:nvSpPr>
          <p:cNvPr id="31" name="CustomShape 10">
            <a:extLst>
              <a:ext uri="{FF2B5EF4-FFF2-40B4-BE49-F238E27FC236}">
                <a16:creationId xmlns:a16="http://schemas.microsoft.com/office/drawing/2014/main" id="{66FB1B0A-9BCA-47F1-8E02-BE77B758E21A}"/>
              </a:ext>
            </a:extLst>
          </p:cNvPr>
          <p:cNvSpPr/>
          <p:nvPr/>
        </p:nvSpPr>
        <p:spPr>
          <a:xfrm>
            <a:off x="9552845" y="4142746"/>
            <a:ext cx="924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MTU</a:t>
            </a:r>
            <a:endParaRPr lang="en-US" sz="1800" b="0" strike="noStrike" spc="-1">
              <a:latin typeface="Arial"/>
            </a:endParaRPr>
          </a:p>
          <a:p>
            <a:pPr>
              <a:lnSpc>
                <a:spcPct val="100000"/>
              </a:lnSpc>
            </a:pPr>
            <a:r>
              <a:rPr lang="en-US" sz="1800" b="0" strike="noStrike" spc="-1">
                <a:solidFill>
                  <a:srgbClr val="000000"/>
                </a:solidFill>
                <a:latin typeface="Trebuchet MS"/>
              </a:rPr>
              <a:t>Client</a:t>
            </a:r>
            <a:endParaRPr lang="en-US" sz="1800" b="0" strike="noStrike" spc="-1">
              <a:latin typeface="Arial"/>
            </a:endParaRPr>
          </a:p>
        </p:txBody>
      </p:sp>
      <p:sp>
        <p:nvSpPr>
          <p:cNvPr id="32" name="CustomShape 11">
            <a:extLst>
              <a:ext uri="{FF2B5EF4-FFF2-40B4-BE49-F238E27FC236}">
                <a16:creationId xmlns:a16="http://schemas.microsoft.com/office/drawing/2014/main" id="{A5D34041-4EE8-46B6-9894-120E58B6393E}"/>
              </a:ext>
            </a:extLst>
          </p:cNvPr>
          <p:cNvSpPr/>
          <p:nvPr/>
        </p:nvSpPr>
        <p:spPr>
          <a:xfrm>
            <a:off x="3875645" y="29504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33" name="CustomShape 12">
            <a:extLst>
              <a:ext uri="{FF2B5EF4-FFF2-40B4-BE49-F238E27FC236}">
                <a16:creationId xmlns:a16="http://schemas.microsoft.com/office/drawing/2014/main" id="{90D283C0-6FD7-44CB-A51D-2AC88C8E75DB}"/>
              </a:ext>
            </a:extLst>
          </p:cNvPr>
          <p:cNvSpPr/>
          <p:nvPr/>
        </p:nvSpPr>
        <p:spPr>
          <a:xfrm>
            <a:off x="8778845" y="29504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34" name="CustomShape 13">
            <a:extLst>
              <a:ext uri="{FF2B5EF4-FFF2-40B4-BE49-F238E27FC236}">
                <a16:creationId xmlns:a16="http://schemas.microsoft.com/office/drawing/2014/main" id="{8FCF3F98-FFF7-4E60-A88C-6F99790E6767}"/>
              </a:ext>
            </a:extLst>
          </p:cNvPr>
          <p:cNvSpPr/>
          <p:nvPr/>
        </p:nvSpPr>
        <p:spPr>
          <a:xfrm>
            <a:off x="3315485" y="370750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Response</a:t>
            </a:r>
            <a:endParaRPr lang="en-US" sz="1100" b="0" strike="noStrike" spc="-1">
              <a:latin typeface="Arial"/>
            </a:endParaRPr>
          </a:p>
        </p:txBody>
      </p:sp>
      <p:sp>
        <p:nvSpPr>
          <p:cNvPr id="35" name="CustomShape 14">
            <a:extLst>
              <a:ext uri="{FF2B5EF4-FFF2-40B4-BE49-F238E27FC236}">
                <a16:creationId xmlns:a16="http://schemas.microsoft.com/office/drawing/2014/main" id="{392636EF-A791-4198-A91D-38EECA9651A2}"/>
              </a:ext>
            </a:extLst>
          </p:cNvPr>
          <p:cNvSpPr/>
          <p:nvPr/>
        </p:nvSpPr>
        <p:spPr>
          <a:xfrm>
            <a:off x="8116085" y="36290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Response</a:t>
            </a:r>
            <a:endParaRPr lang="en-US" sz="1100" b="0" strike="noStrike" spc="-1">
              <a:latin typeface="Arial"/>
            </a:endParaRPr>
          </a:p>
        </p:txBody>
      </p:sp>
    </p:spTree>
    <p:extLst>
      <p:ext uri="{BB962C8B-B14F-4D97-AF65-F5344CB8AC3E}">
        <p14:creationId xmlns:p14="http://schemas.microsoft.com/office/powerpoint/2010/main" val="4021528215"/>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D924C471-1E74-4691-9565-EB2AE66D5F89}"/>
              </a:ext>
            </a:extLst>
          </p:cNvPr>
          <p:cNvSpPr txBox="1"/>
          <p:nvPr/>
        </p:nvSpPr>
        <p:spPr>
          <a:xfrm>
            <a:off x="1085123" y="992259"/>
            <a:ext cx="10253437" cy="734411"/>
          </a:xfrm>
          <a:prstGeom prst="rect">
            <a:avLst/>
          </a:prstGeom>
          <a:noFill/>
          <a:ln>
            <a:noFill/>
          </a:ln>
        </p:spPr>
        <p:txBody>
          <a:bodyPr/>
          <a:lstStyle/>
          <a:p>
            <a:pPr>
              <a:lnSpc>
                <a:spcPct val="100000"/>
              </a:lnSpc>
            </a:pPr>
            <a:r>
              <a:rPr lang="en-US" sz="4800" b="0" strike="noStrike" spc="-1" dirty="0">
                <a:solidFill>
                  <a:srgbClr val="002060"/>
                </a:solidFill>
              </a:rPr>
              <a:t>Data Diode Model For Modbus Protocol</a:t>
            </a:r>
          </a:p>
        </p:txBody>
      </p:sp>
      <p:sp>
        <p:nvSpPr>
          <p:cNvPr id="5" name="TextShape 2">
            <a:extLst>
              <a:ext uri="{FF2B5EF4-FFF2-40B4-BE49-F238E27FC236}">
                <a16:creationId xmlns:a16="http://schemas.microsoft.com/office/drawing/2014/main" id="{10FE0041-090F-4D73-A949-0DEE5020CAA3}"/>
              </a:ext>
            </a:extLst>
          </p:cNvPr>
          <p:cNvSpPr txBox="1"/>
          <p:nvPr/>
        </p:nvSpPr>
        <p:spPr>
          <a:xfrm>
            <a:off x="1183598" y="2125978"/>
            <a:ext cx="10253438" cy="3880440"/>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The RTU Server and Proxy 1 Server communicates at Modbus Port no 502. The Proxy 1 acts like a Client with respect to RTU and sends request to the RTU. The RTU checks the request, and based on the request, sends a response to the Proxy Server 1.</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The Proxy Server 1 acquires the data, the forwards the data to the Proxy Server 2. Here the data transfer is unidirectional and hence the data transfer cannot take place from Proxy Server 2 to Proxy Server 1. Hence the data diode is implemented between Proxy Server 1 and Proxy Server 2. Here is transferred from any port other than 1 to 1023 port.</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The MTU  requests data from Proxy Server 2 form the same Port 502. Here the proxy acts like the RTU Server and thus provides data to the MTU. The MTU then forwards the data to the database as well as to the HMI.</a:t>
            </a:r>
          </a:p>
        </p:txBody>
      </p:sp>
    </p:spTree>
    <p:extLst>
      <p:ext uri="{BB962C8B-B14F-4D97-AF65-F5344CB8AC3E}">
        <p14:creationId xmlns:p14="http://schemas.microsoft.com/office/powerpoint/2010/main" val="928602867"/>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a:extLst>
              <a:ext uri="{FF2B5EF4-FFF2-40B4-BE49-F238E27FC236}">
                <a16:creationId xmlns:a16="http://schemas.microsoft.com/office/drawing/2014/main" id="{49D28258-669E-40A4-B1C9-782F5E8C423F}"/>
              </a:ext>
            </a:extLst>
          </p:cNvPr>
          <p:cNvGrpSpPr/>
          <p:nvPr/>
        </p:nvGrpSpPr>
        <p:grpSpPr>
          <a:xfrm>
            <a:off x="2686929" y="1955409"/>
            <a:ext cx="7469945" cy="4181825"/>
            <a:chOff x="2552353" y="1974388"/>
            <a:chExt cx="7985160" cy="4627080"/>
          </a:xfrm>
        </p:grpSpPr>
        <p:pic>
          <p:nvPicPr>
            <p:cNvPr id="4" name="Content Placeholder 3">
              <a:extLst>
                <a:ext uri="{FF2B5EF4-FFF2-40B4-BE49-F238E27FC236}">
                  <a16:creationId xmlns:a16="http://schemas.microsoft.com/office/drawing/2014/main" id="{7AABCCE6-7794-45F6-A020-F62E46DB60F4}"/>
                </a:ext>
              </a:extLst>
            </p:cNvPr>
            <p:cNvPicPr/>
            <p:nvPr/>
          </p:nvPicPr>
          <p:blipFill>
            <a:blip r:embed="rId2" cstate="print"/>
            <a:stretch/>
          </p:blipFill>
          <p:spPr>
            <a:xfrm>
              <a:off x="2552353" y="2341948"/>
              <a:ext cx="923400" cy="914040"/>
            </a:xfrm>
            <a:prstGeom prst="rect">
              <a:avLst/>
            </a:prstGeom>
            <a:ln>
              <a:noFill/>
            </a:ln>
          </p:spPr>
        </p:pic>
        <p:pic>
          <p:nvPicPr>
            <p:cNvPr id="5" name="Content Placeholder 3">
              <a:extLst>
                <a:ext uri="{FF2B5EF4-FFF2-40B4-BE49-F238E27FC236}">
                  <a16:creationId xmlns:a16="http://schemas.microsoft.com/office/drawing/2014/main" id="{B4902341-642D-40F3-B6B5-7E71BB9F2C3F}"/>
                </a:ext>
              </a:extLst>
            </p:cNvPr>
            <p:cNvPicPr/>
            <p:nvPr/>
          </p:nvPicPr>
          <p:blipFill>
            <a:blip r:embed="rId2" cstate="print"/>
            <a:stretch/>
          </p:blipFill>
          <p:spPr>
            <a:xfrm>
              <a:off x="4678153" y="2341948"/>
              <a:ext cx="923400" cy="914040"/>
            </a:xfrm>
            <a:prstGeom prst="rect">
              <a:avLst/>
            </a:prstGeom>
            <a:ln>
              <a:noFill/>
            </a:ln>
          </p:spPr>
        </p:pic>
        <p:pic>
          <p:nvPicPr>
            <p:cNvPr id="6" name="Content Placeholder 3">
              <a:extLst>
                <a:ext uri="{FF2B5EF4-FFF2-40B4-BE49-F238E27FC236}">
                  <a16:creationId xmlns:a16="http://schemas.microsoft.com/office/drawing/2014/main" id="{3E2557DB-C7E9-432A-81C8-CAACEB8D44BB}"/>
                </a:ext>
              </a:extLst>
            </p:cNvPr>
            <p:cNvPicPr/>
            <p:nvPr/>
          </p:nvPicPr>
          <p:blipFill>
            <a:blip r:embed="rId2" cstate="print"/>
            <a:stretch/>
          </p:blipFill>
          <p:spPr>
            <a:xfrm>
              <a:off x="7090153" y="2341948"/>
              <a:ext cx="923400" cy="914040"/>
            </a:xfrm>
            <a:prstGeom prst="rect">
              <a:avLst/>
            </a:prstGeom>
            <a:ln>
              <a:noFill/>
            </a:ln>
          </p:spPr>
        </p:pic>
        <p:pic>
          <p:nvPicPr>
            <p:cNvPr id="7" name="Content Placeholder 3">
              <a:extLst>
                <a:ext uri="{FF2B5EF4-FFF2-40B4-BE49-F238E27FC236}">
                  <a16:creationId xmlns:a16="http://schemas.microsoft.com/office/drawing/2014/main" id="{EBA47166-90E3-440B-8ACF-E8BB4C6E5C80}"/>
                </a:ext>
              </a:extLst>
            </p:cNvPr>
            <p:cNvPicPr/>
            <p:nvPr/>
          </p:nvPicPr>
          <p:blipFill>
            <a:blip r:embed="rId2" cstate="print"/>
            <a:stretch/>
          </p:blipFill>
          <p:spPr>
            <a:xfrm>
              <a:off x="9421873" y="2341948"/>
              <a:ext cx="923400" cy="914040"/>
            </a:xfrm>
            <a:prstGeom prst="rect">
              <a:avLst/>
            </a:prstGeom>
            <a:ln>
              <a:noFill/>
            </a:ln>
          </p:spPr>
        </p:pic>
        <p:sp>
          <p:nvSpPr>
            <p:cNvPr id="8" name="Line 1">
              <a:extLst>
                <a:ext uri="{FF2B5EF4-FFF2-40B4-BE49-F238E27FC236}">
                  <a16:creationId xmlns:a16="http://schemas.microsoft.com/office/drawing/2014/main" id="{E8DF8477-7348-4001-8526-E1C8F2699957}"/>
                </a:ext>
              </a:extLst>
            </p:cNvPr>
            <p:cNvSpPr/>
            <p:nvPr/>
          </p:nvSpPr>
          <p:spPr>
            <a:xfrm>
              <a:off x="3014233" y="3255988"/>
              <a:ext cx="29880" cy="3345480"/>
            </a:xfrm>
            <a:prstGeom prst="line">
              <a:avLst/>
            </a:prstGeom>
            <a:ln>
              <a:round/>
            </a:ln>
          </p:spPr>
          <p:style>
            <a:lnRef idx="1">
              <a:schemeClr val="dk1"/>
            </a:lnRef>
            <a:fillRef idx="0">
              <a:schemeClr val="dk1"/>
            </a:fillRef>
            <a:effectRef idx="0">
              <a:schemeClr val="dk1"/>
            </a:effectRef>
            <a:fontRef idx="minor"/>
          </p:style>
        </p:sp>
        <p:sp>
          <p:nvSpPr>
            <p:cNvPr id="9" name="Line 2">
              <a:extLst>
                <a:ext uri="{FF2B5EF4-FFF2-40B4-BE49-F238E27FC236}">
                  <a16:creationId xmlns:a16="http://schemas.microsoft.com/office/drawing/2014/main" id="{0E4B7D08-532E-4172-8CAB-568BB807C6BF}"/>
                </a:ext>
              </a:extLst>
            </p:cNvPr>
            <p:cNvSpPr/>
            <p:nvPr/>
          </p:nvSpPr>
          <p:spPr>
            <a:xfrm>
              <a:off x="7536553" y="3210268"/>
              <a:ext cx="360" cy="3391200"/>
            </a:xfrm>
            <a:prstGeom prst="line">
              <a:avLst/>
            </a:prstGeom>
            <a:ln>
              <a:round/>
            </a:ln>
          </p:spPr>
          <p:style>
            <a:lnRef idx="1">
              <a:schemeClr val="dk1"/>
            </a:lnRef>
            <a:fillRef idx="0">
              <a:schemeClr val="dk1"/>
            </a:fillRef>
            <a:effectRef idx="0">
              <a:schemeClr val="dk1"/>
            </a:effectRef>
            <a:fontRef idx="minor"/>
          </p:style>
        </p:sp>
        <p:sp>
          <p:nvSpPr>
            <p:cNvPr id="10" name="Line 3">
              <a:extLst>
                <a:ext uri="{FF2B5EF4-FFF2-40B4-BE49-F238E27FC236}">
                  <a16:creationId xmlns:a16="http://schemas.microsoft.com/office/drawing/2014/main" id="{4F6442AD-22F2-4907-8B27-D021B15AD62B}"/>
                </a:ext>
              </a:extLst>
            </p:cNvPr>
            <p:cNvSpPr/>
            <p:nvPr/>
          </p:nvSpPr>
          <p:spPr>
            <a:xfrm flipH="1">
              <a:off x="5056153" y="3255988"/>
              <a:ext cx="22680" cy="3345480"/>
            </a:xfrm>
            <a:prstGeom prst="line">
              <a:avLst/>
            </a:prstGeom>
            <a:ln>
              <a:round/>
            </a:ln>
          </p:spPr>
          <p:style>
            <a:lnRef idx="1">
              <a:schemeClr val="dk1"/>
            </a:lnRef>
            <a:fillRef idx="0">
              <a:schemeClr val="dk1"/>
            </a:fillRef>
            <a:effectRef idx="0">
              <a:schemeClr val="dk1"/>
            </a:effectRef>
            <a:fontRef idx="minor"/>
          </p:style>
        </p:sp>
        <p:sp>
          <p:nvSpPr>
            <p:cNvPr id="11" name="Line 4">
              <a:extLst>
                <a:ext uri="{FF2B5EF4-FFF2-40B4-BE49-F238E27FC236}">
                  <a16:creationId xmlns:a16="http://schemas.microsoft.com/office/drawing/2014/main" id="{4BCD4C80-553E-44EC-BAC2-457EC73EDC9B}"/>
                </a:ext>
              </a:extLst>
            </p:cNvPr>
            <p:cNvSpPr/>
            <p:nvPr/>
          </p:nvSpPr>
          <p:spPr>
            <a:xfrm>
              <a:off x="9883393" y="3255988"/>
              <a:ext cx="0" cy="3345480"/>
            </a:xfrm>
            <a:prstGeom prst="line">
              <a:avLst/>
            </a:prstGeom>
            <a:ln>
              <a:round/>
            </a:ln>
          </p:spPr>
          <p:style>
            <a:lnRef idx="1">
              <a:schemeClr val="dk1"/>
            </a:lnRef>
            <a:fillRef idx="0">
              <a:schemeClr val="dk1"/>
            </a:fillRef>
            <a:effectRef idx="0">
              <a:schemeClr val="dk1"/>
            </a:effectRef>
            <a:fontRef idx="minor"/>
          </p:style>
        </p:sp>
        <p:sp>
          <p:nvSpPr>
            <p:cNvPr id="12" name="CustomShape 5">
              <a:extLst>
                <a:ext uri="{FF2B5EF4-FFF2-40B4-BE49-F238E27FC236}">
                  <a16:creationId xmlns:a16="http://schemas.microsoft.com/office/drawing/2014/main" id="{72A2916C-F088-41A3-8F9C-F47FE649C915}"/>
                </a:ext>
              </a:extLst>
            </p:cNvPr>
            <p:cNvSpPr/>
            <p:nvPr/>
          </p:nvSpPr>
          <p:spPr>
            <a:xfrm flipH="1">
              <a:off x="3014233" y="3412588"/>
              <a:ext cx="2064240" cy="3538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3" name="CustomShape 6">
              <a:extLst>
                <a:ext uri="{FF2B5EF4-FFF2-40B4-BE49-F238E27FC236}">
                  <a16:creationId xmlns:a16="http://schemas.microsoft.com/office/drawing/2014/main" id="{E18557B3-26FE-449C-9DB7-21CEB611021C}"/>
                </a:ext>
              </a:extLst>
            </p:cNvPr>
            <p:cNvSpPr/>
            <p:nvPr/>
          </p:nvSpPr>
          <p:spPr>
            <a:xfrm>
              <a:off x="3014233" y="3923428"/>
              <a:ext cx="2064240" cy="44892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4" name="CustomShape 7">
              <a:extLst>
                <a:ext uri="{FF2B5EF4-FFF2-40B4-BE49-F238E27FC236}">
                  <a16:creationId xmlns:a16="http://schemas.microsoft.com/office/drawing/2014/main" id="{A26AE970-7190-4CC5-A87B-91B2A19B8B0A}"/>
                </a:ext>
              </a:extLst>
            </p:cNvPr>
            <p:cNvSpPr/>
            <p:nvPr/>
          </p:nvSpPr>
          <p:spPr>
            <a:xfrm>
              <a:off x="5078833" y="4555588"/>
              <a:ext cx="2472480" cy="468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5" name="CustomShape 8">
              <a:extLst>
                <a:ext uri="{FF2B5EF4-FFF2-40B4-BE49-F238E27FC236}">
                  <a16:creationId xmlns:a16="http://schemas.microsoft.com/office/drawing/2014/main" id="{A9A9694E-96C9-42EC-8A27-506A114393AB}"/>
                </a:ext>
              </a:extLst>
            </p:cNvPr>
            <p:cNvSpPr/>
            <p:nvPr/>
          </p:nvSpPr>
          <p:spPr>
            <a:xfrm flipH="1">
              <a:off x="7552033" y="3589708"/>
              <a:ext cx="2331360" cy="33300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6" name="CustomShape 9">
              <a:extLst>
                <a:ext uri="{FF2B5EF4-FFF2-40B4-BE49-F238E27FC236}">
                  <a16:creationId xmlns:a16="http://schemas.microsoft.com/office/drawing/2014/main" id="{B1324BBD-5732-4B80-AD79-767589F1B07D}"/>
                </a:ext>
              </a:extLst>
            </p:cNvPr>
            <p:cNvSpPr/>
            <p:nvPr/>
          </p:nvSpPr>
          <p:spPr>
            <a:xfrm>
              <a:off x="7552033" y="5310148"/>
              <a:ext cx="2331360" cy="42264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7" name="CustomShape 10">
              <a:extLst>
                <a:ext uri="{FF2B5EF4-FFF2-40B4-BE49-F238E27FC236}">
                  <a16:creationId xmlns:a16="http://schemas.microsoft.com/office/drawing/2014/main" id="{F6CD384A-CE00-429D-AF5E-0C0AE06A5A2C}"/>
                </a:ext>
              </a:extLst>
            </p:cNvPr>
            <p:cNvSpPr/>
            <p:nvPr/>
          </p:nvSpPr>
          <p:spPr>
            <a:xfrm>
              <a:off x="3014233" y="6395908"/>
              <a:ext cx="2064240" cy="360"/>
            </a:xfrm>
            <a:custGeom>
              <a:avLst/>
              <a:gdLst/>
              <a:ahLst/>
              <a:cxnLst/>
              <a:rect l="l" t="t" r="r" b="b"/>
              <a:pathLst>
                <a:path w="21600" h="21600">
                  <a:moveTo>
                    <a:pt x="0" y="0"/>
                  </a:moveTo>
                  <a:lnTo>
                    <a:pt x="21600" y="21600"/>
                  </a:lnTo>
                </a:path>
              </a:pathLst>
            </a:custGeom>
            <a:noFill/>
            <a:ln>
              <a:round/>
              <a:headEnd type="triangle" w="med" len="med"/>
              <a:tailEnd type="triangle" w="med" len="med"/>
            </a:ln>
          </p:spPr>
          <p:style>
            <a:lnRef idx="1">
              <a:schemeClr val="dk1"/>
            </a:lnRef>
            <a:fillRef idx="0">
              <a:schemeClr val="dk1"/>
            </a:fillRef>
            <a:effectRef idx="0">
              <a:schemeClr val="dk1"/>
            </a:effectRef>
            <a:fontRef idx="minor"/>
          </p:style>
        </p:sp>
        <p:sp>
          <p:nvSpPr>
            <p:cNvPr id="18" name="CustomShape 11">
              <a:extLst>
                <a:ext uri="{FF2B5EF4-FFF2-40B4-BE49-F238E27FC236}">
                  <a16:creationId xmlns:a16="http://schemas.microsoft.com/office/drawing/2014/main" id="{571B97BB-D21B-4169-833F-8C0031CB4012}"/>
                </a:ext>
              </a:extLst>
            </p:cNvPr>
            <p:cNvSpPr/>
            <p:nvPr/>
          </p:nvSpPr>
          <p:spPr>
            <a:xfrm>
              <a:off x="3307633" y="6045988"/>
              <a:ext cx="1438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Port : 502</a:t>
              </a:r>
              <a:endParaRPr lang="en-US" sz="1100" b="0" strike="noStrike" spc="-1">
                <a:latin typeface="Arial"/>
              </a:endParaRPr>
            </a:p>
          </p:txBody>
        </p:sp>
        <p:sp>
          <p:nvSpPr>
            <p:cNvPr id="19" name="CustomShape 12">
              <a:extLst>
                <a:ext uri="{FF2B5EF4-FFF2-40B4-BE49-F238E27FC236}">
                  <a16:creationId xmlns:a16="http://schemas.microsoft.com/office/drawing/2014/main" id="{4059F377-C1AF-4900-BD07-40B705520DCE}"/>
                </a:ext>
              </a:extLst>
            </p:cNvPr>
            <p:cNvSpPr/>
            <p:nvPr/>
          </p:nvSpPr>
          <p:spPr>
            <a:xfrm rot="21015600">
              <a:off x="4030873" y="3205228"/>
              <a:ext cx="799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20" name="CustomShape 13">
              <a:extLst>
                <a:ext uri="{FF2B5EF4-FFF2-40B4-BE49-F238E27FC236}">
                  <a16:creationId xmlns:a16="http://schemas.microsoft.com/office/drawing/2014/main" id="{701E87B9-91B4-4CE1-AFD1-F4139E3D99F3}"/>
                </a:ext>
              </a:extLst>
            </p:cNvPr>
            <p:cNvSpPr/>
            <p:nvPr/>
          </p:nvSpPr>
          <p:spPr>
            <a:xfrm rot="21015600">
              <a:off x="8799793" y="3391708"/>
              <a:ext cx="799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21" name="CustomShape 14">
              <a:extLst>
                <a:ext uri="{FF2B5EF4-FFF2-40B4-BE49-F238E27FC236}">
                  <a16:creationId xmlns:a16="http://schemas.microsoft.com/office/drawing/2014/main" id="{DCF22036-AEF3-4645-9EC8-184D1C013C6F}"/>
                </a:ext>
              </a:extLst>
            </p:cNvPr>
            <p:cNvSpPr/>
            <p:nvPr/>
          </p:nvSpPr>
          <p:spPr>
            <a:xfrm rot="857400">
              <a:off x="3851961" y="3922097"/>
              <a:ext cx="975048" cy="2865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latin typeface="Trebuchet MS"/>
                </a:rPr>
                <a:t>Response</a:t>
              </a:r>
              <a:endParaRPr lang="en-US" sz="1100" b="0" strike="noStrike" spc="-1" dirty="0">
                <a:latin typeface="Arial"/>
              </a:endParaRPr>
            </a:p>
          </p:txBody>
        </p:sp>
        <p:sp>
          <p:nvSpPr>
            <p:cNvPr id="22" name="CustomShape 15">
              <a:extLst>
                <a:ext uri="{FF2B5EF4-FFF2-40B4-BE49-F238E27FC236}">
                  <a16:creationId xmlns:a16="http://schemas.microsoft.com/office/drawing/2014/main" id="{63042FAB-437B-41B8-98B3-E3CA164AD071}"/>
                </a:ext>
              </a:extLst>
            </p:cNvPr>
            <p:cNvSpPr/>
            <p:nvPr/>
          </p:nvSpPr>
          <p:spPr>
            <a:xfrm rot="718800">
              <a:off x="8693295" y="5268240"/>
              <a:ext cx="896782" cy="3299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latin typeface="Trebuchet MS"/>
                </a:rPr>
                <a:t>Response</a:t>
              </a:r>
              <a:endParaRPr lang="en-US" sz="1100" b="0" strike="noStrike" spc="-1" dirty="0">
                <a:latin typeface="Arial"/>
              </a:endParaRPr>
            </a:p>
          </p:txBody>
        </p:sp>
        <p:sp>
          <p:nvSpPr>
            <p:cNvPr id="23" name="CustomShape 16">
              <a:extLst>
                <a:ext uri="{FF2B5EF4-FFF2-40B4-BE49-F238E27FC236}">
                  <a16:creationId xmlns:a16="http://schemas.microsoft.com/office/drawing/2014/main" id="{6C1FD056-6145-474F-AA85-C4A8232D73EC}"/>
                </a:ext>
              </a:extLst>
            </p:cNvPr>
            <p:cNvSpPr/>
            <p:nvPr/>
          </p:nvSpPr>
          <p:spPr>
            <a:xfrm rot="718800">
              <a:off x="6450378" y="4648591"/>
              <a:ext cx="948496" cy="2159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dirty="0">
                  <a:solidFill>
                    <a:srgbClr val="000000"/>
                  </a:solidFill>
                  <a:latin typeface="Trebuchet MS"/>
                </a:rPr>
                <a:t>Response</a:t>
              </a:r>
              <a:endParaRPr lang="en-US" sz="1100" b="0" strike="noStrike" spc="-1" dirty="0">
                <a:latin typeface="Arial"/>
              </a:endParaRPr>
            </a:p>
          </p:txBody>
        </p:sp>
        <p:sp>
          <p:nvSpPr>
            <p:cNvPr id="24" name="CustomShape 17">
              <a:extLst>
                <a:ext uri="{FF2B5EF4-FFF2-40B4-BE49-F238E27FC236}">
                  <a16:creationId xmlns:a16="http://schemas.microsoft.com/office/drawing/2014/main" id="{C95B8AA9-6730-4043-BEC4-56CAC911206A}"/>
                </a:ext>
              </a:extLst>
            </p:cNvPr>
            <p:cNvSpPr/>
            <p:nvPr/>
          </p:nvSpPr>
          <p:spPr>
            <a:xfrm>
              <a:off x="2867713" y="1974388"/>
              <a:ext cx="92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RTU</a:t>
              </a:r>
              <a:endParaRPr lang="en-US" sz="1800" b="0" strike="noStrike" spc="-1">
                <a:latin typeface="Arial"/>
              </a:endParaRPr>
            </a:p>
          </p:txBody>
        </p:sp>
        <p:sp>
          <p:nvSpPr>
            <p:cNvPr id="25" name="CustomShape 18">
              <a:extLst>
                <a:ext uri="{FF2B5EF4-FFF2-40B4-BE49-F238E27FC236}">
                  <a16:creationId xmlns:a16="http://schemas.microsoft.com/office/drawing/2014/main" id="{FD5ED186-5CEE-40C0-8CAF-C010D27A8E83}"/>
                </a:ext>
              </a:extLst>
            </p:cNvPr>
            <p:cNvSpPr/>
            <p:nvPr/>
          </p:nvSpPr>
          <p:spPr>
            <a:xfrm>
              <a:off x="4884073" y="1974388"/>
              <a:ext cx="1166400" cy="3646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rebuchet MS"/>
                </a:rPr>
                <a:t>Proxy 1</a:t>
              </a:r>
              <a:endParaRPr lang="en-US" sz="1800" b="0" strike="noStrike" spc="-1" dirty="0">
                <a:latin typeface="Arial"/>
              </a:endParaRPr>
            </a:p>
          </p:txBody>
        </p:sp>
        <p:sp>
          <p:nvSpPr>
            <p:cNvPr id="26" name="CustomShape 19">
              <a:extLst>
                <a:ext uri="{FF2B5EF4-FFF2-40B4-BE49-F238E27FC236}">
                  <a16:creationId xmlns:a16="http://schemas.microsoft.com/office/drawing/2014/main" id="{2B43B4B8-2D25-41EC-87B2-32B7E590F1A6}"/>
                </a:ext>
              </a:extLst>
            </p:cNvPr>
            <p:cNvSpPr/>
            <p:nvPr/>
          </p:nvSpPr>
          <p:spPr>
            <a:xfrm>
              <a:off x="7332073" y="1974388"/>
              <a:ext cx="1050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Proxy 2</a:t>
              </a:r>
              <a:endParaRPr lang="en-US" sz="1800" b="0" strike="noStrike" spc="-1">
                <a:latin typeface="Arial"/>
              </a:endParaRPr>
            </a:p>
          </p:txBody>
        </p:sp>
        <p:sp>
          <p:nvSpPr>
            <p:cNvPr id="27" name="CustomShape 20">
              <a:extLst>
                <a:ext uri="{FF2B5EF4-FFF2-40B4-BE49-F238E27FC236}">
                  <a16:creationId xmlns:a16="http://schemas.microsoft.com/office/drawing/2014/main" id="{1C806D58-6EC1-4595-8AD4-7A7A598E10F0}"/>
                </a:ext>
              </a:extLst>
            </p:cNvPr>
            <p:cNvSpPr/>
            <p:nvPr/>
          </p:nvSpPr>
          <p:spPr>
            <a:xfrm>
              <a:off x="9614113" y="1974388"/>
              <a:ext cx="923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MTU</a:t>
              </a:r>
              <a:endParaRPr lang="en-US" sz="1800" b="0" strike="noStrike" spc="-1">
                <a:latin typeface="Arial"/>
              </a:endParaRPr>
            </a:p>
          </p:txBody>
        </p:sp>
        <p:sp>
          <p:nvSpPr>
            <p:cNvPr id="28" name="CustomShape 21">
              <a:extLst>
                <a:ext uri="{FF2B5EF4-FFF2-40B4-BE49-F238E27FC236}">
                  <a16:creationId xmlns:a16="http://schemas.microsoft.com/office/drawing/2014/main" id="{DDA1B78A-4BF2-4866-861A-F1D16016D693}"/>
                </a:ext>
              </a:extLst>
            </p:cNvPr>
            <p:cNvSpPr/>
            <p:nvPr/>
          </p:nvSpPr>
          <p:spPr>
            <a:xfrm>
              <a:off x="5078833" y="6395908"/>
              <a:ext cx="2441880" cy="22680"/>
            </a:xfrm>
            <a:custGeom>
              <a:avLst/>
              <a:gdLst/>
              <a:ahLst/>
              <a:cxnLst/>
              <a:rect l="l" t="t" r="r" b="b"/>
              <a:pathLst>
                <a:path w="21600" h="21600">
                  <a:moveTo>
                    <a:pt x="0" y="0"/>
                  </a:moveTo>
                  <a:lnTo>
                    <a:pt x="21600" y="21600"/>
                  </a:lnTo>
                </a:path>
              </a:pathLst>
            </a:custGeom>
            <a:noFill/>
            <a:ln>
              <a:round/>
              <a:headEnd type="triangle" w="med" len="med"/>
              <a:tailEnd type="triangle" w="med" len="med"/>
            </a:ln>
          </p:spPr>
          <p:style>
            <a:lnRef idx="1">
              <a:schemeClr val="dk1"/>
            </a:lnRef>
            <a:fillRef idx="0">
              <a:schemeClr val="dk1"/>
            </a:fillRef>
            <a:effectRef idx="0">
              <a:schemeClr val="dk1"/>
            </a:effectRef>
            <a:fontRef idx="minor"/>
          </p:style>
        </p:sp>
        <p:sp>
          <p:nvSpPr>
            <p:cNvPr id="29" name="CustomShape 22">
              <a:extLst>
                <a:ext uri="{FF2B5EF4-FFF2-40B4-BE49-F238E27FC236}">
                  <a16:creationId xmlns:a16="http://schemas.microsoft.com/office/drawing/2014/main" id="{39F8E052-4A10-40C4-AC7C-28970B16801D}"/>
                </a:ext>
              </a:extLst>
            </p:cNvPr>
            <p:cNvSpPr/>
            <p:nvPr/>
          </p:nvSpPr>
          <p:spPr>
            <a:xfrm>
              <a:off x="7505593" y="6418588"/>
              <a:ext cx="2346840" cy="24120"/>
            </a:xfrm>
            <a:custGeom>
              <a:avLst/>
              <a:gdLst/>
              <a:ahLst/>
              <a:cxnLst/>
              <a:rect l="l" t="t" r="r" b="b"/>
              <a:pathLst>
                <a:path w="21600" h="21600">
                  <a:moveTo>
                    <a:pt x="0" y="0"/>
                  </a:moveTo>
                  <a:lnTo>
                    <a:pt x="21600" y="21600"/>
                  </a:lnTo>
                </a:path>
              </a:pathLst>
            </a:custGeom>
            <a:noFill/>
            <a:ln>
              <a:round/>
              <a:headEnd type="triangle" w="med" len="med"/>
              <a:tailEnd type="triangle" w="med" len="med"/>
            </a:ln>
          </p:spPr>
          <p:style>
            <a:lnRef idx="1">
              <a:schemeClr val="dk1"/>
            </a:lnRef>
            <a:fillRef idx="0">
              <a:schemeClr val="dk1"/>
            </a:fillRef>
            <a:effectRef idx="0">
              <a:schemeClr val="dk1"/>
            </a:effectRef>
            <a:fontRef idx="minor"/>
          </p:style>
        </p:sp>
        <p:sp>
          <p:nvSpPr>
            <p:cNvPr id="30" name="CustomShape 23">
              <a:extLst>
                <a:ext uri="{FF2B5EF4-FFF2-40B4-BE49-F238E27FC236}">
                  <a16:creationId xmlns:a16="http://schemas.microsoft.com/office/drawing/2014/main" id="{F25992FE-ACFC-464C-A133-A55899AA6890}"/>
                </a:ext>
              </a:extLst>
            </p:cNvPr>
            <p:cNvSpPr/>
            <p:nvPr/>
          </p:nvSpPr>
          <p:spPr>
            <a:xfrm>
              <a:off x="8174473" y="6118348"/>
              <a:ext cx="1438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Port : 502</a:t>
              </a:r>
              <a:endParaRPr lang="en-US" sz="1100" b="0" strike="noStrike" spc="-1">
                <a:latin typeface="Arial"/>
              </a:endParaRPr>
            </a:p>
          </p:txBody>
        </p:sp>
        <p:sp>
          <p:nvSpPr>
            <p:cNvPr id="31" name="CustomShape 24">
              <a:extLst>
                <a:ext uri="{FF2B5EF4-FFF2-40B4-BE49-F238E27FC236}">
                  <a16:creationId xmlns:a16="http://schemas.microsoft.com/office/drawing/2014/main" id="{6D658733-7433-4C1D-BA22-9338AB217AEC}"/>
                </a:ext>
              </a:extLst>
            </p:cNvPr>
            <p:cNvSpPr/>
            <p:nvPr/>
          </p:nvSpPr>
          <p:spPr>
            <a:xfrm>
              <a:off x="5588233" y="6043108"/>
              <a:ext cx="1438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Port : 4000</a:t>
              </a:r>
              <a:endParaRPr lang="en-US" sz="1100" b="0" strike="noStrike" spc="-1">
                <a:latin typeface="Arial"/>
              </a:endParaRPr>
            </a:p>
          </p:txBody>
        </p:sp>
      </p:grpSp>
      <p:sp>
        <p:nvSpPr>
          <p:cNvPr id="32" name="TextShape 25">
            <a:extLst>
              <a:ext uri="{FF2B5EF4-FFF2-40B4-BE49-F238E27FC236}">
                <a16:creationId xmlns:a16="http://schemas.microsoft.com/office/drawing/2014/main" id="{3195334C-0864-43D8-A3BB-CBBFF3D9603F}"/>
              </a:ext>
            </a:extLst>
          </p:cNvPr>
          <p:cNvSpPr txBox="1"/>
          <p:nvPr/>
        </p:nvSpPr>
        <p:spPr>
          <a:xfrm>
            <a:off x="1067539" y="1024228"/>
            <a:ext cx="8596440" cy="658800"/>
          </a:xfrm>
          <a:prstGeom prst="rect">
            <a:avLst/>
          </a:prstGeom>
          <a:noFill/>
          <a:ln>
            <a:noFill/>
          </a:ln>
        </p:spPr>
        <p:txBody>
          <a:bodyPr/>
          <a:lstStyle/>
          <a:p>
            <a:pPr>
              <a:lnSpc>
                <a:spcPct val="100000"/>
              </a:lnSpc>
            </a:pPr>
            <a:r>
              <a:rPr lang="en-US" sz="3600" b="0" strike="noStrike" spc="-1" dirty="0">
                <a:solidFill>
                  <a:srgbClr val="002060"/>
                </a:solidFill>
                <a:latin typeface="Trebuchet MS"/>
              </a:rPr>
              <a:t>Data Transfer in Data Diodes</a:t>
            </a:r>
          </a:p>
        </p:txBody>
      </p:sp>
    </p:spTree>
    <p:extLst>
      <p:ext uri="{BB962C8B-B14F-4D97-AF65-F5344CB8AC3E}">
        <p14:creationId xmlns:p14="http://schemas.microsoft.com/office/powerpoint/2010/main" val="2357218637"/>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53686" y="6488668"/>
            <a:ext cx="3530991" cy="369332"/>
          </a:xfrm>
          <a:prstGeom prst="rect">
            <a:avLst/>
          </a:prstGeom>
          <a:noFill/>
        </p:spPr>
        <p:txBody>
          <a:bodyPr wrap="square" rtlCol="0">
            <a:spAutoFit/>
          </a:bodyPr>
          <a:lstStyle/>
          <a:p>
            <a:r>
              <a:rPr lang="en-US" b="1" dirty="0">
                <a:solidFill>
                  <a:schemeClr val="bg1"/>
                </a:solidFill>
              </a:rPr>
              <a:t>Demonstration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14" y="187569"/>
            <a:ext cx="12142109" cy="6091727"/>
          </a:xfrm>
        </p:spPr>
      </p:pic>
      <p:sp>
        <p:nvSpPr>
          <p:cNvPr id="5" name="TextBox 4"/>
          <p:cNvSpPr txBox="1"/>
          <p:nvPr/>
        </p:nvSpPr>
        <p:spPr>
          <a:xfrm>
            <a:off x="4809240" y="2971882"/>
            <a:ext cx="652679" cy="307777"/>
          </a:xfrm>
          <a:prstGeom prst="rect">
            <a:avLst/>
          </a:prstGeom>
          <a:noFill/>
        </p:spPr>
        <p:txBody>
          <a:bodyPr wrap="none" rtlCol="0">
            <a:spAutoFit/>
          </a:bodyPr>
          <a:lstStyle/>
          <a:p>
            <a:r>
              <a:rPr lang="en-US" sz="1400" dirty="0">
                <a:solidFill>
                  <a:schemeClr val="bg1"/>
                </a:solidFill>
              </a:rPr>
              <a:t>Server</a:t>
            </a:r>
          </a:p>
        </p:txBody>
      </p:sp>
      <p:sp>
        <p:nvSpPr>
          <p:cNvPr id="7" name="TextBox 6"/>
          <p:cNvSpPr txBox="1"/>
          <p:nvPr/>
        </p:nvSpPr>
        <p:spPr>
          <a:xfrm>
            <a:off x="5032955" y="6013006"/>
            <a:ext cx="720069" cy="307777"/>
          </a:xfrm>
          <a:prstGeom prst="rect">
            <a:avLst/>
          </a:prstGeom>
          <a:noFill/>
        </p:spPr>
        <p:txBody>
          <a:bodyPr wrap="none" rtlCol="0">
            <a:spAutoFit/>
          </a:bodyPr>
          <a:lstStyle/>
          <a:p>
            <a:r>
              <a:rPr lang="en-US" sz="1400" dirty="0">
                <a:solidFill>
                  <a:schemeClr val="bg1"/>
                </a:solidFill>
              </a:rPr>
              <a:t>Proxy 1</a:t>
            </a:r>
          </a:p>
        </p:txBody>
      </p:sp>
      <p:sp>
        <p:nvSpPr>
          <p:cNvPr id="8" name="TextBox 7"/>
          <p:cNvSpPr txBox="1"/>
          <p:nvPr/>
        </p:nvSpPr>
        <p:spPr>
          <a:xfrm>
            <a:off x="10750061" y="6017197"/>
            <a:ext cx="720069" cy="307777"/>
          </a:xfrm>
          <a:prstGeom prst="rect">
            <a:avLst/>
          </a:prstGeom>
          <a:noFill/>
        </p:spPr>
        <p:txBody>
          <a:bodyPr wrap="none" rtlCol="0">
            <a:spAutoFit/>
          </a:bodyPr>
          <a:lstStyle/>
          <a:p>
            <a:r>
              <a:rPr lang="en-US" sz="1400" dirty="0">
                <a:solidFill>
                  <a:schemeClr val="bg1"/>
                </a:solidFill>
              </a:rPr>
              <a:t>Proxy 2</a:t>
            </a:r>
          </a:p>
        </p:txBody>
      </p:sp>
      <p:sp>
        <p:nvSpPr>
          <p:cNvPr id="9" name="TextBox 8"/>
          <p:cNvSpPr txBox="1"/>
          <p:nvPr/>
        </p:nvSpPr>
        <p:spPr>
          <a:xfrm>
            <a:off x="10117016" y="2956433"/>
            <a:ext cx="607795" cy="307777"/>
          </a:xfrm>
          <a:prstGeom prst="rect">
            <a:avLst/>
          </a:prstGeom>
          <a:noFill/>
        </p:spPr>
        <p:txBody>
          <a:bodyPr wrap="none" rtlCol="0">
            <a:spAutoFit/>
          </a:bodyPr>
          <a:lstStyle/>
          <a:p>
            <a:r>
              <a:rPr lang="en-US" sz="1400" dirty="0">
                <a:solidFill>
                  <a:schemeClr val="bg1"/>
                </a:solidFill>
              </a:rPr>
              <a:t>Client</a:t>
            </a: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acquiring Different Field Device data</a:t>
            </a:r>
          </a:p>
        </p:txBody>
      </p:sp>
      <p:pic>
        <p:nvPicPr>
          <p:cNvPr id="4" name="Content Placeholder 3">
            <a:extLst>
              <a:ext uri="{FF2B5EF4-FFF2-40B4-BE49-F238E27FC236}">
                <a16:creationId xmlns:a16="http://schemas.microsoft.com/office/drawing/2014/main" id="{38F285B5-7E26-40A7-8ACD-F7C9889955FF}"/>
              </a:ext>
            </a:extLst>
          </p:cNvPr>
          <p:cNvPicPr/>
          <p:nvPr/>
        </p:nvPicPr>
        <p:blipFill>
          <a:blip r:embed="rId2" cstate="print"/>
          <a:stretch/>
        </p:blipFill>
        <p:spPr>
          <a:xfrm>
            <a:off x="2219285" y="2808226"/>
            <a:ext cx="8257680" cy="1476000"/>
          </a:xfrm>
          <a:prstGeom prst="rect">
            <a:avLst/>
          </a:prstGeom>
          <a:ln>
            <a:noFill/>
          </a:ln>
        </p:spPr>
      </p:pic>
      <p:sp>
        <p:nvSpPr>
          <p:cNvPr id="5" name="CustomShape 2">
            <a:extLst>
              <a:ext uri="{FF2B5EF4-FFF2-40B4-BE49-F238E27FC236}">
                <a16:creationId xmlns:a16="http://schemas.microsoft.com/office/drawing/2014/main" id="{3CAB8949-95E6-40F9-9548-9D71C0990768}"/>
              </a:ext>
            </a:extLst>
          </p:cNvPr>
          <p:cNvSpPr/>
          <p:nvPr/>
        </p:nvSpPr>
        <p:spPr>
          <a:xfrm flipH="1">
            <a:off x="3314765" y="3262546"/>
            <a:ext cx="1382760" cy="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6" name="CustomShape 3">
            <a:extLst>
              <a:ext uri="{FF2B5EF4-FFF2-40B4-BE49-F238E27FC236}">
                <a16:creationId xmlns:a16="http://schemas.microsoft.com/office/drawing/2014/main" id="{B34F2244-493B-4E51-90EC-CBAF9345AB79}"/>
              </a:ext>
            </a:extLst>
          </p:cNvPr>
          <p:cNvSpPr/>
          <p:nvPr/>
        </p:nvSpPr>
        <p:spPr>
          <a:xfrm>
            <a:off x="3315485" y="3522826"/>
            <a:ext cx="1382760" cy="21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7" name="CustomShape 4">
            <a:extLst>
              <a:ext uri="{FF2B5EF4-FFF2-40B4-BE49-F238E27FC236}">
                <a16:creationId xmlns:a16="http://schemas.microsoft.com/office/drawing/2014/main" id="{482A7D84-8DFF-4CFE-9758-85AF1D69F165}"/>
              </a:ext>
            </a:extLst>
          </p:cNvPr>
          <p:cNvSpPr/>
          <p:nvPr/>
        </p:nvSpPr>
        <p:spPr>
          <a:xfrm>
            <a:off x="8116085" y="3522826"/>
            <a:ext cx="1485720" cy="3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8" name="CustomShape 5">
            <a:extLst>
              <a:ext uri="{FF2B5EF4-FFF2-40B4-BE49-F238E27FC236}">
                <a16:creationId xmlns:a16="http://schemas.microsoft.com/office/drawing/2014/main" id="{774461AE-0EA1-4178-AB8F-257FBB88F44A}"/>
              </a:ext>
            </a:extLst>
          </p:cNvPr>
          <p:cNvSpPr/>
          <p:nvPr/>
        </p:nvSpPr>
        <p:spPr>
          <a:xfrm flipH="1" flipV="1">
            <a:off x="8093045" y="3261826"/>
            <a:ext cx="1508400" cy="1116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9" name="CustomShape 6">
            <a:extLst>
              <a:ext uri="{FF2B5EF4-FFF2-40B4-BE49-F238E27FC236}">
                <a16:creationId xmlns:a16="http://schemas.microsoft.com/office/drawing/2014/main" id="{57BC1D3D-6220-4E8A-A407-F5938AF11939}"/>
              </a:ext>
            </a:extLst>
          </p:cNvPr>
          <p:cNvSpPr/>
          <p:nvPr/>
        </p:nvSpPr>
        <p:spPr>
          <a:xfrm flipV="1">
            <a:off x="5464325" y="3376306"/>
            <a:ext cx="1977120" cy="2268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pic>
        <p:nvPicPr>
          <p:cNvPr id="10" name="Picture 21">
            <a:extLst>
              <a:ext uri="{FF2B5EF4-FFF2-40B4-BE49-F238E27FC236}">
                <a16:creationId xmlns:a16="http://schemas.microsoft.com/office/drawing/2014/main" id="{A80DE881-CA97-45D3-A147-255C200A2671}"/>
              </a:ext>
            </a:extLst>
          </p:cNvPr>
          <p:cNvPicPr/>
          <p:nvPr/>
        </p:nvPicPr>
        <p:blipFill>
          <a:blip r:embed="rId3" cstate="print"/>
          <a:stretch/>
        </p:blipFill>
        <p:spPr>
          <a:xfrm>
            <a:off x="6250925" y="3236986"/>
            <a:ext cx="266400" cy="371160"/>
          </a:xfrm>
          <a:prstGeom prst="rect">
            <a:avLst/>
          </a:prstGeom>
          <a:ln>
            <a:noFill/>
          </a:ln>
        </p:spPr>
      </p:pic>
      <p:sp>
        <p:nvSpPr>
          <p:cNvPr id="11" name="CustomShape 7">
            <a:extLst>
              <a:ext uri="{FF2B5EF4-FFF2-40B4-BE49-F238E27FC236}">
                <a16:creationId xmlns:a16="http://schemas.microsoft.com/office/drawing/2014/main" id="{541BF9BA-1131-4A0C-A2B5-54B6D478FDDE}"/>
              </a:ext>
            </a:extLst>
          </p:cNvPr>
          <p:cNvSpPr/>
          <p:nvPr/>
        </p:nvSpPr>
        <p:spPr>
          <a:xfrm>
            <a:off x="2219285" y="4142746"/>
            <a:ext cx="924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RTU</a:t>
            </a:r>
            <a:endParaRPr lang="en-US" sz="1800" b="0" strike="noStrike" spc="-1">
              <a:latin typeface="Arial"/>
            </a:endParaRPr>
          </a:p>
          <a:p>
            <a:pPr>
              <a:lnSpc>
                <a:spcPct val="100000"/>
              </a:lnSpc>
            </a:pPr>
            <a:r>
              <a:rPr lang="en-US" sz="1800" b="0" strike="noStrike" spc="-1">
                <a:solidFill>
                  <a:srgbClr val="000000"/>
                </a:solidFill>
                <a:latin typeface="Trebuchet MS"/>
              </a:rPr>
              <a:t>Server</a:t>
            </a:r>
            <a:endParaRPr lang="en-US" sz="1800" b="0" strike="noStrike" spc="-1">
              <a:latin typeface="Arial"/>
            </a:endParaRPr>
          </a:p>
        </p:txBody>
      </p:sp>
      <p:sp>
        <p:nvSpPr>
          <p:cNvPr id="12" name="CustomShape 8">
            <a:extLst>
              <a:ext uri="{FF2B5EF4-FFF2-40B4-BE49-F238E27FC236}">
                <a16:creationId xmlns:a16="http://schemas.microsoft.com/office/drawing/2014/main" id="{8754C1F6-5F0E-42DD-82E3-3FF55007ABE3}"/>
              </a:ext>
            </a:extLst>
          </p:cNvPr>
          <p:cNvSpPr/>
          <p:nvPr/>
        </p:nvSpPr>
        <p:spPr>
          <a:xfrm>
            <a:off x="4538405" y="4147426"/>
            <a:ext cx="1065226"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rebuchet MS"/>
              </a:rPr>
              <a:t>Proxy</a:t>
            </a:r>
          </a:p>
          <a:p>
            <a:pPr>
              <a:lnSpc>
                <a:spcPct val="100000"/>
              </a:lnSpc>
            </a:pPr>
            <a:r>
              <a:rPr lang="en-US" spc="-1" dirty="0">
                <a:solidFill>
                  <a:srgbClr val="000000"/>
                </a:solidFill>
                <a:latin typeface="Trebuchet MS"/>
              </a:rPr>
              <a:t>Server</a:t>
            </a:r>
            <a:r>
              <a:rPr lang="en-US" sz="1800" b="0" strike="noStrike" spc="-1" dirty="0">
                <a:solidFill>
                  <a:srgbClr val="000000"/>
                </a:solidFill>
                <a:latin typeface="Trebuchet MS"/>
              </a:rPr>
              <a:t> 1</a:t>
            </a:r>
            <a:endParaRPr lang="en-US" sz="1800" b="0" strike="noStrike" spc="-1" dirty="0">
              <a:latin typeface="Arial"/>
            </a:endParaRPr>
          </a:p>
        </p:txBody>
      </p:sp>
      <p:sp>
        <p:nvSpPr>
          <p:cNvPr id="13" name="CustomShape 9">
            <a:extLst>
              <a:ext uri="{FF2B5EF4-FFF2-40B4-BE49-F238E27FC236}">
                <a16:creationId xmlns:a16="http://schemas.microsoft.com/office/drawing/2014/main" id="{4051CEC4-8049-4582-B304-0DD9CCF99DD8}"/>
              </a:ext>
            </a:extLst>
          </p:cNvPr>
          <p:cNvSpPr/>
          <p:nvPr/>
        </p:nvSpPr>
        <p:spPr>
          <a:xfrm>
            <a:off x="7315805" y="4142746"/>
            <a:ext cx="1077918"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Trebuchet MS"/>
              </a:rPr>
              <a:t>Proxy </a:t>
            </a:r>
          </a:p>
          <a:p>
            <a:pPr>
              <a:lnSpc>
                <a:spcPct val="100000"/>
              </a:lnSpc>
            </a:pPr>
            <a:r>
              <a:rPr lang="en-US" spc="-1" dirty="0">
                <a:solidFill>
                  <a:srgbClr val="000000"/>
                </a:solidFill>
                <a:latin typeface="Trebuchet MS"/>
              </a:rPr>
              <a:t>Server </a:t>
            </a:r>
            <a:r>
              <a:rPr lang="en-US" sz="1800" b="0" strike="noStrike" spc="-1" dirty="0">
                <a:solidFill>
                  <a:srgbClr val="000000"/>
                </a:solidFill>
                <a:latin typeface="Trebuchet MS"/>
              </a:rPr>
              <a:t>2</a:t>
            </a:r>
            <a:endParaRPr lang="en-US" sz="1800" b="0" strike="noStrike" spc="-1" dirty="0">
              <a:latin typeface="Arial"/>
            </a:endParaRPr>
          </a:p>
        </p:txBody>
      </p:sp>
      <p:sp>
        <p:nvSpPr>
          <p:cNvPr id="14" name="CustomShape 10">
            <a:extLst>
              <a:ext uri="{FF2B5EF4-FFF2-40B4-BE49-F238E27FC236}">
                <a16:creationId xmlns:a16="http://schemas.microsoft.com/office/drawing/2014/main" id="{66FB1B0A-9BCA-47F1-8E02-BE77B758E21A}"/>
              </a:ext>
            </a:extLst>
          </p:cNvPr>
          <p:cNvSpPr/>
          <p:nvPr/>
        </p:nvSpPr>
        <p:spPr>
          <a:xfrm>
            <a:off x="9552845" y="4142746"/>
            <a:ext cx="924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Trebuchet MS"/>
              </a:rPr>
              <a:t>MTU</a:t>
            </a:r>
            <a:endParaRPr lang="en-US" sz="1800" b="0" strike="noStrike" spc="-1">
              <a:latin typeface="Arial"/>
            </a:endParaRPr>
          </a:p>
          <a:p>
            <a:pPr>
              <a:lnSpc>
                <a:spcPct val="100000"/>
              </a:lnSpc>
            </a:pPr>
            <a:r>
              <a:rPr lang="en-US" sz="1800" b="0" strike="noStrike" spc="-1">
                <a:solidFill>
                  <a:srgbClr val="000000"/>
                </a:solidFill>
                <a:latin typeface="Trebuchet MS"/>
              </a:rPr>
              <a:t>Client</a:t>
            </a:r>
            <a:endParaRPr lang="en-US" sz="1800" b="0" strike="noStrike" spc="-1">
              <a:latin typeface="Arial"/>
            </a:endParaRPr>
          </a:p>
        </p:txBody>
      </p:sp>
      <p:sp>
        <p:nvSpPr>
          <p:cNvPr id="15" name="CustomShape 11">
            <a:extLst>
              <a:ext uri="{FF2B5EF4-FFF2-40B4-BE49-F238E27FC236}">
                <a16:creationId xmlns:a16="http://schemas.microsoft.com/office/drawing/2014/main" id="{A5D34041-4EE8-46B6-9894-120E58B6393E}"/>
              </a:ext>
            </a:extLst>
          </p:cNvPr>
          <p:cNvSpPr/>
          <p:nvPr/>
        </p:nvSpPr>
        <p:spPr>
          <a:xfrm>
            <a:off x="3875645" y="29504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16" name="CustomShape 12">
            <a:extLst>
              <a:ext uri="{FF2B5EF4-FFF2-40B4-BE49-F238E27FC236}">
                <a16:creationId xmlns:a16="http://schemas.microsoft.com/office/drawing/2014/main" id="{90D283C0-6FD7-44CB-A51D-2AC88C8E75DB}"/>
              </a:ext>
            </a:extLst>
          </p:cNvPr>
          <p:cNvSpPr/>
          <p:nvPr/>
        </p:nvSpPr>
        <p:spPr>
          <a:xfrm>
            <a:off x="8778845" y="29504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Request</a:t>
            </a:r>
            <a:endParaRPr lang="en-US" sz="1100" b="0" strike="noStrike" spc="-1">
              <a:latin typeface="Arial"/>
            </a:endParaRPr>
          </a:p>
        </p:txBody>
      </p:sp>
      <p:sp>
        <p:nvSpPr>
          <p:cNvPr id="17" name="CustomShape 13">
            <a:extLst>
              <a:ext uri="{FF2B5EF4-FFF2-40B4-BE49-F238E27FC236}">
                <a16:creationId xmlns:a16="http://schemas.microsoft.com/office/drawing/2014/main" id="{8FCF3F98-FFF7-4E60-A88C-6F99790E6767}"/>
              </a:ext>
            </a:extLst>
          </p:cNvPr>
          <p:cNvSpPr/>
          <p:nvPr/>
        </p:nvSpPr>
        <p:spPr>
          <a:xfrm>
            <a:off x="3315485" y="370750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Response</a:t>
            </a:r>
            <a:endParaRPr lang="en-US" sz="1100" b="0" strike="noStrike" spc="-1">
              <a:latin typeface="Arial"/>
            </a:endParaRPr>
          </a:p>
        </p:txBody>
      </p:sp>
      <p:sp>
        <p:nvSpPr>
          <p:cNvPr id="18" name="CustomShape 14">
            <a:extLst>
              <a:ext uri="{FF2B5EF4-FFF2-40B4-BE49-F238E27FC236}">
                <a16:creationId xmlns:a16="http://schemas.microsoft.com/office/drawing/2014/main" id="{392636EF-A791-4198-A91D-38EECA9651A2}"/>
              </a:ext>
            </a:extLst>
          </p:cNvPr>
          <p:cNvSpPr/>
          <p:nvPr/>
        </p:nvSpPr>
        <p:spPr>
          <a:xfrm>
            <a:off x="8116085" y="3629026"/>
            <a:ext cx="82260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0" strike="noStrike" spc="-1">
                <a:solidFill>
                  <a:srgbClr val="000000"/>
                </a:solidFill>
                <a:latin typeface="Trebuchet MS"/>
              </a:rPr>
              <a:t>Response</a:t>
            </a:r>
            <a:endParaRPr lang="en-US" sz="1100" b="0" strike="noStrike" spc="-1">
              <a:latin typeface="Arial"/>
            </a:endParaRPr>
          </a:p>
        </p:txBody>
      </p:sp>
      <p:pic>
        <p:nvPicPr>
          <p:cNvPr id="1026" name="Picture 2" descr="Image result for image of Data base"/>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7178343" y="5301158"/>
            <a:ext cx="1332611" cy="70069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8082931" y="4781746"/>
            <a:ext cx="10114" cy="519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573180" y="4781746"/>
            <a:ext cx="0" cy="519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5165772"/>
      </p:ext>
    </p:ext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A1709D98-2689-4E94-833F-96DDFB2AAF36}"/>
              </a:ext>
            </a:extLst>
          </p:cNvPr>
          <p:cNvSpPr txBox="1"/>
          <p:nvPr/>
        </p:nvSpPr>
        <p:spPr>
          <a:xfrm>
            <a:off x="1099191" y="1066071"/>
            <a:ext cx="8596440" cy="879960"/>
          </a:xfrm>
          <a:prstGeom prst="rect">
            <a:avLst/>
          </a:prstGeom>
          <a:noFill/>
          <a:ln>
            <a:noFill/>
          </a:ln>
        </p:spPr>
        <p:txBody>
          <a:bodyPr/>
          <a:lstStyle/>
          <a:p>
            <a:pPr>
              <a:lnSpc>
                <a:spcPct val="100000"/>
              </a:lnSpc>
            </a:pPr>
            <a:r>
              <a:rPr lang="en-US" sz="3600" b="0" strike="noStrike" spc="-1" dirty="0">
                <a:solidFill>
                  <a:srgbClr val="002060"/>
                </a:solidFill>
                <a:latin typeface="Trebuchet MS"/>
              </a:rPr>
              <a:t>Advantages of Data Diode</a:t>
            </a:r>
          </a:p>
        </p:txBody>
      </p:sp>
      <p:sp>
        <p:nvSpPr>
          <p:cNvPr id="5" name="TextShape 2">
            <a:extLst>
              <a:ext uri="{FF2B5EF4-FFF2-40B4-BE49-F238E27FC236}">
                <a16:creationId xmlns:a16="http://schemas.microsoft.com/office/drawing/2014/main" id="{508F7CF4-FFC4-4CC9-B847-407B08C7E74B}"/>
              </a:ext>
            </a:extLst>
          </p:cNvPr>
          <p:cNvSpPr txBox="1"/>
          <p:nvPr/>
        </p:nvSpPr>
        <p:spPr>
          <a:xfrm>
            <a:off x="1099191" y="1946031"/>
            <a:ext cx="10365978" cy="1828800"/>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Since the data transfer is unidirectional, it is very much secure and it is very much difficult to conduct an attack at the RTU/Server</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It can be applicable on various other protocols and is not only bound to Modbus.</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Even if any attack is successfully conducted at the MTU, the attacker cannot perform any attack at the RTU as the  Proxies only communicate in unidirectional mode.</a:t>
            </a:r>
          </a:p>
        </p:txBody>
      </p:sp>
      <p:sp>
        <p:nvSpPr>
          <p:cNvPr id="6" name="TextShape 1">
            <a:extLst>
              <a:ext uri="{FF2B5EF4-FFF2-40B4-BE49-F238E27FC236}">
                <a16:creationId xmlns:a16="http://schemas.microsoft.com/office/drawing/2014/main" id="{B1CFE309-EEC0-44FE-BE05-08243B8DA88A}"/>
              </a:ext>
            </a:extLst>
          </p:cNvPr>
          <p:cNvSpPr txBox="1"/>
          <p:nvPr/>
        </p:nvSpPr>
        <p:spPr>
          <a:xfrm>
            <a:off x="1099191" y="3906526"/>
            <a:ext cx="8596440" cy="748265"/>
          </a:xfrm>
          <a:prstGeom prst="rect">
            <a:avLst/>
          </a:prstGeom>
          <a:noFill/>
          <a:ln>
            <a:noFill/>
          </a:ln>
        </p:spPr>
        <p:txBody>
          <a:bodyPr/>
          <a:lstStyle/>
          <a:p>
            <a:pPr>
              <a:lnSpc>
                <a:spcPct val="100000"/>
              </a:lnSpc>
            </a:pPr>
            <a:r>
              <a:rPr lang="en-US" sz="3600" b="0" u="sng" strike="noStrike" spc="-1" dirty="0">
                <a:solidFill>
                  <a:srgbClr val="002060"/>
                </a:solidFill>
                <a:latin typeface="Trebuchet MS"/>
              </a:rPr>
              <a:t>Disadvantages</a:t>
            </a:r>
          </a:p>
        </p:txBody>
      </p:sp>
      <p:sp>
        <p:nvSpPr>
          <p:cNvPr id="7" name="TextShape 2">
            <a:extLst>
              <a:ext uri="{FF2B5EF4-FFF2-40B4-BE49-F238E27FC236}">
                <a16:creationId xmlns:a16="http://schemas.microsoft.com/office/drawing/2014/main" id="{C9F7A612-9BB1-447D-8B1E-6ED24488C006}"/>
              </a:ext>
            </a:extLst>
          </p:cNvPr>
          <p:cNvSpPr txBox="1"/>
          <p:nvPr/>
        </p:nvSpPr>
        <p:spPr>
          <a:xfrm>
            <a:off x="1099192" y="4654791"/>
            <a:ext cx="10464452" cy="1053535"/>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Since the data transfer is unidirectional in nature, actuators cannot be used in the above model. Hence it limits our usage to only to sensors and the control signals cannot be sent through it. </a:t>
            </a:r>
          </a:p>
          <a:p>
            <a:pPr marL="343080" indent="-342720">
              <a:lnSpc>
                <a:spcPct val="100000"/>
              </a:lnSpc>
              <a:spcBef>
                <a:spcPts val="1001"/>
              </a:spcBef>
              <a:buClr>
                <a:srgbClr val="90C226"/>
              </a:buClr>
              <a:buSzPct val="80000"/>
              <a:buFont typeface="Wingdings 3" charset="2"/>
              <a:buChar char=""/>
            </a:pPr>
            <a:r>
              <a:rPr lang="en-US" spc="-1" dirty="0">
                <a:solidFill>
                  <a:srgbClr val="404040"/>
                </a:solidFill>
                <a:latin typeface="Trebuchet MS"/>
              </a:rPr>
              <a:t>The Data can still be retrieved from Proxy Server 1, but no control commands can be given.</a:t>
            </a:r>
            <a:endParaRPr lang="en-US" sz="1800" b="0" strike="noStrike" spc="-1" dirty="0">
              <a:solidFill>
                <a:srgbClr val="404040"/>
              </a:solidFill>
              <a:latin typeface="Trebuchet MS"/>
            </a:endParaRPr>
          </a:p>
        </p:txBody>
      </p:sp>
    </p:spTree>
    <p:extLst>
      <p:ext uri="{BB962C8B-B14F-4D97-AF65-F5344CB8AC3E}">
        <p14:creationId xmlns:p14="http://schemas.microsoft.com/office/powerpoint/2010/main" val="4167405822"/>
      </p:ext>
    </p:ext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a:extLst>
              <a:ext uri="{FF2B5EF4-FFF2-40B4-BE49-F238E27FC236}">
                <a16:creationId xmlns:a16="http://schemas.microsoft.com/office/drawing/2014/main" id="{7C54096C-697D-4966-8BBC-89234811394E}"/>
              </a:ext>
            </a:extLst>
          </p:cNvPr>
          <p:cNvSpPr txBox="1"/>
          <p:nvPr/>
        </p:nvSpPr>
        <p:spPr>
          <a:xfrm>
            <a:off x="1127326" y="974706"/>
            <a:ext cx="8596440" cy="769687"/>
          </a:xfrm>
          <a:prstGeom prst="rect">
            <a:avLst/>
          </a:prstGeom>
          <a:noFill/>
          <a:ln>
            <a:noFill/>
          </a:ln>
        </p:spPr>
        <p:txBody>
          <a:bodyPr/>
          <a:lstStyle/>
          <a:p>
            <a:pPr>
              <a:lnSpc>
                <a:spcPct val="100000"/>
              </a:lnSpc>
            </a:pPr>
            <a:r>
              <a:rPr lang="en-US" sz="4800" b="0" strike="noStrike" spc="-1" dirty="0">
                <a:solidFill>
                  <a:srgbClr val="002060"/>
                </a:solidFill>
              </a:rPr>
              <a:t>Applications</a:t>
            </a:r>
          </a:p>
        </p:txBody>
      </p:sp>
      <p:sp>
        <p:nvSpPr>
          <p:cNvPr id="7" name="TextShape 2">
            <a:extLst>
              <a:ext uri="{FF2B5EF4-FFF2-40B4-BE49-F238E27FC236}">
                <a16:creationId xmlns:a16="http://schemas.microsoft.com/office/drawing/2014/main" id="{09FF356A-9430-4F55-8BD5-814D1E1C4773}"/>
              </a:ext>
            </a:extLst>
          </p:cNvPr>
          <p:cNvSpPr txBox="1"/>
          <p:nvPr/>
        </p:nvSpPr>
        <p:spPr>
          <a:xfrm>
            <a:off x="1127326" y="2015247"/>
            <a:ext cx="8596440" cy="1413753"/>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SCADA System</a:t>
            </a:r>
          </a:p>
          <a:p>
            <a:pPr marL="343080" indent="-342720">
              <a:lnSpc>
                <a:spcPct val="100000"/>
              </a:lnSpc>
              <a:spcBef>
                <a:spcPts val="1001"/>
              </a:spcBef>
              <a:buClr>
                <a:srgbClr val="90C226"/>
              </a:buClr>
              <a:buSzPct val="80000"/>
              <a:buFont typeface="Wingdings 3" charset="2"/>
              <a:buChar char=""/>
            </a:pPr>
            <a:r>
              <a:rPr lang="en-US" sz="1800" b="0" strike="noStrike" spc="-1" dirty="0" err="1">
                <a:solidFill>
                  <a:srgbClr val="404040"/>
                </a:solidFill>
                <a:latin typeface="Trebuchet MS"/>
              </a:rPr>
              <a:t>IoT</a:t>
            </a:r>
            <a:r>
              <a:rPr lang="en-US" sz="1800" b="0" strike="noStrike" spc="-1" dirty="0">
                <a:solidFill>
                  <a:srgbClr val="404040"/>
                </a:solidFill>
                <a:latin typeface="Trebuchet MS"/>
              </a:rPr>
              <a:t> </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In Isolating a Server from the Corporate Network</a:t>
            </a:r>
          </a:p>
        </p:txBody>
      </p:sp>
    </p:spTree>
    <p:extLst>
      <p:ext uri="{BB962C8B-B14F-4D97-AF65-F5344CB8AC3E}">
        <p14:creationId xmlns:p14="http://schemas.microsoft.com/office/powerpoint/2010/main" val="3364330008"/>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24204" y="2479845"/>
            <a:ext cx="8190133" cy="1065213"/>
          </a:xfrm>
          <a:prstGeom prst="rect">
            <a:avLst/>
          </a:prstGeom>
          <a:noFill/>
          <a:ln w="9525" cap="flat">
            <a:noFill/>
            <a:round/>
            <a:headEnd/>
            <a:tailEnd/>
          </a:ln>
          <a:effectLst/>
        </p:spPr>
        <p:txBody>
          <a:bodyPr lIns="90000" tIns="45000" rIns="90000" bIns="45000" anchor="ctr"/>
          <a:lstStyle/>
          <a:p>
            <a:pPr>
              <a:lnSpc>
                <a:spcPct val="100000"/>
              </a:lnSpc>
              <a:tabLst>
                <a:tab pos="457200" algn="l"/>
                <a:tab pos="914400" algn="l"/>
                <a:tab pos="1371600" algn="l"/>
                <a:tab pos="1828800" algn="l"/>
                <a:tab pos="2286000" algn="l"/>
                <a:tab pos="2743200" algn="l"/>
                <a:tab pos="3200400" algn="l"/>
                <a:tab pos="3657600" algn="l"/>
              </a:tabLst>
            </a:pPr>
            <a:r>
              <a:rPr lang="en-US" sz="4800" dirty="0">
                <a:solidFill>
                  <a:srgbClr val="000000"/>
                </a:solidFill>
                <a:latin typeface="Calibri" charset="0"/>
              </a:rPr>
              <a:t>Data Diode using ATM Protocol</a:t>
            </a:r>
          </a:p>
        </p:txBody>
      </p:sp>
    </p:spTree>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038272" y="763587"/>
            <a:ext cx="8190133" cy="1065213"/>
          </a:xfrm>
          <a:prstGeom prst="rect">
            <a:avLst/>
          </a:prstGeom>
          <a:noFill/>
          <a:ln w="9525" cap="flat">
            <a:noFill/>
            <a:round/>
            <a:headEnd/>
            <a:tailEnd/>
          </a:ln>
          <a:effectLst/>
        </p:spPr>
        <p:txBody>
          <a:bodyPr lIns="90000" tIns="45000" rIns="90000" bIns="45000" anchor="ctr"/>
          <a:lstStyle/>
          <a:p>
            <a:pPr>
              <a:lnSpc>
                <a:spcPct val="100000"/>
              </a:lnSpc>
              <a:tabLst>
                <a:tab pos="457200" algn="l"/>
                <a:tab pos="914400" algn="l"/>
                <a:tab pos="1371600" algn="l"/>
                <a:tab pos="1828800" algn="l"/>
                <a:tab pos="2286000" algn="l"/>
                <a:tab pos="2743200" algn="l"/>
                <a:tab pos="3200400" algn="l"/>
                <a:tab pos="3657600" algn="l"/>
              </a:tabLst>
            </a:pPr>
            <a:r>
              <a:rPr lang="en-US" sz="4800" dirty="0">
                <a:solidFill>
                  <a:srgbClr val="000000"/>
                </a:solidFill>
                <a:latin typeface="Calibri" charset="0"/>
              </a:rPr>
              <a:t>Data Diode using ATM Protocol</a:t>
            </a:r>
          </a:p>
        </p:txBody>
      </p:sp>
      <p:sp>
        <p:nvSpPr>
          <p:cNvPr id="6154" name="Rectangle 10"/>
          <p:cNvSpPr>
            <a:spLocks noChangeArrowheads="1"/>
          </p:cNvSpPr>
          <p:nvPr/>
        </p:nvSpPr>
        <p:spPr bwMode="auto">
          <a:xfrm>
            <a:off x="1038273" y="1828800"/>
            <a:ext cx="11074400" cy="1735138"/>
          </a:xfrm>
          <a:prstGeom prst="rect">
            <a:avLst/>
          </a:prstGeom>
          <a:noFill/>
          <a:ln w="9525" cap="flat">
            <a:noFill/>
            <a:round/>
            <a:headEnd/>
            <a:tailEnd/>
          </a:ln>
          <a:effectLst/>
        </p:spPr>
        <p:txBody>
          <a:bodyPr lIns="90000" tIns="45000" rIns="90000" bIns="45000"/>
          <a:lstStyle/>
          <a:p>
            <a:pPr marL="215900" indent="-214313">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Hardware based cyber security(Dual Diode).</a:t>
            </a:r>
          </a:p>
          <a:p>
            <a:pPr marL="215900" indent="-214313">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Hardware is designed to only be one-way.</a:t>
            </a:r>
          </a:p>
          <a:p>
            <a:pPr marL="215900" indent="-214313">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Impervious to software changes or attacks.</a:t>
            </a:r>
          </a:p>
          <a:p>
            <a:pPr marL="215900" indent="-214313">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Either it will work as intended to work or will not work at all.</a:t>
            </a:r>
          </a:p>
          <a:p>
            <a:pPr marL="215900" indent="-214313">
              <a:lnSpc>
                <a:spcPct val="100000"/>
              </a:lnSpc>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Deploy non-routable ATM  protocol break between the two segmented network.</a:t>
            </a:r>
          </a:p>
          <a:p>
            <a:pPr marL="215900" indent="-214313">
              <a:lnSpc>
                <a:spcPct val="10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sz="2000" dirty="0">
              <a:solidFill>
                <a:srgbClr val="000000"/>
              </a:solidFill>
            </a:endParaRPr>
          </a:p>
        </p:txBody>
      </p:sp>
      <p:sp>
        <p:nvSpPr>
          <p:cNvPr id="2" name="TextBox 1">
            <a:extLst>
              <a:ext uri="{FF2B5EF4-FFF2-40B4-BE49-F238E27FC236}">
                <a16:creationId xmlns:a16="http://schemas.microsoft.com/office/drawing/2014/main" id="{6870D138-67EF-4953-AE2A-1BAB4F1AB34A}"/>
              </a:ext>
            </a:extLst>
          </p:cNvPr>
          <p:cNvSpPr txBox="1"/>
          <p:nvPr/>
        </p:nvSpPr>
        <p:spPr>
          <a:xfrm>
            <a:off x="1224884" y="6451346"/>
            <a:ext cx="5057728" cy="369332"/>
          </a:xfrm>
          <a:prstGeom prst="rect">
            <a:avLst/>
          </a:prstGeom>
          <a:noFill/>
        </p:spPr>
        <p:txBody>
          <a:bodyPr wrap="square" rtlCol="0">
            <a:spAutoFit/>
          </a:bodyPr>
          <a:lstStyle/>
          <a:p>
            <a:r>
              <a:rPr lang="en-US" dirty="0">
                <a:solidFill>
                  <a:schemeClr val="bg1"/>
                </a:solidFill>
              </a:rPr>
              <a:t>Source: Owl Cyber Defense</a:t>
            </a:r>
          </a:p>
        </p:txBody>
      </p:sp>
      <p:sp>
        <p:nvSpPr>
          <p:cNvPr id="3" name="Rectangle 2">
            <a:extLst>
              <a:ext uri="{FF2B5EF4-FFF2-40B4-BE49-F238E27FC236}">
                <a16:creationId xmlns:a16="http://schemas.microsoft.com/office/drawing/2014/main" id="{A28B11D0-D496-4C25-972A-FC6244BB527F}"/>
              </a:ext>
            </a:extLst>
          </p:cNvPr>
          <p:cNvSpPr/>
          <p:nvPr/>
        </p:nvSpPr>
        <p:spPr>
          <a:xfrm>
            <a:off x="2251709" y="4198272"/>
            <a:ext cx="1303020" cy="87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6" name="Rectangle 5">
            <a:extLst>
              <a:ext uri="{FF2B5EF4-FFF2-40B4-BE49-F238E27FC236}">
                <a16:creationId xmlns:a16="http://schemas.microsoft.com/office/drawing/2014/main" id="{AE359F88-FE24-4D27-888E-CAD1D57A505C}"/>
              </a:ext>
            </a:extLst>
          </p:cNvPr>
          <p:cNvSpPr/>
          <p:nvPr/>
        </p:nvSpPr>
        <p:spPr>
          <a:xfrm>
            <a:off x="6941822" y="4191287"/>
            <a:ext cx="1303020" cy="87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4" name="Isosceles Triangle 3">
            <a:extLst>
              <a:ext uri="{FF2B5EF4-FFF2-40B4-BE49-F238E27FC236}">
                <a16:creationId xmlns:a16="http://schemas.microsoft.com/office/drawing/2014/main" id="{BBC2A7F9-E208-4C76-A22F-491064CF5C75}"/>
              </a:ext>
            </a:extLst>
          </p:cNvPr>
          <p:cNvSpPr/>
          <p:nvPr/>
        </p:nvSpPr>
        <p:spPr>
          <a:xfrm rot="5400000">
            <a:off x="3990068" y="4318380"/>
            <a:ext cx="662940" cy="5828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314E249-012B-4B39-A579-52E42141E048}"/>
              </a:ext>
            </a:extLst>
          </p:cNvPr>
          <p:cNvSpPr/>
          <p:nvPr/>
        </p:nvSpPr>
        <p:spPr>
          <a:xfrm rot="5400000">
            <a:off x="5974002" y="4341240"/>
            <a:ext cx="662940" cy="5828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F94926-0A35-4FAB-A454-52B118C394FC}"/>
              </a:ext>
            </a:extLst>
          </p:cNvPr>
          <p:cNvCxnSpPr>
            <a:cxnSpLocks/>
            <a:stCxn id="3" idx="3"/>
            <a:endCxn id="6" idx="1"/>
          </p:cNvCxnSpPr>
          <p:nvPr/>
        </p:nvCxnSpPr>
        <p:spPr>
          <a:xfrm flipV="1">
            <a:off x="3554729" y="4629151"/>
            <a:ext cx="3387093" cy="69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CCCF5A-CCC0-47A3-B91E-8EC889E392E5}"/>
              </a:ext>
            </a:extLst>
          </p:cNvPr>
          <p:cNvSpPr txBox="1"/>
          <p:nvPr/>
        </p:nvSpPr>
        <p:spPr>
          <a:xfrm>
            <a:off x="3753748" y="5349240"/>
            <a:ext cx="1092572" cy="369332"/>
          </a:xfrm>
          <a:prstGeom prst="rect">
            <a:avLst/>
          </a:prstGeom>
          <a:noFill/>
        </p:spPr>
        <p:txBody>
          <a:bodyPr wrap="square" rtlCol="0">
            <a:spAutoFit/>
          </a:bodyPr>
          <a:lstStyle/>
          <a:p>
            <a:r>
              <a:rPr lang="en-US" dirty="0"/>
              <a:t>Send only</a:t>
            </a:r>
          </a:p>
        </p:txBody>
      </p:sp>
      <p:sp>
        <p:nvSpPr>
          <p:cNvPr id="13" name="TextBox 12">
            <a:extLst>
              <a:ext uri="{FF2B5EF4-FFF2-40B4-BE49-F238E27FC236}">
                <a16:creationId xmlns:a16="http://schemas.microsoft.com/office/drawing/2014/main" id="{38FFDAD0-4E9C-474F-A573-24CC6809259C}"/>
              </a:ext>
            </a:extLst>
          </p:cNvPr>
          <p:cNvSpPr txBox="1"/>
          <p:nvPr/>
        </p:nvSpPr>
        <p:spPr>
          <a:xfrm>
            <a:off x="5736326" y="5364862"/>
            <a:ext cx="1609356" cy="369332"/>
          </a:xfrm>
          <a:prstGeom prst="rect">
            <a:avLst/>
          </a:prstGeom>
          <a:noFill/>
        </p:spPr>
        <p:txBody>
          <a:bodyPr wrap="square" rtlCol="0">
            <a:spAutoFit/>
          </a:bodyPr>
          <a:lstStyle/>
          <a:p>
            <a:r>
              <a:rPr lang="en-US" dirty="0"/>
              <a:t>Receive only</a:t>
            </a:r>
          </a:p>
        </p:txBody>
      </p:sp>
      <p:cxnSp>
        <p:nvCxnSpPr>
          <p:cNvPr id="12" name="Straight Connector 11">
            <a:extLst>
              <a:ext uri="{FF2B5EF4-FFF2-40B4-BE49-F238E27FC236}">
                <a16:creationId xmlns:a16="http://schemas.microsoft.com/office/drawing/2014/main" id="{A4C39FAF-5099-46E9-9B00-45DC877650F1}"/>
              </a:ext>
            </a:extLst>
          </p:cNvPr>
          <p:cNvCxnSpPr/>
          <p:nvPr/>
        </p:nvCxnSpPr>
        <p:spPr>
          <a:xfrm>
            <a:off x="4612972" y="4301204"/>
            <a:ext cx="0" cy="6400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9929CE-002B-4E8B-AD7E-39884A1BAB80}"/>
              </a:ext>
            </a:extLst>
          </p:cNvPr>
          <p:cNvCxnSpPr/>
          <p:nvPr/>
        </p:nvCxnSpPr>
        <p:spPr>
          <a:xfrm>
            <a:off x="6617032" y="4316444"/>
            <a:ext cx="0" cy="64008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E7FCDF2-9E76-45F0-BA0C-16809E2D59C9}"/>
              </a:ext>
            </a:extLst>
          </p:cNvPr>
          <p:cNvSpPr>
            <a:spLocks noChangeArrowheads="1"/>
          </p:cNvSpPr>
          <p:nvPr/>
        </p:nvSpPr>
        <p:spPr bwMode="auto">
          <a:xfrm>
            <a:off x="1075397" y="912813"/>
            <a:ext cx="10136554" cy="944562"/>
          </a:xfrm>
          <a:prstGeom prst="rect">
            <a:avLst/>
          </a:prstGeom>
          <a:noFill/>
          <a:ln w="9525" cap="flat">
            <a:noFill/>
            <a:round/>
            <a:headEnd/>
            <a:tailEnd/>
          </a:ln>
          <a:effectLst/>
        </p:spPr>
        <p:txBody>
          <a:bodyPr lIns="90000" tIns="45000" rIns="90000" bIns="45000" anchor="ctr"/>
          <a:lstStyle/>
          <a:p>
            <a:pP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4800" dirty="0">
                <a:solidFill>
                  <a:srgbClr val="000000"/>
                </a:solidFill>
                <a:latin typeface="Calibri" charset="0"/>
              </a:rPr>
              <a:t>Why ATM</a:t>
            </a:r>
            <a:r>
              <a:rPr lang="en-US" sz="2800" dirty="0">
                <a:solidFill>
                  <a:srgbClr val="000000"/>
                </a:solidFill>
                <a:latin typeface="Calibri" charset="0"/>
              </a:rPr>
              <a:t>(Asynchronous Transfer Mode) </a:t>
            </a:r>
            <a:r>
              <a:rPr lang="en-US" sz="4400" dirty="0">
                <a:solidFill>
                  <a:srgbClr val="000000"/>
                </a:solidFill>
                <a:latin typeface="Calibri" charset="0"/>
              </a:rPr>
              <a:t>?</a:t>
            </a:r>
            <a:endParaRPr lang="en-US" sz="4800" dirty="0">
              <a:solidFill>
                <a:srgbClr val="000000"/>
              </a:solidFill>
              <a:latin typeface="Calibri" charset="0"/>
            </a:endParaRPr>
          </a:p>
        </p:txBody>
      </p:sp>
      <p:sp>
        <p:nvSpPr>
          <p:cNvPr id="5" name="Rectangle 2">
            <a:extLst>
              <a:ext uri="{FF2B5EF4-FFF2-40B4-BE49-F238E27FC236}">
                <a16:creationId xmlns:a16="http://schemas.microsoft.com/office/drawing/2014/main" id="{38FE9996-024B-4C5F-8478-10C041D2ED6F}"/>
              </a:ext>
            </a:extLst>
          </p:cNvPr>
          <p:cNvSpPr>
            <a:spLocks noChangeArrowheads="1"/>
          </p:cNvSpPr>
          <p:nvPr/>
        </p:nvSpPr>
        <p:spPr bwMode="auto">
          <a:xfrm>
            <a:off x="1075397" y="1820862"/>
            <a:ext cx="10972800" cy="1447800"/>
          </a:xfrm>
          <a:prstGeom prst="rect">
            <a:avLst/>
          </a:prstGeom>
          <a:noFill/>
          <a:ln w="9525" cap="flat">
            <a:noFill/>
            <a:round/>
            <a:headEnd/>
            <a:tailEnd/>
          </a:ln>
          <a:effectLst/>
        </p:spPr>
        <p:txBody>
          <a:bodyPr lIns="90000" tIns="45000" rIns="90000" bIns="45000"/>
          <a:lstStyle/>
          <a:p>
            <a:pPr marL="342900" indent="-341313">
              <a:lnSpc>
                <a:spcPct val="100000"/>
              </a:lnSpc>
              <a:spcBef>
                <a:spcPts val="363"/>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It was designed to move large amount of data asynchronously.</a:t>
            </a:r>
          </a:p>
          <a:p>
            <a:pPr marL="342900" indent="-341313">
              <a:lnSpc>
                <a:spcPct val="100000"/>
              </a:lnSpc>
              <a:spcBef>
                <a:spcPts val="363"/>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Large data rates.</a:t>
            </a:r>
          </a:p>
          <a:p>
            <a:pPr marL="342900" indent="-341313">
              <a:lnSpc>
                <a:spcPct val="100000"/>
              </a:lnSpc>
              <a:spcBef>
                <a:spcPts val="363"/>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High quality (high bandwidth optical fiber).</a:t>
            </a:r>
          </a:p>
          <a:p>
            <a:pPr marL="342900" indent="-341313">
              <a:lnSpc>
                <a:spcPct val="100000"/>
              </a:lnSpc>
              <a:spcBef>
                <a:spcPts val="363"/>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No packet loss.</a:t>
            </a:r>
          </a:p>
          <a:p>
            <a:pPr marL="342900" indent="-341313">
              <a:lnSpc>
                <a:spcPct val="100000"/>
              </a:lnSpc>
              <a:spcBef>
                <a:spcPts val="363"/>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sz="2000" dirty="0">
              <a:solidFill>
                <a:srgbClr val="000000"/>
              </a:solidFill>
              <a:latin typeface="Calibri" charset="0"/>
            </a:endParaRPr>
          </a:p>
        </p:txBody>
      </p:sp>
      <p:sp>
        <p:nvSpPr>
          <p:cNvPr id="6" name="Rectangle 3">
            <a:extLst>
              <a:ext uri="{FF2B5EF4-FFF2-40B4-BE49-F238E27FC236}">
                <a16:creationId xmlns:a16="http://schemas.microsoft.com/office/drawing/2014/main" id="{E49D1AA0-AB03-45E6-A66F-4369D81D9AE5}"/>
              </a:ext>
            </a:extLst>
          </p:cNvPr>
          <p:cNvSpPr>
            <a:spLocks noChangeArrowheads="1"/>
          </p:cNvSpPr>
          <p:nvPr/>
        </p:nvSpPr>
        <p:spPr bwMode="auto">
          <a:xfrm>
            <a:off x="1024597" y="3931747"/>
            <a:ext cx="11074400" cy="2137758"/>
          </a:xfrm>
          <a:prstGeom prst="rect">
            <a:avLst/>
          </a:prstGeom>
          <a:noFill/>
          <a:ln w="9525" cap="flat">
            <a:noFill/>
            <a:round/>
            <a:headEnd/>
            <a:tailEnd/>
          </a:ln>
          <a:effectLst/>
        </p:spPr>
        <p:txBody>
          <a:bodyPr lIns="90000" tIns="45000" rIns="90000" bIns="45000"/>
          <a:lstStyle/>
          <a:p>
            <a:pPr marL="215900" indent="-214313">
              <a:lnSpc>
                <a:spcPct val="100000"/>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As a result we get quality of service, non routable protocol break which maintains  </a:t>
            </a:r>
          </a:p>
          <a:p>
            <a:pPr marL="215900" indent="-214313">
              <a:lnSpc>
                <a:spcPct val="10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100% confidentiality and it’s all forced in hardware so it can’t change.</a:t>
            </a:r>
          </a:p>
          <a:p>
            <a:pPr marL="344487" indent="-3429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The optic cable doesn’t have any security and if any attacker want to intercept data through cable, ATM protocol doesn’t allow since it doesn’t have the concept of source and destination address.</a:t>
            </a:r>
          </a:p>
          <a:p>
            <a:pPr marL="344487" indent="-342900">
              <a:lnSpc>
                <a:spcPct val="100000"/>
              </a:lnSpc>
              <a:buClrTx/>
              <a:buSzTx/>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sz="2000" dirty="0">
              <a:solidFill>
                <a:srgbClr val="000000"/>
              </a:solidFill>
              <a:latin typeface="Calibri" charset="0"/>
            </a:endParaRPr>
          </a:p>
          <a:p>
            <a:pPr marL="215900" indent="-214313">
              <a:lnSpc>
                <a:spcPct val="10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sz="2000" dirty="0">
              <a:solidFill>
                <a:srgbClr val="000000"/>
              </a:solidFill>
            </a:endParaRPr>
          </a:p>
        </p:txBody>
      </p:sp>
      <p:pic>
        <p:nvPicPr>
          <p:cNvPr id="8" name="Picture 5">
            <a:extLst>
              <a:ext uri="{FF2B5EF4-FFF2-40B4-BE49-F238E27FC236}">
                <a16:creationId xmlns:a16="http://schemas.microsoft.com/office/drawing/2014/main" id="{629CCAE2-58BE-4D6F-A78E-5EF3ACD8B6C3}"/>
              </a:ext>
            </a:extLst>
          </p:cNvPr>
          <p:cNvPicPr>
            <a:picLocks noChangeAspect="1" noChangeArrowheads="1"/>
          </p:cNvPicPr>
          <p:nvPr/>
        </p:nvPicPr>
        <p:blipFill>
          <a:blip r:embed="rId3" cstate="print"/>
          <a:srcRect b="31322"/>
          <a:stretch>
            <a:fillRect/>
          </a:stretch>
        </p:blipFill>
        <p:spPr bwMode="auto">
          <a:xfrm>
            <a:off x="8397452" y="2057155"/>
            <a:ext cx="3097273" cy="1674812"/>
          </a:xfrm>
          <a:prstGeom prst="rect">
            <a:avLst/>
          </a:prstGeom>
          <a:noFill/>
          <a:ln w="9525" cap="flat">
            <a:noFill/>
            <a:round/>
            <a:headEnd/>
            <a:tailEnd/>
          </a:ln>
          <a:effectLst/>
        </p:spPr>
      </p:pic>
      <p:sp>
        <p:nvSpPr>
          <p:cNvPr id="9" name="Rectangle 6">
            <a:extLst>
              <a:ext uri="{FF2B5EF4-FFF2-40B4-BE49-F238E27FC236}">
                <a16:creationId xmlns:a16="http://schemas.microsoft.com/office/drawing/2014/main" id="{DCA073AF-E2BE-40E0-9F4F-8DF716191F7B}"/>
              </a:ext>
            </a:extLst>
          </p:cNvPr>
          <p:cNvSpPr>
            <a:spLocks noChangeArrowheads="1"/>
          </p:cNvSpPr>
          <p:nvPr/>
        </p:nvSpPr>
        <p:spPr bwMode="auto">
          <a:xfrm>
            <a:off x="5417820" y="4814445"/>
            <a:ext cx="5959265" cy="791019"/>
          </a:xfrm>
          <a:prstGeom prst="rect">
            <a:avLst/>
          </a:prstGeom>
          <a:noFill/>
          <a:ln w="9525" cap="flat">
            <a:noFill/>
            <a:round/>
            <a:headEnd/>
            <a:tailEnd/>
          </a:ln>
          <a:effectLst/>
        </p:spPr>
        <p:txBody>
          <a:bodyPr lIns="90000" tIns="45000" rIns="90000" bIns="45000"/>
          <a:lstStyle/>
          <a:p>
            <a:pPr>
              <a:lnSpc>
                <a:spcPct val="100000"/>
              </a:lnSpc>
              <a:tabLst>
                <a:tab pos="457200" algn="l"/>
                <a:tab pos="914400" algn="l"/>
                <a:tab pos="1371600" algn="l"/>
                <a:tab pos="1828800" algn="l"/>
                <a:tab pos="2286000" algn="l"/>
                <a:tab pos="2743200" algn="l"/>
                <a:tab pos="3200400" algn="l"/>
                <a:tab pos="3657600" algn="l"/>
                <a:tab pos="4114800" algn="l"/>
              </a:tabLst>
            </a:pPr>
            <a:endParaRPr lang="en-US" dirty="0">
              <a:solidFill>
                <a:srgbClr val="000000"/>
              </a:solidFill>
              <a:latin typeface="Calibri" charset="0"/>
            </a:endParaRPr>
          </a:p>
        </p:txBody>
      </p:sp>
      <p:sp>
        <p:nvSpPr>
          <p:cNvPr id="7" name="TextBox 6">
            <a:extLst>
              <a:ext uri="{FF2B5EF4-FFF2-40B4-BE49-F238E27FC236}">
                <a16:creationId xmlns:a16="http://schemas.microsoft.com/office/drawing/2014/main" id="{C1E17065-3C54-4364-A619-090F7E96E7FC}"/>
              </a:ext>
            </a:extLst>
          </p:cNvPr>
          <p:cNvSpPr txBox="1"/>
          <p:nvPr/>
        </p:nvSpPr>
        <p:spPr>
          <a:xfrm>
            <a:off x="1224884" y="6451346"/>
            <a:ext cx="5057728" cy="369332"/>
          </a:xfrm>
          <a:prstGeom prst="rect">
            <a:avLst/>
          </a:prstGeom>
          <a:noFill/>
        </p:spPr>
        <p:txBody>
          <a:bodyPr wrap="square" rtlCol="0">
            <a:spAutoFit/>
          </a:bodyPr>
          <a:lstStyle/>
          <a:p>
            <a:r>
              <a:rPr lang="en-US" dirty="0">
                <a:solidFill>
                  <a:schemeClr val="bg1"/>
                </a:solidFill>
              </a:rPr>
              <a:t>Source: Owl Cyber Defense</a:t>
            </a:r>
          </a:p>
        </p:txBody>
      </p:sp>
    </p:spTree>
    <p:extLst>
      <p:ext uri="{BB962C8B-B14F-4D97-AF65-F5344CB8AC3E}">
        <p14:creationId xmlns:p14="http://schemas.microsoft.com/office/powerpoint/2010/main" val="458380237"/>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0843"/>
          </a:xfrm>
        </p:spPr>
        <p:txBody>
          <a:bodyPr/>
          <a:lstStyle/>
          <a:p>
            <a:r>
              <a:rPr lang="en-IN" dirty="0">
                <a:solidFill>
                  <a:srgbClr val="002060"/>
                </a:solidFill>
                <a:latin typeface="+mn-lt"/>
                <a:ea typeface="Adobe Fan Heiti Std B" pitchFamily="34" charset="-128"/>
              </a:rPr>
              <a:t>Traditional Solutions To The Problem :</a:t>
            </a:r>
          </a:p>
        </p:txBody>
      </p:sp>
      <p:sp>
        <p:nvSpPr>
          <p:cNvPr id="3" name="Content Placeholder 2"/>
          <p:cNvSpPr>
            <a:spLocks noGrp="1"/>
          </p:cNvSpPr>
          <p:nvPr>
            <p:ph sz="quarter" idx="1"/>
          </p:nvPr>
        </p:nvSpPr>
        <p:spPr>
          <a:xfrm>
            <a:off x="1097280" y="2014547"/>
            <a:ext cx="10058400" cy="3232702"/>
          </a:xfrm>
        </p:spPr>
        <p:txBody>
          <a:bodyPr>
            <a:normAutofit/>
          </a:bodyPr>
          <a:lstStyle/>
          <a:p>
            <a:pPr marL="0" indent="0" algn="just">
              <a:buFont typeface="Wingdings" pitchFamily="2" charset="2"/>
              <a:buChar char="§"/>
            </a:pPr>
            <a:r>
              <a:rPr lang="en-IN" dirty="0"/>
              <a:t>A study performed by the Centre for the Protection of National Infrastructure (CPNI) identified that when connecting control systems to external networks, only a small number of architectures are typically used, these range from hosts with dual network interface cards to multi-tiered combinations of switches and routers.</a:t>
            </a:r>
          </a:p>
          <a:p>
            <a:pPr marL="0" indent="0" algn="just">
              <a:buFont typeface="Wingdings" pitchFamily="2" charset="2"/>
              <a:buChar char="§"/>
            </a:pPr>
            <a:r>
              <a:rPr lang="en-IN" dirty="0"/>
              <a:t>The study concluded however, that the most secure, manageable and scalable segregation architectures were those based on a three zone system such as a De-Militarised Zone (DMZ).</a:t>
            </a:r>
          </a:p>
          <a:p>
            <a:pPr marL="0" indent="0" algn="just">
              <a:buFont typeface="Wingdings" pitchFamily="2" charset="2"/>
              <a:buChar char="§"/>
            </a:pPr>
            <a:r>
              <a:rPr lang="en-IN" dirty="0"/>
              <a:t>A DMZ provides a means of protecting two networks from each other whilst still allowing for the sharing of data or resources. Creating a DMZ involves placing a firewall offering three or more interfaces, or a pair of firewalls between the plant system and the external network.</a:t>
            </a:r>
          </a:p>
          <a:p>
            <a:pPr marL="0" indent="0" algn="just">
              <a:buFont typeface="Wingdings" pitchFamily="2" charset="2"/>
              <a:buChar char="§"/>
            </a:pPr>
            <a:endParaRPr lang="en-IN" dirty="0"/>
          </a:p>
        </p:txBody>
      </p:sp>
    </p:spTree>
    <p:extLst>
      <p:ext uri="{BB962C8B-B14F-4D97-AF65-F5344CB8AC3E}">
        <p14:creationId xmlns:p14="http://schemas.microsoft.com/office/powerpoint/2010/main" val="2082140296"/>
      </p:ext>
    </p:extLst>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2057-194A-47E6-8815-F90466D2174C}"/>
              </a:ext>
            </a:extLst>
          </p:cNvPr>
          <p:cNvSpPr>
            <a:spLocks noGrp="1"/>
          </p:cNvSpPr>
          <p:nvPr>
            <p:ph type="title"/>
          </p:nvPr>
        </p:nvSpPr>
        <p:spPr/>
        <p:txBody>
          <a:bodyPr/>
          <a:lstStyle/>
          <a:p>
            <a:r>
              <a:rPr lang="en-US" dirty="0"/>
              <a:t>Detailed view</a:t>
            </a:r>
          </a:p>
        </p:txBody>
      </p:sp>
      <p:sp>
        <p:nvSpPr>
          <p:cNvPr id="4" name="Rectangle 3">
            <a:extLst>
              <a:ext uri="{FF2B5EF4-FFF2-40B4-BE49-F238E27FC236}">
                <a16:creationId xmlns:a16="http://schemas.microsoft.com/office/drawing/2014/main" id="{52BEBCDB-1957-4AC0-88D2-CBD994D2E459}"/>
              </a:ext>
            </a:extLst>
          </p:cNvPr>
          <p:cNvSpPr/>
          <p:nvPr/>
        </p:nvSpPr>
        <p:spPr>
          <a:xfrm>
            <a:off x="2339339" y="2080260"/>
            <a:ext cx="2895601" cy="1930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Server</a:t>
            </a:r>
          </a:p>
        </p:txBody>
      </p:sp>
      <p:sp>
        <p:nvSpPr>
          <p:cNvPr id="5" name="Rectangle 4">
            <a:extLst>
              <a:ext uri="{FF2B5EF4-FFF2-40B4-BE49-F238E27FC236}">
                <a16:creationId xmlns:a16="http://schemas.microsoft.com/office/drawing/2014/main" id="{3B47C82F-F52E-488E-9A14-E50E489D4D20}"/>
              </a:ext>
            </a:extLst>
          </p:cNvPr>
          <p:cNvSpPr/>
          <p:nvPr/>
        </p:nvSpPr>
        <p:spPr>
          <a:xfrm>
            <a:off x="7665719" y="2080259"/>
            <a:ext cx="2895601" cy="1930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Client</a:t>
            </a:r>
          </a:p>
        </p:txBody>
      </p:sp>
      <p:sp>
        <p:nvSpPr>
          <p:cNvPr id="10" name="Rectangle 9">
            <a:extLst>
              <a:ext uri="{FF2B5EF4-FFF2-40B4-BE49-F238E27FC236}">
                <a16:creationId xmlns:a16="http://schemas.microsoft.com/office/drawing/2014/main" id="{0FA2B932-C1FB-454C-8059-6026DCAB9D6F}"/>
              </a:ext>
            </a:extLst>
          </p:cNvPr>
          <p:cNvSpPr/>
          <p:nvPr/>
        </p:nvSpPr>
        <p:spPr>
          <a:xfrm>
            <a:off x="1310640" y="2880360"/>
            <a:ext cx="9875520" cy="20574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39D972-1DF2-40CA-AD62-ECDE10A6C28A}"/>
              </a:ext>
            </a:extLst>
          </p:cNvPr>
          <p:cNvSpPr/>
          <p:nvPr/>
        </p:nvSpPr>
        <p:spPr>
          <a:xfrm>
            <a:off x="2788920" y="2628900"/>
            <a:ext cx="876300" cy="708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Proxy</a:t>
            </a:r>
          </a:p>
        </p:txBody>
      </p:sp>
      <p:sp>
        <p:nvSpPr>
          <p:cNvPr id="7" name="Rectangle 6">
            <a:extLst>
              <a:ext uri="{FF2B5EF4-FFF2-40B4-BE49-F238E27FC236}">
                <a16:creationId xmlns:a16="http://schemas.microsoft.com/office/drawing/2014/main" id="{B473A4CB-CBCE-4B03-983E-828E78F4EB52}"/>
              </a:ext>
            </a:extLst>
          </p:cNvPr>
          <p:cNvSpPr/>
          <p:nvPr/>
        </p:nvSpPr>
        <p:spPr>
          <a:xfrm>
            <a:off x="9319260" y="2628900"/>
            <a:ext cx="876300" cy="708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Proxy</a:t>
            </a:r>
          </a:p>
        </p:txBody>
      </p:sp>
      <p:sp>
        <p:nvSpPr>
          <p:cNvPr id="8" name="Rectangle 7">
            <a:extLst>
              <a:ext uri="{FF2B5EF4-FFF2-40B4-BE49-F238E27FC236}">
                <a16:creationId xmlns:a16="http://schemas.microsoft.com/office/drawing/2014/main" id="{041E9F3E-6F2B-4AE6-9153-2DDFCE3DBECC}"/>
              </a:ext>
            </a:extLst>
          </p:cNvPr>
          <p:cNvSpPr/>
          <p:nvPr/>
        </p:nvSpPr>
        <p:spPr>
          <a:xfrm>
            <a:off x="5151121" y="2628900"/>
            <a:ext cx="335280" cy="7086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3A7D10-07A7-4035-AF30-45CF15A8A91E}"/>
              </a:ext>
            </a:extLst>
          </p:cNvPr>
          <p:cNvSpPr/>
          <p:nvPr/>
        </p:nvSpPr>
        <p:spPr>
          <a:xfrm>
            <a:off x="7528561" y="2657047"/>
            <a:ext cx="335280" cy="7086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ord 10">
            <a:extLst>
              <a:ext uri="{FF2B5EF4-FFF2-40B4-BE49-F238E27FC236}">
                <a16:creationId xmlns:a16="http://schemas.microsoft.com/office/drawing/2014/main" id="{036406BD-81DD-49A3-A82B-6E6B1B7AFEE2}"/>
              </a:ext>
            </a:extLst>
          </p:cNvPr>
          <p:cNvSpPr/>
          <p:nvPr/>
        </p:nvSpPr>
        <p:spPr>
          <a:xfrm rot="1348699">
            <a:off x="2526541" y="2768702"/>
            <a:ext cx="449581" cy="429053"/>
          </a:xfrm>
          <a:prstGeom prst="chor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Chord 11">
            <a:extLst>
              <a:ext uri="{FF2B5EF4-FFF2-40B4-BE49-F238E27FC236}">
                <a16:creationId xmlns:a16="http://schemas.microsoft.com/office/drawing/2014/main" id="{4D317E7A-D9E3-4DFD-9CE6-9F4189A7092A}"/>
              </a:ext>
            </a:extLst>
          </p:cNvPr>
          <p:cNvSpPr/>
          <p:nvPr/>
        </p:nvSpPr>
        <p:spPr>
          <a:xfrm rot="12055150">
            <a:off x="10072109" y="2817073"/>
            <a:ext cx="449581" cy="429053"/>
          </a:xfrm>
          <a:prstGeom prst="chor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CC72EE21-18E4-43C5-99A3-9DD0EFCFEEA3}"/>
              </a:ext>
            </a:extLst>
          </p:cNvPr>
          <p:cNvSpPr txBox="1"/>
          <p:nvPr/>
        </p:nvSpPr>
        <p:spPr>
          <a:xfrm>
            <a:off x="1036320" y="3365707"/>
            <a:ext cx="1425278" cy="369332"/>
          </a:xfrm>
          <a:prstGeom prst="rect">
            <a:avLst/>
          </a:prstGeom>
          <a:noFill/>
        </p:spPr>
        <p:txBody>
          <a:bodyPr wrap="square" rtlCol="0">
            <a:spAutoFit/>
          </a:bodyPr>
          <a:lstStyle/>
          <a:p>
            <a:r>
              <a:rPr lang="en-US" dirty="0"/>
              <a:t>Ethernet</a:t>
            </a:r>
          </a:p>
        </p:txBody>
      </p:sp>
      <p:sp>
        <p:nvSpPr>
          <p:cNvPr id="14" name="TextBox 13">
            <a:extLst>
              <a:ext uri="{FF2B5EF4-FFF2-40B4-BE49-F238E27FC236}">
                <a16:creationId xmlns:a16="http://schemas.microsoft.com/office/drawing/2014/main" id="{76C6637E-4B91-4B5F-A130-8C213FCC4BF8}"/>
              </a:ext>
            </a:extLst>
          </p:cNvPr>
          <p:cNvSpPr txBox="1"/>
          <p:nvPr/>
        </p:nvSpPr>
        <p:spPr>
          <a:xfrm>
            <a:off x="5623559" y="3337560"/>
            <a:ext cx="1645923" cy="369332"/>
          </a:xfrm>
          <a:prstGeom prst="rect">
            <a:avLst/>
          </a:prstGeom>
          <a:noFill/>
        </p:spPr>
        <p:txBody>
          <a:bodyPr wrap="square" rtlCol="0">
            <a:spAutoFit/>
          </a:bodyPr>
          <a:lstStyle/>
          <a:p>
            <a:r>
              <a:rPr lang="en-US" dirty="0"/>
              <a:t>ATM transport</a:t>
            </a:r>
          </a:p>
        </p:txBody>
      </p:sp>
      <p:sp>
        <p:nvSpPr>
          <p:cNvPr id="15" name="TextBox 14">
            <a:extLst>
              <a:ext uri="{FF2B5EF4-FFF2-40B4-BE49-F238E27FC236}">
                <a16:creationId xmlns:a16="http://schemas.microsoft.com/office/drawing/2014/main" id="{A1E6438F-EBAD-4D53-8552-256DDAE1D3D8}"/>
              </a:ext>
            </a:extLst>
          </p:cNvPr>
          <p:cNvSpPr txBox="1"/>
          <p:nvPr/>
        </p:nvSpPr>
        <p:spPr>
          <a:xfrm>
            <a:off x="10766722" y="3262637"/>
            <a:ext cx="1425278" cy="369332"/>
          </a:xfrm>
          <a:prstGeom prst="rect">
            <a:avLst/>
          </a:prstGeom>
          <a:noFill/>
        </p:spPr>
        <p:txBody>
          <a:bodyPr wrap="square" rtlCol="0">
            <a:spAutoFit/>
          </a:bodyPr>
          <a:lstStyle/>
          <a:p>
            <a:r>
              <a:rPr lang="en-US" dirty="0"/>
              <a:t>Ethernet</a:t>
            </a:r>
          </a:p>
        </p:txBody>
      </p:sp>
      <p:sp>
        <p:nvSpPr>
          <p:cNvPr id="16" name="TextBox 15">
            <a:extLst>
              <a:ext uri="{FF2B5EF4-FFF2-40B4-BE49-F238E27FC236}">
                <a16:creationId xmlns:a16="http://schemas.microsoft.com/office/drawing/2014/main" id="{2C5D67FA-E909-49CA-A25F-F168EE8C3F5D}"/>
              </a:ext>
            </a:extLst>
          </p:cNvPr>
          <p:cNvSpPr txBox="1"/>
          <p:nvPr/>
        </p:nvSpPr>
        <p:spPr>
          <a:xfrm>
            <a:off x="5969510" y="2024489"/>
            <a:ext cx="1645923" cy="369332"/>
          </a:xfrm>
          <a:prstGeom prst="rect">
            <a:avLst/>
          </a:prstGeom>
          <a:noFill/>
        </p:spPr>
        <p:txBody>
          <a:bodyPr wrap="square" rtlCol="0">
            <a:spAutoFit/>
          </a:bodyPr>
          <a:lstStyle/>
          <a:p>
            <a:r>
              <a:rPr lang="en-US" dirty="0"/>
              <a:t>Air Gap</a:t>
            </a:r>
          </a:p>
        </p:txBody>
      </p:sp>
      <p:cxnSp>
        <p:nvCxnSpPr>
          <p:cNvPr id="18" name="Straight Arrow Connector 17">
            <a:extLst>
              <a:ext uri="{FF2B5EF4-FFF2-40B4-BE49-F238E27FC236}">
                <a16:creationId xmlns:a16="http://schemas.microsoft.com/office/drawing/2014/main" id="{FB49CE37-B400-47D9-99CE-8384C4228722}"/>
              </a:ext>
            </a:extLst>
          </p:cNvPr>
          <p:cNvCxnSpPr>
            <a:cxnSpLocks/>
          </p:cNvCxnSpPr>
          <p:nvPr/>
        </p:nvCxnSpPr>
        <p:spPr>
          <a:xfrm>
            <a:off x="5234940" y="4594860"/>
            <a:ext cx="246126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81510B-368D-4500-A9AC-A5FC393F785F}"/>
              </a:ext>
            </a:extLst>
          </p:cNvPr>
          <p:cNvSpPr txBox="1"/>
          <p:nvPr/>
        </p:nvSpPr>
        <p:spPr>
          <a:xfrm>
            <a:off x="7795261" y="2169914"/>
            <a:ext cx="164592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Routing Table</a:t>
            </a:r>
          </a:p>
        </p:txBody>
      </p:sp>
      <p:sp>
        <p:nvSpPr>
          <p:cNvPr id="21" name="TextBox 20">
            <a:extLst>
              <a:ext uri="{FF2B5EF4-FFF2-40B4-BE49-F238E27FC236}">
                <a16:creationId xmlns:a16="http://schemas.microsoft.com/office/drawing/2014/main" id="{D78DC0C9-4341-4550-BBE3-98BDD57B5F96}"/>
              </a:ext>
            </a:extLst>
          </p:cNvPr>
          <p:cNvSpPr txBox="1"/>
          <p:nvPr/>
        </p:nvSpPr>
        <p:spPr>
          <a:xfrm>
            <a:off x="1310640" y="4830910"/>
            <a:ext cx="1037844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Payload of datagrams are embedded into non-routable ATM cell which then is transmitted using ATM channel number. The routing table looks for ATM channel number and decides what to do with the data.</a:t>
            </a:r>
          </a:p>
          <a:p>
            <a:pPr marL="285750" indent="-285750">
              <a:buFont typeface="Arial" panose="020B0604020202020204" pitchFamily="34" charset="0"/>
              <a:buChar char="•"/>
            </a:pPr>
            <a:r>
              <a:rPr lang="en-US" sz="2000" dirty="0"/>
              <a:t>Also in this scenario the inside IP address does not make it to the outside.</a:t>
            </a:r>
          </a:p>
        </p:txBody>
      </p:sp>
      <p:pic>
        <p:nvPicPr>
          <p:cNvPr id="17" name="Picture 16">
            <a:extLst>
              <a:ext uri="{FF2B5EF4-FFF2-40B4-BE49-F238E27FC236}">
                <a16:creationId xmlns:a16="http://schemas.microsoft.com/office/drawing/2014/main" id="{DB133B5C-6EAF-43C2-BBB1-8C2F5DFED61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649030" y="2026123"/>
            <a:ext cx="3798465" cy="2010952"/>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04944575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5C6744E-DD78-47CA-9281-C67675A7CF96}"/>
              </a:ext>
            </a:extLst>
          </p:cNvPr>
          <p:cNvSpPr>
            <a:spLocks noChangeArrowheads="1"/>
          </p:cNvSpPr>
          <p:nvPr/>
        </p:nvSpPr>
        <p:spPr bwMode="auto">
          <a:xfrm>
            <a:off x="1048337" y="1778000"/>
            <a:ext cx="10655983" cy="4153530"/>
          </a:xfrm>
          <a:prstGeom prst="rect">
            <a:avLst/>
          </a:prstGeom>
          <a:noFill/>
          <a:ln w="9525" cap="flat">
            <a:noFill/>
            <a:round/>
            <a:headEnd/>
            <a:tailEnd/>
          </a:ln>
          <a:effectLst/>
        </p:spPr>
        <p:txBody>
          <a:bodyPr wrap="square" lIns="90000" tIns="45000" rIns="90000" bIns="45000">
            <a:spAutoFit/>
          </a:bodyPr>
          <a:lstStyle/>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Driven by the integration of services and performance requirements of both telephony and data networking(IP Based).</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Transmit information in small fixed size packets, cells(allowed fast h/w switching)</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Cells are transmitted asynchronously.</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The Network is connection oriented.(statistical multiplexing)</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Each cell is 53 bytes long – 5 bytes header and 48 bytes payload.</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ATM is independent of transmission medium. They may be sent on a wire or fiber by themselves or they may also be packaged inside the payload of other carrier systems.</a:t>
            </a:r>
          </a:p>
          <a:p>
            <a:pPr marL="344487" indent="-3429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Making an ATM call requires first sending a message to setup a connection. Subsequently all cells follow the same path to the destination.</a:t>
            </a:r>
          </a:p>
        </p:txBody>
      </p:sp>
      <p:sp>
        <p:nvSpPr>
          <p:cNvPr id="5" name="Rectangle 3">
            <a:extLst>
              <a:ext uri="{FF2B5EF4-FFF2-40B4-BE49-F238E27FC236}">
                <a16:creationId xmlns:a16="http://schemas.microsoft.com/office/drawing/2014/main" id="{DD922073-4955-428D-89A1-DCF9C18C0C38}"/>
              </a:ext>
            </a:extLst>
          </p:cNvPr>
          <p:cNvSpPr>
            <a:spLocks noChangeArrowheads="1"/>
          </p:cNvSpPr>
          <p:nvPr/>
        </p:nvSpPr>
        <p:spPr bwMode="auto">
          <a:xfrm>
            <a:off x="1189014" y="948457"/>
            <a:ext cx="5552016" cy="829543"/>
          </a:xfrm>
          <a:prstGeom prst="rect">
            <a:avLst/>
          </a:prstGeom>
          <a:noFill/>
          <a:ln w="9525" cap="flat">
            <a:noFill/>
            <a:round/>
            <a:headEnd/>
            <a:tailEnd/>
          </a:ln>
          <a:effectLst/>
        </p:spPr>
        <p:txBody>
          <a:bodyPr lIns="90000" tIns="45000" rIns="90000" bIns="45000">
            <a:spAutoFit/>
          </a:bodyPr>
          <a:lstStyle/>
          <a:p>
            <a:pPr hangingPunct="1">
              <a:lnSpc>
                <a:spcPct val="100000"/>
              </a:lnSpc>
              <a:tabLst>
                <a:tab pos="457200" algn="l"/>
                <a:tab pos="914400" algn="l"/>
                <a:tab pos="1371600" algn="l"/>
                <a:tab pos="1828800" algn="l"/>
                <a:tab pos="2286000" algn="l"/>
                <a:tab pos="2743200" algn="l"/>
                <a:tab pos="3200400" algn="l"/>
                <a:tab pos="3657600" algn="l"/>
                <a:tab pos="4114800" algn="l"/>
              </a:tabLst>
            </a:pPr>
            <a:r>
              <a:rPr lang="en-US" sz="4800" dirty="0">
                <a:solidFill>
                  <a:srgbClr val="000000"/>
                </a:solidFill>
                <a:latin typeface="Calibri" charset="0"/>
              </a:rPr>
              <a:t>About ATM</a:t>
            </a:r>
          </a:p>
        </p:txBody>
      </p:sp>
      <p:sp>
        <p:nvSpPr>
          <p:cNvPr id="6" name="TextBox 5"/>
          <p:cNvSpPr txBox="1"/>
          <p:nvPr/>
        </p:nvSpPr>
        <p:spPr>
          <a:xfrm>
            <a:off x="1139482" y="6488668"/>
            <a:ext cx="8370277" cy="369332"/>
          </a:xfrm>
          <a:prstGeom prst="rect">
            <a:avLst/>
          </a:prstGeom>
          <a:noFill/>
        </p:spPr>
        <p:txBody>
          <a:bodyPr wrap="square" rtlCol="0">
            <a:spAutoFit/>
          </a:bodyPr>
          <a:lstStyle/>
          <a:p>
            <a:r>
              <a:rPr lang="en-US" dirty="0">
                <a:solidFill>
                  <a:schemeClr val="bg1"/>
                </a:solidFill>
                <a:latin typeface="Calibri" charset="0"/>
              </a:rPr>
              <a:t>statistical multiplexing : </a:t>
            </a:r>
            <a:r>
              <a:rPr lang="en-US" dirty="0">
                <a:solidFill>
                  <a:schemeClr val="bg1"/>
                </a:solidFill>
              </a:rPr>
              <a:t>similar to dynamic bandwidth allocation (DBA)</a:t>
            </a:r>
          </a:p>
        </p:txBody>
      </p:sp>
    </p:spTree>
    <p:extLst>
      <p:ext uri="{BB962C8B-B14F-4D97-AF65-F5344CB8AC3E}">
        <p14:creationId xmlns:p14="http://schemas.microsoft.com/office/powerpoint/2010/main" val="647362856"/>
      </p:ext>
    </p:extLst>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562B2C3-DA68-4095-B8F6-BBA9D4CE9DFA}"/>
              </a:ext>
            </a:extLst>
          </p:cNvPr>
          <p:cNvSpPr>
            <a:spLocks noChangeArrowheads="1"/>
          </p:cNvSpPr>
          <p:nvPr/>
        </p:nvSpPr>
        <p:spPr bwMode="auto">
          <a:xfrm>
            <a:off x="1147169" y="1034776"/>
            <a:ext cx="9544051" cy="767987"/>
          </a:xfrm>
          <a:prstGeom prst="rect">
            <a:avLst/>
          </a:prstGeom>
          <a:noFill/>
          <a:ln w="9525" cap="flat">
            <a:noFill/>
            <a:round/>
            <a:headEnd/>
            <a:tailEnd/>
          </a:ln>
          <a:effectLst/>
        </p:spPr>
        <p:txBody>
          <a:bodyPr lIns="90000" tIns="45000" rIns="90000" bIns="45000">
            <a:spAutoFit/>
          </a:bodyPr>
          <a:lstStyle/>
          <a:p>
            <a:pPr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4400" dirty="0">
                <a:solidFill>
                  <a:srgbClr val="000000"/>
                </a:solidFill>
                <a:latin typeface="Calibri" charset="0"/>
              </a:rPr>
              <a:t>ATM Vs Telephony</a:t>
            </a:r>
          </a:p>
        </p:txBody>
      </p:sp>
      <p:sp>
        <p:nvSpPr>
          <p:cNvPr id="5" name="Rectangle 2">
            <a:extLst>
              <a:ext uri="{FF2B5EF4-FFF2-40B4-BE49-F238E27FC236}">
                <a16:creationId xmlns:a16="http://schemas.microsoft.com/office/drawing/2014/main" id="{104ACCCA-D590-4493-B0DF-5E4A5EC5C29A}"/>
              </a:ext>
            </a:extLst>
          </p:cNvPr>
          <p:cNvSpPr>
            <a:spLocks noChangeArrowheads="1"/>
          </p:cNvSpPr>
          <p:nvPr/>
        </p:nvSpPr>
        <p:spPr bwMode="auto">
          <a:xfrm>
            <a:off x="1057210" y="1869704"/>
            <a:ext cx="9723967" cy="1937538"/>
          </a:xfrm>
          <a:prstGeom prst="rect">
            <a:avLst/>
          </a:prstGeom>
          <a:noFill/>
          <a:ln w="9525" cap="flat">
            <a:noFill/>
            <a:round/>
            <a:headEnd/>
            <a:tailEnd/>
          </a:ln>
          <a:effectLst/>
        </p:spPr>
        <p:txBody>
          <a:bodyPr lIns="90000" tIns="45000" rIns="90000" bIns="45000">
            <a:spAutoFit/>
          </a:bodyPr>
          <a:lstStyle/>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400" dirty="0">
                <a:solidFill>
                  <a:srgbClr val="000000"/>
                </a:solidFill>
                <a:latin typeface="Calibri" charset="0"/>
              </a:rPr>
              <a:t>Phone networks are synchronous(periodic).</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400" dirty="0">
                <a:solidFill>
                  <a:srgbClr val="000000"/>
                </a:solidFill>
                <a:latin typeface="Calibri" charset="0"/>
              </a:rPr>
              <a:t>Phone network uses circuit switching whereas ATM network uses “Packet” or “Cell” switching with virtual circuits.</a:t>
            </a:r>
          </a:p>
          <a:p>
            <a:pPr marL="344487" indent="-3429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400" dirty="0">
                <a:solidFill>
                  <a:srgbClr val="000000"/>
                </a:solidFill>
                <a:latin typeface="Calibri" charset="0"/>
              </a:rPr>
              <a:t>In phone networks, all rates are multiple of 64 kbps. With ATM we can get any rate, and we can vary our rate with time.</a:t>
            </a:r>
          </a:p>
        </p:txBody>
      </p:sp>
      <p:pic>
        <p:nvPicPr>
          <p:cNvPr id="6" name="Picture 3">
            <a:extLst>
              <a:ext uri="{FF2B5EF4-FFF2-40B4-BE49-F238E27FC236}">
                <a16:creationId xmlns:a16="http://schemas.microsoft.com/office/drawing/2014/main" id="{E39B9CE6-9AD7-4D50-BCA4-E2E6A228006F}"/>
              </a:ext>
            </a:extLst>
          </p:cNvPr>
          <p:cNvPicPr>
            <a:picLocks noChangeAspect="1" noChangeArrowheads="1"/>
          </p:cNvPicPr>
          <p:nvPr/>
        </p:nvPicPr>
        <p:blipFill>
          <a:blip r:embed="rId3" cstate="print"/>
          <a:srcRect l="19254" t="21849" r="17648" b="48676"/>
          <a:stretch>
            <a:fillRect/>
          </a:stretch>
        </p:blipFill>
        <p:spPr bwMode="auto">
          <a:xfrm>
            <a:off x="3879330" y="4202753"/>
            <a:ext cx="3759200" cy="987425"/>
          </a:xfrm>
          <a:prstGeom prst="rect">
            <a:avLst/>
          </a:prstGeom>
          <a:noFill/>
          <a:ln w="9525" cap="flat">
            <a:noFill/>
            <a:round/>
            <a:headEnd/>
            <a:tailEnd/>
          </a:ln>
          <a:effectLst/>
        </p:spPr>
      </p:pic>
      <p:sp>
        <p:nvSpPr>
          <p:cNvPr id="7" name="TextBox 6"/>
          <p:cNvSpPr txBox="1"/>
          <p:nvPr/>
        </p:nvSpPr>
        <p:spPr>
          <a:xfrm>
            <a:off x="1237957" y="6488668"/>
            <a:ext cx="7568418" cy="369332"/>
          </a:xfrm>
          <a:prstGeom prst="rect">
            <a:avLst/>
          </a:prstGeom>
          <a:noFill/>
        </p:spPr>
        <p:txBody>
          <a:bodyPr wrap="square" rtlCol="0">
            <a:spAutoFit/>
          </a:bodyPr>
          <a:lstStyle/>
          <a:p>
            <a:r>
              <a:rPr lang="en-US" dirty="0">
                <a:solidFill>
                  <a:schemeClr val="bg1"/>
                </a:solidFill>
              </a:rPr>
              <a:t>Source: https://www.youtube.com/watch?v=IPuLZSOye4c (NPTEL)</a:t>
            </a:r>
          </a:p>
        </p:txBody>
      </p:sp>
    </p:spTree>
    <p:extLst>
      <p:ext uri="{BB962C8B-B14F-4D97-AF65-F5344CB8AC3E}">
        <p14:creationId xmlns:p14="http://schemas.microsoft.com/office/powerpoint/2010/main" val="2041264611"/>
      </p:ext>
    </p:extLst>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FEF54488-256B-42BA-8A4A-1CA1B4F9CF16}"/>
              </a:ext>
            </a:extLst>
          </p:cNvPr>
          <p:cNvSpPr>
            <a:spLocks noChangeArrowheads="1"/>
          </p:cNvSpPr>
          <p:nvPr/>
        </p:nvSpPr>
        <p:spPr bwMode="auto">
          <a:xfrm>
            <a:off x="1119033" y="857139"/>
            <a:ext cx="9544051" cy="829543"/>
          </a:xfrm>
          <a:prstGeom prst="rect">
            <a:avLst/>
          </a:prstGeom>
          <a:noFill/>
          <a:ln w="9525" cap="flat">
            <a:noFill/>
            <a:round/>
            <a:headEnd/>
            <a:tailEnd/>
          </a:ln>
          <a:effectLst/>
        </p:spPr>
        <p:txBody>
          <a:bodyPr lIns="90000" tIns="45000" rIns="90000" bIns="45000">
            <a:spAutoFit/>
          </a:bodyPr>
          <a:lstStyle/>
          <a:p>
            <a:pPr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4800" dirty="0">
                <a:solidFill>
                  <a:srgbClr val="000000"/>
                </a:solidFill>
                <a:latin typeface="Calibri" charset="0"/>
              </a:rPr>
              <a:t>ATM Vs Data Networks</a:t>
            </a:r>
            <a:r>
              <a:rPr lang="en-US" sz="3600" dirty="0">
                <a:solidFill>
                  <a:srgbClr val="000000"/>
                </a:solidFill>
                <a:latin typeface="Calibri" charset="0"/>
              </a:rPr>
              <a:t>(IP Based)</a:t>
            </a:r>
            <a:endParaRPr lang="en-US" sz="4800" dirty="0">
              <a:solidFill>
                <a:srgbClr val="000000"/>
              </a:solidFill>
              <a:latin typeface="Calibri" charset="0"/>
            </a:endParaRPr>
          </a:p>
        </p:txBody>
      </p:sp>
      <p:sp>
        <p:nvSpPr>
          <p:cNvPr id="5" name="Rectangle 6">
            <a:extLst>
              <a:ext uri="{FF2B5EF4-FFF2-40B4-BE49-F238E27FC236}">
                <a16:creationId xmlns:a16="http://schemas.microsoft.com/office/drawing/2014/main" id="{1D7CA5BA-6A40-4A2D-A5D8-DA3E0644531C}"/>
              </a:ext>
            </a:extLst>
          </p:cNvPr>
          <p:cNvSpPr>
            <a:spLocks noChangeArrowheads="1"/>
          </p:cNvSpPr>
          <p:nvPr/>
        </p:nvSpPr>
        <p:spPr bwMode="auto">
          <a:xfrm>
            <a:off x="1119033" y="1869562"/>
            <a:ext cx="9953933" cy="2676202"/>
          </a:xfrm>
          <a:prstGeom prst="rect">
            <a:avLst/>
          </a:prstGeom>
          <a:noFill/>
          <a:ln w="9525" cap="flat">
            <a:noFill/>
            <a:round/>
            <a:headEnd/>
            <a:tailEnd/>
          </a:ln>
          <a:effectLst/>
        </p:spPr>
        <p:txBody>
          <a:bodyPr wrap="square" lIns="90000" tIns="45000" rIns="90000" bIns="45000">
            <a:spAutoFit/>
          </a:bodyPr>
          <a:lstStyle/>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ATM cell – Fixed/small Size</a:t>
            </a:r>
          </a:p>
          <a:p>
            <a:pPr marL="344487" indent="-342900" hangingPunct="1">
              <a:lnSpc>
                <a:spcPct val="100000"/>
              </a:lnSpc>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IP Packets: Variable size</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ATM uses 20 Byte global addresses for signaling and 32-bit locally-assigned labels in cells. Whereas IP uses 32-bit global addresses in all packets.</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ATM offers sophisticated traffic management whereas TCP/IP: </a:t>
            </a:r>
            <a:r>
              <a:rPr lang="en-US" sz="2400" dirty="0">
                <a:solidFill>
                  <a:srgbClr val="000000"/>
                </a:solidFill>
                <a:latin typeface="Calibri" charset="0"/>
                <a:hlinkClick r:id="rId3"/>
              </a:rPr>
              <a:t>congestion control is packet loss-based</a:t>
            </a:r>
            <a:r>
              <a:rPr lang="en-US" sz="2400" dirty="0">
                <a:solidFill>
                  <a:srgbClr val="000000"/>
                </a:solidFill>
                <a:latin typeface="Calibri" charset="0"/>
              </a:rPr>
              <a:t>.</a:t>
            </a:r>
          </a:p>
          <a:p>
            <a:pPr marL="344487" indent="-342900" hangingPunct="1">
              <a:lnSpc>
                <a:spcPct val="100000"/>
              </a:lnSpc>
              <a:buClrTx/>
              <a:buSzTx/>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p:txBody>
      </p:sp>
      <p:sp>
        <p:nvSpPr>
          <p:cNvPr id="6" name="TextBox 5"/>
          <p:cNvSpPr txBox="1"/>
          <p:nvPr/>
        </p:nvSpPr>
        <p:spPr>
          <a:xfrm>
            <a:off x="1237957" y="6488668"/>
            <a:ext cx="7568418" cy="369332"/>
          </a:xfrm>
          <a:prstGeom prst="rect">
            <a:avLst/>
          </a:prstGeom>
          <a:noFill/>
        </p:spPr>
        <p:txBody>
          <a:bodyPr wrap="square" rtlCol="0">
            <a:spAutoFit/>
          </a:bodyPr>
          <a:lstStyle/>
          <a:p>
            <a:r>
              <a:rPr lang="en-US" dirty="0">
                <a:solidFill>
                  <a:schemeClr val="bg1"/>
                </a:solidFill>
              </a:rPr>
              <a:t>Source: https://www.youtube.com/watch?v=IPuLZSOye4c (NPTEL)</a:t>
            </a:r>
          </a:p>
        </p:txBody>
      </p:sp>
    </p:spTree>
    <p:extLst>
      <p:ext uri="{BB962C8B-B14F-4D97-AF65-F5344CB8AC3E}">
        <p14:creationId xmlns:p14="http://schemas.microsoft.com/office/powerpoint/2010/main" val="4032260149"/>
      </p:ext>
    </p:extLst>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8385C8-E87D-4ABE-B6FC-A31E88E70519}"/>
              </a:ext>
            </a:extLst>
          </p:cNvPr>
          <p:cNvSpPr>
            <a:spLocks noChangeArrowheads="1"/>
          </p:cNvSpPr>
          <p:nvPr/>
        </p:nvSpPr>
        <p:spPr bwMode="auto">
          <a:xfrm>
            <a:off x="1100863" y="976998"/>
            <a:ext cx="10596033" cy="829543"/>
          </a:xfrm>
          <a:prstGeom prst="rect">
            <a:avLst/>
          </a:prstGeom>
          <a:noFill/>
          <a:ln w="9525" cap="flat">
            <a:noFill/>
            <a:round/>
            <a:headEnd/>
            <a:tailEnd/>
          </a:ln>
          <a:effectLst/>
        </p:spPr>
        <p:txBody>
          <a:bodyPr lIns="90000" tIns="45000" rIns="90000" bIns="45000">
            <a:spAutoFit/>
          </a:bodyPr>
          <a:lstStyle/>
          <a:p>
            <a:pPr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4800" dirty="0">
                <a:solidFill>
                  <a:srgbClr val="000000"/>
                </a:solidFill>
                <a:latin typeface="Calibri" charset="0"/>
              </a:rPr>
              <a:t>ATM: Fixed size Packets</a:t>
            </a:r>
          </a:p>
        </p:txBody>
      </p:sp>
      <p:sp>
        <p:nvSpPr>
          <p:cNvPr id="5" name="Rectangle 2">
            <a:extLst>
              <a:ext uri="{FF2B5EF4-FFF2-40B4-BE49-F238E27FC236}">
                <a16:creationId xmlns:a16="http://schemas.microsoft.com/office/drawing/2014/main" id="{EA7FE5CA-2487-4BDB-B3A0-F55361E896B4}"/>
              </a:ext>
            </a:extLst>
          </p:cNvPr>
          <p:cNvSpPr>
            <a:spLocks noChangeArrowheads="1"/>
          </p:cNvSpPr>
          <p:nvPr/>
        </p:nvSpPr>
        <p:spPr bwMode="auto">
          <a:xfrm>
            <a:off x="1100863" y="2078746"/>
            <a:ext cx="10167359" cy="4153530"/>
          </a:xfrm>
          <a:prstGeom prst="rect">
            <a:avLst/>
          </a:prstGeom>
          <a:noFill/>
          <a:ln w="9525" cap="flat">
            <a:noFill/>
            <a:round/>
            <a:headEnd/>
            <a:tailEnd/>
          </a:ln>
          <a:effectLst/>
        </p:spPr>
        <p:txBody>
          <a:bodyPr wrap="square" lIns="90000" tIns="45000" rIns="90000" bIns="45000">
            <a:spAutoFit/>
          </a:bodyPr>
          <a:lstStyle/>
          <a:p>
            <a:pPr marL="457200" indent="-455613" hangingPunct="1">
              <a:lnSpc>
                <a:spcPct val="10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Simpler Buffer Hardware</a:t>
            </a: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Packet arrival and departure requires us to manage fixed buffer sizes.</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Simpler scheduling</a:t>
            </a: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Each cell takes a constant chunk of bandwidth to transmit.</a:t>
            </a: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lang="en-US" sz="2400" dirty="0">
              <a:solidFill>
                <a:srgbClr val="000000"/>
              </a:solidFill>
              <a:latin typeface="Calibri" charset="0"/>
            </a:endParaRPr>
          </a:p>
          <a:p>
            <a:pPr marL="1587" hangingPunct="1">
              <a:lnSpc>
                <a:spcPct val="10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Drawback: Overhead for sending small amount of data. Segmentation and reassembly cost.</a:t>
            </a:r>
          </a:p>
        </p:txBody>
      </p:sp>
      <p:pic>
        <p:nvPicPr>
          <p:cNvPr id="3" name="Picture 2">
            <a:extLst>
              <a:ext uri="{FF2B5EF4-FFF2-40B4-BE49-F238E27FC236}">
                <a16:creationId xmlns:a16="http://schemas.microsoft.com/office/drawing/2014/main" id="{44B1D731-13A8-4DB8-A279-0FB26277B74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0216" y="3832609"/>
            <a:ext cx="4467225" cy="1181100"/>
          </a:xfrm>
          <a:prstGeom prst="rect">
            <a:avLst/>
          </a:prstGeom>
        </p:spPr>
      </p:pic>
      <p:pic>
        <p:nvPicPr>
          <p:cNvPr id="7" name="Picture 6">
            <a:extLst>
              <a:ext uri="{FF2B5EF4-FFF2-40B4-BE49-F238E27FC236}">
                <a16:creationId xmlns:a16="http://schemas.microsoft.com/office/drawing/2014/main" id="{169579EA-99D3-4B3E-BB81-8668725CC76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420326" y="3842134"/>
            <a:ext cx="4467225" cy="1171575"/>
          </a:xfrm>
          <a:prstGeom prst="rect">
            <a:avLst/>
          </a:prstGeom>
        </p:spPr>
      </p:pic>
    </p:spTree>
    <p:extLst>
      <p:ext uri="{BB962C8B-B14F-4D97-AF65-F5344CB8AC3E}">
        <p14:creationId xmlns:p14="http://schemas.microsoft.com/office/powerpoint/2010/main" val="3409298810"/>
      </p:ext>
    </p:extLst>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E8458B-32B6-4F95-B8E6-8164ECA08F2A}"/>
              </a:ext>
            </a:extLst>
          </p:cNvPr>
          <p:cNvSpPr>
            <a:spLocks noChangeArrowheads="1"/>
          </p:cNvSpPr>
          <p:nvPr/>
        </p:nvSpPr>
        <p:spPr bwMode="auto">
          <a:xfrm>
            <a:off x="1100864" y="1065505"/>
            <a:ext cx="10596033" cy="829543"/>
          </a:xfrm>
          <a:prstGeom prst="rect">
            <a:avLst/>
          </a:prstGeom>
          <a:noFill/>
          <a:ln w="9525" cap="flat">
            <a:noFill/>
            <a:round/>
            <a:headEnd/>
            <a:tailEnd/>
          </a:ln>
          <a:effectLst/>
        </p:spPr>
        <p:txBody>
          <a:bodyPr lIns="90000" tIns="45000" rIns="90000" bIns="45000">
            <a:spAutoFit/>
          </a:bodyPr>
          <a:lstStyle/>
          <a:p>
            <a:pPr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4800" dirty="0">
                <a:solidFill>
                  <a:srgbClr val="000000"/>
                </a:solidFill>
                <a:latin typeface="Calibri" charset="0"/>
              </a:rPr>
              <a:t>ATM Layer</a:t>
            </a:r>
          </a:p>
        </p:txBody>
      </p:sp>
      <p:sp>
        <p:nvSpPr>
          <p:cNvPr id="5" name="Rectangle 4">
            <a:extLst>
              <a:ext uri="{FF2B5EF4-FFF2-40B4-BE49-F238E27FC236}">
                <a16:creationId xmlns:a16="http://schemas.microsoft.com/office/drawing/2014/main" id="{C232C677-20B0-4CC9-A5F9-99552967EA4E}"/>
              </a:ext>
            </a:extLst>
          </p:cNvPr>
          <p:cNvSpPr>
            <a:spLocks noChangeArrowheads="1"/>
          </p:cNvSpPr>
          <p:nvPr/>
        </p:nvSpPr>
        <p:spPr bwMode="auto">
          <a:xfrm>
            <a:off x="1100864" y="1895048"/>
            <a:ext cx="10610851" cy="3414866"/>
          </a:xfrm>
          <a:prstGeom prst="rect">
            <a:avLst/>
          </a:prstGeom>
          <a:noFill/>
          <a:ln w="9525" cap="flat">
            <a:noFill/>
            <a:round/>
            <a:headEnd/>
            <a:tailEnd/>
          </a:ln>
          <a:effectLst/>
        </p:spPr>
        <p:txBody>
          <a:bodyPr lIns="90000" tIns="45000" rIns="90000" bIns="45000">
            <a:spAutoFit/>
          </a:bodyPr>
          <a:lstStyle/>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AAL</a:t>
            </a:r>
          </a:p>
          <a:p>
            <a:pPr marL="1587"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Convergence sublayer</a:t>
            </a:r>
          </a:p>
          <a:p>
            <a:pPr marL="1587"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SAR: Segmentation and reassembly sublayer</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ATM Layer</a:t>
            </a:r>
          </a:p>
          <a:p>
            <a:pPr marL="1587"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Performing Routing, Switching, </a:t>
            </a:r>
          </a:p>
          <a:p>
            <a:pPr marL="1587"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traffic management, multiplexing</a:t>
            </a:r>
          </a:p>
          <a:p>
            <a:pPr marL="344487" indent="-342900" hangingPunct="1">
              <a:lnSpc>
                <a:spcPct val="100000"/>
              </a:lnSpc>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Physical Layer</a:t>
            </a:r>
          </a:p>
          <a:p>
            <a:pPr marL="1587"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PMD: Physical Medium Dependent sublayer</a:t>
            </a:r>
          </a:p>
          <a:p>
            <a:pPr marL="1587">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sz="2400" dirty="0">
                <a:solidFill>
                  <a:srgbClr val="000000"/>
                </a:solidFill>
                <a:latin typeface="Calibri" charset="0"/>
              </a:rPr>
              <a:t>	Transmission Convergence sublayer</a:t>
            </a:r>
          </a:p>
        </p:txBody>
      </p:sp>
      <p:pic>
        <p:nvPicPr>
          <p:cNvPr id="7" name="Picture 5">
            <a:extLst>
              <a:ext uri="{FF2B5EF4-FFF2-40B4-BE49-F238E27FC236}">
                <a16:creationId xmlns:a16="http://schemas.microsoft.com/office/drawing/2014/main" id="{CE46D374-6B2A-4AB7-9CD5-4E57EB7B3F74}"/>
              </a:ext>
            </a:extLst>
          </p:cNvPr>
          <p:cNvPicPr>
            <a:picLocks noChangeAspect="1" noChangeArrowheads="1"/>
          </p:cNvPicPr>
          <p:nvPr/>
        </p:nvPicPr>
        <p:blipFill>
          <a:blip r:embed="rId3" cstate="print"/>
          <a:srcRect/>
          <a:stretch>
            <a:fillRect/>
          </a:stretch>
        </p:blipFill>
        <p:spPr bwMode="auto">
          <a:xfrm>
            <a:off x="7654064" y="2606652"/>
            <a:ext cx="4042833" cy="3667125"/>
          </a:xfrm>
          <a:prstGeom prst="rect">
            <a:avLst/>
          </a:prstGeom>
          <a:noFill/>
          <a:ln w="9525" cap="flat">
            <a:noFill/>
            <a:round/>
            <a:headEnd/>
            <a:tailEnd/>
          </a:ln>
          <a:effectLst/>
        </p:spPr>
      </p:pic>
      <p:pic>
        <p:nvPicPr>
          <p:cNvPr id="6" name="Picture 6">
            <a:extLst>
              <a:ext uri="{FF2B5EF4-FFF2-40B4-BE49-F238E27FC236}">
                <a16:creationId xmlns:a16="http://schemas.microsoft.com/office/drawing/2014/main" id="{AC7E5737-EFFA-4777-BDB5-87838CCCD80C}"/>
              </a:ext>
            </a:extLst>
          </p:cNvPr>
          <p:cNvPicPr>
            <a:picLocks noChangeAspect="1" noChangeArrowheads="1"/>
          </p:cNvPicPr>
          <p:nvPr/>
        </p:nvPicPr>
        <p:blipFill>
          <a:blip r:embed="rId4" cstate="print"/>
          <a:srcRect/>
          <a:stretch>
            <a:fillRect/>
          </a:stretch>
        </p:blipFill>
        <p:spPr bwMode="auto">
          <a:xfrm>
            <a:off x="7654064" y="2606652"/>
            <a:ext cx="4417484" cy="3667125"/>
          </a:xfrm>
          <a:prstGeom prst="rect">
            <a:avLst/>
          </a:prstGeom>
          <a:noFill/>
          <a:ln w="9525" cap="flat">
            <a:noFill/>
            <a:round/>
            <a:headEnd/>
            <a:tailEnd/>
          </a:ln>
          <a:effectLst/>
        </p:spPr>
      </p:pic>
      <p:sp>
        <p:nvSpPr>
          <p:cNvPr id="8" name="TextBox 7"/>
          <p:cNvSpPr txBox="1"/>
          <p:nvPr/>
        </p:nvSpPr>
        <p:spPr>
          <a:xfrm>
            <a:off x="1167618" y="6428935"/>
            <a:ext cx="8792308" cy="369332"/>
          </a:xfrm>
          <a:prstGeom prst="rect">
            <a:avLst/>
          </a:prstGeom>
          <a:noFill/>
        </p:spPr>
        <p:txBody>
          <a:bodyPr wrap="square" rtlCol="0">
            <a:spAutoFit/>
          </a:bodyPr>
          <a:lstStyle/>
          <a:p>
            <a:r>
              <a:rPr lang="en-US" dirty="0">
                <a:solidFill>
                  <a:schemeClr val="bg1"/>
                </a:solidFill>
              </a:rPr>
              <a:t>Image Source: http://www.rfwireless-world.com/images/ATM-protocol-stack.jpg </a:t>
            </a:r>
          </a:p>
        </p:txBody>
      </p:sp>
    </p:spTree>
    <p:extLst>
      <p:ext uri="{BB962C8B-B14F-4D97-AF65-F5344CB8AC3E}">
        <p14:creationId xmlns:p14="http://schemas.microsoft.com/office/powerpoint/2010/main" val="375534154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fade">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75DBF26-5B09-41FE-921C-6245C99FEE53}"/>
              </a:ext>
            </a:extLst>
          </p:cNvPr>
          <p:cNvSpPr>
            <a:spLocks noChangeArrowheads="1"/>
          </p:cNvSpPr>
          <p:nvPr/>
        </p:nvSpPr>
        <p:spPr bwMode="auto">
          <a:xfrm>
            <a:off x="1013885" y="806451"/>
            <a:ext cx="10972800" cy="1143000"/>
          </a:xfrm>
          <a:prstGeom prst="rect">
            <a:avLst/>
          </a:prstGeom>
          <a:noFill/>
          <a:ln w="9525" cap="flat">
            <a:noFill/>
            <a:round/>
            <a:headEnd/>
            <a:tailEnd/>
          </a:ln>
          <a:effectLst/>
        </p:spPr>
        <p:txBody>
          <a:bodyPr lIns="90000" tIns="45000" rIns="90000" bIns="45000" anchor="ctr"/>
          <a:lstStyle/>
          <a:p>
            <a:pP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4000" dirty="0">
                <a:solidFill>
                  <a:srgbClr val="000000"/>
                </a:solidFill>
                <a:latin typeface="Calibri" charset="0"/>
              </a:rPr>
              <a:t>Industries in need of Data Diode as cyber security</a:t>
            </a:r>
          </a:p>
        </p:txBody>
      </p:sp>
      <p:sp>
        <p:nvSpPr>
          <p:cNvPr id="5" name="Rectangle 2">
            <a:extLst>
              <a:ext uri="{FF2B5EF4-FFF2-40B4-BE49-F238E27FC236}">
                <a16:creationId xmlns:a16="http://schemas.microsoft.com/office/drawing/2014/main" id="{6B59BA66-B1EE-4FA6-BBF1-E4FCE11DD14E}"/>
              </a:ext>
            </a:extLst>
          </p:cNvPr>
          <p:cNvSpPr>
            <a:spLocks noChangeArrowheads="1"/>
          </p:cNvSpPr>
          <p:nvPr/>
        </p:nvSpPr>
        <p:spPr bwMode="auto">
          <a:xfrm>
            <a:off x="1013885" y="1949451"/>
            <a:ext cx="10972800" cy="1676400"/>
          </a:xfrm>
          <a:prstGeom prst="rect">
            <a:avLst/>
          </a:prstGeom>
          <a:noFill/>
          <a:ln w="9525" cap="flat">
            <a:noFill/>
            <a:round/>
            <a:headEnd/>
            <a:tailEnd/>
          </a:ln>
          <a:effectLst/>
        </p:spPr>
        <p:txBody>
          <a:bodyPr lIns="90000" tIns="45000" rIns="90000" bIns="45000"/>
          <a:lstStyle/>
          <a:p>
            <a:pPr marL="342900" indent="-341313">
              <a:lnSpc>
                <a:spcPct val="100000"/>
              </a:lnSpc>
              <a:spcBef>
                <a:spcPts val="400"/>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Nuclear Power Plant (between process control plant and their outside business network).</a:t>
            </a:r>
          </a:p>
          <a:p>
            <a:pPr marL="342900" indent="-341313">
              <a:lnSpc>
                <a:spcPct val="100000"/>
              </a:lnSpc>
              <a:spcBef>
                <a:spcPts val="400"/>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Fossil and hydro generation plant.</a:t>
            </a:r>
          </a:p>
          <a:p>
            <a:pPr marL="342900" indent="-341313">
              <a:lnSpc>
                <a:spcPct val="100000"/>
              </a:lnSpc>
              <a:spcBef>
                <a:spcPts val="400"/>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Oil and Gas companies.</a:t>
            </a:r>
          </a:p>
          <a:p>
            <a:pPr marL="342900" indent="-341313">
              <a:lnSpc>
                <a:spcPct val="100000"/>
              </a:lnSpc>
              <a:spcBef>
                <a:spcPts val="400"/>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Petrochemical, water management and wastewater. </a:t>
            </a:r>
          </a:p>
          <a:p>
            <a:pPr marL="342900" indent="-341313">
              <a:lnSpc>
                <a:spcPct val="100000"/>
              </a:lnSpc>
              <a:spcBef>
                <a:spcPts val="400"/>
              </a:spcBef>
              <a:buFont typeface="Aria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Mining companies. </a:t>
            </a:r>
          </a:p>
        </p:txBody>
      </p:sp>
      <p:sp>
        <p:nvSpPr>
          <p:cNvPr id="6" name="Rectangle 4">
            <a:extLst>
              <a:ext uri="{FF2B5EF4-FFF2-40B4-BE49-F238E27FC236}">
                <a16:creationId xmlns:a16="http://schemas.microsoft.com/office/drawing/2014/main" id="{C44A5692-83CB-4731-83E3-5584EC2ADAE0}"/>
              </a:ext>
            </a:extLst>
          </p:cNvPr>
          <p:cNvSpPr>
            <a:spLocks noChangeArrowheads="1"/>
          </p:cNvSpPr>
          <p:nvPr/>
        </p:nvSpPr>
        <p:spPr bwMode="auto">
          <a:xfrm>
            <a:off x="609600" y="6503989"/>
            <a:ext cx="12192000" cy="257175"/>
          </a:xfrm>
          <a:prstGeom prst="rect">
            <a:avLst/>
          </a:prstGeom>
          <a:noFill/>
          <a:ln w="9525" cap="flat">
            <a:noFill/>
            <a:round/>
            <a:headEnd/>
            <a:tailEnd/>
          </a:ln>
          <a:effectLst/>
        </p:spPr>
        <p:txBody>
          <a:bodyPr lIns="90000" tIns="45000" rIns="90000" bIns="45000"/>
          <a:lstStyle/>
          <a:p>
            <a:pP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chemeClr val="bg1"/>
                </a:solidFill>
                <a:latin typeface="Calibri" charset="0"/>
              </a:rPr>
              <a:t>A </a:t>
            </a:r>
            <a:r>
              <a:rPr lang="en-US" sz="1400" b="1" dirty="0">
                <a:solidFill>
                  <a:schemeClr val="bg1"/>
                </a:solidFill>
                <a:latin typeface="Calibri" charset="0"/>
              </a:rPr>
              <a:t>fossil fuel power station</a:t>
            </a:r>
            <a:r>
              <a:rPr lang="en-US" sz="1400" dirty="0">
                <a:solidFill>
                  <a:schemeClr val="bg1"/>
                </a:solidFill>
                <a:latin typeface="Calibri" charset="0"/>
              </a:rPr>
              <a:t> is a </a:t>
            </a:r>
            <a:r>
              <a:rPr lang="en-US" sz="1400" u="sng" dirty="0">
                <a:solidFill>
                  <a:schemeClr val="bg1"/>
                </a:solidFill>
                <a:latin typeface="Calibri" charset="0"/>
                <a:hlinkClick r:id="rId3"/>
              </a:rPr>
              <a:t>power station</a:t>
            </a:r>
            <a:r>
              <a:rPr lang="en-US" sz="1400" dirty="0">
                <a:solidFill>
                  <a:schemeClr val="bg1"/>
                </a:solidFill>
                <a:latin typeface="Calibri" charset="0"/>
              </a:rPr>
              <a:t> which burns a </a:t>
            </a:r>
            <a:r>
              <a:rPr lang="en-US" sz="1400" u="sng" dirty="0">
                <a:solidFill>
                  <a:schemeClr val="bg1"/>
                </a:solidFill>
                <a:latin typeface="Calibri" charset="0"/>
                <a:hlinkClick r:id="rId4"/>
              </a:rPr>
              <a:t>fossil fuel</a:t>
            </a:r>
            <a:r>
              <a:rPr lang="en-US" sz="1400" dirty="0">
                <a:solidFill>
                  <a:schemeClr val="bg1"/>
                </a:solidFill>
                <a:latin typeface="Calibri" charset="0"/>
              </a:rPr>
              <a:t> such as </a:t>
            </a:r>
            <a:r>
              <a:rPr lang="en-US" sz="1400" u="sng" dirty="0">
                <a:solidFill>
                  <a:schemeClr val="bg1"/>
                </a:solidFill>
                <a:latin typeface="Calibri" charset="0"/>
                <a:hlinkClick r:id="rId5"/>
              </a:rPr>
              <a:t>coal</a:t>
            </a:r>
            <a:r>
              <a:rPr lang="en-US" sz="1400" dirty="0">
                <a:solidFill>
                  <a:schemeClr val="bg1"/>
                </a:solidFill>
                <a:latin typeface="Calibri" charset="0"/>
              </a:rPr>
              <a:t>, </a:t>
            </a:r>
            <a:r>
              <a:rPr lang="en-US" sz="1400" u="sng" dirty="0">
                <a:solidFill>
                  <a:schemeClr val="bg1"/>
                </a:solidFill>
                <a:latin typeface="Calibri" charset="0"/>
                <a:hlinkClick r:id="rId6"/>
              </a:rPr>
              <a:t>natural gas</a:t>
            </a:r>
            <a:r>
              <a:rPr lang="en-US" sz="1400" dirty="0">
                <a:solidFill>
                  <a:schemeClr val="bg1"/>
                </a:solidFill>
                <a:latin typeface="Calibri" charset="0"/>
              </a:rPr>
              <a:t>, or </a:t>
            </a:r>
            <a:r>
              <a:rPr lang="en-US" sz="1400" u="sng" dirty="0">
                <a:solidFill>
                  <a:schemeClr val="bg1"/>
                </a:solidFill>
                <a:latin typeface="Calibri" charset="0"/>
                <a:hlinkClick r:id="rId7"/>
              </a:rPr>
              <a:t>petroleum</a:t>
            </a:r>
            <a:r>
              <a:rPr lang="en-US" sz="1400" dirty="0">
                <a:solidFill>
                  <a:schemeClr val="bg1"/>
                </a:solidFill>
                <a:latin typeface="Calibri" charset="0"/>
              </a:rPr>
              <a:t> to produce </a:t>
            </a:r>
            <a:r>
              <a:rPr lang="en-US" sz="1400" u="sng" dirty="0">
                <a:solidFill>
                  <a:schemeClr val="bg1"/>
                </a:solidFill>
                <a:latin typeface="Calibri" charset="0"/>
                <a:hlinkClick r:id="rId8"/>
              </a:rPr>
              <a:t>electricity</a:t>
            </a:r>
            <a:r>
              <a:rPr lang="en-US" sz="1400" dirty="0">
                <a:solidFill>
                  <a:schemeClr val="bg1"/>
                </a:solidFill>
                <a:latin typeface="Calibri" charset="0"/>
              </a:rPr>
              <a:t>.</a:t>
            </a:r>
          </a:p>
        </p:txBody>
      </p:sp>
      <p:sp>
        <p:nvSpPr>
          <p:cNvPr id="7" name="Rectangle 5">
            <a:extLst>
              <a:ext uri="{FF2B5EF4-FFF2-40B4-BE49-F238E27FC236}">
                <a16:creationId xmlns:a16="http://schemas.microsoft.com/office/drawing/2014/main" id="{4F8B1917-88D7-49FE-8594-567276F025EE}"/>
              </a:ext>
            </a:extLst>
          </p:cNvPr>
          <p:cNvSpPr>
            <a:spLocks noChangeArrowheads="1"/>
          </p:cNvSpPr>
          <p:nvPr/>
        </p:nvSpPr>
        <p:spPr bwMode="auto">
          <a:xfrm>
            <a:off x="1013885" y="4107657"/>
            <a:ext cx="11478684" cy="638175"/>
          </a:xfrm>
          <a:prstGeom prst="rect">
            <a:avLst/>
          </a:prstGeom>
          <a:noFill/>
          <a:ln w="9525" cap="flat">
            <a:noFill/>
            <a:round/>
            <a:headEnd/>
            <a:tailEnd/>
          </a:ln>
          <a:effectLst/>
        </p:spPr>
        <p:txBody>
          <a:bodyPr lIns="90000" tIns="45000" rIns="90000" bIns="45000"/>
          <a:lstStyle/>
          <a:p>
            <a:pPr marL="215900" indent="-214313">
              <a:lnSpc>
                <a:spcPct val="100000"/>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Our work is to explain our technology and use cases and see how it can fit into their     </a:t>
            </a:r>
          </a:p>
          <a:p>
            <a:pPr marL="215900" indent="-214313">
              <a:lnSpc>
                <a:spcPct val="10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sz="2000" dirty="0">
                <a:solidFill>
                  <a:srgbClr val="000000"/>
                </a:solidFill>
                <a:latin typeface="Calibri" charset="0"/>
              </a:rPr>
              <a:t>       architecture.</a:t>
            </a:r>
          </a:p>
        </p:txBody>
      </p:sp>
    </p:spTree>
    <p:extLst>
      <p:ext uri="{BB962C8B-B14F-4D97-AF65-F5344CB8AC3E}">
        <p14:creationId xmlns:p14="http://schemas.microsoft.com/office/powerpoint/2010/main" val="403080718"/>
      </p:ext>
    </p:ext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552" y="2578793"/>
            <a:ext cx="9316879" cy="830997"/>
          </a:xfrm>
          <a:prstGeom prst="rect">
            <a:avLst/>
          </a:prstGeom>
          <a:noFill/>
        </p:spPr>
        <p:txBody>
          <a:bodyPr wrap="square" rtlCol="0">
            <a:spAutoFit/>
          </a:bodyPr>
          <a:lstStyle/>
          <a:p>
            <a:r>
              <a:rPr lang="en-US" sz="4800" dirty="0"/>
              <a:t>Firewall Based Mechanism</a:t>
            </a:r>
          </a:p>
        </p:txBody>
      </p:sp>
    </p:spTree>
    <p:extLst>
      <p:ext uri="{BB962C8B-B14F-4D97-AF65-F5344CB8AC3E}">
        <p14:creationId xmlns:p14="http://schemas.microsoft.com/office/powerpoint/2010/main" val="3710890485"/>
      </p:ext>
    </p:extLst>
  </p:cSld>
  <p:clrMapOvr>
    <a:masterClrMapping/>
  </p:clrMapOvr>
  <p:transition>
    <p:wip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3890" y="1017279"/>
            <a:ext cx="9316879" cy="830997"/>
          </a:xfrm>
          <a:prstGeom prst="rect">
            <a:avLst/>
          </a:prstGeom>
          <a:noFill/>
        </p:spPr>
        <p:txBody>
          <a:bodyPr wrap="square" rtlCol="0">
            <a:spAutoFit/>
          </a:bodyPr>
          <a:lstStyle/>
          <a:p>
            <a:r>
              <a:rPr lang="en-US" sz="4800" dirty="0"/>
              <a:t>Firewall Based Mechanism</a:t>
            </a:r>
          </a:p>
        </p:txBody>
      </p:sp>
      <p:pic>
        <p:nvPicPr>
          <p:cNvPr id="8" name="Picture 7">
            <a:extLst>
              <a:ext uri="{FF2B5EF4-FFF2-40B4-BE49-F238E27FC236}">
                <a16:creationId xmlns:a16="http://schemas.microsoft.com/office/drawing/2014/main" id="{0DAAD28D-BBC3-4BD2-AF90-C272B80C79C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63482" y="2460843"/>
            <a:ext cx="6665036" cy="2800474"/>
          </a:xfrm>
          <a:prstGeom prst="rect">
            <a:avLst/>
          </a:prstGeom>
        </p:spPr>
      </p:pic>
      <p:sp>
        <p:nvSpPr>
          <p:cNvPr id="9" name="TextBox 8">
            <a:extLst>
              <a:ext uri="{FF2B5EF4-FFF2-40B4-BE49-F238E27FC236}">
                <a16:creationId xmlns:a16="http://schemas.microsoft.com/office/drawing/2014/main" id="{2B339B04-41EC-4AC6-AC01-846E11C0F6D0}"/>
              </a:ext>
            </a:extLst>
          </p:cNvPr>
          <p:cNvSpPr txBox="1"/>
          <p:nvPr/>
        </p:nvSpPr>
        <p:spPr>
          <a:xfrm>
            <a:off x="1053371" y="6460532"/>
            <a:ext cx="10674395" cy="369332"/>
          </a:xfrm>
          <a:prstGeom prst="rect">
            <a:avLst/>
          </a:prstGeom>
          <a:noFill/>
        </p:spPr>
        <p:txBody>
          <a:bodyPr wrap="square" rtlCol="0">
            <a:spAutoFit/>
          </a:bodyPr>
          <a:lstStyle/>
          <a:p>
            <a:r>
              <a:rPr lang="en-US" dirty="0">
                <a:solidFill>
                  <a:schemeClr val="bg1"/>
                </a:solidFill>
              </a:rPr>
              <a:t>Image Source: owlcyberdefense-ebook_the-definitive-guide-to-data-diode-technologies.pdf</a:t>
            </a:r>
          </a:p>
        </p:txBody>
      </p:sp>
    </p:spTree>
    <p:extLst>
      <p:ext uri="{BB962C8B-B14F-4D97-AF65-F5344CB8AC3E}">
        <p14:creationId xmlns:p14="http://schemas.microsoft.com/office/powerpoint/2010/main" val="1171509570"/>
      </p:ext>
    </p:extLst>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B696-6CF3-4CC9-9830-723AEB6BED5F}"/>
              </a:ext>
            </a:extLst>
          </p:cNvPr>
          <p:cNvSpPr>
            <a:spLocks noGrp="1"/>
          </p:cNvSpPr>
          <p:nvPr>
            <p:ph type="title"/>
          </p:nvPr>
        </p:nvSpPr>
        <p:spPr/>
        <p:txBody>
          <a:bodyPr/>
          <a:lstStyle/>
          <a:p>
            <a:r>
              <a:rPr lang="en-US" dirty="0"/>
              <a:t>Firewall Based </a:t>
            </a:r>
            <a:r>
              <a:rPr lang="en-US" sz="4400" dirty="0"/>
              <a:t>Mechanism</a:t>
            </a:r>
            <a:r>
              <a:rPr lang="en-US" sz="3600" dirty="0"/>
              <a:t> (Conti…)</a:t>
            </a:r>
          </a:p>
        </p:txBody>
      </p:sp>
      <p:sp>
        <p:nvSpPr>
          <p:cNvPr id="3" name="Content Placeholder 2">
            <a:extLst>
              <a:ext uri="{FF2B5EF4-FFF2-40B4-BE49-F238E27FC236}">
                <a16:creationId xmlns:a16="http://schemas.microsoft.com/office/drawing/2014/main" id="{AD2F8A07-DD3B-4916-B4F0-3FE9152A4478}"/>
              </a:ext>
            </a:extLst>
          </p:cNvPr>
          <p:cNvSpPr>
            <a:spLocks noGrp="1"/>
          </p:cNvSpPr>
          <p:nvPr>
            <p:ph idx="1"/>
          </p:nvPr>
        </p:nvSpPr>
        <p:spPr>
          <a:xfrm>
            <a:off x="1097280" y="1986411"/>
            <a:ext cx="10058400" cy="4023360"/>
          </a:xfrm>
        </p:spPr>
        <p:txBody>
          <a:bodyPr/>
          <a:lstStyle/>
          <a:p>
            <a:pPr lvl="0">
              <a:buFont typeface="Arial" panose="020B0604020202020204" pitchFamily="34" charset="0"/>
              <a:buChar char="•"/>
            </a:pPr>
            <a:r>
              <a:rPr lang="en-US" dirty="0"/>
              <a:t>Relies on Software Configuration</a:t>
            </a:r>
          </a:p>
          <a:p>
            <a:pPr lvl="0">
              <a:buFont typeface="Arial" panose="020B0604020202020204" pitchFamily="34" charset="0"/>
              <a:buChar char="•"/>
            </a:pPr>
            <a:r>
              <a:rPr lang="en-US" dirty="0"/>
              <a:t>They communicate through Ethernet cables.</a:t>
            </a:r>
          </a:p>
          <a:p>
            <a:pPr lvl="0">
              <a:buFont typeface="Arial" panose="020B0604020202020204" pitchFamily="34" charset="0"/>
              <a:buChar char="•"/>
            </a:pPr>
            <a:r>
              <a:rPr lang="en-US" dirty="0"/>
              <a:t>A pair of firewalls configured back-to-back provide a more secure implementation</a:t>
            </a:r>
          </a:p>
          <a:p>
            <a:pPr lvl="0">
              <a:buFont typeface="Arial" panose="020B0604020202020204" pitchFamily="34" charset="0"/>
              <a:buChar char="•"/>
            </a:pPr>
            <a:r>
              <a:rPr lang="en-US" dirty="0"/>
              <a:t>Firewall on source side is configured to filter traffic from source side</a:t>
            </a:r>
          </a:p>
          <a:p>
            <a:pPr lvl="0">
              <a:buFont typeface="Arial" panose="020B0604020202020204" pitchFamily="34" charset="0"/>
              <a:buChar char="•"/>
            </a:pPr>
            <a:r>
              <a:rPr lang="en-US" dirty="0"/>
              <a:t>Firewall on destination side is configured to deny the traffic from destination side.</a:t>
            </a:r>
          </a:p>
          <a:p>
            <a:r>
              <a:rPr lang="en-US" dirty="0"/>
              <a:t>Prone to Malware attacks due to vulnerabilities of software-based solutions.</a:t>
            </a:r>
          </a:p>
        </p:txBody>
      </p:sp>
    </p:spTree>
    <p:extLst>
      <p:ext uri="{BB962C8B-B14F-4D97-AF65-F5344CB8AC3E}">
        <p14:creationId xmlns:p14="http://schemas.microsoft.com/office/powerpoint/2010/main" val="1599615311"/>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538" y="2383077"/>
            <a:ext cx="8540076" cy="244827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140178" y="959556"/>
            <a:ext cx="8369582" cy="830997"/>
          </a:xfrm>
          <a:prstGeom prst="rect">
            <a:avLst/>
          </a:prstGeom>
          <a:noFill/>
        </p:spPr>
        <p:txBody>
          <a:bodyPr wrap="square" rtlCol="0">
            <a:spAutoFit/>
          </a:bodyPr>
          <a:lstStyle/>
          <a:p>
            <a:r>
              <a:rPr lang="en-US" sz="4800" dirty="0">
                <a:solidFill>
                  <a:srgbClr val="002060"/>
                </a:solidFill>
              </a:rPr>
              <a:t>DMZ</a:t>
            </a:r>
            <a:r>
              <a:rPr lang="en-US" sz="3600" dirty="0">
                <a:solidFill>
                  <a:srgbClr val="002060"/>
                </a:solidFill>
              </a:rPr>
              <a:t>(</a:t>
            </a:r>
            <a:r>
              <a:rPr lang="en-IN" sz="3600" dirty="0"/>
              <a:t>De-Militarised Zone </a:t>
            </a:r>
            <a:r>
              <a:rPr lang="en-US" sz="3600" dirty="0">
                <a:solidFill>
                  <a:srgbClr val="002060"/>
                </a:solidFill>
              </a:rPr>
              <a:t>)</a:t>
            </a:r>
          </a:p>
        </p:txBody>
      </p:sp>
      <p:sp>
        <p:nvSpPr>
          <p:cNvPr id="3" name="TextBox 2">
            <a:extLst>
              <a:ext uri="{FF2B5EF4-FFF2-40B4-BE49-F238E27FC236}">
                <a16:creationId xmlns:a16="http://schemas.microsoft.com/office/drawing/2014/main" id="{84D1223D-09D4-45F6-B766-58B5E60470C8}"/>
              </a:ext>
            </a:extLst>
          </p:cNvPr>
          <p:cNvSpPr txBox="1"/>
          <p:nvPr/>
        </p:nvSpPr>
        <p:spPr>
          <a:xfrm>
            <a:off x="1026947" y="6432396"/>
            <a:ext cx="10846191" cy="369332"/>
          </a:xfrm>
          <a:prstGeom prst="rect">
            <a:avLst/>
          </a:prstGeom>
          <a:noFill/>
        </p:spPr>
        <p:txBody>
          <a:bodyPr wrap="square" rtlCol="0">
            <a:spAutoFit/>
          </a:bodyPr>
          <a:lstStyle/>
          <a:p>
            <a:r>
              <a:rPr lang="en-US" dirty="0">
                <a:solidFill>
                  <a:schemeClr val="bg1"/>
                </a:solidFill>
              </a:rPr>
              <a:t>https://cdn.ttgtmedia.com/rms/onlineimages/sdn-dmz_network_architecture_mobile.png</a:t>
            </a:r>
          </a:p>
        </p:txBody>
      </p:sp>
    </p:spTree>
    <p:extLst>
      <p:ext uri="{BB962C8B-B14F-4D97-AF65-F5344CB8AC3E}">
        <p14:creationId xmlns:p14="http://schemas.microsoft.com/office/powerpoint/2010/main" val="2970550697"/>
      </p:ext>
    </p:extLst>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290E-F461-45AF-8771-7A062198F8C9}"/>
              </a:ext>
            </a:extLst>
          </p:cNvPr>
          <p:cNvSpPr>
            <a:spLocks noGrp="1"/>
          </p:cNvSpPr>
          <p:nvPr>
            <p:ph type="title"/>
          </p:nvPr>
        </p:nvSpPr>
        <p:spPr>
          <a:xfrm>
            <a:off x="1017562" y="1125415"/>
            <a:ext cx="10954043" cy="611945"/>
          </a:xfrm>
        </p:spPr>
        <p:txBody>
          <a:bodyPr>
            <a:normAutofit/>
          </a:bodyPr>
          <a:lstStyle/>
          <a:p>
            <a:r>
              <a:rPr lang="en-US" sz="2800" dirty="0"/>
              <a:t>Comparative Assessment of Various Data Diode Implementation Techniques </a:t>
            </a:r>
          </a:p>
        </p:txBody>
      </p:sp>
      <p:graphicFrame>
        <p:nvGraphicFramePr>
          <p:cNvPr id="4" name="Table 3">
            <a:extLst>
              <a:ext uri="{FF2B5EF4-FFF2-40B4-BE49-F238E27FC236}">
                <a16:creationId xmlns:a16="http://schemas.microsoft.com/office/drawing/2014/main" id="{982B1A14-CB0E-44E1-B607-085739E9BB62}"/>
              </a:ext>
            </a:extLst>
          </p:cNvPr>
          <p:cNvGraphicFramePr>
            <a:graphicFrameLocks noGrp="1"/>
          </p:cNvGraphicFramePr>
          <p:nvPr>
            <p:extLst>
              <p:ext uri="{D42A27DB-BD31-4B8C-83A1-F6EECF244321}">
                <p14:modId xmlns:p14="http://schemas.microsoft.com/office/powerpoint/2010/main" val="514252957"/>
              </p:ext>
            </p:extLst>
          </p:nvPr>
        </p:nvGraphicFramePr>
        <p:xfrm>
          <a:off x="2067951" y="1969477"/>
          <a:ext cx="8412477" cy="4141999"/>
        </p:xfrm>
        <a:graphic>
          <a:graphicData uri="http://schemas.openxmlformats.org/drawingml/2006/table">
            <a:tbl>
              <a:tblPr firstRow="1" firstCol="1" bandRow="1">
                <a:tableStyleId>{5C22544A-7EE6-4342-B048-85BDC9FD1C3A}</a:tableStyleId>
              </a:tblPr>
              <a:tblGrid>
                <a:gridCol w="1350498">
                  <a:extLst>
                    <a:ext uri="{9D8B030D-6E8A-4147-A177-3AD203B41FA5}">
                      <a16:colId xmlns:a16="http://schemas.microsoft.com/office/drawing/2014/main" val="2161453347"/>
                    </a:ext>
                  </a:extLst>
                </a:gridCol>
                <a:gridCol w="1786597">
                  <a:extLst>
                    <a:ext uri="{9D8B030D-6E8A-4147-A177-3AD203B41FA5}">
                      <a16:colId xmlns:a16="http://schemas.microsoft.com/office/drawing/2014/main" val="691248407"/>
                    </a:ext>
                  </a:extLst>
                </a:gridCol>
                <a:gridCol w="1899139">
                  <a:extLst>
                    <a:ext uri="{9D8B030D-6E8A-4147-A177-3AD203B41FA5}">
                      <a16:colId xmlns:a16="http://schemas.microsoft.com/office/drawing/2014/main" val="2196926799"/>
                    </a:ext>
                  </a:extLst>
                </a:gridCol>
                <a:gridCol w="1702190">
                  <a:extLst>
                    <a:ext uri="{9D8B030D-6E8A-4147-A177-3AD203B41FA5}">
                      <a16:colId xmlns:a16="http://schemas.microsoft.com/office/drawing/2014/main" val="1795500479"/>
                    </a:ext>
                  </a:extLst>
                </a:gridCol>
                <a:gridCol w="1674053">
                  <a:extLst>
                    <a:ext uri="{9D8B030D-6E8A-4147-A177-3AD203B41FA5}">
                      <a16:colId xmlns:a16="http://schemas.microsoft.com/office/drawing/2014/main" val="2237167186"/>
                    </a:ext>
                  </a:extLst>
                </a:gridCol>
              </a:tblGrid>
              <a:tr h="1042760">
                <a:tc>
                  <a:txBody>
                    <a:bodyPr/>
                    <a:lstStyle/>
                    <a:p>
                      <a:pPr marL="0" marR="0">
                        <a:lnSpc>
                          <a:spcPct val="107000"/>
                        </a:lnSpc>
                        <a:spcBef>
                          <a:spcPts val="0"/>
                        </a:spcBef>
                        <a:spcAft>
                          <a:spcPts val="0"/>
                        </a:spcAft>
                      </a:pPr>
                      <a:r>
                        <a:rPr lang="en-US" sz="1600" dirty="0">
                          <a:solidFill>
                            <a:srgbClr val="0070C0"/>
                          </a:solidFill>
                          <a:effectLst/>
                        </a:rPr>
                        <a:t>Specifications</a:t>
                      </a:r>
                    </a:p>
                    <a:p>
                      <a:pPr marL="0" marR="0">
                        <a:lnSpc>
                          <a:spcPct val="107000"/>
                        </a:lnSpc>
                        <a:spcBef>
                          <a:spcPts val="0"/>
                        </a:spcBef>
                        <a:spcAft>
                          <a:spcPts val="0"/>
                        </a:spcAft>
                      </a:pPr>
                      <a:r>
                        <a:rPr lang="en-US" sz="1600" dirty="0">
                          <a:solidFill>
                            <a:srgbClr val="0070C0"/>
                          </a:solidFill>
                          <a:effectLst/>
                        </a:rPr>
                        <a:t> </a:t>
                      </a:r>
                    </a:p>
                    <a:p>
                      <a:pPr marL="0" marR="0">
                        <a:lnSpc>
                          <a:spcPct val="107000"/>
                        </a:lnSpc>
                        <a:spcBef>
                          <a:spcPts val="0"/>
                        </a:spcBef>
                        <a:spcAft>
                          <a:spcPts val="0"/>
                        </a:spcAft>
                      </a:pPr>
                      <a:r>
                        <a:rPr lang="en-US" sz="1600" dirty="0">
                          <a:solidFill>
                            <a:srgbClr val="0070C0"/>
                          </a:solidFill>
                          <a:effectLst/>
                        </a:rPr>
                        <a:t> </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70C0"/>
                          </a:solidFill>
                          <a:effectLst/>
                        </a:rPr>
                        <a:t>Optical Data Diode</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70C0"/>
                          </a:solidFill>
                          <a:effectLst/>
                        </a:rPr>
                        <a:t>Proxy</a:t>
                      </a:r>
                      <a:r>
                        <a:rPr lang="en-US" sz="1600" baseline="0" dirty="0">
                          <a:solidFill>
                            <a:srgbClr val="0070C0"/>
                          </a:solidFill>
                          <a:effectLst/>
                        </a:rPr>
                        <a:t> </a:t>
                      </a:r>
                      <a:r>
                        <a:rPr lang="en-US" sz="1600" dirty="0">
                          <a:solidFill>
                            <a:srgbClr val="0070C0"/>
                          </a:solidFill>
                          <a:effectLst/>
                        </a:rPr>
                        <a:t>Based Data Diode</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70C0"/>
                          </a:solidFill>
                          <a:effectLst/>
                        </a:rPr>
                        <a:t>ATM Based Data Diode</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70C0"/>
                          </a:solidFill>
                          <a:effectLst/>
                        </a:rPr>
                        <a:t>Firewall Based Mechanism</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6379915"/>
                  </a:ext>
                </a:extLst>
              </a:tr>
              <a:tr h="1010941">
                <a:tc>
                  <a:txBody>
                    <a:bodyPr/>
                    <a:lstStyle/>
                    <a:p>
                      <a:pPr marL="0" marR="0">
                        <a:lnSpc>
                          <a:spcPct val="107000"/>
                        </a:lnSpc>
                        <a:spcBef>
                          <a:spcPts val="0"/>
                        </a:spcBef>
                        <a:spcAft>
                          <a:spcPts val="0"/>
                        </a:spcAft>
                      </a:pPr>
                      <a:r>
                        <a:rPr lang="en-US" sz="1600" dirty="0">
                          <a:solidFill>
                            <a:srgbClr val="0070C0"/>
                          </a:solidFill>
                          <a:effectLst/>
                        </a:rPr>
                        <a:t>Connection</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One- Way with optical fiber</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One-way with proxy servers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One –Way with optical fiber</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One-way with Software Configured</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72470796"/>
                  </a:ext>
                </a:extLst>
              </a:tr>
              <a:tr h="515509">
                <a:tc>
                  <a:txBody>
                    <a:bodyPr/>
                    <a:lstStyle/>
                    <a:p>
                      <a:pPr marL="0" marR="0">
                        <a:lnSpc>
                          <a:spcPct val="107000"/>
                        </a:lnSpc>
                        <a:spcBef>
                          <a:spcPts val="0"/>
                        </a:spcBef>
                        <a:spcAft>
                          <a:spcPts val="0"/>
                        </a:spcAft>
                      </a:pPr>
                      <a:r>
                        <a:rPr lang="en-US" sz="1600" dirty="0">
                          <a:solidFill>
                            <a:srgbClr val="0070C0"/>
                          </a:solidFill>
                          <a:effectLst/>
                        </a:rPr>
                        <a:t>Protocol</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UDP</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MODBUS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ATM</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TCP-IP</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273279"/>
                  </a:ext>
                </a:extLst>
              </a:tr>
              <a:tr h="515509">
                <a:tc>
                  <a:txBody>
                    <a:bodyPr/>
                    <a:lstStyle/>
                    <a:p>
                      <a:pPr marL="0" marR="0">
                        <a:lnSpc>
                          <a:spcPct val="107000"/>
                        </a:lnSpc>
                        <a:spcBef>
                          <a:spcPts val="0"/>
                        </a:spcBef>
                        <a:spcAft>
                          <a:spcPts val="0"/>
                        </a:spcAft>
                      </a:pPr>
                      <a:r>
                        <a:rPr lang="en-US" sz="1600" dirty="0" err="1">
                          <a:solidFill>
                            <a:srgbClr val="0070C0"/>
                          </a:solidFill>
                          <a:effectLst/>
                        </a:rPr>
                        <a:t>Routability</a:t>
                      </a:r>
                      <a:endParaRPr lang="en-US" sz="1600" dirty="0">
                        <a:solidFill>
                          <a:srgbClr val="0070C0"/>
                        </a:solidFill>
                        <a:effectLst/>
                      </a:endParaRP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Routable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Routable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Non-Routable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Routable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64396811"/>
                  </a:ext>
                </a:extLst>
              </a:tr>
              <a:tr h="515509">
                <a:tc>
                  <a:txBody>
                    <a:bodyPr/>
                    <a:lstStyle/>
                    <a:p>
                      <a:pPr marL="0" marR="0">
                        <a:lnSpc>
                          <a:spcPct val="107000"/>
                        </a:lnSpc>
                        <a:spcBef>
                          <a:spcPts val="0"/>
                        </a:spcBef>
                        <a:spcAft>
                          <a:spcPts val="0"/>
                        </a:spcAft>
                      </a:pPr>
                      <a:r>
                        <a:rPr lang="en-US" sz="1600" dirty="0">
                          <a:solidFill>
                            <a:srgbClr val="0070C0"/>
                          </a:solidFill>
                          <a:effectLst/>
                        </a:rPr>
                        <a:t>Reliability</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Unreliable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Unreliable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Highly Reliable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Reliable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63869176"/>
                  </a:ext>
                </a:extLst>
              </a:tr>
              <a:tr h="515509">
                <a:tc>
                  <a:txBody>
                    <a:bodyPr/>
                    <a:lstStyle/>
                    <a:p>
                      <a:pPr marL="0" marR="0">
                        <a:lnSpc>
                          <a:spcPct val="107000"/>
                        </a:lnSpc>
                        <a:spcBef>
                          <a:spcPts val="0"/>
                        </a:spcBef>
                        <a:spcAft>
                          <a:spcPts val="0"/>
                        </a:spcAft>
                      </a:pPr>
                      <a:r>
                        <a:rPr lang="en-US" sz="1600" dirty="0">
                          <a:solidFill>
                            <a:srgbClr val="0070C0"/>
                          </a:solidFill>
                          <a:effectLst/>
                        </a:rPr>
                        <a:t>Throughput</a:t>
                      </a:r>
                    </a:p>
                    <a:p>
                      <a:pPr marL="0" marR="0">
                        <a:lnSpc>
                          <a:spcPct val="107000"/>
                        </a:lnSpc>
                        <a:spcBef>
                          <a:spcPts val="0"/>
                        </a:spcBef>
                        <a:spcAft>
                          <a:spcPts val="0"/>
                        </a:spcAft>
                      </a:pPr>
                      <a:r>
                        <a:rPr lang="en-US" sz="1600" dirty="0">
                          <a:solidFill>
                            <a:srgbClr val="0070C0"/>
                          </a:solidFill>
                          <a:effectLst/>
                        </a:rPr>
                        <a:t> </a:t>
                      </a:r>
                      <a:endParaRPr lang="en-US" sz="16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Low</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a:effectLst/>
                        </a:rPr>
                        <a:t>High</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Moderate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7932124"/>
                  </a:ext>
                </a:extLst>
              </a:tr>
            </a:tbl>
          </a:graphicData>
        </a:graphic>
      </p:graphicFrame>
      <p:sp>
        <p:nvSpPr>
          <p:cNvPr id="5" name="Rectangle 1">
            <a:extLst>
              <a:ext uri="{FF2B5EF4-FFF2-40B4-BE49-F238E27FC236}">
                <a16:creationId xmlns:a16="http://schemas.microsoft.com/office/drawing/2014/main" id="{7809EA9F-1D0D-4E6A-AC19-A486D79A54F0}"/>
              </a:ext>
            </a:extLst>
          </p:cNvPr>
          <p:cNvSpPr>
            <a:spLocks noChangeArrowheads="1"/>
          </p:cNvSpPr>
          <p:nvPr/>
        </p:nvSpPr>
        <p:spPr bwMode="auto">
          <a:xfrm>
            <a:off x="3157538" y="2535238"/>
            <a:ext cx="93345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F3944468-5EF4-4ED7-81E8-6194A779715A}"/>
              </a:ext>
            </a:extLst>
          </p:cNvPr>
          <p:cNvSpPr txBox="1"/>
          <p:nvPr/>
        </p:nvSpPr>
        <p:spPr>
          <a:xfrm>
            <a:off x="1053371" y="6460532"/>
            <a:ext cx="10674395" cy="369332"/>
          </a:xfrm>
          <a:prstGeom prst="rect">
            <a:avLst/>
          </a:prstGeom>
          <a:noFill/>
        </p:spPr>
        <p:txBody>
          <a:bodyPr wrap="square" rtlCol="0">
            <a:spAutoFit/>
          </a:bodyPr>
          <a:lstStyle/>
          <a:p>
            <a:r>
              <a:rPr lang="en-US" dirty="0">
                <a:solidFill>
                  <a:schemeClr val="bg1"/>
                </a:solidFill>
              </a:rPr>
              <a:t>Image Source: owlcyberdefense-ebook_the-definitive-guide-to-data-diode-technologies.pdf</a:t>
            </a:r>
          </a:p>
        </p:txBody>
      </p:sp>
    </p:spTree>
    <p:extLst>
      <p:ext uri="{BB962C8B-B14F-4D97-AF65-F5344CB8AC3E}">
        <p14:creationId xmlns:p14="http://schemas.microsoft.com/office/powerpoint/2010/main" val="3420732189"/>
      </p:ext>
    </p:extLst>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91B260-6E29-43FC-96C9-4C2FE3CB3330}"/>
              </a:ext>
            </a:extLst>
          </p:cNvPr>
          <p:cNvSpPr/>
          <p:nvPr/>
        </p:nvSpPr>
        <p:spPr>
          <a:xfrm>
            <a:off x="1207477" y="1957643"/>
            <a:ext cx="9777046" cy="3370923"/>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Mangal" panose="02040503050203030202" pitchFamily="18" charset="0"/>
              </a:rPr>
              <a:t>Expanding Domain Of Data Diodes in Govt, Military, Critical Infrastructure, Financial Services, Telecommunications.</a:t>
            </a:r>
          </a:p>
          <a:p>
            <a:pPr marL="342900" marR="0" lvl="0" indent="-342900">
              <a:lnSpc>
                <a:spcPct val="107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Mangal" panose="02040503050203030202" pitchFamily="18" charset="0"/>
              </a:rPr>
              <a:t>The Cybersecurity goal of any organization to minimize risks while preserving data availability seems achievable with the advent of ATM Based Data Diode</a:t>
            </a:r>
          </a:p>
          <a:p>
            <a:pPr marL="342900" marR="0" lvl="0" indent="-342900">
              <a:lnSpc>
                <a:spcPct val="107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Mangal" panose="02040503050203030202" pitchFamily="18" charset="0"/>
              </a:rPr>
              <a:t>Advanced Technology will enable network segments to get smaller, providing better security.</a:t>
            </a:r>
          </a:p>
          <a:p>
            <a:pPr marL="342900" marR="0" lvl="0" indent="-342900">
              <a:lnSpc>
                <a:spcPct val="107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Mangal" panose="02040503050203030202" pitchFamily="18" charset="0"/>
              </a:rPr>
              <a:t>As IoT expands, Security becomes prime concern &amp; Data Diodes provide promising solution</a:t>
            </a:r>
          </a:p>
          <a:p>
            <a:pPr marL="342900" marR="0" lvl="0" indent="-342900">
              <a:lnSpc>
                <a:spcPct val="107000"/>
              </a:lnSpc>
              <a:spcBef>
                <a:spcPts val="0"/>
              </a:spcBef>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Mangal" panose="02040503050203030202" pitchFamily="18" charset="0"/>
              </a:rPr>
              <a:t>The </a:t>
            </a:r>
            <a:r>
              <a:rPr lang="en-US" sz="2000" dirty="0" err="1">
                <a:latin typeface="Calibri" panose="020F0502020204030204" pitchFamily="34" charset="0"/>
                <a:ea typeface="Calibri" panose="020F0502020204030204" pitchFamily="34" charset="0"/>
                <a:cs typeface="Mangal" panose="02040503050203030202" pitchFamily="18" charset="0"/>
              </a:rPr>
              <a:t>Unhackable</a:t>
            </a:r>
            <a:r>
              <a:rPr lang="en-US" sz="2000" dirty="0">
                <a:latin typeface="Calibri" panose="020F0502020204030204" pitchFamily="34" charset="0"/>
                <a:ea typeface="Calibri" panose="020F0502020204030204" pitchFamily="34" charset="0"/>
                <a:cs typeface="Mangal" panose="02040503050203030202" pitchFamily="18" charset="0"/>
              </a:rPr>
              <a:t> nature of Hardware based solutions with new innovations for greater efficiency, flexibility &amp; performance presents a bright future ahead.</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DCBD52E4-BFC5-4DCD-B976-027C03A4A18C}"/>
              </a:ext>
            </a:extLst>
          </p:cNvPr>
          <p:cNvSpPr txBox="1"/>
          <p:nvPr/>
        </p:nvSpPr>
        <p:spPr>
          <a:xfrm>
            <a:off x="1207477" y="928468"/>
            <a:ext cx="9777046" cy="830997"/>
          </a:xfrm>
          <a:prstGeom prst="rect">
            <a:avLst/>
          </a:prstGeom>
          <a:noFill/>
        </p:spPr>
        <p:txBody>
          <a:bodyPr wrap="square" rtlCol="0">
            <a:spAutoFit/>
          </a:bodyPr>
          <a:lstStyle/>
          <a:p>
            <a:r>
              <a:rPr lang="en-US" sz="4800" dirty="0">
                <a:latin typeface="Calibri" panose="020F0502020204030204" pitchFamily="34" charset="0"/>
                <a:ea typeface="Calibri" panose="020F0502020204030204" pitchFamily="34" charset="0"/>
                <a:cs typeface="Mangal" panose="02040503050203030202" pitchFamily="18" charset="0"/>
              </a:rPr>
              <a:t>CONCLUSION / WAY FORWARD</a:t>
            </a:r>
            <a:endParaRPr lang="en-US" sz="20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45157364"/>
      </p:ext>
    </p:extLst>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5B4A-4A01-418D-A6B3-2321F08A2ED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D8CC504-9BA4-4E9C-A4C7-B3C0DEF5F904}"/>
              </a:ext>
            </a:extLst>
          </p:cNvPr>
          <p:cNvSpPr>
            <a:spLocks noGrp="1"/>
          </p:cNvSpPr>
          <p:nvPr>
            <p:ph idx="1"/>
          </p:nvPr>
        </p:nvSpPr>
        <p:spPr>
          <a:xfrm>
            <a:off x="1097280" y="1845733"/>
            <a:ext cx="10058400" cy="3362326"/>
          </a:xfrm>
        </p:spPr>
        <p:txBody>
          <a:bodyPr>
            <a:normAutofit fontScale="85000" lnSpcReduction="20000"/>
          </a:bodyPr>
          <a:lstStyle/>
          <a:p>
            <a:pPr>
              <a:buFont typeface="Wingdings" pitchFamily="2" charset="2"/>
              <a:buChar char="§"/>
            </a:pPr>
            <a:r>
              <a:rPr lang="en-US" sz="1800" dirty="0">
                <a:solidFill>
                  <a:schemeClr val="tx1"/>
                </a:solidFill>
              </a:rPr>
              <a:t>owlcyberdefense-ebook_the-definitive-guide-to-data-diode-technologies.pdf</a:t>
            </a:r>
          </a:p>
          <a:p>
            <a:pPr>
              <a:buFont typeface="Wingdings" pitchFamily="2" charset="2"/>
              <a:buChar char="§"/>
            </a:pPr>
            <a:r>
              <a:rPr lang="en-US" sz="1800" dirty="0">
                <a:solidFill>
                  <a:schemeClr val="tx1"/>
                </a:solidFill>
                <a:hlinkClick r:id="rId2"/>
              </a:rPr>
              <a:t>https://www.owlcyberdefense.com/about-data-diodes/</a:t>
            </a:r>
            <a:endParaRPr lang="en-US" sz="1800" dirty="0">
              <a:solidFill>
                <a:schemeClr val="tx1"/>
              </a:solidFill>
            </a:endParaRPr>
          </a:p>
          <a:p>
            <a:pPr>
              <a:buFont typeface="Wingdings" pitchFamily="2" charset="2"/>
              <a:buChar char="§"/>
            </a:pPr>
            <a:r>
              <a:rPr lang="en-US" sz="1800" dirty="0"/>
              <a:t>A study of cyber security policy in industrial control system using data diodes, IEEE Paper</a:t>
            </a:r>
            <a:endParaRPr lang="en-US" sz="1800" dirty="0">
              <a:solidFill>
                <a:schemeClr val="tx1"/>
              </a:solidFill>
            </a:endParaRPr>
          </a:p>
          <a:p>
            <a:pPr>
              <a:buFont typeface="Wingdings" pitchFamily="2" charset="2"/>
              <a:buChar char="§"/>
            </a:pPr>
            <a:r>
              <a:rPr lang="en-US" sz="1800" dirty="0">
                <a:solidFill>
                  <a:schemeClr val="tx1"/>
                </a:solidFill>
                <a:hlinkClick r:id="rId3"/>
              </a:rPr>
              <a:t>https://www.opswat.com/blog/why-data-diodes-are-essential-isolated-and-classified-networks</a:t>
            </a:r>
            <a:endParaRPr lang="en-US" sz="1800" dirty="0">
              <a:solidFill>
                <a:schemeClr val="tx1"/>
              </a:solidFill>
            </a:endParaRPr>
          </a:p>
          <a:p>
            <a:pPr>
              <a:buFont typeface="Wingdings" pitchFamily="2" charset="2"/>
              <a:buChar char="§"/>
            </a:pPr>
            <a:r>
              <a:rPr lang="en-US" sz="1800" dirty="0">
                <a:solidFill>
                  <a:schemeClr val="tx1"/>
                </a:solidFill>
                <a:hlinkClick r:id="rId4"/>
              </a:rPr>
              <a:t>https://www.baesystems.com/en/product/data-diode-solution</a:t>
            </a:r>
            <a:endParaRPr lang="en-US" sz="1800" dirty="0">
              <a:solidFill>
                <a:schemeClr val="tx1"/>
              </a:solidFill>
            </a:endParaRPr>
          </a:p>
          <a:p>
            <a:pPr>
              <a:buFont typeface="Wingdings" pitchFamily="2" charset="2"/>
              <a:buChar char="§"/>
            </a:pPr>
            <a:r>
              <a:rPr lang="en-US" sz="1800" dirty="0"/>
              <a:t>The Technique of Network Diode</a:t>
            </a:r>
            <a:r>
              <a:rPr lang="en-US" sz="1800" dirty="0">
                <a:solidFill>
                  <a:schemeClr val="tx1"/>
                </a:solidFill>
              </a:rPr>
              <a:t>, IEEE Paper</a:t>
            </a:r>
          </a:p>
          <a:p>
            <a:pPr>
              <a:buFont typeface="Wingdings" pitchFamily="2" charset="2"/>
              <a:buChar char="§"/>
            </a:pPr>
            <a:r>
              <a:rPr lang="en-US" sz="1800" dirty="0">
                <a:solidFill>
                  <a:schemeClr val="tx1"/>
                </a:solidFill>
              </a:rPr>
              <a:t>https://www.advenica.com/en/cds/data-diodes</a:t>
            </a:r>
          </a:p>
          <a:p>
            <a:pPr>
              <a:buFont typeface="Wingdings" pitchFamily="2" charset="2"/>
              <a:buChar char="§"/>
            </a:pPr>
            <a:r>
              <a:rPr lang="en-US" sz="1800" dirty="0"/>
              <a:t>The application of data diodes for securely connecting nuclear power plant safety systems to the corporate IT network, IEEE Paper</a:t>
            </a:r>
          </a:p>
          <a:p>
            <a:pPr>
              <a:buFont typeface="Wingdings" pitchFamily="2" charset="2"/>
              <a:buChar char="§"/>
            </a:pPr>
            <a:r>
              <a:rPr lang="en-US" sz="1800" dirty="0">
                <a:solidFill>
                  <a:schemeClr val="tx1"/>
                </a:solidFill>
                <a:hlinkClick r:id="rId5"/>
              </a:rPr>
              <a:t>https://en.wikipedia.org/wiki/Unidirectional_network</a:t>
            </a:r>
            <a:endParaRPr lang="en-US" sz="1800" dirty="0">
              <a:solidFill>
                <a:schemeClr val="tx1"/>
              </a:solidFill>
            </a:endParaRPr>
          </a:p>
          <a:p>
            <a:pPr>
              <a:buFont typeface="Wingdings" pitchFamily="2" charset="2"/>
              <a:buChar char="§"/>
            </a:pPr>
            <a:endParaRPr lang="en-US" sz="1800" dirty="0">
              <a:solidFill>
                <a:schemeClr val="tx1"/>
              </a:solidFill>
            </a:endParaRPr>
          </a:p>
          <a:p>
            <a:pPr>
              <a:buFont typeface="Wingdings" pitchFamily="2" charset="2"/>
              <a:buChar char="§"/>
            </a:pPr>
            <a:endParaRPr lang="en-US" sz="1800" dirty="0"/>
          </a:p>
        </p:txBody>
      </p:sp>
      <p:sp>
        <p:nvSpPr>
          <p:cNvPr id="11266" name="AutoShape 2" descr="Image result for IE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8" name="Picture 4" descr="Image result for IEEE"/>
          <p:cNvPicPr>
            <a:picLocks noChangeAspect="1" noChangeArrowheads="1"/>
          </p:cNvPicPr>
          <p:nvPr/>
        </p:nvPicPr>
        <p:blipFill>
          <a:blip r:embed="rId6" cstate="print"/>
          <a:srcRect/>
          <a:stretch>
            <a:fillRect/>
          </a:stretch>
        </p:blipFill>
        <p:spPr bwMode="auto">
          <a:xfrm>
            <a:off x="1299708" y="5299604"/>
            <a:ext cx="2519705" cy="817368"/>
          </a:xfrm>
          <a:prstGeom prst="rect">
            <a:avLst/>
          </a:prstGeom>
          <a:noFill/>
        </p:spPr>
      </p:pic>
      <p:pic>
        <p:nvPicPr>
          <p:cNvPr id="11270" name="Picture 6" descr="Image result for nptel"/>
          <p:cNvPicPr>
            <a:picLocks noChangeAspect="1" noChangeArrowheads="1"/>
          </p:cNvPicPr>
          <p:nvPr/>
        </p:nvPicPr>
        <p:blipFill rotWithShape="1">
          <a:blip r:embed="rId7" cstate="print"/>
          <a:srcRect l="-1043"/>
          <a:stretch/>
        </p:blipFill>
        <p:spPr bwMode="auto">
          <a:xfrm>
            <a:off x="4145795" y="5285166"/>
            <a:ext cx="3961369" cy="758801"/>
          </a:xfrm>
          <a:prstGeom prst="rect">
            <a:avLst/>
          </a:prstGeom>
          <a:noFill/>
        </p:spPr>
      </p:pic>
      <p:sp>
        <p:nvSpPr>
          <p:cNvPr id="11272" name="AutoShape 8" descr="Image result for Owl defence security"/>
          <p:cNvSpPr>
            <a:spLocks noChangeAspect="1" noChangeArrowheads="1"/>
          </p:cNvSpPr>
          <p:nvPr/>
        </p:nvSpPr>
        <p:spPr bwMode="auto">
          <a:xfrm>
            <a:off x="155575" y="-1608138"/>
            <a:ext cx="2838450"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4" name="AutoShape 10" descr="Image result for Owl defence security"/>
          <p:cNvSpPr>
            <a:spLocks noChangeAspect="1" noChangeArrowheads="1"/>
          </p:cNvSpPr>
          <p:nvPr/>
        </p:nvSpPr>
        <p:spPr bwMode="auto">
          <a:xfrm>
            <a:off x="155575" y="-1608138"/>
            <a:ext cx="2838450"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6" name="AutoShape 12" descr="Image result for Owl defence security"/>
          <p:cNvSpPr>
            <a:spLocks noChangeAspect="1" noChangeArrowheads="1"/>
          </p:cNvSpPr>
          <p:nvPr/>
        </p:nvSpPr>
        <p:spPr bwMode="auto">
          <a:xfrm>
            <a:off x="155575" y="-1608138"/>
            <a:ext cx="2838450"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8" name="AutoShape 14" descr="Image result for Owl defence security"/>
          <p:cNvSpPr>
            <a:spLocks noChangeAspect="1" noChangeArrowheads="1"/>
          </p:cNvSpPr>
          <p:nvPr/>
        </p:nvSpPr>
        <p:spPr bwMode="auto">
          <a:xfrm>
            <a:off x="155575" y="-1608138"/>
            <a:ext cx="2838450"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1531149883023.png"/>
          <p:cNvPicPr>
            <a:picLocks noChangeAspect="1"/>
          </p:cNvPicPr>
          <p:nvPr/>
        </p:nvPicPr>
        <p:blipFill>
          <a:blip r:embed="rId8" cstate="print"/>
          <a:stretch>
            <a:fillRect/>
          </a:stretch>
        </p:blipFill>
        <p:spPr>
          <a:xfrm>
            <a:off x="9563171" y="1981828"/>
            <a:ext cx="1531549" cy="1811661"/>
          </a:xfrm>
          <a:prstGeom prst="rect">
            <a:avLst/>
          </a:prstGeom>
        </p:spPr>
      </p:pic>
      <p:sp>
        <p:nvSpPr>
          <p:cNvPr id="11280" name="AutoShape 16" descr="Image result for CPNI"/>
          <p:cNvSpPr>
            <a:spLocks noChangeAspect="1" noChangeArrowheads="1"/>
          </p:cNvSpPr>
          <p:nvPr/>
        </p:nvSpPr>
        <p:spPr bwMode="auto">
          <a:xfrm>
            <a:off x="155575" y="-1608138"/>
            <a:ext cx="33623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unnamed.jpg"/>
          <p:cNvPicPr>
            <a:picLocks noChangeAspect="1"/>
          </p:cNvPicPr>
          <p:nvPr/>
        </p:nvPicPr>
        <p:blipFill>
          <a:blip r:embed="rId9" cstate="print"/>
          <a:srcRect t="27077" b="25333"/>
          <a:stretch>
            <a:fillRect/>
          </a:stretch>
        </p:blipFill>
        <p:spPr>
          <a:xfrm>
            <a:off x="8466787" y="5087420"/>
            <a:ext cx="2425505" cy="1154292"/>
          </a:xfrm>
          <a:prstGeom prst="rect">
            <a:avLst/>
          </a:prstGeom>
        </p:spPr>
      </p:pic>
    </p:spTree>
    <p:extLst>
      <p:ext uri="{BB962C8B-B14F-4D97-AF65-F5344CB8AC3E}">
        <p14:creationId xmlns:p14="http://schemas.microsoft.com/office/powerpoint/2010/main" val="1071733675"/>
      </p:ext>
    </p:extLst>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2154A8-80D1-4A67-8C18-F53ECCF27E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928" y="1490060"/>
            <a:ext cx="6890803" cy="3877879"/>
          </a:xfrm>
          <a:prstGeom prst="rect">
            <a:avLst/>
          </a:prstGeom>
        </p:spPr>
      </p:pic>
    </p:spTree>
    <p:extLst>
      <p:ext uri="{BB962C8B-B14F-4D97-AF65-F5344CB8AC3E}">
        <p14:creationId xmlns:p14="http://schemas.microsoft.com/office/powerpoint/2010/main" val="1285271686"/>
      </p:ext>
    </p:extLst>
  </p:cSld>
  <p:clrMapOvr>
    <a:masterClrMapping/>
  </p:clrMapOvr>
  <p:transition>
    <p:dissolv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3440" y="1975555"/>
            <a:ext cx="10180294" cy="3900085"/>
          </a:xfrm>
        </p:spPr>
        <p:txBody>
          <a:bodyPr>
            <a:normAutofit/>
          </a:bodyPr>
          <a:lstStyle/>
          <a:p>
            <a:pPr marL="0" indent="0" algn="just">
              <a:buFont typeface="Wingdings" pitchFamily="2" charset="2"/>
              <a:buChar char="§"/>
            </a:pPr>
            <a:r>
              <a:rPr lang="en-IN" dirty="0"/>
              <a:t>The use of a DMZ is not without its drawbacks. Vulnerabilities can exist within the firewalls and the shared systems that could allow an attacker to gain control of the DMZ and launch further attacks against the control system.</a:t>
            </a:r>
          </a:p>
          <a:p>
            <a:pPr marL="0" indent="0" algn="just">
              <a:buFont typeface="Wingdings" pitchFamily="2" charset="2"/>
              <a:buChar char="§"/>
            </a:pPr>
            <a:r>
              <a:rPr lang="en-IN" dirty="0"/>
              <a:t>These vulnerabilities can arise due to incorrectly configured firewall rule sets, unauthorised administrative access or from errors in the design or implementation of the various components of the DMZ. </a:t>
            </a:r>
          </a:p>
          <a:p>
            <a:pPr marL="0" indent="0" algn="just">
              <a:buFont typeface="Wingdings" pitchFamily="2" charset="2"/>
              <a:buChar char="§"/>
            </a:pPr>
            <a:r>
              <a:rPr lang="en-IN" dirty="0"/>
              <a:t>Even a properly configured and maintained DMZ is not immune from the possibility of 0-day (previously unknown) exploits that could provide a means of attack.</a:t>
            </a:r>
          </a:p>
          <a:p>
            <a:pPr marL="0" indent="0">
              <a:buFont typeface="Wingdings" pitchFamily="2" charset="2"/>
              <a:buChar char="§"/>
            </a:pPr>
            <a:endParaRPr lang="en-IN" dirty="0"/>
          </a:p>
        </p:txBody>
      </p:sp>
      <p:sp>
        <p:nvSpPr>
          <p:cNvPr id="4" name="TextBox 3"/>
          <p:cNvSpPr txBox="1"/>
          <p:nvPr/>
        </p:nvSpPr>
        <p:spPr>
          <a:xfrm>
            <a:off x="1162756" y="880533"/>
            <a:ext cx="4933244" cy="830997"/>
          </a:xfrm>
          <a:prstGeom prst="rect">
            <a:avLst/>
          </a:prstGeom>
          <a:noFill/>
        </p:spPr>
        <p:txBody>
          <a:bodyPr wrap="square" rtlCol="0">
            <a:spAutoFit/>
          </a:bodyPr>
          <a:lstStyle/>
          <a:p>
            <a:r>
              <a:rPr lang="en-US" sz="4800" dirty="0">
                <a:solidFill>
                  <a:srgbClr val="002060"/>
                </a:solidFill>
              </a:rPr>
              <a:t>Drawbacks of DMZ</a:t>
            </a:r>
          </a:p>
        </p:txBody>
      </p:sp>
    </p:spTree>
    <p:extLst>
      <p:ext uri="{BB962C8B-B14F-4D97-AF65-F5344CB8AC3E}">
        <p14:creationId xmlns:p14="http://schemas.microsoft.com/office/powerpoint/2010/main" val="4014852620"/>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1383-22F2-4490-ABC9-ADC3C5D62771}"/>
              </a:ext>
            </a:extLst>
          </p:cNvPr>
          <p:cNvSpPr>
            <a:spLocks noGrp="1"/>
          </p:cNvSpPr>
          <p:nvPr>
            <p:ph type="title"/>
          </p:nvPr>
        </p:nvSpPr>
        <p:spPr/>
        <p:txBody>
          <a:bodyPr/>
          <a:lstStyle/>
          <a:p>
            <a:r>
              <a:rPr lang="en-US" dirty="0">
                <a:solidFill>
                  <a:srgbClr val="002060"/>
                </a:solidFill>
              </a:rPr>
              <a:t>Firewall</a:t>
            </a:r>
          </a:p>
        </p:txBody>
      </p:sp>
      <p:pic>
        <p:nvPicPr>
          <p:cNvPr id="5" name="Content Placeholder 4">
            <a:extLst>
              <a:ext uri="{FF2B5EF4-FFF2-40B4-BE49-F238E27FC236}">
                <a16:creationId xmlns:a16="http://schemas.microsoft.com/office/drawing/2014/main" id="{193E5004-D7EE-4E95-B8F7-D2099B9D45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36327" y="2105561"/>
            <a:ext cx="4171950" cy="2276475"/>
          </a:xfrm>
          <a:prstGeom prst="rect">
            <a:avLst/>
          </a:prstGeom>
          <a:ln>
            <a:noFill/>
          </a:ln>
          <a:effectLst>
            <a:softEdge rad="112500"/>
          </a:effectLst>
        </p:spPr>
      </p:pic>
      <p:sp>
        <p:nvSpPr>
          <p:cNvPr id="6" name="TextBox 5">
            <a:extLst>
              <a:ext uri="{FF2B5EF4-FFF2-40B4-BE49-F238E27FC236}">
                <a16:creationId xmlns:a16="http://schemas.microsoft.com/office/drawing/2014/main" id="{FA2C8622-0ECB-4C68-BA2A-E8F37F8673DD}"/>
              </a:ext>
            </a:extLst>
          </p:cNvPr>
          <p:cNvSpPr txBox="1"/>
          <p:nvPr/>
        </p:nvSpPr>
        <p:spPr>
          <a:xfrm>
            <a:off x="1097280" y="2105561"/>
            <a:ext cx="658368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At their most basic, </a:t>
            </a:r>
            <a:r>
              <a:rPr lang="en-US" sz="2000" b="1" dirty="0"/>
              <a:t>firewalls work</a:t>
            </a:r>
            <a:r>
              <a:rPr lang="en-US" sz="2000" dirty="0"/>
              <a:t> like a filter between your computer/network and the Internet.</a:t>
            </a:r>
          </a:p>
          <a:p>
            <a:pPr marL="285750" indent="-285750">
              <a:buFont typeface="Arial" panose="020B0604020202020204" pitchFamily="34" charset="0"/>
              <a:buChar char="•"/>
            </a:pPr>
            <a:r>
              <a:rPr lang="en-US" sz="2000" dirty="0"/>
              <a:t>You can program what you want to get out and what you want to get in. Everything else is not allowed. </a:t>
            </a:r>
          </a:p>
        </p:txBody>
      </p:sp>
      <p:sp>
        <p:nvSpPr>
          <p:cNvPr id="7" name="TextBox 6">
            <a:extLst>
              <a:ext uri="{FF2B5EF4-FFF2-40B4-BE49-F238E27FC236}">
                <a16:creationId xmlns:a16="http://schemas.microsoft.com/office/drawing/2014/main" id="{D4FC89B3-BF0A-4291-9DBF-029EE7451297}"/>
              </a:ext>
            </a:extLst>
          </p:cNvPr>
          <p:cNvSpPr txBox="1"/>
          <p:nvPr/>
        </p:nvSpPr>
        <p:spPr>
          <a:xfrm>
            <a:off x="1195753" y="6471138"/>
            <a:ext cx="8553158" cy="369332"/>
          </a:xfrm>
          <a:prstGeom prst="rect">
            <a:avLst/>
          </a:prstGeom>
          <a:noFill/>
        </p:spPr>
        <p:txBody>
          <a:bodyPr wrap="square" rtlCol="0">
            <a:spAutoFit/>
          </a:bodyPr>
          <a:lstStyle/>
          <a:p>
            <a:r>
              <a:rPr lang="en-US" dirty="0">
                <a:solidFill>
                  <a:schemeClr val="bg1"/>
                </a:solidFill>
              </a:rPr>
              <a:t>Image Source: https://www.comodo.com/resources/home/how-firewalls-work.php</a:t>
            </a:r>
          </a:p>
        </p:txBody>
      </p:sp>
      <p:sp>
        <p:nvSpPr>
          <p:cNvPr id="8" name="TextBox 7">
            <a:extLst>
              <a:ext uri="{FF2B5EF4-FFF2-40B4-BE49-F238E27FC236}">
                <a16:creationId xmlns:a16="http://schemas.microsoft.com/office/drawing/2014/main" id="{4622C5BF-BCFC-41E0-8D4F-881992F6ED9A}"/>
              </a:ext>
            </a:extLst>
          </p:cNvPr>
          <p:cNvSpPr txBox="1"/>
          <p:nvPr/>
        </p:nvSpPr>
        <p:spPr>
          <a:xfrm>
            <a:off x="1097279" y="3798277"/>
            <a:ext cx="9833318" cy="2246769"/>
          </a:xfrm>
          <a:prstGeom prst="rect">
            <a:avLst/>
          </a:prstGeom>
          <a:noFill/>
        </p:spPr>
        <p:txBody>
          <a:bodyPr wrap="square" rtlCol="0">
            <a:spAutoFit/>
          </a:bodyPr>
          <a:lstStyle/>
          <a:p>
            <a:r>
              <a:rPr lang="en-US" sz="3200" dirty="0"/>
              <a:t>Drawbacks</a:t>
            </a:r>
          </a:p>
          <a:p>
            <a:endParaRPr lang="en-US" dirty="0"/>
          </a:p>
          <a:p>
            <a:pPr marL="285750" indent="-285750">
              <a:buFont typeface="Arial" panose="020B0604020202020204" pitchFamily="34" charset="0"/>
              <a:buChar char="•"/>
            </a:pPr>
            <a:r>
              <a:rPr lang="en-US" dirty="0"/>
              <a:t>It can degrade your system's performance as Packet filtering takes time.</a:t>
            </a:r>
          </a:p>
          <a:p>
            <a:pPr marL="285750" indent="-285750">
              <a:buFont typeface="Arial" panose="020B0604020202020204" pitchFamily="34" charset="0"/>
              <a:buChar char="•"/>
            </a:pPr>
            <a:r>
              <a:rPr lang="en-US" dirty="0"/>
              <a:t>Firewall policies can be very restrictive and can limit users from performing legitimate operations.</a:t>
            </a:r>
          </a:p>
          <a:p>
            <a:pPr marL="285750" indent="-285750">
              <a:buFont typeface="Arial" panose="020B0604020202020204" pitchFamily="34" charset="0"/>
              <a:buChar char="•"/>
            </a:pPr>
            <a:r>
              <a:rPr lang="en-US" dirty="0"/>
              <a:t>Using backdoor exploits limits the firewall's capability to secure your network, as data transmitted through these back doors is not filtered or examined at all.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3513822"/>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8618-1AEC-43CC-BBCC-F1A6D293575E}"/>
              </a:ext>
            </a:extLst>
          </p:cNvPr>
          <p:cNvSpPr>
            <a:spLocks noGrp="1"/>
          </p:cNvSpPr>
          <p:nvPr>
            <p:ph type="title"/>
          </p:nvPr>
        </p:nvSpPr>
        <p:spPr/>
        <p:txBody>
          <a:bodyPr/>
          <a:lstStyle/>
          <a:p>
            <a:r>
              <a:rPr lang="en-US" dirty="0">
                <a:solidFill>
                  <a:srgbClr val="002060"/>
                </a:solidFill>
              </a:rPr>
              <a:t>Gateway</a:t>
            </a:r>
          </a:p>
        </p:txBody>
      </p:sp>
      <p:pic>
        <p:nvPicPr>
          <p:cNvPr id="6" name="Picture 5">
            <a:extLst>
              <a:ext uri="{FF2B5EF4-FFF2-40B4-BE49-F238E27FC236}">
                <a16:creationId xmlns:a16="http://schemas.microsoft.com/office/drawing/2014/main" id="{80512DAF-7A14-4CFF-B64B-55E4AC3F307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543" b="33193"/>
          <a:stretch/>
        </p:blipFill>
        <p:spPr>
          <a:xfrm>
            <a:off x="7851273" y="400034"/>
            <a:ext cx="3243447" cy="1055077"/>
          </a:xfrm>
          <a:prstGeom prst="rect">
            <a:avLst/>
          </a:prstGeom>
        </p:spPr>
      </p:pic>
      <p:sp>
        <p:nvSpPr>
          <p:cNvPr id="3" name="Content Placeholder 2">
            <a:extLst>
              <a:ext uri="{FF2B5EF4-FFF2-40B4-BE49-F238E27FC236}">
                <a16:creationId xmlns:a16="http://schemas.microsoft.com/office/drawing/2014/main" id="{7AA0F7E2-4C49-4E31-B8F4-3D5C719D8FB4}"/>
              </a:ext>
            </a:extLst>
          </p:cNvPr>
          <p:cNvSpPr>
            <a:spLocks noGrp="1"/>
          </p:cNvSpPr>
          <p:nvPr>
            <p:ph idx="1"/>
          </p:nvPr>
        </p:nvSpPr>
        <p:spPr>
          <a:xfrm>
            <a:off x="1097280" y="1845733"/>
            <a:ext cx="10119360" cy="2441119"/>
          </a:xfrm>
        </p:spPr>
        <p:txBody>
          <a:bodyPr>
            <a:normAutofit/>
          </a:bodyPr>
          <a:lstStyle/>
          <a:p>
            <a:pPr>
              <a:buFont typeface="Arial" panose="020B0604020202020204" pitchFamily="34" charset="0"/>
              <a:buChar char="•"/>
            </a:pPr>
            <a:r>
              <a:rPr lang="en-US" dirty="0">
                <a:solidFill>
                  <a:schemeClr val="tx1"/>
                </a:solidFill>
              </a:rPr>
              <a:t>A gateway is a node (router) in a computer network, a key </a:t>
            </a:r>
            <a:r>
              <a:rPr lang="en-US" i="1" dirty="0">
                <a:solidFill>
                  <a:schemeClr val="tx1"/>
                </a:solidFill>
              </a:rPr>
              <a:t>stopping point</a:t>
            </a:r>
            <a:r>
              <a:rPr lang="en-US" dirty="0">
                <a:solidFill>
                  <a:schemeClr val="tx1"/>
                </a:solidFill>
              </a:rPr>
              <a:t> for data on its way to or from other networks. Thanks to gateways, we are able to communicate and send data back and forth.</a:t>
            </a:r>
          </a:p>
          <a:p>
            <a:pPr>
              <a:buFont typeface="Arial" panose="020B0604020202020204" pitchFamily="34" charset="0"/>
              <a:buChar char="•"/>
            </a:pPr>
            <a:r>
              <a:rPr lang="en-US" dirty="0">
                <a:solidFill>
                  <a:schemeClr val="tx1"/>
                </a:solidFill>
              </a:rPr>
              <a:t>When a computer-server acts as a gateway, it also operates as a firewall and a proxy server. A firewall keeps out unwanted traffic and outsiders off a private network. </a:t>
            </a:r>
          </a:p>
          <a:p>
            <a:pPr>
              <a:buFont typeface="Arial" panose="020B0604020202020204" pitchFamily="34" charset="0"/>
              <a:buChar char="•"/>
            </a:pPr>
            <a:r>
              <a:rPr lang="en-US" dirty="0">
                <a:solidFill>
                  <a:schemeClr val="tx1"/>
                </a:solidFill>
              </a:rPr>
              <a:t>A proxy server is software that "sits" between programs on your computer that you use (such as a Web browser) and a computer server—the computer that serves your network. </a:t>
            </a:r>
          </a:p>
        </p:txBody>
      </p:sp>
      <p:sp>
        <p:nvSpPr>
          <p:cNvPr id="4" name="TextBox 3">
            <a:extLst>
              <a:ext uri="{FF2B5EF4-FFF2-40B4-BE49-F238E27FC236}">
                <a16:creationId xmlns:a16="http://schemas.microsoft.com/office/drawing/2014/main" id="{4850E9FE-D936-4853-B139-B838CC6598A5}"/>
              </a:ext>
            </a:extLst>
          </p:cNvPr>
          <p:cNvSpPr txBox="1"/>
          <p:nvPr/>
        </p:nvSpPr>
        <p:spPr>
          <a:xfrm>
            <a:off x="1036320" y="4286853"/>
            <a:ext cx="10119360" cy="2031325"/>
          </a:xfrm>
          <a:prstGeom prst="rect">
            <a:avLst/>
          </a:prstGeom>
          <a:noFill/>
        </p:spPr>
        <p:txBody>
          <a:bodyPr wrap="square" rtlCol="0">
            <a:spAutoFit/>
          </a:bodyPr>
          <a:lstStyle/>
          <a:p>
            <a:r>
              <a:rPr lang="en-US" sz="2800" dirty="0"/>
              <a:t>Drawbacks</a:t>
            </a:r>
          </a:p>
          <a:p>
            <a:pPr marL="285750" indent="-285750">
              <a:buFont typeface="Arial" panose="020B0604020202020204" pitchFamily="34" charset="0"/>
              <a:buChar char="•"/>
            </a:pPr>
            <a:r>
              <a:rPr lang="en-US" sz="2000" dirty="0"/>
              <a:t>If a gateway fails, then communication will be lost on the network.</a:t>
            </a:r>
          </a:p>
          <a:p>
            <a:pPr marL="285750" indent="-285750">
              <a:buFont typeface="Arial" panose="020B0604020202020204" pitchFamily="34" charset="0"/>
              <a:buChar char="•"/>
            </a:pPr>
            <a:r>
              <a:rPr lang="en-US" sz="2000" dirty="0"/>
              <a:t>Troubleshooting a gateway can be difficult as different tools are necessary for finding problems on computers with different protocols. This communication cannot be restored until the problem is located.</a:t>
            </a:r>
          </a:p>
          <a:p>
            <a:endParaRPr lang="en-US" dirty="0"/>
          </a:p>
        </p:txBody>
      </p:sp>
      <p:pic>
        <p:nvPicPr>
          <p:cNvPr id="8" name="Picture 7">
            <a:extLst>
              <a:ext uri="{FF2B5EF4-FFF2-40B4-BE49-F238E27FC236}">
                <a16:creationId xmlns:a16="http://schemas.microsoft.com/office/drawing/2014/main" id="{6A1A3CE4-44BD-4B9C-AF90-B6F619D095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1479" b="74401"/>
          <a:stretch/>
        </p:blipFill>
        <p:spPr>
          <a:xfrm>
            <a:off x="8292350" y="90913"/>
            <a:ext cx="809448" cy="626538"/>
          </a:xfrm>
          <a:prstGeom prst="rect">
            <a:avLst/>
          </a:prstGeom>
        </p:spPr>
      </p:pic>
      <p:pic>
        <p:nvPicPr>
          <p:cNvPr id="9" name="Picture 8">
            <a:extLst>
              <a:ext uri="{FF2B5EF4-FFF2-40B4-BE49-F238E27FC236}">
                <a16:creationId xmlns:a16="http://schemas.microsoft.com/office/drawing/2014/main" id="{97823C65-9A6D-47BB-AF27-D04330A1D8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1479" b="74401"/>
          <a:stretch/>
        </p:blipFill>
        <p:spPr>
          <a:xfrm>
            <a:off x="8306418" y="1096755"/>
            <a:ext cx="809448" cy="626538"/>
          </a:xfrm>
          <a:prstGeom prst="rect">
            <a:avLst/>
          </a:prstGeom>
        </p:spPr>
      </p:pic>
    </p:spTree>
    <p:extLst>
      <p:ext uri="{BB962C8B-B14F-4D97-AF65-F5344CB8AC3E}">
        <p14:creationId xmlns:p14="http://schemas.microsoft.com/office/powerpoint/2010/main" val="1898591052"/>
      </p:ext>
    </p:extLst>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73034"/>
            <a:ext cx="10058400" cy="1450757"/>
          </a:xfrm>
        </p:spPr>
        <p:txBody>
          <a:bodyPr/>
          <a:lstStyle/>
          <a:p>
            <a:r>
              <a:rPr lang="en-IN" b="1" dirty="0">
                <a:solidFill>
                  <a:srgbClr val="002060"/>
                </a:solidFill>
                <a:latin typeface="Adobe Fan Heiti Std B" pitchFamily="34" charset="-128"/>
                <a:ea typeface="Adobe Fan Heiti Std B" pitchFamily="34" charset="-128"/>
              </a:rPr>
              <a:t>Data Diode Technology</a:t>
            </a:r>
          </a:p>
        </p:txBody>
      </p:sp>
      <p:cxnSp>
        <p:nvCxnSpPr>
          <p:cNvPr id="3" name="Straight Arrow Connector 2">
            <a:extLst>
              <a:ext uri="{FF2B5EF4-FFF2-40B4-BE49-F238E27FC236}">
                <a16:creationId xmlns:a16="http://schemas.microsoft.com/office/drawing/2014/main" id="{7EBDBEEC-6AE3-4834-AB28-DE8B1E65268A}"/>
              </a:ext>
            </a:extLst>
          </p:cNvPr>
          <p:cNvCxnSpPr/>
          <p:nvPr/>
        </p:nvCxnSpPr>
        <p:spPr>
          <a:xfrm>
            <a:off x="6637606" y="4009773"/>
            <a:ext cx="1981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366C5A2-33DF-4A00-AA34-727DF52786B9}"/>
              </a:ext>
            </a:extLst>
          </p:cNvPr>
          <p:cNvCxnSpPr/>
          <p:nvPr/>
        </p:nvCxnSpPr>
        <p:spPr>
          <a:xfrm rot="10800000">
            <a:off x="6637606" y="4314573"/>
            <a:ext cx="1905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 name="&quot;No&quot; Symbol 55">
            <a:extLst>
              <a:ext uri="{FF2B5EF4-FFF2-40B4-BE49-F238E27FC236}">
                <a16:creationId xmlns:a16="http://schemas.microsoft.com/office/drawing/2014/main" id="{13B3B6BA-DEBC-4C5F-B4DD-3F9CBCB2867D}"/>
              </a:ext>
            </a:extLst>
          </p:cNvPr>
          <p:cNvSpPr/>
          <p:nvPr/>
        </p:nvSpPr>
        <p:spPr>
          <a:xfrm>
            <a:off x="7399606" y="4162173"/>
            <a:ext cx="381000" cy="381000"/>
          </a:xfrm>
          <a:prstGeom prst="noSmoking">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Equal 56">
            <a:extLst>
              <a:ext uri="{FF2B5EF4-FFF2-40B4-BE49-F238E27FC236}">
                <a16:creationId xmlns:a16="http://schemas.microsoft.com/office/drawing/2014/main" id="{A30D188D-A780-4068-93E7-31F62C773E73}"/>
              </a:ext>
            </a:extLst>
          </p:cNvPr>
          <p:cNvSpPr/>
          <p:nvPr/>
        </p:nvSpPr>
        <p:spPr>
          <a:xfrm>
            <a:off x="5696243" y="3951441"/>
            <a:ext cx="381000" cy="304800"/>
          </a:xfrm>
          <a:prstGeom prst="mathEqual">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a:extLst>
              <a:ext uri="{FF2B5EF4-FFF2-40B4-BE49-F238E27FC236}">
                <a16:creationId xmlns:a16="http://schemas.microsoft.com/office/drawing/2014/main" id="{544324A3-6E35-4040-BF6B-A96B389ECA29}"/>
              </a:ext>
            </a:extLst>
          </p:cNvPr>
          <p:cNvCxnSpPr/>
          <p:nvPr/>
        </p:nvCxnSpPr>
        <p:spPr>
          <a:xfrm>
            <a:off x="3882862" y="4167198"/>
            <a:ext cx="1429399" cy="168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 name="Isosceles Triangle 7">
            <a:extLst>
              <a:ext uri="{FF2B5EF4-FFF2-40B4-BE49-F238E27FC236}">
                <a16:creationId xmlns:a16="http://schemas.microsoft.com/office/drawing/2014/main" id="{AD6D9100-DFFD-4A67-974B-233810D06B12}"/>
              </a:ext>
            </a:extLst>
          </p:cNvPr>
          <p:cNvSpPr/>
          <p:nvPr/>
        </p:nvSpPr>
        <p:spPr>
          <a:xfrm rot="5400000">
            <a:off x="4374457" y="4027991"/>
            <a:ext cx="378869" cy="299749"/>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86991B-5916-4528-A18C-BE308E1659AC}"/>
              </a:ext>
            </a:extLst>
          </p:cNvPr>
          <p:cNvSpPr/>
          <p:nvPr/>
        </p:nvSpPr>
        <p:spPr>
          <a:xfrm>
            <a:off x="5735791" y="4245685"/>
            <a:ext cx="299248" cy="101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039770"/>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FC18EBF4-4CAC-45A4-8BF8-4A2A280F9B7A}"/>
              </a:ext>
            </a:extLst>
          </p:cNvPr>
          <p:cNvSpPr txBox="1"/>
          <p:nvPr/>
        </p:nvSpPr>
        <p:spPr>
          <a:xfrm>
            <a:off x="1028217" y="997527"/>
            <a:ext cx="8596440" cy="967549"/>
          </a:xfrm>
          <a:prstGeom prst="rect">
            <a:avLst/>
          </a:prstGeom>
          <a:noFill/>
          <a:ln>
            <a:noFill/>
          </a:ln>
        </p:spPr>
        <p:txBody>
          <a:bodyPr/>
          <a:lstStyle/>
          <a:p>
            <a:pPr>
              <a:lnSpc>
                <a:spcPct val="100000"/>
              </a:lnSpc>
            </a:pPr>
            <a:r>
              <a:rPr lang="en-US" sz="4800" b="0" strike="noStrike" spc="-1" dirty="0">
                <a:solidFill>
                  <a:srgbClr val="002060"/>
                </a:solidFill>
              </a:rPr>
              <a:t>Diode </a:t>
            </a:r>
          </a:p>
        </p:txBody>
      </p:sp>
      <p:sp>
        <p:nvSpPr>
          <p:cNvPr id="5" name="TextShape 2">
            <a:extLst>
              <a:ext uri="{FF2B5EF4-FFF2-40B4-BE49-F238E27FC236}">
                <a16:creationId xmlns:a16="http://schemas.microsoft.com/office/drawing/2014/main" id="{A5C393BD-CBCA-4B73-8AB6-229409DBDD4D}"/>
              </a:ext>
            </a:extLst>
          </p:cNvPr>
          <p:cNvSpPr txBox="1"/>
          <p:nvPr/>
        </p:nvSpPr>
        <p:spPr>
          <a:xfrm>
            <a:off x="1028217" y="1965076"/>
            <a:ext cx="10642004" cy="2156770"/>
          </a:xfrm>
          <a:prstGeom prst="rect">
            <a:avLst/>
          </a:prstGeom>
          <a:noFill/>
          <a:ln>
            <a:noFill/>
          </a:ln>
        </p:spPr>
        <p:txBody>
          <a:bodyPr/>
          <a:lstStyle/>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Diodes are semiconductor devices, in which current flows in only one direction based on biasing voltage applied.</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If diodes are forward biased, then they act like a short circuit and allow current to flow through it.</a:t>
            </a:r>
          </a:p>
          <a:p>
            <a:pPr marL="343080" indent="-342720">
              <a:lnSpc>
                <a:spcPct val="100000"/>
              </a:lnSpc>
              <a:spcBef>
                <a:spcPts val="1001"/>
              </a:spcBef>
              <a:buClr>
                <a:srgbClr val="90C226"/>
              </a:buClr>
              <a:buSzPct val="80000"/>
              <a:buFont typeface="Wingdings 3" charset="2"/>
              <a:buChar char=""/>
            </a:pPr>
            <a:r>
              <a:rPr lang="en-US" sz="1800" b="0" strike="noStrike" spc="-1" dirty="0">
                <a:solidFill>
                  <a:srgbClr val="404040"/>
                </a:solidFill>
                <a:latin typeface="Trebuchet MS"/>
              </a:rPr>
              <a:t>If diodes are reverse biased, then they act like an open circuit and hence no current flows through it.</a:t>
            </a:r>
          </a:p>
          <a:p>
            <a:pPr>
              <a:lnSpc>
                <a:spcPct val="100000"/>
              </a:lnSpc>
              <a:spcBef>
                <a:spcPts val="1001"/>
              </a:spcBef>
            </a:pPr>
            <a:endParaRPr lang="en-US" sz="1800" b="0" strike="noStrike" spc="-1" dirty="0">
              <a:solidFill>
                <a:srgbClr val="404040"/>
              </a:solidFill>
              <a:latin typeface="Trebuchet MS"/>
            </a:endParaRPr>
          </a:p>
        </p:txBody>
      </p:sp>
      <p:pic>
        <p:nvPicPr>
          <p:cNvPr id="6" name="Picture 5">
            <a:extLst>
              <a:ext uri="{FF2B5EF4-FFF2-40B4-BE49-F238E27FC236}">
                <a16:creationId xmlns:a16="http://schemas.microsoft.com/office/drawing/2014/main" id="{32224FCC-FC2F-4D2F-9ADF-952FEF889BF9}"/>
              </a:ext>
            </a:extLst>
          </p:cNvPr>
          <p:cNvPicPr/>
          <p:nvPr/>
        </p:nvPicPr>
        <p:blipFill>
          <a:blip r:embed="rId2" cstate="print"/>
          <a:stretch/>
        </p:blipFill>
        <p:spPr>
          <a:xfrm>
            <a:off x="3328571" y="4066428"/>
            <a:ext cx="5534858" cy="2045934"/>
          </a:xfrm>
          <a:prstGeom prst="rect">
            <a:avLst/>
          </a:prstGeom>
          <a:ln>
            <a:noFill/>
          </a:ln>
        </p:spPr>
      </p:pic>
    </p:spTree>
    <p:extLst>
      <p:ext uri="{BB962C8B-B14F-4D97-AF65-F5344CB8AC3E}">
        <p14:creationId xmlns:p14="http://schemas.microsoft.com/office/powerpoint/2010/main" val="1694867372"/>
      </p:ext>
    </p:extLst>
  </p:cSld>
  <p:clrMapOvr>
    <a:masterClrMapping/>
  </p:clrMapOvr>
  <p:transition>
    <p:pull dir="d"/>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2_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4.xml><?xml version="1.0" encoding="utf-8"?>
<a:theme xmlns:a="http://schemas.openxmlformats.org/drawingml/2006/main" name="3_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10.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1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2.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3.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4.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5.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3.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4.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5.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6.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7.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8.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9.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emplate>Retrospect</Template>
  <TotalTime>1500</TotalTime>
  <Words>2837</Words>
  <Application>Microsoft Office PowerPoint</Application>
  <PresentationFormat>Widescreen</PresentationFormat>
  <Paragraphs>327</Paragraphs>
  <Slides>43</Slides>
  <Notes>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43</vt:i4>
      </vt:variant>
    </vt:vector>
  </HeadingPairs>
  <TitlesOfParts>
    <vt:vector size="59" baseType="lpstr">
      <vt:lpstr>Adobe Fan Heiti Std B</vt:lpstr>
      <vt:lpstr>Arial</vt:lpstr>
      <vt:lpstr>Calibri</vt:lpstr>
      <vt:lpstr>Calibri Light</vt:lpstr>
      <vt:lpstr>Mangal</vt:lpstr>
      <vt:lpstr>Symbol</vt:lpstr>
      <vt:lpstr>Times New Roman</vt:lpstr>
      <vt:lpstr>Trebuchet MS</vt:lpstr>
      <vt:lpstr>Wingdings</vt:lpstr>
      <vt:lpstr>Wingdings 3</vt:lpstr>
      <vt:lpstr>源ノ角ゴシック Normal</vt:lpstr>
      <vt:lpstr>Retrospect</vt:lpstr>
      <vt:lpstr>1_Retrospect</vt:lpstr>
      <vt:lpstr>2_Retrospect</vt:lpstr>
      <vt:lpstr>3_Retrospect</vt:lpstr>
      <vt:lpstr>Office Theme</vt:lpstr>
      <vt:lpstr>PowerPoint Presentation</vt:lpstr>
      <vt:lpstr>Problem Description</vt:lpstr>
      <vt:lpstr>Traditional Solutions To The Problem :</vt:lpstr>
      <vt:lpstr>PowerPoint Presentation</vt:lpstr>
      <vt:lpstr>PowerPoint Presentation</vt:lpstr>
      <vt:lpstr>Firewall</vt:lpstr>
      <vt:lpstr>Gateway</vt:lpstr>
      <vt:lpstr>Data Diode Technology</vt:lpstr>
      <vt:lpstr>PowerPoint Presentation</vt:lpstr>
      <vt:lpstr>PowerPoint Presentation</vt:lpstr>
      <vt:lpstr>PowerPoint Presentation</vt:lpstr>
      <vt:lpstr>OPTICAL DATA DIODE</vt:lpstr>
      <vt:lpstr>Optical Data Diode(Conti…)</vt:lpstr>
      <vt:lpstr>Implementation</vt:lpstr>
      <vt:lpstr>Optical Data Diodes(Conti...)</vt:lpstr>
      <vt:lpstr>PowerPoint Presentation</vt:lpstr>
      <vt:lpstr>Advantages</vt:lpstr>
      <vt:lpstr>Data Diodes using Proxy Servers in Modbus Protocol</vt:lpstr>
      <vt:lpstr>PowerPoint Presentation</vt:lpstr>
      <vt:lpstr>PowerPoint Presentation</vt:lpstr>
      <vt:lpstr>PowerPoint Presentation</vt:lpstr>
      <vt:lpstr>PowerPoint Presentation</vt:lpstr>
      <vt:lpstr>PowerPoint Presentation</vt:lpstr>
      <vt:lpstr>For acquiring Different Field Device data</vt:lpstr>
      <vt:lpstr>PowerPoint Presentation</vt:lpstr>
      <vt:lpstr>PowerPoint Presentation</vt:lpstr>
      <vt:lpstr>PowerPoint Presentation</vt:lpstr>
      <vt:lpstr>PowerPoint Presentation</vt:lpstr>
      <vt:lpstr>PowerPoint Presentation</vt:lpstr>
      <vt:lpstr>Detailed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Firewall Based Mechanism (Conti…)</vt:lpstr>
      <vt:lpstr>Comparative Assessment of Various Data Diode Implementation Techniques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Diode</dc:title>
  <dc:subject/>
  <dc:creator>Pravin S</dc:creator>
  <dc:description/>
  <cp:lastModifiedBy>aman ranjan verma</cp:lastModifiedBy>
  <cp:revision>134</cp:revision>
  <dcterms:created xsi:type="dcterms:W3CDTF">2018-07-15T06:38:14Z</dcterms:created>
  <dcterms:modified xsi:type="dcterms:W3CDTF">2018-07-19T04:07:43Z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