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0"/>
  </p:notesMasterIdLst>
  <p:handoutMasterIdLst>
    <p:handoutMasterId r:id="rId91"/>
  </p:handoutMasterIdLst>
  <p:sldIdLst>
    <p:sldId id="1537" r:id="rId2"/>
    <p:sldId id="1547" r:id="rId3"/>
    <p:sldId id="1373" r:id="rId4"/>
    <p:sldId id="1374" r:id="rId5"/>
    <p:sldId id="1566" r:id="rId6"/>
    <p:sldId id="1508" r:id="rId7"/>
    <p:sldId id="1503" r:id="rId8"/>
    <p:sldId id="1502" r:id="rId9"/>
    <p:sldId id="1504" r:id="rId10"/>
    <p:sldId id="1546" r:id="rId11"/>
    <p:sldId id="1506" r:id="rId12"/>
    <p:sldId id="1507" r:id="rId13"/>
    <p:sldId id="1378" r:id="rId14"/>
    <p:sldId id="1379" r:id="rId15"/>
    <p:sldId id="1380" r:id="rId16"/>
    <p:sldId id="1381" r:id="rId17"/>
    <p:sldId id="1382" r:id="rId18"/>
    <p:sldId id="1509" r:id="rId19"/>
    <p:sldId id="1568" r:id="rId20"/>
    <p:sldId id="1510" r:id="rId21"/>
    <p:sldId id="1548" r:id="rId22"/>
    <p:sldId id="1511" r:id="rId23"/>
    <p:sldId id="1512" r:id="rId24"/>
    <p:sldId id="1513" r:id="rId25"/>
    <p:sldId id="1514" r:id="rId26"/>
    <p:sldId id="1515" r:id="rId27"/>
    <p:sldId id="1516" r:id="rId28"/>
    <p:sldId id="1517" r:id="rId29"/>
    <p:sldId id="1518" r:id="rId30"/>
    <p:sldId id="1519" r:id="rId31"/>
    <p:sldId id="1520" r:id="rId32"/>
    <p:sldId id="1521" r:id="rId33"/>
    <p:sldId id="1522" r:id="rId34"/>
    <p:sldId id="1523" r:id="rId35"/>
    <p:sldId id="1524" r:id="rId36"/>
    <p:sldId id="1525" r:id="rId37"/>
    <p:sldId id="1526" r:id="rId38"/>
    <p:sldId id="1527" r:id="rId39"/>
    <p:sldId id="1528" r:id="rId40"/>
    <p:sldId id="1529" r:id="rId41"/>
    <p:sldId id="1530" r:id="rId42"/>
    <p:sldId id="1564" r:id="rId43"/>
    <p:sldId id="1549" r:id="rId44"/>
    <p:sldId id="1533" r:id="rId45"/>
    <p:sldId id="1534" r:id="rId46"/>
    <p:sldId id="1536" r:id="rId47"/>
    <p:sldId id="1538" r:id="rId48"/>
    <p:sldId id="1567" r:id="rId49"/>
    <p:sldId id="1390" r:id="rId50"/>
    <p:sldId id="1391" r:id="rId51"/>
    <p:sldId id="1559" r:id="rId52"/>
    <p:sldId id="1393" r:id="rId53"/>
    <p:sldId id="1394" r:id="rId54"/>
    <p:sldId id="1395" r:id="rId55"/>
    <p:sldId id="1550" r:id="rId56"/>
    <p:sldId id="1553" r:id="rId57"/>
    <p:sldId id="1551" r:id="rId58"/>
    <p:sldId id="1552" r:id="rId59"/>
    <p:sldId id="1396" r:id="rId60"/>
    <p:sldId id="1397" r:id="rId61"/>
    <p:sldId id="1398" r:id="rId62"/>
    <p:sldId id="1399" r:id="rId63"/>
    <p:sldId id="1565" r:id="rId64"/>
    <p:sldId id="1400" r:id="rId65"/>
    <p:sldId id="1401" r:id="rId66"/>
    <p:sldId id="1545" r:id="rId67"/>
    <p:sldId id="1539" r:id="rId68"/>
    <p:sldId id="1540" r:id="rId69"/>
    <p:sldId id="1541" r:id="rId70"/>
    <p:sldId id="1542" r:id="rId71"/>
    <p:sldId id="1543" r:id="rId72"/>
    <p:sldId id="1544" r:id="rId73"/>
    <p:sldId id="1406" r:id="rId74"/>
    <p:sldId id="1407" r:id="rId75"/>
    <p:sldId id="1554" r:id="rId76"/>
    <p:sldId id="1408" r:id="rId77"/>
    <p:sldId id="1409" r:id="rId78"/>
    <p:sldId id="1410" r:id="rId79"/>
    <p:sldId id="1411" r:id="rId80"/>
    <p:sldId id="1412" r:id="rId81"/>
    <p:sldId id="1413" r:id="rId82"/>
    <p:sldId id="1414" r:id="rId83"/>
    <p:sldId id="1416" r:id="rId84"/>
    <p:sldId id="1555" r:id="rId85"/>
    <p:sldId id="1556" r:id="rId86"/>
    <p:sldId id="1557" r:id="rId87"/>
    <p:sldId id="1558" r:id="rId88"/>
    <p:sldId id="1417" r:id="rId89"/>
  </p:sldIdLst>
  <p:sldSz cx="9144000" cy="6858000" type="screen4x3"/>
  <p:notesSz cx="7302500" cy="9586913"/>
  <p:custDataLst>
    <p:tags r:id="rId9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BD"/>
    <a:srgbClr val="F1C7C7"/>
    <a:srgbClr val="990000"/>
    <a:srgbClr val="D5F1CF"/>
    <a:srgbClr val="E9E1C9"/>
    <a:srgbClr val="DED8C4"/>
    <a:srgbClr val="E7DDBB"/>
    <a:srgbClr val="DDCE9F"/>
    <a:srgbClr val="E2AC00"/>
    <a:srgbClr val="F8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7"/>
    <p:restoredTop sz="94015"/>
  </p:normalViewPr>
  <p:slideViewPr>
    <p:cSldViewPr snapToGrid="0">
      <p:cViewPr varScale="1">
        <p:scale>
          <a:sx n="80" d="100"/>
          <a:sy n="80" d="100"/>
        </p:scale>
        <p:origin x="231" y="45"/>
      </p:cViewPr>
      <p:guideLst>
        <p:guide orient="horz" pos="2160"/>
        <p:guide pos="288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838382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379415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21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a:pPr>
                <a:defRPr/>
              </a:pPr>
              <a:t>21</a:t>
            </a:fld>
            <a:endParaRPr lang="en-US"/>
          </a:p>
        </p:txBody>
      </p:sp>
    </p:spTree>
    <p:extLst>
      <p:ext uri="{BB962C8B-B14F-4D97-AF65-F5344CB8AC3E}">
        <p14:creationId xmlns:p14="http://schemas.microsoft.com/office/powerpoint/2010/main" val="183962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664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18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9039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0293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817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6532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44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a:pPr>
                <a:defRPr/>
              </a:pPr>
              <a:t>6</a:t>
            </a:fld>
            <a:endParaRPr lang="en-US"/>
          </a:p>
        </p:txBody>
      </p:sp>
    </p:spTree>
    <p:extLst>
      <p:ext uri="{BB962C8B-B14F-4D97-AF65-F5344CB8AC3E}">
        <p14:creationId xmlns:p14="http://schemas.microsoft.com/office/powerpoint/2010/main" val="372955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217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5431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418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9809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r>
              <a:rPr lang="en-US"/>
              <a:t>./delay 100 &amp;</a:t>
            </a:r>
          </a:p>
          <a:p>
            <a:endParaRPr lang="en-US"/>
          </a:p>
          <a:p>
            <a:r>
              <a:rPr lang="en-US" err="1"/>
              <a:t>ps</a:t>
            </a:r>
            <a:endParaRPr lang="en-US"/>
          </a:p>
          <a:p>
            <a:endParaRPr lang="en-US"/>
          </a:p>
          <a:p>
            <a:r>
              <a:rPr lang="en-US"/>
              <a:t>kill -9</a:t>
            </a:r>
            <a:r>
              <a:rPr lang="en-US" baseline="0"/>
              <a:t> XXX</a:t>
            </a:r>
          </a:p>
          <a:p>
            <a:endParaRPr lang="en-US" baseline="0"/>
          </a:p>
          <a:p>
            <a:r>
              <a:rPr lang="en-US" baseline="0" err="1"/>
              <a:t>ps</a:t>
            </a:r>
            <a:endParaRPr lang="en-US" baseline="0"/>
          </a:p>
          <a:p>
            <a:endParaRPr lang="en-US"/>
          </a:p>
        </p:txBody>
      </p:sp>
    </p:spTree>
    <p:extLst>
      <p:ext uri="{BB962C8B-B14F-4D97-AF65-F5344CB8AC3E}">
        <p14:creationId xmlns:p14="http://schemas.microsoft.com/office/powerpoint/2010/main" val="1408166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4517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r>
              <a:rPr lang="en-US"/>
              <a:t>Can also use kill command:</a:t>
            </a:r>
          </a:p>
          <a:p>
            <a:endParaRPr lang="en-US"/>
          </a:p>
          <a:p>
            <a:r>
              <a:rPr lang="en-US"/>
              <a:t>./forks 17</a:t>
            </a:r>
            <a:r>
              <a:rPr lang="en-US" baseline="0"/>
              <a:t> &amp;</a:t>
            </a:r>
          </a:p>
          <a:p>
            <a:r>
              <a:rPr lang="en-US" baseline="0"/>
              <a:t>kill  (parent)  (Only kills parent)</a:t>
            </a:r>
          </a:p>
          <a:p>
            <a:endParaRPr lang="en-US" baseline="0"/>
          </a:p>
          <a:p>
            <a:r>
              <a:rPr lang="en-US" baseline="0"/>
              <a:t>./forks 17 &amp;</a:t>
            </a:r>
          </a:p>
          <a:p>
            <a:r>
              <a:rPr lang="en-US" baseline="0"/>
              <a:t>kill  (child) (Child becomes a zombie)</a:t>
            </a:r>
          </a:p>
          <a:p>
            <a:endParaRPr lang="en-US" baseline="0"/>
          </a:p>
          <a:p>
            <a:endParaRPr lang="en-US" baseline="0"/>
          </a:p>
        </p:txBody>
      </p:sp>
    </p:spTree>
    <p:extLst>
      <p:ext uri="{BB962C8B-B14F-4D97-AF65-F5344CB8AC3E}">
        <p14:creationId xmlns:p14="http://schemas.microsoft.com/office/powerpoint/2010/main" val="299878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r>
              <a:rPr lang="en-US"/>
              <a:t>Interesting to use </a:t>
            </a:r>
            <a:r>
              <a:rPr lang="en-US" err="1"/>
              <a:t>interpositioning</a:t>
            </a:r>
            <a:r>
              <a:rPr lang="en-US" baseline="0"/>
              <a:t>  code from previous lecture</a:t>
            </a:r>
          </a:p>
          <a:p>
            <a:endParaRPr lang="en-US" baseline="0"/>
          </a:p>
          <a:p>
            <a:r>
              <a:rPr lang="en-US" baseline="0" err="1"/>
              <a:t>setenv</a:t>
            </a:r>
            <a:r>
              <a:rPr lang="en-US" baseline="0"/>
              <a:t> LD_PRELOAD ../13-ecf-procs/</a:t>
            </a:r>
            <a:r>
              <a:rPr lang="en-US" baseline="0" err="1"/>
              <a:t>myfork.so</a:t>
            </a:r>
            <a:endParaRPr lang="en-US" baseline="0"/>
          </a:p>
          <a:p>
            <a:endParaRPr lang="en-US" baseline="0"/>
          </a:p>
          <a:p>
            <a:r>
              <a:rPr lang="en-US" baseline="0" err="1"/>
              <a:t>setenv</a:t>
            </a:r>
            <a:r>
              <a:rPr lang="en-US" baseline="0"/>
              <a:t> CHILD</a:t>
            </a:r>
          </a:p>
          <a:p>
            <a:endParaRPr lang="en-US" baseline="0"/>
          </a:p>
          <a:p>
            <a:r>
              <a:rPr lang="en-US" baseline="0"/>
              <a:t>./forks 12</a:t>
            </a:r>
          </a:p>
          <a:p>
            <a:endParaRPr lang="en-US" baseline="0"/>
          </a:p>
          <a:p>
            <a:endParaRPr lang="en-US" baseline="0"/>
          </a:p>
          <a:p>
            <a:endParaRPr lang="en-US" baseline="0"/>
          </a:p>
        </p:txBody>
      </p:sp>
    </p:spTree>
    <p:extLst>
      <p:ext uri="{BB962C8B-B14F-4D97-AF65-F5344CB8AC3E}">
        <p14:creationId xmlns:p14="http://schemas.microsoft.com/office/powerpoint/2010/main" val="193244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7529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2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8"/>
          <p:cNvSpPr>
            <a:spLocks noGrp="1" noChangeArrowheads="1"/>
          </p:cNvSpPr>
          <p:nvPr>
            <p:ph type="dt" sz="quarter"/>
          </p:nvPr>
        </p:nvSpPr>
        <p:spPr>
          <a:noFill/>
        </p:spPr>
        <p:txBody>
          <a:bodyPr/>
          <a:lstStyle/>
          <a:p>
            <a:r>
              <a:rPr lang="en-GB">
                <a:latin typeface="Times New Roman" charset="0"/>
                <a:ea typeface="Tahoma" charset="0"/>
                <a:cs typeface="Tahoma" charset="0"/>
              </a:rPr>
              <a:t>18/02/08</a:t>
            </a:r>
          </a:p>
        </p:txBody>
      </p:sp>
      <p:sp>
        <p:nvSpPr>
          <p:cNvPr id="118787" name="Rectangle 12"/>
          <p:cNvSpPr>
            <a:spLocks noGrp="1" noChangeArrowheads="1"/>
          </p:cNvSpPr>
          <p:nvPr>
            <p:ph type="sldNum" sz="quarter"/>
          </p:nvPr>
        </p:nvSpPr>
        <p:spPr>
          <a:noFill/>
        </p:spPr>
        <p:txBody>
          <a:bodyPr/>
          <a:lstStyle/>
          <a:p>
            <a:pPr>
              <a:buFont typeface="Wingdings" charset="2"/>
              <a:buNone/>
            </a:pPr>
            <a:fld id="{DFB3095E-E913-B44E-A67C-ABD7DA7CA1DB}" type="slidenum">
              <a:rPr lang="en-GB">
                <a:latin typeface="Times New Roman" charset="0"/>
                <a:ea typeface="Tahoma" charset="0"/>
                <a:cs typeface="Tahoma" charset="0"/>
              </a:rPr>
              <a:pPr>
                <a:buFont typeface="Wingdings" charset="2"/>
                <a:buNone/>
              </a:pPr>
              <a:t>7</a:t>
            </a:fld>
            <a:endParaRPr lang="en-GB">
              <a:latin typeface="Times New Roman" charset="0"/>
              <a:ea typeface="Tahoma" charset="0"/>
              <a:cs typeface="Tahoma" charset="0"/>
            </a:endParaRPr>
          </a:p>
        </p:txBody>
      </p:sp>
      <p:sp>
        <p:nvSpPr>
          <p:cNvPr id="118788" name="Text Box 1"/>
          <p:cNvSpPr txBox="1">
            <a:spLocks noChangeArrowheads="1"/>
          </p:cNvSpPr>
          <p:nvPr/>
        </p:nvSpPr>
        <p:spPr bwMode="auto">
          <a:xfrm>
            <a:off x="1255117" y="716482"/>
            <a:ext cx="4792266" cy="3595092"/>
          </a:xfrm>
          <a:prstGeom prst="rect">
            <a:avLst/>
          </a:prstGeom>
          <a:solidFill>
            <a:srgbClr val="FFFFFF"/>
          </a:solidFill>
          <a:ln w="9525">
            <a:solidFill>
              <a:srgbClr val="000000"/>
            </a:solidFill>
            <a:miter lim="800000"/>
            <a:headEnd/>
            <a:tailEnd/>
          </a:ln>
        </p:spPr>
        <p:txBody>
          <a:bodyPr wrap="none" lIns="91294" tIns="45647" rIns="91294" bIns="45647" anchor="ctr">
            <a:prstTxWarp prst="textNoShape">
              <a:avLst/>
            </a:prstTxWarp>
          </a:bodyPr>
          <a:lstStyle/>
          <a:p>
            <a:pPr hangingPunct="0">
              <a:lnSpc>
                <a:spcPct val="94000"/>
              </a:lnSpc>
              <a:buClr>
                <a:srgbClr val="000000"/>
              </a:buClr>
              <a:buSzPct val="45000"/>
              <a:buFont typeface="Wingdings" charset="2"/>
              <a:buNone/>
            </a:pPr>
            <a:endParaRPr lang="tr-TR">
              <a:ea typeface="MS Gothic" charset="0"/>
              <a:cs typeface="MS Gothic" charset="0"/>
            </a:endParaRPr>
          </a:p>
        </p:txBody>
      </p:sp>
      <p:sp>
        <p:nvSpPr>
          <p:cNvPr id="118789" name="Rectangle 2"/>
          <p:cNvSpPr>
            <a:spLocks noGrp="1" noChangeArrowheads="1"/>
          </p:cNvSpPr>
          <p:nvPr>
            <p:ph type="body"/>
          </p:nvPr>
        </p:nvSpPr>
        <p:spPr>
          <a:xfrm>
            <a:off x="687779" y="4344864"/>
            <a:ext cx="5491138" cy="4116602"/>
          </a:xfrm>
          <a:noFill/>
          <a:ln/>
        </p:spPr>
        <p:txBody>
          <a:bodyPr wrap="none" anchor="ctr"/>
          <a:lstStyle/>
          <a:p>
            <a:endParaRPr lang="tr-TR">
              <a:latin typeface="Times New Roman" charset="0"/>
            </a:endParaRPr>
          </a:p>
        </p:txBody>
      </p:sp>
    </p:spTree>
    <p:extLst>
      <p:ext uri="{BB962C8B-B14F-4D97-AF65-F5344CB8AC3E}">
        <p14:creationId xmlns:p14="http://schemas.microsoft.com/office/powerpoint/2010/main" val="1558076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4326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2874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r>
              <a:rPr lang="en-US"/>
              <a:t>Try running:</a:t>
            </a:r>
          </a:p>
          <a:p>
            <a:endParaRPr lang="en-US"/>
          </a:p>
          <a:p>
            <a:r>
              <a:rPr lang="en-US"/>
              <a:t>./</a:t>
            </a:r>
            <a:r>
              <a:rPr lang="en-US" err="1"/>
              <a:t>sigint</a:t>
            </a:r>
            <a:endParaRPr lang="en-US"/>
          </a:p>
          <a:p>
            <a:r>
              <a:rPr lang="en-US"/>
              <a:t>ctrl-C</a:t>
            </a:r>
          </a:p>
          <a:p>
            <a:endParaRPr lang="en-US"/>
          </a:p>
          <a:p>
            <a:r>
              <a:rPr lang="en-US"/>
              <a:t>Code not entirely reliable,</a:t>
            </a:r>
            <a:r>
              <a:rPr lang="en-US" baseline="0"/>
              <a:t> if there’s a delay in pause</a:t>
            </a:r>
          </a:p>
          <a:p>
            <a:endParaRPr lang="en-US"/>
          </a:p>
          <a:p>
            <a:endParaRPr lang="en-US"/>
          </a:p>
          <a:p>
            <a:endParaRPr lang="en-US"/>
          </a:p>
        </p:txBody>
      </p:sp>
    </p:spTree>
    <p:extLst>
      <p:ext uri="{BB962C8B-B14F-4D97-AF65-F5344CB8AC3E}">
        <p14:creationId xmlns:p14="http://schemas.microsoft.com/office/powerpoint/2010/main" val="1806865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a:pPr>
                <a:defRPr/>
              </a:pPr>
              <a:t>43</a:t>
            </a:fld>
            <a:endParaRPr lang="en-US"/>
          </a:p>
        </p:txBody>
      </p:sp>
    </p:spTree>
    <p:extLst>
      <p:ext uri="{BB962C8B-B14F-4D97-AF65-F5344CB8AC3E}">
        <p14:creationId xmlns:p14="http://schemas.microsoft.com/office/powerpoint/2010/main" val="4193393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47</a:t>
            </a:fld>
            <a:endParaRPr lang="en-US"/>
          </a:p>
        </p:txBody>
      </p:sp>
    </p:spTree>
    <p:extLst>
      <p:ext uri="{BB962C8B-B14F-4D97-AF65-F5344CB8AC3E}">
        <p14:creationId xmlns:p14="http://schemas.microsoft.com/office/powerpoint/2010/main" val="1929124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301840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18019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17006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61622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79589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8"/>
          <p:cNvSpPr>
            <a:spLocks noGrp="1" noChangeArrowheads="1"/>
          </p:cNvSpPr>
          <p:nvPr>
            <p:ph type="dt" sz="quarter"/>
          </p:nvPr>
        </p:nvSpPr>
        <p:spPr>
          <a:noFill/>
        </p:spPr>
        <p:txBody>
          <a:bodyPr/>
          <a:lstStyle/>
          <a:p>
            <a:r>
              <a:rPr lang="en-GB">
                <a:latin typeface="Times New Roman" charset="0"/>
                <a:ea typeface="Tahoma" charset="0"/>
                <a:cs typeface="Tahoma" charset="0"/>
              </a:rPr>
              <a:t>18/02/08</a:t>
            </a:r>
          </a:p>
        </p:txBody>
      </p:sp>
      <p:sp>
        <p:nvSpPr>
          <p:cNvPr id="118787" name="Rectangle 12"/>
          <p:cNvSpPr>
            <a:spLocks noGrp="1" noChangeArrowheads="1"/>
          </p:cNvSpPr>
          <p:nvPr>
            <p:ph type="sldNum" sz="quarter"/>
          </p:nvPr>
        </p:nvSpPr>
        <p:spPr>
          <a:noFill/>
        </p:spPr>
        <p:txBody>
          <a:bodyPr/>
          <a:lstStyle/>
          <a:p>
            <a:pPr>
              <a:buFont typeface="Wingdings" charset="2"/>
              <a:buNone/>
            </a:pPr>
            <a:fld id="{DFB3095E-E913-B44E-A67C-ABD7DA7CA1DB}" type="slidenum">
              <a:rPr lang="en-GB">
                <a:latin typeface="Times New Roman" charset="0"/>
                <a:ea typeface="Tahoma" charset="0"/>
                <a:cs typeface="Tahoma" charset="0"/>
              </a:rPr>
              <a:pPr>
                <a:buFont typeface="Wingdings" charset="2"/>
                <a:buNone/>
              </a:pPr>
              <a:t>8</a:t>
            </a:fld>
            <a:endParaRPr lang="en-GB">
              <a:latin typeface="Times New Roman" charset="0"/>
              <a:ea typeface="Tahoma" charset="0"/>
              <a:cs typeface="Tahoma" charset="0"/>
            </a:endParaRPr>
          </a:p>
        </p:txBody>
      </p:sp>
      <p:sp>
        <p:nvSpPr>
          <p:cNvPr id="118788" name="Text Box 1"/>
          <p:cNvSpPr txBox="1">
            <a:spLocks noChangeArrowheads="1"/>
          </p:cNvSpPr>
          <p:nvPr/>
        </p:nvSpPr>
        <p:spPr bwMode="auto">
          <a:xfrm>
            <a:off x="1255117" y="716482"/>
            <a:ext cx="4792266" cy="3595092"/>
          </a:xfrm>
          <a:prstGeom prst="rect">
            <a:avLst/>
          </a:prstGeom>
          <a:solidFill>
            <a:srgbClr val="FFFFFF"/>
          </a:solidFill>
          <a:ln w="9525">
            <a:solidFill>
              <a:srgbClr val="000000"/>
            </a:solidFill>
            <a:miter lim="800000"/>
            <a:headEnd/>
            <a:tailEnd/>
          </a:ln>
        </p:spPr>
        <p:txBody>
          <a:bodyPr wrap="none" lIns="91294" tIns="45647" rIns="91294" bIns="45647" anchor="ctr">
            <a:prstTxWarp prst="textNoShape">
              <a:avLst/>
            </a:prstTxWarp>
          </a:bodyPr>
          <a:lstStyle/>
          <a:p>
            <a:pPr hangingPunct="0">
              <a:lnSpc>
                <a:spcPct val="94000"/>
              </a:lnSpc>
              <a:buClr>
                <a:srgbClr val="000000"/>
              </a:buClr>
              <a:buSzPct val="45000"/>
              <a:buFont typeface="Wingdings" charset="2"/>
              <a:buNone/>
            </a:pPr>
            <a:endParaRPr lang="tr-TR">
              <a:ea typeface="MS Gothic" charset="0"/>
              <a:cs typeface="MS Gothic" charset="0"/>
            </a:endParaRPr>
          </a:p>
        </p:txBody>
      </p:sp>
      <p:sp>
        <p:nvSpPr>
          <p:cNvPr id="118789" name="Rectangle 2"/>
          <p:cNvSpPr>
            <a:spLocks noGrp="1" noChangeArrowheads="1"/>
          </p:cNvSpPr>
          <p:nvPr>
            <p:ph type="body"/>
          </p:nvPr>
        </p:nvSpPr>
        <p:spPr>
          <a:xfrm>
            <a:off x="687779" y="4344864"/>
            <a:ext cx="5491138" cy="4116602"/>
          </a:xfrm>
          <a:noFill/>
          <a:ln/>
        </p:spPr>
        <p:txBody>
          <a:bodyPr wrap="none" anchor="ctr"/>
          <a:lstStyle/>
          <a:p>
            <a:endParaRPr lang="tr-TR">
              <a:latin typeface="Times New Roman" charset="0"/>
            </a:endParaRPr>
          </a:p>
        </p:txBody>
      </p:sp>
    </p:spTree>
    <p:extLst>
      <p:ext uri="{BB962C8B-B14F-4D97-AF65-F5344CB8AC3E}">
        <p14:creationId xmlns:p14="http://schemas.microsoft.com/office/powerpoint/2010/main" val="804606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66</a:t>
            </a:fld>
            <a:endParaRPr lang="en-US"/>
          </a:p>
        </p:txBody>
      </p:sp>
    </p:spTree>
    <p:extLst>
      <p:ext uri="{BB962C8B-B14F-4D97-AF65-F5344CB8AC3E}">
        <p14:creationId xmlns:p14="http://schemas.microsoft.com/office/powerpoint/2010/main" val="881620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954896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624949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2141321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2052688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latin typeface="Times New Roman" charset="0"/>
              <a:ea typeface="宋体" charset="-122"/>
            </a:endParaRPr>
          </a:p>
        </p:txBody>
      </p:sp>
    </p:spTree>
    <p:extLst>
      <p:ext uri="{BB962C8B-B14F-4D97-AF65-F5344CB8AC3E}">
        <p14:creationId xmlns:p14="http://schemas.microsoft.com/office/powerpoint/2010/main" val="177748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8"/>
          <p:cNvSpPr>
            <a:spLocks noGrp="1" noChangeArrowheads="1"/>
          </p:cNvSpPr>
          <p:nvPr>
            <p:ph type="dt" sz="quarter"/>
          </p:nvPr>
        </p:nvSpPr>
        <p:spPr>
          <a:noFill/>
        </p:spPr>
        <p:txBody>
          <a:bodyPr/>
          <a:lstStyle/>
          <a:p>
            <a:r>
              <a:rPr lang="en-GB">
                <a:latin typeface="Times New Roman" charset="0"/>
                <a:ea typeface="Tahoma" charset="0"/>
                <a:cs typeface="Tahoma" charset="0"/>
              </a:rPr>
              <a:t>18/02/08</a:t>
            </a:r>
          </a:p>
        </p:txBody>
      </p:sp>
      <p:sp>
        <p:nvSpPr>
          <p:cNvPr id="120835" name="Rectangle 12"/>
          <p:cNvSpPr>
            <a:spLocks noGrp="1" noChangeArrowheads="1"/>
          </p:cNvSpPr>
          <p:nvPr>
            <p:ph type="sldNum" sz="quarter"/>
          </p:nvPr>
        </p:nvSpPr>
        <p:spPr>
          <a:noFill/>
        </p:spPr>
        <p:txBody>
          <a:bodyPr/>
          <a:lstStyle/>
          <a:p>
            <a:pPr>
              <a:buFont typeface="Wingdings" charset="2"/>
              <a:buNone/>
            </a:pPr>
            <a:fld id="{79002D56-E79A-2D40-AEC8-8DBF515E583D}" type="slidenum">
              <a:rPr lang="en-GB">
                <a:latin typeface="Times New Roman" charset="0"/>
                <a:ea typeface="Tahoma" charset="0"/>
                <a:cs typeface="Tahoma" charset="0"/>
              </a:rPr>
              <a:pPr>
                <a:buFont typeface="Wingdings" charset="2"/>
                <a:buNone/>
              </a:pPr>
              <a:t>9</a:t>
            </a:fld>
            <a:endParaRPr lang="en-GB">
              <a:latin typeface="Times New Roman" charset="0"/>
              <a:ea typeface="Tahoma" charset="0"/>
              <a:cs typeface="Tahoma" charset="0"/>
            </a:endParaRPr>
          </a:p>
        </p:txBody>
      </p:sp>
      <p:sp>
        <p:nvSpPr>
          <p:cNvPr id="120836" name="Text Box 1"/>
          <p:cNvSpPr txBox="1">
            <a:spLocks noChangeArrowheads="1"/>
          </p:cNvSpPr>
          <p:nvPr/>
        </p:nvSpPr>
        <p:spPr bwMode="auto">
          <a:xfrm>
            <a:off x="1255117" y="716482"/>
            <a:ext cx="4792266" cy="3595092"/>
          </a:xfrm>
          <a:prstGeom prst="rect">
            <a:avLst/>
          </a:prstGeom>
          <a:solidFill>
            <a:srgbClr val="FFFFFF"/>
          </a:solidFill>
          <a:ln w="9525">
            <a:solidFill>
              <a:srgbClr val="000000"/>
            </a:solidFill>
            <a:miter lim="800000"/>
            <a:headEnd/>
            <a:tailEnd/>
          </a:ln>
        </p:spPr>
        <p:txBody>
          <a:bodyPr wrap="none" lIns="91294" tIns="45647" rIns="91294" bIns="45647" anchor="ctr">
            <a:prstTxWarp prst="textNoShape">
              <a:avLst/>
            </a:prstTxWarp>
          </a:bodyPr>
          <a:lstStyle/>
          <a:p>
            <a:pPr hangingPunct="0">
              <a:lnSpc>
                <a:spcPct val="94000"/>
              </a:lnSpc>
              <a:buClr>
                <a:srgbClr val="000000"/>
              </a:buClr>
              <a:buSzPct val="45000"/>
              <a:buFont typeface="Wingdings" charset="2"/>
              <a:buNone/>
            </a:pPr>
            <a:endParaRPr lang="tr-TR">
              <a:ea typeface="MS Gothic" charset="0"/>
              <a:cs typeface="MS Gothic" charset="0"/>
            </a:endParaRPr>
          </a:p>
        </p:txBody>
      </p:sp>
      <p:sp>
        <p:nvSpPr>
          <p:cNvPr id="120837" name="Rectangle 2"/>
          <p:cNvSpPr>
            <a:spLocks noGrp="1" noChangeArrowheads="1"/>
          </p:cNvSpPr>
          <p:nvPr>
            <p:ph type="body"/>
          </p:nvPr>
        </p:nvSpPr>
        <p:spPr>
          <a:xfrm>
            <a:off x="687779" y="4344864"/>
            <a:ext cx="5491138" cy="4116602"/>
          </a:xfrm>
          <a:noFill/>
          <a:ln/>
        </p:spPr>
        <p:txBody>
          <a:bodyPr wrap="none" anchor="ctr"/>
          <a:lstStyle/>
          <a:p>
            <a:endParaRPr lang="tr-TR">
              <a:latin typeface="Times New Roman" charset="0"/>
            </a:endParaRPr>
          </a:p>
        </p:txBody>
      </p:sp>
    </p:spTree>
    <p:extLst>
      <p:ext uri="{BB962C8B-B14F-4D97-AF65-F5344CB8AC3E}">
        <p14:creationId xmlns:p14="http://schemas.microsoft.com/office/powerpoint/2010/main" val="7200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a:pPr>
                <a:defRPr/>
              </a:pPr>
              <a:t>12</a:t>
            </a:fld>
            <a:endParaRPr lang="en-US"/>
          </a:p>
        </p:txBody>
      </p:sp>
    </p:spTree>
    <p:extLst>
      <p:ext uri="{BB962C8B-B14F-4D97-AF65-F5344CB8AC3E}">
        <p14:creationId xmlns:p14="http://schemas.microsoft.com/office/powerpoint/2010/main" val="443284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a:pPr>
                <a:defRPr/>
              </a:pPr>
              <a:t>13</a:t>
            </a:fld>
            <a:endParaRPr lang="en-US"/>
          </a:p>
        </p:txBody>
      </p:sp>
    </p:spTree>
    <p:extLst>
      <p:ext uri="{BB962C8B-B14F-4D97-AF65-F5344CB8AC3E}">
        <p14:creationId xmlns:p14="http://schemas.microsoft.com/office/powerpoint/2010/main" val="398000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1681E-BEF8-F947-B203-187F6CC201D8}" type="slidenum">
              <a:rPr lang="en-US"/>
              <a:pPr/>
              <a:t>16</a:t>
            </a:fld>
            <a:endParaRPr lang="en-US"/>
          </a:p>
        </p:txBody>
      </p:sp>
      <p:sp>
        <p:nvSpPr>
          <p:cNvPr id="16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p:txBody>
          <a:bodyPr/>
          <a:lstStyle/>
          <a:p>
            <a:r>
              <a:rPr lang="en-US"/>
              <a:t>Note: &gt;&gt; to append to pipe</a:t>
            </a:r>
          </a:p>
          <a:p>
            <a:r>
              <a:rPr lang="en-US"/>
              <a:t>          &amp; for background execution	</a:t>
            </a:r>
          </a:p>
        </p:txBody>
      </p:sp>
    </p:spTree>
    <p:extLst>
      <p:ext uri="{BB962C8B-B14F-4D97-AF65-F5344CB8AC3E}">
        <p14:creationId xmlns:p14="http://schemas.microsoft.com/office/powerpoint/2010/main" val="152976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18</a:t>
            </a:fld>
            <a:endParaRPr lang="en-US"/>
          </a:p>
        </p:txBody>
      </p:sp>
    </p:spTree>
    <p:extLst>
      <p:ext uri="{BB962C8B-B14F-4D97-AF65-F5344CB8AC3E}">
        <p14:creationId xmlns:p14="http://schemas.microsoft.com/office/powerpoint/2010/main" val="25480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a:solidFill>
                  <a:schemeClr val="bg1"/>
                </a:solidFill>
                <a:latin typeface="Times New Roman" pitchFamily="18" charset="0"/>
              </a:rPr>
              <a:t>Carnegie Mellon</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unix.stackexchange.com/questions/241115/signal-execution-detail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Named_pipe" TargetMode="External"/><Relationship Id="rId7" Type="http://schemas.openxmlformats.org/officeDocument/2006/relationships/hyperlink" Target="http://en.wikipedia.org/wiki/Semaphore_(programming)" TargetMode="External"/><Relationship Id="rId2" Type="http://schemas.openxmlformats.org/officeDocument/2006/relationships/hyperlink" Target="http://en.wikipedia.org/wiki/Signal_(computing)" TargetMode="External"/><Relationship Id="rId1" Type="http://schemas.openxmlformats.org/officeDocument/2006/relationships/slideLayout" Target="../slideLayouts/slideLayout2.xml"/><Relationship Id="rId6" Type="http://schemas.openxmlformats.org/officeDocument/2006/relationships/hyperlink" Target="http://en.wikipedia.org/wiki/Internet_socket" TargetMode="External"/><Relationship Id="rId5" Type="http://schemas.openxmlformats.org/officeDocument/2006/relationships/hyperlink" Target="http://en.wikipedia.org/wiki/Message_queue" TargetMode="External"/><Relationship Id="rId4" Type="http://schemas.openxmlformats.org/officeDocument/2006/relationships/hyperlink" Target="http://en.wikipedia.org/wiki/Shared_memory"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www.tldp.org/LDP/lpg/" TargetMode="External"/><Relationship Id="rId2" Type="http://schemas.openxmlformats.org/officeDocument/2006/relationships/hyperlink" Target="http://www.cs.cf.ac.uk/Dave/C/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a:t>Inter-Process Communication:</a:t>
            </a:r>
            <a:br>
              <a:rPr lang="en-US"/>
            </a:br>
            <a:r>
              <a:rPr lang="en-US"/>
              <a:t>Intro + Pipes</a:t>
            </a:r>
            <a:endParaRPr lang="en-US" sz="2000" b="0"/>
          </a:p>
        </p:txBody>
      </p:sp>
    </p:spTree>
    <p:extLst>
      <p:ext uri="{BB962C8B-B14F-4D97-AF65-F5344CB8AC3E}">
        <p14:creationId xmlns:p14="http://schemas.microsoft.com/office/powerpoint/2010/main" val="1386837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the fork() call</a:t>
            </a:r>
          </a:p>
        </p:txBody>
      </p:sp>
      <p:sp>
        <p:nvSpPr>
          <p:cNvPr id="4" name="Rectangle 4"/>
          <p:cNvSpPr>
            <a:spLocks noChangeArrowheads="1"/>
          </p:cNvSpPr>
          <p:nvPr/>
        </p:nvSpPr>
        <p:spPr bwMode="auto">
          <a:xfrm>
            <a:off x="1506538" y="26670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5" name="Rectangle 5"/>
          <p:cNvSpPr>
            <a:spLocks noChangeArrowheads="1"/>
          </p:cNvSpPr>
          <p:nvPr/>
        </p:nvSpPr>
        <p:spPr bwMode="auto">
          <a:xfrm>
            <a:off x="1506538" y="28956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6" name="Rectangle 6"/>
          <p:cNvSpPr>
            <a:spLocks noChangeArrowheads="1"/>
          </p:cNvSpPr>
          <p:nvPr/>
        </p:nvSpPr>
        <p:spPr bwMode="auto">
          <a:xfrm>
            <a:off x="1506538" y="31242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7" name="Rectangle 7"/>
          <p:cNvSpPr>
            <a:spLocks noChangeArrowheads="1"/>
          </p:cNvSpPr>
          <p:nvPr/>
        </p:nvSpPr>
        <p:spPr bwMode="auto">
          <a:xfrm>
            <a:off x="1506538" y="33528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8" name="Rectangle 8"/>
          <p:cNvSpPr>
            <a:spLocks noChangeArrowheads="1"/>
          </p:cNvSpPr>
          <p:nvPr/>
        </p:nvSpPr>
        <p:spPr bwMode="auto">
          <a:xfrm>
            <a:off x="1506538" y="35814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9" name="Rectangle 9"/>
          <p:cNvSpPr>
            <a:spLocks noChangeArrowheads="1"/>
          </p:cNvSpPr>
          <p:nvPr/>
        </p:nvSpPr>
        <p:spPr bwMode="auto">
          <a:xfrm>
            <a:off x="896938" y="26670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0</a:t>
            </a:r>
          </a:p>
        </p:txBody>
      </p:sp>
      <p:sp>
        <p:nvSpPr>
          <p:cNvPr id="10" name="Rectangle 10"/>
          <p:cNvSpPr>
            <a:spLocks noChangeArrowheads="1"/>
          </p:cNvSpPr>
          <p:nvPr/>
        </p:nvSpPr>
        <p:spPr bwMode="auto">
          <a:xfrm>
            <a:off x="896938" y="28956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1</a:t>
            </a:r>
          </a:p>
        </p:txBody>
      </p:sp>
      <p:sp>
        <p:nvSpPr>
          <p:cNvPr id="11" name="Rectangle 11"/>
          <p:cNvSpPr>
            <a:spLocks noChangeArrowheads="1"/>
          </p:cNvSpPr>
          <p:nvPr/>
        </p:nvSpPr>
        <p:spPr bwMode="auto">
          <a:xfrm>
            <a:off x="896938" y="31242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2</a:t>
            </a:r>
          </a:p>
        </p:txBody>
      </p:sp>
      <p:sp>
        <p:nvSpPr>
          <p:cNvPr id="12" name="Rectangle 12"/>
          <p:cNvSpPr>
            <a:spLocks noChangeArrowheads="1"/>
          </p:cNvSpPr>
          <p:nvPr/>
        </p:nvSpPr>
        <p:spPr bwMode="auto">
          <a:xfrm>
            <a:off x="896938" y="33528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3</a:t>
            </a:r>
          </a:p>
        </p:txBody>
      </p:sp>
      <p:sp>
        <p:nvSpPr>
          <p:cNvPr id="13" name="Rectangle 13"/>
          <p:cNvSpPr>
            <a:spLocks noChangeArrowheads="1"/>
          </p:cNvSpPr>
          <p:nvPr/>
        </p:nvSpPr>
        <p:spPr bwMode="auto">
          <a:xfrm>
            <a:off x="896938" y="35814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4</a:t>
            </a:r>
          </a:p>
        </p:txBody>
      </p:sp>
      <p:sp>
        <p:nvSpPr>
          <p:cNvPr id="14" name="Text Box 14"/>
          <p:cNvSpPr txBox="1">
            <a:spLocks noChangeArrowheads="1"/>
          </p:cNvSpPr>
          <p:nvPr/>
        </p:nvSpPr>
        <p:spPr bwMode="auto">
          <a:xfrm>
            <a:off x="1030280" y="1752600"/>
            <a:ext cx="1550625" cy="584776"/>
          </a:xfrm>
          <a:prstGeom prst="rect">
            <a:avLst/>
          </a:prstGeom>
          <a:noFill/>
          <a:ln w="12700">
            <a:noFill/>
            <a:miter lim="800000"/>
            <a:headEnd/>
            <a:tailEnd/>
          </a:ln>
          <a:effectLst/>
        </p:spPr>
        <p:txBody>
          <a:bodyPr wrap="none" anchor="ctr">
            <a:spAutoFit/>
          </a:bodyPr>
          <a:lstStyle/>
          <a:p>
            <a:pPr algn="ctr">
              <a:lnSpc>
                <a:spcPct val="100000"/>
              </a:lnSpc>
            </a:pPr>
            <a:r>
              <a:rPr lang="en-US" sz="1600">
                <a:solidFill>
                  <a:srgbClr val="C00000"/>
                </a:solidFill>
                <a:latin typeface="Calibri" pitchFamily="34" charset="0"/>
              </a:rPr>
              <a:t>Descriptor table</a:t>
            </a:r>
          </a:p>
          <a:p>
            <a:pPr algn="ctr">
              <a:lnSpc>
                <a:spcPct val="100000"/>
              </a:lnSpc>
            </a:pPr>
            <a:r>
              <a:rPr lang="en-US" sz="1600">
                <a:latin typeface="Calibri" pitchFamily="34" charset="0"/>
              </a:rPr>
              <a:t>For parent</a:t>
            </a:r>
          </a:p>
        </p:txBody>
      </p:sp>
      <p:sp>
        <p:nvSpPr>
          <p:cNvPr id="15" name="Text Box 28"/>
          <p:cNvSpPr txBox="1">
            <a:spLocks noChangeArrowheads="1"/>
          </p:cNvSpPr>
          <p:nvPr/>
        </p:nvSpPr>
        <p:spPr bwMode="auto">
          <a:xfrm>
            <a:off x="228600" y="30829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16" name="Text Box 29"/>
          <p:cNvSpPr txBox="1">
            <a:spLocks noChangeArrowheads="1"/>
          </p:cNvSpPr>
          <p:nvPr/>
        </p:nvSpPr>
        <p:spPr bwMode="auto">
          <a:xfrm>
            <a:off x="228600" y="28543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17" name="Text Box 30"/>
          <p:cNvSpPr txBox="1">
            <a:spLocks noChangeArrowheads="1"/>
          </p:cNvSpPr>
          <p:nvPr/>
        </p:nvSpPr>
        <p:spPr bwMode="auto">
          <a:xfrm>
            <a:off x="334963" y="26257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37" name="Can 36"/>
          <p:cNvSpPr/>
          <p:nvPr/>
        </p:nvSpPr>
        <p:spPr bwMode="auto">
          <a:xfrm>
            <a:off x="3352800" y="3257550"/>
            <a:ext cx="457200" cy="825500"/>
          </a:xfrm>
          <a:prstGeom prst="can">
            <a:avLst/>
          </a:prstGeom>
          <a:solidFill>
            <a:srgbClr val="3366FF"/>
          </a:solid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8" name="Line 27"/>
          <p:cNvSpPr>
            <a:spLocks noChangeShapeType="1"/>
          </p:cNvSpPr>
          <p:nvPr/>
        </p:nvSpPr>
        <p:spPr bwMode="auto">
          <a:xfrm flipV="1">
            <a:off x="1828800" y="3257549"/>
            <a:ext cx="1752600" cy="219075"/>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
        <p:nvSpPr>
          <p:cNvPr id="39" name="Line 27"/>
          <p:cNvSpPr>
            <a:spLocks noChangeShapeType="1"/>
          </p:cNvSpPr>
          <p:nvPr/>
        </p:nvSpPr>
        <p:spPr bwMode="auto">
          <a:xfrm flipH="1" flipV="1">
            <a:off x="1828800" y="3704158"/>
            <a:ext cx="1752600" cy="378891"/>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
        <p:nvSpPr>
          <p:cNvPr id="40" name="Text Box 14"/>
          <p:cNvSpPr txBox="1">
            <a:spLocks noChangeArrowheads="1"/>
          </p:cNvSpPr>
          <p:nvPr/>
        </p:nvSpPr>
        <p:spPr bwMode="auto">
          <a:xfrm>
            <a:off x="896938" y="4419600"/>
            <a:ext cx="2152152" cy="584776"/>
          </a:xfrm>
          <a:prstGeom prst="rect">
            <a:avLst/>
          </a:prstGeom>
          <a:noFill/>
          <a:ln w="12700">
            <a:noFill/>
            <a:miter lim="800000"/>
            <a:headEnd/>
            <a:tailEnd/>
          </a:ln>
          <a:effectLst/>
        </p:spPr>
        <p:txBody>
          <a:bodyPr wrap="none" anchor="ctr">
            <a:spAutoFit/>
          </a:bodyPr>
          <a:lstStyle/>
          <a:p>
            <a:pPr algn="ctr">
              <a:lnSpc>
                <a:spcPct val="100000"/>
              </a:lnSpc>
            </a:pPr>
            <a:r>
              <a:rPr lang="en-US" sz="1600">
                <a:latin typeface="Calibri" pitchFamily="34" charset="0"/>
              </a:rPr>
              <a:t>filedes[2]  gets {3, 4}</a:t>
            </a:r>
          </a:p>
          <a:p>
            <a:pPr algn="ctr">
              <a:lnSpc>
                <a:spcPct val="100000"/>
              </a:lnSpc>
            </a:pPr>
            <a:r>
              <a:rPr lang="en-US" sz="1600">
                <a:latin typeface="Calibri" pitchFamily="34" charset="0"/>
              </a:rPr>
              <a:t>as a result of pipe() call </a:t>
            </a:r>
          </a:p>
        </p:txBody>
      </p:sp>
    </p:spTree>
    <p:extLst>
      <p:ext uri="{BB962C8B-B14F-4D97-AF65-F5344CB8AC3E}">
        <p14:creationId xmlns:p14="http://schemas.microsoft.com/office/powerpoint/2010/main" val="96639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the fork() call</a:t>
            </a:r>
          </a:p>
        </p:txBody>
      </p:sp>
      <p:sp>
        <p:nvSpPr>
          <p:cNvPr id="4" name="Rectangle 4"/>
          <p:cNvSpPr>
            <a:spLocks noChangeArrowheads="1"/>
          </p:cNvSpPr>
          <p:nvPr/>
        </p:nvSpPr>
        <p:spPr bwMode="auto">
          <a:xfrm>
            <a:off x="1506538" y="26670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5" name="Rectangle 5"/>
          <p:cNvSpPr>
            <a:spLocks noChangeArrowheads="1"/>
          </p:cNvSpPr>
          <p:nvPr/>
        </p:nvSpPr>
        <p:spPr bwMode="auto">
          <a:xfrm>
            <a:off x="1506538" y="28956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6" name="Rectangle 6"/>
          <p:cNvSpPr>
            <a:spLocks noChangeArrowheads="1"/>
          </p:cNvSpPr>
          <p:nvPr/>
        </p:nvSpPr>
        <p:spPr bwMode="auto">
          <a:xfrm>
            <a:off x="1506538" y="31242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7" name="Rectangle 7"/>
          <p:cNvSpPr>
            <a:spLocks noChangeArrowheads="1"/>
          </p:cNvSpPr>
          <p:nvPr/>
        </p:nvSpPr>
        <p:spPr bwMode="auto">
          <a:xfrm>
            <a:off x="1506538" y="33528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8" name="Rectangle 8"/>
          <p:cNvSpPr>
            <a:spLocks noChangeArrowheads="1"/>
          </p:cNvSpPr>
          <p:nvPr/>
        </p:nvSpPr>
        <p:spPr bwMode="auto">
          <a:xfrm>
            <a:off x="1506538" y="35814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9" name="Rectangle 9"/>
          <p:cNvSpPr>
            <a:spLocks noChangeArrowheads="1"/>
          </p:cNvSpPr>
          <p:nvPr/>
        </p:nvSpPr>
        <p:spPr bwMode="auto">
          <a:xfrm>
            <a:off x="896938" y="26670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0</a:t>
            </a:r>
          </a:p>
        </p:txBody>
      </p:sp>
      <p:sp>
        <p:nvSpPr>
          <p:cNvPr id="10" name="Rectangle 10"/>
          <p:cNvSpPr>
            <a:spLocks noChangeArrowheads="1"/>
          </p:cNvSpPr>
          <p:nvPr/>
        </p:nvSpPr>
        <p:spPr bwMode="auto">
          <a:xfrm>
            <a:off x="896938" y="28956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1</a:t>
            </a:r>
          </a:p>
        </p:txBody>
      </p:sp>
      <p:sp>
        <p:nvSpPr>
          <p:cNvPr id="11" name="Rectangle 11"/>
          <p:cNvSpPr>
            <a:spLocks noChangeArrowheads="1"/>
          </p:cNvSpPr>
          <p:nvPr/>
        </p:nvSpPr>
        <p:spPr bwMode="auto">
          <a:xfrm>
            <a:off x="896938" y="31242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2</a:t>
            </a:r>
          </a:p>
        </p:txBody>
      </p:sp>
      <p:sp>
        <p:nvSpPr>
          <p:cNvPr id="12" name="Rectangle 12"/>
          <p:cNvSpPr>
            <a:spLocks noChangeArrowheads="1"/>
          </p:cNvSpPr>
          <p:nvPr/>
        </p:nvSpPr>
        <p:spPr bwMode="auto">
          <a:xfrm>
            <a:off x="896938" y="33528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3</a:t>
            </a:r>
          </a:p>
        </p:txBody>
      </p:sp>
      <p:sp>
        <p:nvSpPr>
          <p:cNvPr id="13" name="Rectangle 13"/>
          <p:cNvSpPr>
            <a:spLocks noChangeArrowheads="1"/>
          </p:cNvSpPr>
          <p:nvPr/>
        </p:nvSpPr>
        <p:spPr bwMode="auto">
          <a:xfrm>
            <a:off x="896938" y="35814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4</a:t>
            </a:r>
          </a:p>
        </p:txBody>
      </p:sp>
      <p:sp>
        <p:nvSpPr>
          <p:cNvPr id="14" name="Text Box 14"/>
          <p:cNvSpPr txBox="1">
            <a:spLocks noChangeArrowheads="1"/>
          </p:cNvSpPr>
          <p:nvPr/>
        </p:nvSpPr>
        <p:spPr bwMode="auto">
          <a:xfrm>
            <a:off x="1030280" y="1752600"/>
            <a:ext cx="1550625" cy="584776"/>
          </a:xfrm>
          <a:prstGeom prst="rect">
            <a:avLst/>
          </a:prstGeom>
          <a:noFill/>
          <a:ln w="12700">
            <a:noFill/>
            <a:miter lim="800000"/>
            <a:headEnd/>
            <a:tailEnd/>
          </a:ln>
          <a:effectLst/>
        </p:spPr>
        <p:txBody>
          <a:bodyPr wrap="none" anchor="ctr">
            <a:spAutoFit/>
          </a:bodyPr>
          <a:lstStyle/>
          <a:p>
            <a:pPr algn="ctr">
              <a:lnSpc>
                <a:spcPct val="100000"/>
              </a:lnSpc>
            </a:pPr>
            <a:r>
              <a:rPr lang="en-US" sz="1600">
                <a:solidFill>
                  <a:srgbClr val="C00000"/>
                </a:solidFill>
                <a:latin typeface="Calibri" pitchFamily="34" charset="0"/>
              </a:rPr>
              <a:t>Descriptor table</a:t>
            </a:r>
          </a:p>
          <a:p>
            <a:pPr algn="ctr">
              <a:lnSpc>
                <a:spcPct val="100000"/>
              </a:lnSpc>
            </a:pPr>
            <a:r>
              <a:rPr lang="en-US" sz="1600">
                <a:latin typeface="Calibri" pitchFamily="34" charset="0"/>
              </a:rPr>
              <a:t>For parent</a:t>
            </a:r>
          </a:p>
        </p:txBody>
      </p:sp>
      <p:sp>
        <p:nvSpPr>
          <p:cNvPr id="15" name="Text Box 28"/>
          <p:cNvSpPr txBox="1">
            <a:spLocks noChangeArrowheads="1"/>
          </p:cNvSpPr>
          <p:nvPr/>
        </p:nvSpPr>
        <p:spPr bwMode="auto">
          <a:xfrm>
            <a:off x="228600" y="30829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16" name="Text Box 29"/>
          <p:cNvSpPr txBox="1">
            <a:spLocks noChangeArrowheads="1"/>
          </p:cNvSpPr>
          <p:nvPr/>
        </p:nvSpPr>
        <p:spPr bwMode="auto">
          <a:xfrm>
            <a:off x="228600" y="28543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17" name="Text Box 30"/>
          <p:cNvSpPr txBox="1">
            <a:spLocks noChangeArrowheads="1"/>
          </p:cNvSpPr>
          <p:nvPr/>
        </p:nvSpPr>
        <p:spPr bwMode="auto">
          <a:xfrm>
            <a:off x="334963" y="26257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37" name="Can 36"/>
          <p:cNvSpPr/>
          <p:nvPr/>
        </p:nvSpPr>
        <p:spPr bwMode="auto">
          <a:xfrm>
            <a:off x="3352800" y="3257550"/>
            <a:ext cx="457200" cy="825500"/>
          </a:xfrm>
          <a:prstGeom prst="can">
            <a:avLst/>
          </a:prstGeom>
          <a:solidFill>
            <a:srgbClr val="3366FF"/>
          </a:solid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8" name="Line 27"/>
          <p:cNvSpPr>
            <a:spLocks noChangeShapeType="1"/>
          </p:cNvSpPr>
          <p:nvPr/>
        </p:nvSpPr>
        <p:spPr bwMode="auto">
          <a:xfrm flipV="1">
            <a:off x="1828800" y="3257549"/>
            <a:ext cx="1752600" cy="219075"/>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
        <p:nvSpPr>
          <p:cNvPr id="39" name="Line 27"/>
          <p:cNvSpPr>
            <a:spLocks noChangeShapeType="1"/>
          </p:cNvSpPr>
          <p:nvPr/>
        </p:nvSpPr>
        <p:spPr bwMode="auto">
          <a:xfrm flipH="1" flipV="1">
            <a:off x="1828800" y="3704158"/>
            <a:ext cx="1752600" cy="378891"/>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
        <p:nvSpPr>
          <p:cNvPr id="21" name="Rectangle 4"/>
          <p:cNvSpPr>
            <a:spLocks noChangeArrowheads="1"/>
          </p:cNvSpPr>
          <p:nvPr/>
        </p:nvSpPr>
        <p:spPr bwMode="auto">
          <a:xfrm>
            <a:off x="5105400" y="26670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2" name="Rectangle 5"/>
          <p:cNvSpPr>
            <a:spLocks noChangeArrowheads="1"/>
          </p:cNvSpPr>
          <p:nvPr/>
        </p:nvSpPr>
        <p:spPr bwMode="auto">
          <a:xfrm>
            <a:off x="5105400" y="28956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3" name="Rectangle 6"/>
          <p:cNvSpPr>
            <a:spLocks noChangeArrowheads="1"/>
          </p:cNvSpPr>
          <p:nvPr/>
        </p:nvSpPr>
        <p:spPr bwMode="auto">
          <a:xfrm>
            <a:off x="5105400" y="31242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4" name="Rectangle 7"/>
          <p:cNvSpPr>
            <a:spLocks noChangeArrowheads="1"/>
          </p:cNvSpPr>
          <p:nvPr/>
        </p:nvSpPr>
        <p:spPr bwMode="auto">
          <a:xfrm>
            <a:off x="5105400" y="33528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5" name="Rectangle 8"/>
          <p:cNvSpPr>
            <a:spLocks noChangeArrowheads="1"/>
          </p:cNvSpPr>
          <p:nvPr/>
        </p:nvSpPr>
        <p:spPr bwMode="auto">
          <a:xfrm>
            <a:off x="5105400" y="35814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6" name="Rectangle 9"/>
          <p:cNvSpPr>
            <a:spLocks noChangeArrowheads="1"/>
          </p:cNvSpPr>
          <p:nvPr/>
        </p:nvSpPr>
        <p:spPr bwMode="auto">
          <a:xfrm>
            <a:off x="5562600" y="26670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0</a:t>
            </a:r>
          </a:p>
        </p:txBody>
      </p:sp>
      <p:sp>
        <p:nvSpPr>
          <p:cNvPr id="27" name="Rectangle 10"/>
          <p:cNvSpPr>
            <a:spLocks noChangeArrowheads="1"/>
          </p:cNvSpPr>
          <p:nvPr/>
        </p:nvSpPr>
        <p:spPr bwMode="auto">
          <a:xfrm>
            <a:off x="5562600" y="28956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1</a:t>
            </a:r>
          </a:p>
        </p:txBody>
      </p:sp>
      <p:sp>
        <p:nvSpPr>
          <p:cNvPr id="28" name="Rectangle 11"/>
          <p:cNvSpPr>
            <a:spLocks noChangeArrowheads="1"/>
          </p:cNvSpPr>
          <p:nvPr/>
        </p:nvSpPr>
        <p:spPr bwMode="auto">
          <a:xfrm>
            <a:off x="5562600" y="31242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2</a:t>
            </a:r>
          </a:p>
        </p:txBody>
      </p:sp>
      <p:sp>
        <p:nvSpPr>
          <p:cNvPr id="29" name="Rectangle 12"/>
          <p:cNvSpPr>
            <a:spLocks noChangeArrowheads="1"/>
          </p:cNvSpPr>
          <p:nvPr/>
        </p:nvSpPr>
        <p:spPr bwMode="auto">
          <a:xfrm>
            <a:off x="5562600" y="33528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3</a:t>
            </a:r>
          </a:p>
        </p:txBody>
      </p:sp>
      <p:sp>
        <p:nvSpPr>
          <p:cNvPr id="30" name="Rectangle 13"/>
          <p:cNvSpPr>
            <a:spLocks noChangeArrowheads="1"/>
          </p:cNvSpPr>
          <p:nvPr/>
        </p:nvSpPr>
        <p:spPr bwMode="auto">
          <a:xfrm>
            <a:off x="5562600" y="358140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4</a:t>
            </a:r>
          </a:p>
        </p:txBody>
      </p:sp>
      <p:sp>
        <p:nvSpPr>
          <p:cNvPr id="31" name="Text Box 14"/>
          <p:cNvSpPr txBox="1">
            <a:spLocks noChangeArrowheads="1"/>
          </p:cNvSpPr>
          <p:nvPr/>
        </p:nvSpPr>
        <p:spPr bwMode="auto">
          <a:xfrm>
            <a:off x="5612175" y="1752600"/>
            <a:ext cx="1550625" cy="584776"/>
          </a:xfrm>
          <a:prstGeom prst="rect">
            <a:avLst/>
          </a:prstGeom>
          <a:noFill/>
          <a:ln w="12700">
            <a:noFill/>
            <a:miter lim="800000"/>
            <a:headEnd/>
            <a:tailEnd/>
          </a:ln>
          <a:effectLst/>
        </p:spPr>
        <p:txBody>
          <a:bodyPr wrap="none" anchor="ctr">
            <a:spAutoFit/>
          </a:bodyPr>
          <a:lstStyle/>
          <a:p>
            <a:pPr algn="ctr">
              <a:lnSpc>
                <a:spcPct val="100000"/>
              </a:lnSpc>
            </a:pPr>
            <a:r>
              <a:rPr lang="en-US" sz="1600">
                <a:solidFill>
                  <a:srgbClr val="C00000"/>
                </a:solidFill>
                <a:latin typeface="Calibri" pitchFamily="34" charset="0"/>
              </a:rPr>
              <a:t>Descriptor table</a:t>
            </a:r>
          </a:p>
          <a:p>
            <a:pPr algn="ctr">
              <a:lnSpc>
                <a:spcPct val="100000"/>
              </a:lnSpc>
            </a:pPr>
            <a:r>
              <a:rPr lang="en-US" sz="1600">
                <a:latin typeface="Calibri" pitchFamily="34" charset="0"/>
              </a:rPr>
              <a:t>For child</a:t>
            </a:r>
          </a:p>
        </p:txBody>
      </p:sp>
      <p:sp>
        <p:nvSpPr>
          <p:cNvPr id="32" name="Text Box 28"/>
          <p:cNvSpPr txBox="1">
            <a:spLocks noChangeArrowheads="1"/>
          </p:cNvSpPr>
          <p:nvPr/>
        </p:nvSpPr>
        <p:spPr bwMode="auto">
          <a:xfrm>
            <a:off x="6096000" y="30829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33" name="Text Box 29"/>
          <p:cNvSpPr txBox="1">
            <a:spLocks noChangeArrowheads="1"/>
          </p:cNvSpPr>
          <p:nvPr/>
        </p:nvSpPr>
        <p:spPr bwMode="auto">
          <a:xfrm>
            <a:off x="6096000" y="28543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34" name="Text Box 30"/>
          <p:cNvSpPr txBox="1">
            <a:spLocks noChangeArrowheads="1"/>
          </p:cNvSpPr>
          <p:nvPr/>
        </p:nvSpPr>
        <p:spPr bwMode="auto">
          <a:xfrm>
            <a:off x="6202363" y="26257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36" name="Line 27"/>
          <p:cNvSpPr>
            <a:spLocks noChangeShapeType="1"/>
          </p:cNvSpPr>
          <p:nvPr/>
        </p:nvSpPr>
        <p:spPr bwMode="auto">
          <a:xfrm flipH="1" flipV="1">
            <a:off x="3581400" y="3276600"/>
            <a:ext cx="1739372" cy="200024"/>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
        <p:nvSpPr>
          <p:cNvPr id="42" name="Line 27"/>
          <p:cNvSpPr>
            <a:spLocks noChangeShapeType="1"/>
          </p:cNvSpPr>
          <p:nvPr/>
        </p:nvSpPr>
        <p:spPr bwMode="auto">
          <a:xfrm flipV="1">
            <a:off x="3568172" y="3704157"/>
            <a:ext cx="1752600" cy="364607"/>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Tree>
    <p:extLst>
      <p:ext uri="{BB962C8B-B14F-4D97-AF65-F5344CB8AC3E}">
        <p14:creationId xmlns:p14="http://schemas.microsoft.com/office/powerpoint/2010/main" val="37047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the close() calls</a:t>
            </a:r>
          </a:p>
        </p:txBody>
      </p:sp>
      <p:sp>
        <p:nvSpPr>
          <p:cNvPr id="43" name="Content Placeholder 42"/>
          <p:cNvSpPr>
            <a:spLocks noGrp="1"/>
          </p:cNvSpPr>
          <p:nvPr>
            <p:ph idx="1"/>
          </p:nvPr>
        </p:nvSpPr>
        <p:spPr>
          <a:xfrm>
            <a:off x="438345" y="4200525"/>
            <a:ext cx="7896225" cy="1914525"/>
          </a:xfrm>
        </p:spPr>
        <p:txBody>
          <a:bodyPr/>
          <a:lstStyle/>
          <a:p>
            <a:r>
              <a:rPr lang="en-US"/>
              <a:t>This pipe allows parent to send data to the child.</a:t>
            </a:r>
            <a:endParaRPr lang="en-US">
              <a:solidFill>
                <a:srgbClr val="000000"/>
              </a:solidFill>
              <a:latin typeface="Calibri"/>
            </a:endParaRPr>
          </a:p>
          <a:p>
            <a:pPr lvl="1"/>
            <a:r>
              <a:rPr lang="en-US"/>
              <a:t>If two way communication is needed, then the parent needs to create two pipes before fork() and use the second pipe as a second channel. Systems with bidirectional pipes can do it in single pipe.</a:t>
            </a:r>
          </a:p>
          <a:p>
            <a:pPr lvl="1"/>
            <a:r>
              <a:rPr lang="en-US"/>
              <a:t>The other end does not get EOF if at least one process is keeping one end open. </a:t>
            </a:r>
            <a:r>
              <a:rPr lang="en-US" b="1">
                <a:solidFill>
                  <a:srgbClr val="C00000"/>
                </a:solidFill>
              </a:rPr>
              <a:t>Always close the end that process will not use!</a:t>
            </a:r>
          </a:p>
        </p:txBody>
      </p:sp>
      <p:sp>
        <p:nvSpPr>
          <p:cNvPr id="4" name="Rectangle 4"/>
          <p:cNvSpPr>
            <a:spLocks noChangeArrowheads="1"/>
          </p:cNvSpPr>
          <p:nvPr/>
        </p:nvSpPr>
        <p:spPr bwMode="auto">
          <a:xfrm>
            <a:off x="1505620" y="24955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5" name="Rectangle 5"/>
          <p:cNvSpPr>
            <a:spLocks noChangeArrowheads="1"/>
          </p:cNvSpPr>
          <p:nvPr/>
        </p:nvSpPr>
        <p:spPr bwMode="auto">
          <a:xfrm>
            <a:off x="1505620" y="27241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6" name="Rectangle 6"/>
          <p:cNvSpPr>
            <a:spLocks noChangeArrowheads="1"/>
          </p:cNvSpPr>
          <p:nvPr/>
        </p:nvSpPr>
        <p:spPr bwMode="auto">
          <a:xfrm>
            <a:off x="1505620" y="29527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7" name="Rectangle 7"/>
          <p:cNvSpPr>
            <a:spLocks noChangeArrowheads="1"/>
          </p:cNvSpPr>
          <p:nvPr/>
        </p:nvSpPr>
        <p:spPr bwMode="auto">
          <a:xfrm>
            <a:off x="1496090" y="31813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gn="ctr"/>
            <a:r>
              <a:rPr lang="en-US" sz="1800">
                <a:latin typeface="Calibri" pitchFamily="34" charset="0"/>
              </a:rPr>
              <a:t>X</a:t>
            </a:r>
          </a:p>
        </p:txBody>
      </p:sp>
      <p:sp>
        <p:nvSpPr>
          <p:cNvPr id="8" name="Rectangle 8"/>
          <p:cNvSpPr>
            <a:spLocks noChangeArrowheads="1"/>
          </p:cNvSpPr>
          <p:nvPr/>
        </p:nvSpPr>
        <p:spPr bwMode="auto">
          <a:xfrm>
            <a:off x="1505620" y="34099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9" name="Rectangle 9"/>
          <p:cNvSpPr>
            <a:spLocks noChangeArrowheads="1"/>
          </p:cNvSpPr>
          <p:nvPr/>
        </p:nvSpPr>
        <p:spPr bwMode="auto">
          <a:xfrm>
            <a:off x="895748" y="24955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0</a:t>
            </a:r>
          </a:p>
        </p:txBody>
      </p:sp>
      <p:sp>
        <p:nvSpPr>
          <p:cNvPr id="10" name="Rectangle 10"/>
          <p:cNvSpPr>
            <a:spLocks noChangeArrowheads="1"/>
          </p:cNvSpPr>
          <p:nvPr/>
        </p:nvSpPr>
        <p:spPr bwMode="auto">
          <a:xfrm>
            <a:off x="895748" y="27241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1</a:t>
            </a:r>
          </a:p>
        </p:txBody>
      </p:sp>
      <p:sp>
        <p:nvSpPr>
          <p:cNvPr id="11" name="Rectangle 11"/>
          <p:cNvSpPr>
            <a:spLocks noChangeArrowheads="1"/>
          </p:cNvSpPr>
          <p:nvPr/>
        </p:nvSpPr>
        <p:spPr bwMode="auto">
          <a:xfrm>
            <a:off x="895748" y="29527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2</a:t>
            </a:r>
          </a:p>
        </p:txBody>
      </p:sp>
      <p:sp>
        <p:nvSpPr>
          <p:cNvPr id="12" name="Rectangle 12"/>
          <p:cNvSpPr>
            <a:spLocks noChangeArrowheads="1"/>
          </p:cNvSpPr>
          <p:nvPr/>
        </p:nvSpPr>
        <p:spPr bwMode="auto">
          <a:xfrm>
            <a:off x="895748" y="31813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3</a:t>
            </a:r>
          </a:p>
        </p:txBody>
      </p:sp>
      <p:sp>
        <p:nvSpPr>
          <p:cNvPr id="13" name="Rectangle 13"/>
          <p:cNvSpPr>
            <a:spLocks noChangeArrowheads="1"/>
          </p:cNvSpPr>
          <p:nvPr/>
        </p:nvSpPr>
        <p:spPr bwMode="auto">
          <a:xfrm>
            <a:off x="895748" y="34099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4</a:t>
            </a:r>
          </a:p>
        </p:txBody>
      </p:sp>
      <p:sp>
        <p:nvSpPr>
          <p:cNvPr id="14" name="Text Box 14"/>
          <p:cNvSpPr txBox="1">
            <a:spLocks noChangeArrowheads="1"/>
          </p:cNvSpPr>
          <p:nvPr/>
        </p:nvSpPr>
        <p:spPr bwMode="auto">
          <a:xfrm>
            <a:off x="1029158" y="1581150"/>
            <a:ext cx="1550625" cy="584776"/>
          </a:xfrm>
          <a:prstGeom prst="rect">
            <a:avLst/>
          </a:prstGeom>
          <a:noFill/>
          <a:ln w="12700">
            <a:noFill/>
            <a:miter lim="800000"/>
            <a:headEnd/>
            <a:tailEnd/>
          </a:ln>
          <a:effectLst/>
        </p:spPr>
        <p:txBody>
          <a:bodyPr wrap="none" anchor="ctr">
            <a:spAutoFit/>
          </a:bodyPr>
          <a:lstStyle/>
          <a:p>
            <a:pPr algn="ctr">
              <a:lnSpc>
                <a:spcPct val="100000"/>
              </a:lnSpc>
            </a:pPr>
            <a:r>
              <a:rPr lang="en-US" sz="1600">
                <a:solidFill>
                  <a:srgbClr val="C00000"/>
                </a:solidFill>
                <a:latin typeface="Calibri" pitchFamily="34" charset="0"/>
              </a:rPr>
              <a:t>Descriptor table</a:t>
            </a:r>
          </a:p>
          <a:p>
            <a:pPr algn="ctr">
              <a:lnSpc>
                <a:spcPct val="100000"/>
              </a:lnSpc>
            </a:pPr>
            <a:r>
              <a:rPr lang="en-US" sz="1600">
                <a:latin typeface="Calibri" pitchFamily="34" charset="0"/>
              </a:rPr>
              <a:t>For parent</a:t>
            </a:r>
          </a:p>
        </p:txBody>
      </p:sp>
      <p:sp>
        <p:nvSpPr>
          <p:cNvPr id="15" name="Text Box 28"/>
          <p:cNvSpPr txBox="1">
            <a:spLocks noChangeArrowheads="1"/>
          </p:cNvSpPr>
          <p:nvPr/>
        </p:nvSpPr>
        <p:spPr bwMode="auto">
          <a:xfrm>
            <a:off x="228702" y="2914650"/>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16" name="Text Box 29"/>
          <p:cNvSpPr txBox="1">
            <a:spLocks noChangeArrowheads="1"/>
          </p:cNvSpPr>
          <p:nvPr/>
        </p:nvSpPr>
        <p:spPr bwMode="auto">
          <a:xfrm>
            <a:off x="228702" y="2686050"/>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17" name="Text Box 30"/>
          <p:cNvSpPr txBox="1">
            <a:spLocks noChangeArrowheads="1"/>
          </p:cNvSpPr>
          <p:nvPr/>
        </p:nvSpPr>
        <p:spPr bwMode="auto">
          <a:xfrm>
            <a:off x="333523" y="2457450"/>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37" name="Can 36"/>
          <p:cNvSpPr/>
          <p:nvPr/>
        </p:nvSpPr>
        <p:spPr bwMode="auto">
          <a:xfrm>
            <a:off x="3354292" y="3086100"/>
            <a:ext cx="457200" cy="825500"/>
          </a:xfrm>
          <a:prstGeom prst="can">
            <a:avLst/>
          </a:prstGeom>
          <a:solidFill>
            <a:srgbClr val="3366FF"/>
          </a:solid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Line 27"/>
          <p:cNvSpPr>
            <a:spLocks noChangeShapeType="1"/>
          </p:cNvSpPr>
          <p:nvPr/>
        </p:nvSpPr>
        <p:spPr bwMode="auto">
          <a:xfrm flipH="1" flipV="1">
            <a:off x="1829614" y="3533775"/>
            <a:ext cx="1752600" cy="378891"/>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
        <p:nvSpPr>
          <p:cNvPr id="21" name="Rectangle 4"/>
          <p:cNvSpPr>
            <a:spLocks noChangeArrowheads="1"/>
          </p:cNvSpPr>
          <p:nvPr/>
        </p:nvSpPr>
        <p:spPr bwMode="auto">
          <a:xfrm>
            <a:off x="5107672" y="24955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2" name="Rectangle 5"/>
          <p:cNvSpPr>
            <a:spLocks noChangeArrowheads="1"/>
          </p:cNvSpPr>
          <p:nvPr/>
        </p:nvSpPr>
        <p:spPr bwMode="auto">
          <a:xfrm>
            <a:off x="5107672" y="27241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3" name="Rectangle 6"/>
          <p:cNvSpPr>
            <a:spLocks noChangeArrowheads="1"/>
          </p:cNvSpPr>
          <p:nvPr/>
        </p:nvSpPr>
        <p:spPr bwMode="auto">
          <a:xfrm>
            <a:off x="5107672" y="29527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4" name="Rectangle 7"/>
          <p:cNvSpPr>
            <a:spLocks noChangeArrowheads="1"/>
          </p:cNvSpPr>
          <p:nvPr/>
        </p:nvSpPr>
        <p:spPr bwMode="auto">
          <a:xfrm>
            <a:off x="5107672" y="31813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alibri" pitchFamily="34" charset="0"/>
            </a:endParaRPr>
          </a:p>
        </p:txBody>
      </p:sp>
      <p:sp>
        <p:nvSpPr>
          <p:cNvPr id="25" name="Rectangle 8"/>
          <p:cNvSpPr>
            <a:spLocks noChangeArrowheads="1"/>
          </p:cNvSpPr>
          <p:nvPr/>
        </p:nvSpPr>
        <p:spPr bwMode="auto">
          <a:xfrm>
            <a:off x="5107672" y="340995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gn="ctr"/>
            <a:r>
              <a:rPr lang="en-US" sz="1800">
                <a:latin typeface="Calibri" pitchFamily="34" charset="0"/>
              </a:rPr>
              <a:t>X</a:t>
            </a:r>
          </a:p>
        </p:txBody>
      </p:sp>
      <p:sp>
        <p:nvSpPr>
          <p:cNvPr id="26" name="Rectangle 9"/>
          <p:cNvSpPr>
            <a:spLocks noChangeArrowheads="1"/>
          </p:cNvSpPr>
          <p:nvPr/>
        </p:nvSpPr>
        <p:spPr bwMode="auto">
          <a:xfrm>
            <a:off x="5565076" y="24955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0</a:t>
            </a:r>
          </a:p>
        </p:txBody>
      </p:sp>
      <p:sp>
        <p:nvSpPr>
          <p:cNvPr id="27" name="Rectangle 10"/>
          <p:cNvSpPr>
            <a:spLocks noChangeArrowheads="1"/>
          </p:cNvSpPr>
          <p:nvPr/>
        </p:nvSpPr>
        <p:spPr bwMode="auto">
          <a:xfrm>
            <a:off x="5565076" y="27241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1</a:t>
            </a:r>
          </a:p>
        </p:txBody>
      </p:sp>
      <p:sp>
        <p:nvSpPr>
          <p:cNvPr id="28" name="Rectangle 11"/>
          <p:cNvSpPr>
            <a:spLocks noChangeArrowheads="1"/>
          </p:cNvSpPr>
          <p:nvPr/>
        </p:nvSpPr>
        <p:spPr bwMode="auto">
          <a:xfrm>
            <a:off x="5565076" y="29527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2</a:t>
            </a:r>
          </a:p>
        </p:txBody>
      </p:sp>
      <p:sp>
        <p:nvSpPr>
          <p:cNvPr id="29" name="Rectangle 12"/>
          <p:cNvSpPr>
            <a:spLocks noChangeArrowheads="1"/>
          </p:cNvSpPr>
          <p:nvPr/>
        </p:nvSpPr>
        <p:spPr bwMode="auto">
          <a:xfrm>
            <a:off x="5565076" y="31813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3</a:t>
            </a:r>
          </a:p>
        </p:txBody>
      </p:sp>
      <p:sp>
        <p:nvSpPr>
          <p:cNvPr id="30" name="Rectangle 13"/>
          <p:cNvSpPr>
            <a:spLocks noChangeArrowheads="1"/>
          </p:cNvSpPr>
          <p:nvPr/>
        </p:nvSpPr>
        <p:spPr bwMode="auto">
          <a:xfrm>
            <a:off x="5565076" y="3409950"/>
            <a:ext cx="609600" cy="228600"/>
          </a:xfrm>
          <a:prstGeom prst="rect">
            <a:avLst/>
          </a:prstGeom>
          <a:noFill/>
          <a:ln w="12700">
            <a:noFill/>
            <a:miter lim="800000"/>
            <a:headEnd/>
            <a:tailEnd/>
          </a:ln>
          <a:effectLst/>
        </p:spPr>
        <p:txBody>
          <a:bodyPr wrap="none" anchor="ctr"/>
          <a:lstStyle/>
          <a:p>
            <a:pPr algn="r">
              <a:lnSpc>
                <a:spcPct val="100000"/>
              </a:lnSpc>
            </a:pPr>
            <a:r>
              <a:rPr lang="en-US" sz="1400" err="1">
                <a:latin typeface="Calibri" pitchFamily="34" charset="0"/>
              </a:rPr>
              <a:t>fd</a:t>
            </a:r>
            <a:r>
              <a:rPr lang="en-US" sz="1400">
                <a:latin typeface="Calibri" pitchFamily="34" charset="0"/>
              </a:rPr>
              <a:t> 4</a:t>
            </a:r>
          </a:p>
        </p:txBody>
      </p:sp>
      <p:sp>
        <p:nvSpPr>
          <p:cNvPr id="31" name="Text Box 14"/>
          <p:cNvSpPr txBox="1">
            <a:spLocks noChangeArrowheads="1"/>
          </p:cNvSpPr>
          <p:nvPr/>
        </p:nvSpPr>
        <p:spPr bwMode="auto">
          <a:xfrm>
            <a:off x="5612722" y="1581150"/>
            <a:ext cx="1550625" cy="584776"/>
          </a:xfrm>
          <a:prstGeom prst="rect">
            <a:avLst/>
          </a:prstGeom>
          <a:noFill/>
          <a:ln w="12700">
            <a:noFill/>
            <a:miter lim="800000"/>
            <a:headEnd/>
            <a:tailEnd/>
          </a:ln>
          <a:effectLst/>
        </p:spPr>
        <p:txBody>
          <a:bodyPr wrap="none" anchor="ctr">
            <a:spAutoFit/>
          </a:bodyPr>
          <a:lstStyle/>
          <a:p>
            <a:pPr algn="ctr">
              <a:lnSpc>
                <a:spcPct val="100000"/>
              </a:lnSpc>
            </a:pPr>
            <a:r>
              <a:rPr lang="en-US" sz="1600">
                <a:solidFill>
                  <a:srgbClr val="C00000"/>
                </a:solidFill>
                <a:latin typeface="Calibri" pitchFamily="34" charset="0"/>
              </a:rPr>
              <a:t>Descriptor table</a:t>
            </a:r>
          </a:p>
          <a:p>
            <a:pPr algn="ctr">
              <a:lnSpc>
                <a:spcPct val="100000"/>
              </a:lnSpc>
            </a:pPr>
            <a:r>
              <a:rPr lang="en-US" sz="1600">
                <a:latin typeface="Calibri" pitchFamily="34" charset="0"/>
              </a:rPr>
              <a:t>For child</a:t>
            </a:r>
          </a:p>
        </p:txBody>
      </p:sp>
      <p:sp>
        <p:nvSpPr>
          <p:cNvPr id="32" name="Text Box 28"/>
          <p:cNvSpPr txBox="1">
            <a:spLocks noChangeArrowheads="1"/>
          </p:cNvSpPr>
          <p:nvPr/>
        </p:nvSpPr>
        <p:spPr bwMode="auto">
          <a:xfrm>
            <a:off x="6098713" y="2914650"/>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33" name="Text Box 29"/>
          <p:cNvSpPr txBox="1">
            <a:spLocks noChangeArrowheads="1"/>
          </p:cNvSpPr>
          <p:nvPr/>
        </p:nvSpPr>
        <p:spPr bwMode="auto">
          <a:xfrm>
            <a:off x="6098713" y="2686050"/>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34" name="Text Box 30"/>
          <p:cNvSpPr txBox="1">
            <a:spLocks noChangeArrowheads="1"/>
          </p:cNvSpPr>
          <p:nvPr/>
        </p:nvSpPr>
        <p:spPr bwMode="auto">
          <a:xfrm>
            <a:off x="6203535" y="2457450"/>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36" name="Line 27"/>
          <p:cNvSpPr>
            <a:spLocks noChangeShapeType="1"/>
          </p:cNvSpPr>
          <p:nvPr/>
        </p:nvSpPr>
        <p:spPr bwMode="auto">
          <a:xfrm flipH="1" flipV="1">
            <a:off x="3582994" y="3105150"/>
            <a:ext cx="1739372" cy="200024"/>
          </a:xfrm>
          <a:prstGeom prst="line">
            <a:avLst/>
          </a:prstGeom>
          <a:noFill/>
          <a:ln w="38100">
            <a:solidFill>
              <a:schemeClr val="tx1"/>
            </a:solidFill>
            <a:round/>
            <a:headEnd type="stealth" w="lg" len="lg"/>
            <a:tailEnd type="none" w="med" len="med"/>
          </a:ln>
          <a:effectLst/>
        </p:spPr>
        <p:txBody>
          <a:bodyPr wrap="none" anchor="ctr"/>
          <a:lstStyle/>
          <a:p>
            <a:endParaRPr lang="en-US">
              <a:latin typeface="Calibri" pitchFamily="34" charset="0"/>
            </a:endParaRPr>
          </a:p>
        </p:txBody>
      </p:sp>
    </p:spTree>
    <p:extLst>
      <p:ext uri="{BB962C8B-B14F-4D97-AF65-F5344CB8AC3E}">
        <p14:creationId xmlns:p14="http://schemas.microsoft.com/office/powerpoint/2010/main" val="107460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IPC – Unnamed Pipes</a:t>
            </a:r>
            <a:endParaRPr lang="en-US">
              <a:solidFill>
                <a:srgbClr val="000000"/>
              </a:solidFill>
              <a:latin typeface="Calibri"/>
            </a:endParaRPr>
          </a:p>
        </p:txBody>
      </p:sp>
      <p:sp>
        <p:nvSpPr>
          <p:cNvPr id="11267" name="Rectangle 3"/>
          <p:cNvSpPr>
            <a:spLocks noGrp="1" noChangeArrowheads="1"/>
          </p:cNvSpPr>
          <p:nvPr>
            <p:ph type="body" idx="1"/>
          </p:nvPr>
        </p:nvSpPr>
        <p:spPr>
          <a:xfrm>
            <a:off x="400050" y="1247775"/>
            <a:ext cx="7896225" cy="4972050"/>
          </a:xfrm>
        </p:spPr>
        <p:txBody>
          <a:bodyPr/>
          <a:lstStyle/>
          <a:p>
            <a:r>
              <a:rPr lang="en-US"/>
              <a:t>Unnamed pipes in shell are used with redirection</a:t>
            </a:r>
          </a:p>
          <a:p>
            <a:pPr lvl="1"/>
            <a:r>
              <a:rPr lang="en-US" sz="1600" b="1">
                <a:latin typeface="Courier"/>
                <a:cs typeface="Courier"/>
              </a:rPr>
              <a:t>cat </a:t>
            </a:r>
            <a:r>
              <a:rPr lang="en-US" sz="1600" b="1" err="1">
                <a:latin typeface="Courier"/>
                <a:cs typeface="Courier"/>
              </a:rPr>
              <a:t>myfile</a:t>
            </a:r>
            <a:r>
              <a:rPr lang="en-US" sz="1600" b="1">
                <a:latin typeface="Courier"/>
                <a:cs typeface="Courier"/>
              </a:rPr>
              <a:t> | grep key | sort | </a:t>
            </a:r>
            <a:r>
              <a:rPr lang="en-US" sz="1600" b="1" err="1">
                <a:latin typeface="Courier"/>
                <a:cs typeface="Courier"/>
              </a:rPr>
              <a:t>lpr</a:t>
            </a:r>
          </a:p>
          <a:p>
            <a:r>
              <a:rPr lang="en-US" b="0">
                <a:latin typeface="Calibri"/>
                <a:cs typeface="Courier"/>
              </a:rPr>
              <a:t>Shell setups </a:t>
            </a:r>
            <a:r>
              <a:rPr lang="en-US" b="0" err="1">
                <a:latin typeface="Calibri"/>
                <a:cs typeface="Courier"/>
              </a:rPr>
              <a:t>stdout</a:t>
            </a:r>
            <a:r>
              <a:rPr lang="en-US" b="0">
                <a:latin typeface="Calibri"/>
                <a:cs typeface="Courier"/>
              </a:rPr>
              <a:t> of a child to pipe write, stdin of next one as pipe read</a:t>
            </a:r>
          </a:p>
          <a:p>
            <a:pPr marL="457200" lvl="1" indent="0">
              <a:buNone/>
            </a:pPr>
            <a:endParaRPr lang="en-US"/>
          </a:p>
        </p:txBody>
      </p:sp>
      <p:sp>
        <p:nvSpPr>
          <p:cNvPr id="5" name="Text Box 4"/>
          <p:cNvSpPr txBox="1">
            <a:spLocks noChangeArrowheads="1"/>
          </p:cNvSpPr>
          <p:nvPr/>
        </p:nvSpPr>
        <p:spPr bwMode="auto">
          <a:xfrm>
            <a:off x="447675" y="2838450"/>
            <a:ext cx="8339557" cy="3691652"/>
          </a:xfrm>
          <a:prstGeom prst="rect">
            <a:avLst/>
          </a:prstGeom>
          <a:solidFill>
            <a:srgbClr val="F6F5BD"/>
          </a:solidFill>
          <a:ln w="12700">
            <a:solidFill>
              <a:schemeClr val="tx1"/>
            </a:solidFill>
            <a:miter lim="800000"/>
            <a:headEnd/>
            <a:tailEnd/>
          </a:ln>
          <a:effectLst/>
        </p:spPr>
        <p:txBody>
          <a:bodyPr wrap="square" anchor="t">
            <a:spAutoFit/>
          </a:bodyPr>
          <a:lstStyle/>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int</a:t>
            </a: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fd</a:t>
            </a:r>
            <a:r>
              <a:rPr lang="en-GB" sz="1600">
                <a:solidFill>
                  <a:srgbClr val="000000"/>
                </a:solidFill>
                <a:latin typeface="Courier New" charset="0"/>
                <a:cs typeface="MS Gothic" charset="0"/>
              </a:rPr>
              <a:t>[2], c;            </a:t>
            </a:r>
            <a:r>
              <a:rPr lang="en-GB" sz="1600">
                <a:solidFill>
                  <a:srgbClr val="FF0000"/>
                </a:solidFill>
                <a:latin typeface="Courier New" charset="0"/>
                <a:cs typeface="MS Gothic" charset="0"/>
              </a:rPr>
              <a:t>// to hold </a:t>
            </a:r>
            <a:r>
              <a:rPr lang="en-GB" sz="1600" err="1">
                <a:solidFill>
                  <a:srgbClr val="FF0000"/>
                </a:solidFill>
                <a:latin typeface="Courier New" charset="0"/>
                <a:cs typeface="MS Gothic" charset="0"/>
              </a:rPr>
              <a:t>fds</a:t>
            </a:r>
            <a:r>
              <a:rPr lang="en-GB" sz="1600">
                <a:solidFill>
                  <a:srgbClr val="FF0000"/>
                </a:solidFill>
                <a:latin typeface="Courier New" charset="0"/>
                <a:cs typeface="MS Gothic" charset="0"/>
              </a:rPr>
              <a:t> of both ends of pipe</a:t>
            </a:r>
            <a:endParaRPr lang="en-US" sz="1600">
              <a:solidFill>
                <a:srgbClr val="FF0000"/>
              </a:solidFill>
              <a:latin typeface="Courier New" charset="0"/>
              <a:cs typeface="MS Gothic" charset="0"/>
            </a:endParaRP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if (pipe(</a:t>
            </a:r>
            <a:r>
              <a:rPr lang="en-GB" sz="1600" err="1">
                <a:solidFill>
                  <a:srgbClr val="000000"/>
                </a:solidFill>
                <a:latin typeface="Courier New" charset="0"/>
                <a:cs typeface="MS Gothic" charset="0"/>
              </a:rPr>
              <a:t>fd</a:t>
            </a:r>
            <a:r>
              <a:rPr lang="en-GB" sz="1600">
                <a:solidFill>
                  <a:srgbClr val="000000"/>
                </a:solidFill>
                <a:latin typeface="Courier New" charset="0"/>
                <a:cs typeface="MS Gothic" charset="0"/>
              </a:rPr>
              <a:t>) &lt; 0)  </a:t>
            </a:r>
            <a:r>
              <a:rPr lang="en-GB" sz="1600" err="1">
                <a:solidFill>
                  <a:srgbClr val="000000"/>
                </a:solidFill>
                <a:latin typeface="Courier New" charset="0"/>
                <a:cs typeface="MS Gothic" charset="0"/>
              </a:rPr>
              <a:t>perror</a:t>
            </a:r>
            <a:r>
              <a:rPr lang="en-GB" sz="1600">
                <a:solidFill>
                  <a:srgbClr val="000000"/>
                </a:solidFill>
                <a:latin typeface="Courier New" charset="0"/>
                <a:cs typeface="MS Gothic" charset="0"/>
              </a:rPr>
              <a:t>("pipe error"); </a:t>
            </a:r>
            <a:r>
              <a:rPr lang="en-GB" sz="1600">
                <a:solidFill>
                  <a:srgbClr val="C00000"/>
                </a:solidFill>
                <a:latin typeface="Courier New" charset="0"/>
                <a:cs typeface="MS Gothic" charset="0"/>
              </a:rPr>
              <a:t>// create the pipe</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if (fork()) { if (fork()) {           </a:t>
            </a:r>
            <a:r>
              <a:rPr lang="en-GB" sz="1600">
                <a:solidFill>
                  <a:srgbClr val="FF0000"/>
                </a:solidFill>
                <a:latin typeface="Courier New" charset="0"/>
                <a:cs typeface="MS Gothic" charset="0"/>
              </a:rPr>
              <a:t>// parent process</a:t>
            </a:r>
            <a:r>
              <a:rPr lang="en-GB" sz="1600">
                <a:solidFill>
                  <a:srgbClr val="000000"/>
                </a:solidFill>
                <a:latin typeface="Courier New" charset="0"/>
                <a:cs typeface="MS Gothic" charset="0"/>
              </a:rPr>
              <a:t> </a:t>
            </a:r>
            <a:endParaRPr lang="en-GB" sz="1600">
              <a:latin typeface="Courier New" charset="0"/>
              <a:cs typeface="MS Gothic" charset="0"/>
            </a:endParaRP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close(</a:t>
            </a:r>
            <a:r>
              <a:rPr lang="en-GB" sz="1600" err="1">
                <a:latin typeface="Courier New" charset="0"/>
                <a:cs typeface="MS Gothic" charset="0"/>
              </a:rPr>
              <a:t>fd</a:t>
            </a:r>
            <a:r>
              <a:rPr lang="en-GB" sz="1600">
                <a:latin typeface="Courier New" charset="0"/>
                <a:cs typeface="MS Gothic" charset="0"/>
              </a:rPr>
              <a:t>[0]); close(</a:t>
            </a:r>
            <a:r>
              <a:rPr lang="en-GB" sz="1600" err="1">
                <a:latin typeface="Courier New" charset="0"/>
                <a:cs typeface="MS Gothic" charset="0"/>
              </a:rPr>
              <a:t>fd</a:t>
            </a:r>
            <a:r>
              <a:rPr lang="en-GB" sz="1600">
                <a:latin typeface="Courier New" charset="0"/>
                <a:cs typeface="MS Gothic" charset="0"/>
              </a:rPr>
              <a:t>[1]);     </a:t>
            </a:r>
            <a:r>
              <a:rPr lang="en-GB" sz="1600">
                <a:solidFill>
                  <a:srgbClr val="C00000"/>
                </a:solidFill>
                <a:latin typeface="Courier New" charset="0"/>
                <a:cs typeface="MS Gothic" charset="0"/>
              </a:rPr>
              <a:t>// not going to use it</a:t>
            </a:r>
            <a:r>
              <a:rPr lang="en-GB" sz="1600" b="0">
                <a:latin typeface="Courier New" charset="0"/>
                <a:cs typeface="MS Gothic" charset="0"/>
              </a:rPr>
              <a:t/>
            </a:r>
            <a:br>
              <a:rPr lang="en-GB" sz="1600" b="0">
                <a:latin typeface="Courier New" charset="0"/>
                <a:cs typeface="MS Gothic" charset="0"/>
              </a:rPr>
            </a:br>
            <a:r>
              <a:rPr lang="en-GB" sz="1600">
                <a:solidFill>
                  <a:srgbClr val="000000"/>
                </a:solidFill>
                <a:latin typeface="Courier New"/>
                <a:cs typeface="MS Gothic" charset="0"/>
              </a:rPr>
              <a:t>        wait(&amp;c); wait(&amp;c);             </a:t>
            </a:r>
            <a:r>
              <a:rPr lang="en-GB" sz="1600">
                <a:solidFill>
                  <a:srgbClr val="C00000"/>
                </a:solidFill>
                <a:latin typeface="Courier New"/>
                <a:cs typeface="MS Gothic" charset="0"/>
              </a:rPr>
              <a:t>// wait for both</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 else {                       </a:t>
            </a:r>
            <a:r>
              <a:rPr lang="en-GB" sz="1600">
                <a:solidFill>
                  <a:srgbClr val="C00000"/>
                </a:solidFill>
                <a:latin typeface="Courier New" charset="0"/>
                <a:cs typeface="MS Gothic" charset="0"/>
              </a:rPr>
              <a:t>// pipe reader child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close(</a:t>
            </a:r>
            <a:r>
              <a:rPr lang="en-GB" sz="1600" err="1">
                <a:latin typeface="Courier New" charset="0"/>
                <a:cs typeface="MS Gothic" charset="0"/>
              </a:rPr>
              <a:t>fd</a:t>
            </a:r>
            <a:r>
              <a:rPr lang="en-GB" sz="1600">
                <a:latin typeface="Courier New" charset="0"/>
                <a:cs typeface="MS Gothic" charset="0"/>
              </a:rPr>
              <a:t>[1]);               </a:t>
            </a:r>
            <a:r>
              <a:rPr lang="en-GB" sz="1600">
                <a:solidFill>
                  <a:srgbClr val="C00000"/>
                </a:solidFill>
                <a:latin typeface="Courier New" charset="0"/>
                <a:cs typeface="MS Gothic" charset="0"/>
              </a:rPr>
              <a:t>// not using write end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dup2(</a:t>
            </a:r>
            <a:r>
              <a:rPr lang="en-GB" sz="1600" err="1">
                <a:solidFill>
                  <a:srgbClr val="000000"/>
                </a:solidFill>
                <a:latin typeface="Courier New" charset="0"/>
                <a:cs typeface="MS Gothic" charset="0"/>
              </a:rPr>
              <a:t>fd</a:t>
            </a:r>
            <a:r>
              <a:rPr lang="en-GB" sz="1600">
                <a:solidFill>
                  <a:srgbClr val="000000"/>
                </a:solidFill>
                <a:latin typeface="Courier New" charset="0"/>
                <a:cs typeface="MS Gothic" charset="0"/>
              </a:rPr>
              <a:t>[0],0);             </a:t>
            </a:r>
            <a:r>
              <a:rPr lang="en-GB" sz="1600">
                <a:solidFill>
                  <a:srgbClr val="C00000"/>
                </a:solidFill>
                <a:latin typeface="Courier New" charset="0"/>
                <a:cs typeface="MS Gothic" charset="0"/>
              </a:rPr>
              <a:t>// redirect stdin to read end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close(</a:t>
            </a:r>
            <a:r>
              <a:rPr lang="en-GB" sz="1600" err="1">
                <a:solidFill>
                  <a:srgbClr val="000000"/>
                </a:solidFill>
                <a:latin typeface="Courier New" charset="0"/>
                <a:cs typeface="MS Gothic" charset="0"/>
              </a:rPr>
              <a:t>fd</a:t>
            </a:r>
            <a:r>
              <a:rPr lang="en-GB" sz="1600">
                <a:solidFill>
                  <a:srgbClr val="000000"/>
                </a:solidFill>
                <a:latin typeface="Courier New" charset="0"/>
                <a:cs typeface="MS Gothic" charset="0"/>
              </a:rPr>
              <a:t>[0]);               </a:t>
            </a:r>
            <a:r>
              <a:rPr lang="en-GB" sz="1600">
                <a:solidFill>
                  <a:srgbClr val="C00000"/>
                </a:solidFill>
                <a:latin typeface="Courier New" charset="0"/>
                <a:cs typeface="MS Gothic" charset="0"/>
              </a:rPr>
              <a:t>// it is duplicated, close</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execl</a:t>
            </a:r>
            <a:r>
              <a:rPr lang="en-GB" sz="1600">
                <a:solidFill>
                  <a:srgbClr val="000000"/>
                </a:solidFill>
                <a:latin typeface="Courier New" charset="0"/>
                <a:cs typeface="MS Gothic" charset="0"/>
              </a:rPr>
              <a:t>("/</a:t>
            </a:r>
            <a:r>
              <a:rPr lang="en-GB" sz="1600" err="1">
                <a:solidFill>
                  <a:srgbClr val="000000"/>
                </a:solidFill>
                <a:latin typeface="Courier New" charset="0"/>
                <a:cs typeface="MS Gothic" charset="0"/>
              </a:rPr>
              <a:t>usr</a:t>
            </a:r>
            <a:r>
              <a:rPr lang="en-GB" sz="1600">
                <a:solidFill>
                  <a:srgbClr val="000000"/>
                </a:solidFill>
                <a:latin typeface="Courier New" charset="0"/>
                <a:cs typeface="MS Gothic" charset="0"/>
              </a:rPr>
              <a:t>/bin/</a:t>
            </a:r>
            <a:r>
              <a:rPr lang="en-GB" sz="1600" err="1">
                <a:solidFill>
                  <a:srgbClr val="000000"/>
                </a:solidFill>
                <a:latin typeface="Courier New" charset="0"/>
                <a:cs typeface="MS Gothic" charset="0"/>
              </a:rPr>
              <a:t>wc</a:t>
            </a:r>
            <a:r>
              <a:rPr lang="en-GB" sz="1600">
                <a:solidFill>
                  <a:srgbClr val="000000"/>
                </a:solidFill>
                <a:latin typeface="Courier New" charset="0"/>
                <a:cs typeface="MS Gothic" charset="0"/>
              </a:rPr>
              <a:t>","</a:t>
            </a:r>
            <a:r>
              <a:rPr lang="en-GB" sz="1600" err="1">
                <a:solidFill>
                  <a:srgbClr val="000000"/>
                </a:solidFill>
                <a:latin typeface="Courier New" charset="0"/>
                <a:cs typeface="MS Gothic" charset="0"/>
              </a:rPr>
              <a:t>wc</a:t>
            </a:r>
            <a:r>
              <a:rPr lang="en-GB" sz="1600">
                <a:solidFill>
                  <a:srgbClr val="000000"/>
                </a:solidFill>
                <a:latin typeface="Courier New" charset="0"/>
                <a:cs typeface="MS Gothic" charset="0"/>
              </a:rPr>
              <a:t>","-</a:t>
            </a:r>
            <a:r>
              <a:rPr lang="en-GB" sz="1600" err="1">
                <a:solidFill>
                  <a:srgbClr val="000000"/>
                </a:solidFill>
                <a:latin typeface="Courier New" charset="0"/>
                <a:cs typeface="MS Gothic" charset="0"/>
              </a:rPr>
              <a:t>l",NULL</a:t>
            </a:r>
            <a:r>
              <a:rPr lang="en-GB" sz="1600">
                <a:solidFill>
                  <a:srgbClr val="000000"/>
                </a:solidFill>
                <a:latin typeface="Courier New" charset="0"/>
                <a:cs typeface="MS Gothic" charset="0"/>
              </a:rPr>
              <a:t>); </a:t>
            </a:r>
            <a:r>
              <a:rPr lang="en-GB" sz="1600">
                <a:solidFill>
                  <a:srgbClr val="C00000"/>
                </a:solidFill>
                <a:latin typeface="Courier New" charset="0"/>
                <a:cs typeface="MS Gothic" charset="0"/>
              </a:rPr>
              <a:t>// run binary</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 else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close(</a:t>
            </a:r>
            <a:r>
              <a:rPr lang="en-GB" sz="1600" err="1">
                <a:latin typeface="Courier New" charset="0"/>
                <a:cs typeface="MS Gothic" charset="0"/>
              </a:rPr>
              <a:t>fd</a:t>
            </a:r>
            <a:r>
              <a:rPr lang="en-GB" sz="1600">
                <a:latin typeface="Courier New" charset="0"/>
                <a:cs typeface="MS Gothic" charset="0"/>
              </a:rPr>
              <a:t>[0]);           </a:t>
            </a:r>
            <a:r>
              <a:rPr lang="en-GB" sz="1600">
                <a:solidFill>
                  <a:srgbClr val="C00000"/>
                </a:solidFill>
                <a:latin typeface="Courier New" charset="0"/>
                <a:cs typeface="MS Gothic" charset="0"/>
              </a:rPr>
              <a:t>// not using read end</a:t>
            </a:r>
            <a:r>
              <a:rPr lang="en-US" sz="1600">
                <a:solidFill>
                  <a:srgbClr val="C00000"/>
                </a:solidFill>
                <a:latin typeface="Courier New" charset="0"/>
                <a:cs typeface="MS Gothic" charset="0"/>
              </a:rPr>
              <a:t>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dup2(</a:t>
            </a:r>
            <a:r>
              <a:rPr lang="en-GB" sz="1600" err="1">
                <a:latin typeface="Courier New" charset="0"/>
                <a:cs typeface="MS Gothic" charset="0"/>
              </a:rPr>
              <a:t>fd</a:t>
            </a:r>
            <a:r>
              <a:rPr lang="en-GB" sz="1600">
                <a:latin typeface="Courier New" charset="0"/>
                <a:cs typeface="MS Gothic" charset="0"/>
              </a:rPr>
              <a:t>[1],1);         </a:t>
            </a:r>
            <a:r>
              <a:rPr lang="en-GB" sz="1600">
                <a:solidFill>
                  <a:srgbClr val="C00000"/>
                </a:solidFill>
                <a:latin typeface="Courier New" charset="0"/>
                <a:cs typeface="MS Gothic" charset="0"/>
              </a:rPr>
              <a:t>// redirect </a:t>
            </a:r>
            <a:r>
              <a:rPr lang="en-GB" sz="1600" err="1">
                <a:solidFill>
                  <a:srgbClr val="C00000"/>
                </a:solidFill>
                <a:latin typeface="Courier New" charset="0"/>
                <a:cs typeface="MS Gothic" charset="0"/>
              </a:rPr>
              <a:t>stdout</a:t>
            </a:r>
            <a:r>
              <a:rPr lang="en-GB" sz="1600">
                <a:solidFill>
                  <a:srgbClr val="C00000"/>
                </a:solidFill>
                <a:latin typeface="Courier New" charset="0"/>
                <a:cs typeface="MS Gothic" charset="0"/>
              </a:rPr>
              <a:t> to write end</a:t>
            </a:r>
            <a:r>
              <a:rPr lang="en-US" sz="1600">
                <a:solidFill>
                  <a:srgbClr val="C00000"/>
                </a:solidFill>
                <a:latin typeface="Courier New" charset="0"/>
                <a:cs typeface="MS Gothic" charset="0"/>
              </a:rPr>
              <a:t>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close(</a:t>
            </a:r>
            <a:r>
              <a:rPr lang="en-GB" sz="1600" err="1">
                <a:latin typeface="Courier New" charset="0"/>
                <a:cs typeface="MS Gothic" charset="0"/>
              </a:rPr>
              <a:t>fd</a:t>
            </a:r>
            <a:r>
              <a:rPr lang="en-GB" sz="1600">
                <a:latin typeface="Courier New" charset="0"/>
                <a:cs typeface="MS Gothic" charset="0"/>
              </a:rPr>
              <a:t>[1]);           </a:t>
            </a:r>
            <a:r>
              <a:rPr lang="en-GB" sz="1600">
                <a:solidFill>
                  <a:srgbClr val="C00000"/>
                </a:solidFill>
                <a:latin typeface="Courier New" charset="0"/>
                <a:cs typeface="MS Gothic" charset="0"/>
              </a:rPr>
              <a:t>// it is duplicated, close</a:t>
            </a:r>
            <a:r>
              <a:rPr lang="en-US" sz="1600">
                <a:solidFill>
                  <a:srgbClr val="C00000"/>
                </a:solidFill>
                <a:latin typeface="Courier New" charset="0"/>
                <a:cs typeface="MS Gothic" charset="0"/>
              </a:rPr>
              <a:t>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latin typeface="Courier New" charset="0"/>
                <a:cs typeface="MS Gothic" charset="0"/>
              </a:rPr>
              <a:t>        </a:t>
            </a:r>
            <a:r>
              <a:rPr lang="en-GB" sz="1600" err="1">
                <a:latin typeface="Courier New" charset="0"/>
                <a:cs typeface="MS Gothic" charset="0"/>
              </a:rPr>
              <a:t>execl</a:t>
            </a:r>
            <a:r>
              <a:rPr lang="en-GB" sz="1600">
                <a:latin typeface="Courier New" charset="0"/>
                <a:cs typeface="MS Gothic" charset="0"/>
              </a:rPr>
              <a:t>("/bin/</a:t>
            </a:r>
            <a:r>
              <a:rPr lang="en-GB" sz="1600" err="1">
                <a:latin typeface="Courier New" charset="0"/>
                <a:cs typeface="MS Gothic" charset="0"/>
              </a:rPr>
              <a:t>cat","cat</a:t>
            </a:r>
            <a:r>
              <a:rPr lang="en-GB" sz="1600">
                <a:latin typeface="Courier New" charset="0"/>
                <a:cs typeface="MS Gothic" charset="0"/>
              </a:rPr>
              <a:t>","/</a:t>
            </a:r>
            <a:r>
              <a:rPr lang="en-GB" sz="1600" err="1">
                <a:latin typeface="Courier New" charset="0"/>
                <a:cs typeface="MS Gothic" charset="0"/>
              </a:rPr>
              <a:t>etc</a:t>
            </a:r>
            <a:r>
              <a:rPr lang="en-GB" sz="1600">
                <a:latin typeface="Courier New" charset="0"/>
                <a:cs typeface="MS Gothic" charset="0"/>
              </a:rPr>
              <a:t>/</a:t>
            </a:r>
            <a:r>
              <a:rPr lang="en-GB" sz="1600" err="1">
                <a:latin typeface="Courier New" charset="0"/>
                <a:cs typeface="MS Gothic" charset="0"/>
              </a:rPr>
              <a:t>passwd</a:t>
            </a:r>
            <a:r>
              <a:rPr lang="en-GB" sz="1600">
                <a:latin typeface="Courier New" charset="0"/>
                <a:cs typeface="MS Gothic" charset="0"/>
              </a:rPr>
              <a:t>",NULL);</a:t>
            </a:r>
            <a:r>
              <a:rPr lang="en-GB" sz="1600">
                <a:solidFill>
                  <a:srgbClr val="C00000"/>
                </a:solidFill>
                <a:latin typeface="Courier New" charset="0"/>
                <a:cs typeface="MS Gothic" charset="0"/>
              </a:rPr>
              <a:t>// run binary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p>
        </p:txBody>
      </p:sp>
    </p:spTree>
    <p:extLst>
      <p:ext uri="{BB962C8B-B14F-4D97-AF65-F5344CB8AC3E}">
        <p14:creationId xmlns:p14="http://schemas.microsoft.com/office/powerpoint/2010/main" val="159210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  Named Pipes or FIFOs</a:t>
            </a:r>
          </a:p>
        </p:txBody>
      </p:sp>
      <p:sp>
        <p:nvSpPr>
          <p:cNvPr id="3" name="Content Placeholder 2"/>
          <p:cNvSpPr>
            <a:spLocks noGrp="1"/>
          </p:cNvSpPr>
          <p:nvPr>
            <p:ph idx="1"/>
          </p:nvPr>
        </p:nvSpPr>
        <p:spPr/>
        <p:txBody>
          <a:bodyPr>
            <a:normAutofit fontScale="92500" lnSpcReduction="10000"/>
          </a:bodyPr>
          <a:lstStyle/>
          <a:p>
            <a:r>
              <a:rPr lang="en-US"/>
              <a:t>Pipes are restricted to processes of same family (parent/child, siblings). Relies on file descriptor inheritance.</a:t>
            </a:r>
          </a:p>
          <a:p>
            <a:r>
              <a:rPr lang="en-US"/>
              <a:t>FIFOs are pipes named as a path on the file system.</a:t>
            </a:r>
          </a:p>
          <a:p>
            <a:r>
              <a:rPr lang="en-US"/>
              <a:t>They can be accessed by any process that </a:t>
            </a:r>
            <a:r>
              <a:rPr lang="ja-JP" altLang="en-US">
                <a:latin typeface="Arial"/>
              </a:rPr>
              <a:t>“</a:t>
            </a:r>
            <a:r>
              <a:rPr lang="en-US"/>
              <a:t>knows the name</a:t>
            </a:r>
            <a:r>
              <a:rPr lang="ja-JP" altLang="en-US">
                <a:latin typeface="Arial"/>
              </a:rPr>
              <a:t>”</a:t>
            </a:r>
            <a:endParaRPr lang="en-US"/>
          </a:p>
          <a:p>
            <a:r>
              <a:rPr lang="en-US"/>
              <a:t>Pipes are temporary. They disappear when last process closes.</a:t>
            </a:r>
          </a:p>
          <a:p>
            <a:r>
              <a:rPr lang="en-US"/>
              <a:t>FIFOs or named pipes, are special files that persist even after all processes have closed them</a:t>
            </a:r>
          </a:p>
          <a:p>
            <a:r>
              <a:rPr lang="en-US"/>
              <a:t>A FIFO has a name and permissions just like an ordinary file and appears in a directory listing</a:t>
            </a:r>
          </a:p>
          <a:p>
            <a:r>
              <a:rPr lang="en-US"/>
              <a:t>Any process with the appropriate permissions can access a FIFO</a:t>
            </a:r>
          </a:p>
          <a:p>
            <a:r>
              <a:rPr lang="en-US"/>
              <a:t>A user creates a FIFO by executing the </a:t>
            </a:r>
            <a:r>
              <a:rPr lang="en-US" sz="2000" err="1">
                <a:latin typeface="Courier"/>
                <a:cs typeface="Courier"/>
              </a:rPr>
              <a:t>mkfifo</a:t>
            </a:r>
            <a:r>
              <a:rPr lang="en-US"/>
              <a:t> command from a command shell or by calling the </a:t>
            </a:r>
            <a:r>
              <a:rPr lang="en-US" sz="1800" err="1">
                <a:latin typeface="Courier"/>
                <a:cs typeface="Courier"/>
              </a:rPr>
              <a:t>mkfifo</a:t>
            </a:r>
            <a:r>
              <a:rPr lang="en-US" sz="1800">
                <a:latin typeface="Courier"/>
                <a:cs typeface="Courier"/>
              </a:rPr>
              <a:t>()</a:t>
            </a:r>
            <a:r>
              <a:rPr lang="en-US"/>
              <a:t> system call within a program</a:t>
            </a:r>
          </a:p>
        </p:txBody>
      </p:sp>
    </p:spTree>
    <p:extLst>
      <p:ext uri="{BB962C8B-B14F-4D97-AF65-F5344CB8AC3E}">
        <p14:creationId xmlns:p14="http://schemas.microsoft.com/office/powerpoint/2010/main" val="85195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FIFO Creation in shell</a:t>
            </a:r>
          </a:p>
        </p:txBody>
      </p:sp>
      <p:sp>
        <p:nvSpPr>
          <p:cNvPr id="12291" name="Rectangle 3"/>
          <p:cNvSpPr>
            <a:spLocks noGrp="1" noChangeArrowheads="1"/>
          </p:cNvSpPr>
          <p:nvPr>
            <p:ph type="body" idx="1"/>
          </p:nvPr>
        </p:nvSpPr>
        <p:spPr/>
        <p:txBody>
          <a:bodyPr/>
          <a:lstStyle/>
          <a:p>
            <a:r>
              <a:rPr lang="en-US"/>
              <a:t>FIFO are created using the </a:t>
            </a:r>
            <a:r>
              <a:rPr lang="en-US" err="1">
                <a:latin typeface="Courier"/>
                <a:cs typeface="Courier"/>
              </a:rPr>
              <a:t>mknod</a:t>
            </a:r>
            <a:r>
              <a:rPr lang="en-US"/>
              <a:t> or the </a:t>
            </a:r>
            <a:r>
              <a:rPr lang="en-US" err="1">
                <a:latin typeface="Courier"/>
                <a:cs typeface="Courier"/>
              </a:rPr>
              <a:t>mkfifo</a:t>
            </a:r>
            <a:r>
              <a:rPr lang="en-US"/>
              <a:t> commands</a:t>
            </a:r>
          </a:p>
          <a:p>
            <a:pPr lvl="1">
              <a:buFontTx/>
              <a:buChar char="$"/>
            </a:pPr>
            <a:r>
              <a:rPr lang="en-US" sz="1600" b="1" err="1">
                <a:latin typeface="Courier"/>
                <a:cs typeface="Courier"/>
              </a:rPr>
              <a:t>mkfifo</a:t>
            </a:r>
            <a:r>
              <a:rPr lang="en-US" sz="1600" b="1">
                <a:latin typeface="Courier"/>
                <a:cs typeface="Courier"/>
              </a:rPr>
              <a:t> name</a:t>
            </a:r>
          </a:p>
          <a:p>
            <a:pPr lvl="1">
              <a:buFontTx/>
              <a:buChar char="$"/>
            </a:pPr>
            <a:r>
              <a:rPr lang="en-US" sz="1600" b="1" err="1">
                <a:latin typeface="Courier"/>
                <a:cs typeface="Courier"/>
              </a:rPr>
              <a:t>mkfifo</a:t>
            </a:r>
            <a:r>
              <a:rPr lang="en-US" sz="1600" b="1">
                <a:latin typeface="Courier"/>
                <a:cs typeface="Courier"/>
              </a:rPr>
              <a:t> –m mode name</a:t>
            </a:r>
          </a:p>
          <a:p>
            <a:pPr lvl="1">
              <a:buFontTx/>
              <a:buChar char="$"/>
            </a:pPr>
            <a:r>
              <a:rPr lang="en-US" sz="1600" b="1" err="1">
                <a:latin typeface="Courier"/>
                <a:cs typeface="Courier"/>
              </a:rPr>
              <a:t>mknod</a:t>
            </a:r>
            <a:r>
              <a:rPr lang="en-US" sz="1600" b="1">
                <a:latin typeface="Courier"/>
                <a:cs typeface="Courier"/>
              </a:rPr>
              <a:t> name p</a:t>
            </a:r>
          </a:p>
          <a:p>
            <a:r>
              <a:rPr lang="en-US"/>
              <a:t>Make sure you remove (</a:t>
            </a:r>
            <a:r>
              <a:rPr lang="en-US" err="1">
                <a:latin typeface="Courier New"/>
                <a:cs typeface="Courier New"/>
              </a:rPr>
              <a:t>rm</a:t>
            </a:r>
            <a:r>
              <a:rPr lang="en-US"/>
              <a:t>) your pipes after use!</a:t>
            </a:r>
            <a:endParaRPr lang="en-US" i="1"/>
          </a:p>
        </p:txBody>
      </p:sp>
      <p:sp>
        <p:nvSpPr>
          <p:cNvPr id="4" name="TextBox 3"/>
          <p:cNvSpPr txBox="1"/>
          <p:nvPr/>
        </p:nvSpPr>
        <p:spPr>
          <a:xfrm>
            <a:off x="57280" y="4191000"/>
            <a:ext cx="4480249" cy="1754326"/>
          </a:xfrm>
          <a:prstGeom prst="rect">
            <a:avLst/>
          </a:prstGeom>
          <a:solidFill>
            <a:srgbClr val="F6F5BD"/>
          </a:solidFill>
        </p:spPr>
        <p:txBody>
          <a:bodyPr wrap="square" rtlCol="0">
            <a:spAutoFit/>
          </a:bodyPr>
          <a:lstStyle/>
          <a:p>
            <a:r>
              <a:rPr lang="en-US" sz="1200" b="0">
                <a:latin typeface="Courier" charset="0"/>
                <a:ea typeface="Courier" charset="0"/>
                <a:cs typeface="Courier" charset="0"/>
              </a:rPr>
              <a:t>&gt;man </a:t>
            </a:r>
            <a:r>
              <a:rPr lang="en-US" sz="1200" b="0" err="1">
                <a:latin typeface="Courier" charset="0"/>
                <a:ea typeface="Courier" charset="0"/>
                <a:cs typeface="Courier" charset="0"/>
              </a:rPr>
              <a:t>mknod</a:t>
            </a:r>
            <a:endParaRPr lang="en-US" sz="1200" b="0">
              <a:latin typeface="Courier" charset="0"/>
              <a:ea typeface="Courier" charset="0"/>
              <a:cs typeface="Courier" charset="0"/>
            </a:endParaRPr>
          </a:p>
          <a:p>
            <a:r>
              <a:rPr lang="en-US" sz="1200" b="0" err="1">
                <a:latin typeface="Courier" charset="0"/>
                <a:ea typeface="Courier" charset="0"/>
                <a:cs typeface="Courier" charset="0"/>
              </a:rPr>
              <a:t>mknod</a:t>
            </a:r>
            <a:r>
              <a:rPr lang="en-US" sz="1200" b="0">
                <a:latin typeface="Courier" charset="0"/>
                <a:ea typeface="Courier" charset="0"/>
                <a:cs typeface="Courier" charset="0"/>
              </a:rPr>
              <a:t> - make block or character special files</a:t>
            </a:r>
          </a:p>
          <a:p>
            <a:r>
              <a:rPr lang="en-US" sz="1200" b="0" err="1">
                <a:latin typeface="Courier" charset="0"/>
                <a:ea typeface="Courier" charset="0"/>
                <a:cs typeface="Courier" charset="0"/>
              </a:rPr>
              <a:t>mknod</a:t>
            </a:r>
            <a:r>
              <a:rPr lang="en-US" sz="1200" b="0">
                <a:latin typeface="Courier" charset="0"/>
                <a:ea typeface="Courier" charset="0"/>
                <a:cs typeface="Courier" charset="0"/>
              </a:rPr>
              <a:t> [OPTION]... NAME TYPE [MAJOR MINOR]</a:t>
            </a:r>
          </a:p>
          <a:p>
            <a:r>
              <a:rPr lang="is-IS" sz="1200" b="0">
                <a:latin typeface="Courier" charset="0"/>
                <a:ea typeface="Courier" charset="0"/>
                <a:cs typeface="Courier" charset="0"/>
              </a:rPr>
              <a:t>….</a:t>
            </a:r>
            <a:endParaRPr lang="en-US" sz="1200" b="0">
              <a:latin typeface="Courier" charset="0"/>
              <a:ea typeface="Courier" charset="0"/>
              <a:cs typeface="Courier" charset="0"/>
            </a:endParaRPr>
          </a:p>
          <a:p>
            <a:r>
              <a:rPr lang="en-US" sz="1200" b="0">
                <a:latin typeface="Courier" charset="0"/>
                <a:ea typeface="Courier" charset="0"/>
                <a:cs typeface="Courier" charset="0"/>
              </a:rPr>
              <a:t>Both MAJOR and MINOR must be specified when TYPE is b, c, or  u,  and they  must  be omitted when TYPE is p.</a:t>
            </a:r>
          </a:p>
          <a:p>
            <a:r>
              <a:rPr lang="is-IS" sz="1200" b="0">
                <a:latin typeface="Courier" charset="0"/>
                <a:ea typeface="Courier" charset="0"/>
                <a:cs typeface="Courier" charset="0"/>
              </a:rPr>
              <a:t>….....</a:t>
            </a:r>
            <a:r>
              <a:rPr lang="en-US" sz="1200" b="0">
                <a:latin typeface="Courier" charset="0"/>
                <a:ea typeface="Courier" charset="0"/>
                <a:cs typeface="Courier" charset="0"/>
              </a:rPr>
              <a:t/>
            </a:r>
            <a:br>
              <a:rPr lang="en-US" sz="1200" b="0">
                <a:latin typeface="Courier" charset="0"/>
                <a:ea typeface="Courier" charset="0"/>
                <a:cs typeface="Courier" charset="0"/>
              </a:rPr>
            </a:br>
            <a:r>
              <a:rPr lang="en-US" sz="1200" b="0">
                <a:latin typeface="Courier" charset="0"/>
                <a:ea typeface="Courier" charset="0"/>
                <a:cs typeface="Courier" charset="0"/>
              </a:rPr>
              <a:t>p      create a FIFO</a:t>
            </a:r>
          </a:p>
        </p:txBody>
      </p:sp>
      <p:sp>
        <p:nvSpPr>
          <p:cNvPr id="5" name="TextBox 4"/>
          <p:cNvSpPr txBox="1"/>
          <p:nvPr/>
        </p:nvSpPr>
        <p:spPr>
          <a:xfrm>
            <a:off x="4663751" y="4191000"/>
            <a:ext cx="4480249" cy="1569660"/>
          </a:xfrm>
          <a:prstGeom prst="rect">
            <a:avLst/>
          </a:prstGeom>
          <a:solidFill>
            <a:srgbClr val="F6F5BD"/>
          </a:solidFill>
        </p:spPr>
        <p:txBody>
          <a:bodyPr wrap="square" rtlCol="0">
            <a:spAutoFit/>
          </a:bodyPr>
          <a:lstStyle/>
          <a:p>
            <a:r>
              <a:rPr lang="en-US" sz="1200" b="0">
                <a:latin typeface="Courier" charset="0"/>
                <a:ea typeface="Courier" charset="0"/>
                <a:cs typeface="Courier" charset="0"/>
              </a:rPr>
              <a:t>&gt;man </a:t>
            </a:r>
            <a:r>
              <a:rPr lang="en-US" sz="1200" b="0" err="1">
                <a:latin typeface="Courier" charset="0"/>
                <a:ea typeface="Courier" charset="0"/>
                <a:cs typeface="Courier" charset="0"/>
              </a:rPr>
              <a:t>mkfifo</a:t>
            </a:r>
            <a:endParaRPr lang="en-US" sz="1200" b="0">
              <a:latin typeface="Courier" charset="0"/>
              <a:ea typeface="Courier" charset="0"/>
              <a:cs typeface="Courier" charset="0"/>
            </a:endParaRPr>
          </a:p>
          <a:p>
            <a:r>
              <a:rPr lang="en-US" sz="1200" b="0" err="1">
                <a:latin typeface="Courier" charset="0"/>
                <a:ea typeface="Courier" charset="0"/>
                <a:cs typeface="Courier" charset="0"/>
              </a:rPr>
              <a:t>mkfifo</a:t>
            </a:r>
            <a:r>
              <a:rPr lang="en-US" sz="1200" b="0">
                <a:latin typeface="Courier" charset="0"/>
                <a:ea typeface="Courier" charset="0"/>
                <a:cs typeface="Courier" charset="0"/>
              </a:rPr>
              <a:t> -- make </a:t>
            </a:r>
            <a:r>
              <a:rPr lang="en-US" sz="1200" b="0" err="1">
                <a:latin typeface="Courier" charset="0"/>
                <a:ea typeface="Courier" charset="0"/>
                <a:cs typeface="Courier" charset="0"/>
              </a:rPr>
              <a:t>fifos</a:t>
            </a:r>
            <a:endParaRPr lang="en-US" sz="1200" b="0">
              <a:latin typeface="Courier" charset="0"/>
              <a:ea typeface="Courier" charset="0"/>
              <a:cs typeface="Courier" charset="0"/>
            </a:endParaRPr>
          </a:p>
          <a:p>
            <a:r>
              <a:rPr lang="en-US" sz="1200" b="0" err="1">
                <a:latin typeface="Courier" charset="0"/>
                <a:ea typeface="Courier" charset="0"/>
                <a:cs typeface="Courier" charset="0"/>
              </a:rPr>
              <a:t>mkfifo</a:t>
            </a:r>
            <a:r>
              <a:rPr lang="en-US" sz="1200" b="0">
                <a:latin typeface="Courier" charset="0"/>
                <a:ea typeface="Courier" charset="0"/>
                <a:cs typeface="Courier" charset="0"/>
              </a:rPr>
              <a:t> [-m mode] </a:t>
            </a:r>
            <a:r>
              <a:rPr lang="en-US" sz="1200" b="0" err="1">
                <a:latin typeface="Courier" charset="0"/>
                <a:ea typeface="Courier" charset="0"/>
                <a:cs typeface="Courier" charset="0"/>
              </a:rPr>
              <a:t>fifo_name</a:t>
            </a:r>
            <a:r>
              <a:rPr lang="en-US" sz="1200" b="0">
                <a:latin typeface="Courier" charset="0"/>
                <a:ea typeface="Courier" charset="0"/>
                <a:cs typeface="Courier" charset="0"/>
              </a:rPr>
              <a:t> ...</a:t>
            </a:r>
          </a:p>
          <a:p>
            <a:r>
              <a:rPr lang="en-US" sz="1200" b="0" err="1">
                <a:latin typeface="Courier" charset="0"/>
                <a:ea typeface="Courier" charset="0"/>
                <a:cs typeface="Courier" charset="0"/>
              </a:rPr>
              <a:t>mkfifo</a:t>
            </a:r>
            <a:r>
              <a:rPr lang="en-US" sz="1200" b="0">
                <a:latin typeface="Courier" charset="0"/>
                <a:ea typeface="Courier" charset="0"/>
                <a:cs typeface="Courier" charset="0"/>
              </a:rPr>
              <a:t> creates the </a:t>
            </a:r>
            <a:r>
              <a:rPr lang="en-US" sz="1200" b="0" err="1">
                <a:latin typeface="Courier" charset="0"/>
                <a:ea typeface="Courier" charset="0"/>
                <a:cs typeface="Courier" charset="0"/>
              </a:rPr>
              <a:t>fifos</a:t>
            </a:r>
            <a:r>
              <a:rPr lang="en-US" sz="1200" b="0">
                <a:latin typeface="Courier" charset="0"/>
                <a:ea typeface="Courier" charset="0"/>
                <a:cs typeface="Courier" charset="0"/>
              </a:rPr>
              <a:t> requested, in the order specified.  By default, the resulting </a:t>
            </a:r>
            <a:r>
              <a:rPr lang="en-US" sz="1200" b="0" err="1">
                <a:latin typeface="Courier" charset="0"/>
                <a:ea typeface="Courier" charset="0"/>
                <a:cs typeface="Courier" charset="0"/>
              </a:rPr>
              <a:t>fifos</a:t>
            </a:r>
            <a:r>
              <a:rPr lang="en-US" sz="1200" b="0">
                <a:latin typeface="Courier" charset="0"/>
                <a:ea typeface="Courier" charset="0"/>
                <a:cs typeface="Courier" charset="0"/>
              </a:rPr>
              <a:t> have mode 0666 (</a:t>
            </a:r>
            <a:r>
              <a:rPr lang="en-US" sz="1200" b="0" err="1">
                <a:latin typeface="Courier" charset="0"/>
                <a:ea typeface="Courier" charset="0"/>
                <a:cs typeface="Courier" charset="0"/>
              </a:rPr>
              <a:t>rw-rw-rw</a:t>
            </a:r>
            <a:r>
              <a:rPr lang="en-US" sz="1200" b="0">
                <a:latin typeface="Courier" charset="0"/>
                <a:ea typeface="Courier" charset="0"/>
                <a:cs typeface="Courier" charset="0"/>
              </a:rPr>
              <a:t>-), limited by the current </a:t>
            </a:r>
            <a:r>
              <a:rPr lang="en-US" sz="1200" b="0" err="1">
                <a:latin typeface="Courier" charset="0"/>
                <a:ea typeface="Courier" charset="0"/>
                <a:cs typeface="Courier" charset="0"/>
              </a:rPr>
              <a:t>umask</a:t>
            </a:r>
            <a:r>
              <a:rPr lang="en-US" sz="1200" b="0">
                <a:latin typeface="Courier" charset="0"/>
                <a:ea typeface="Courier" charset="0"/>
                <a:cs typeface="Courier" charset="0"/>
              </a:rPr>
              <a:t>(2).</a:t>
            </a:r>
          </a:p>
          <a:p>
            <a:endParaRPr lang="en-US" sz="1200" b="0">
              <a:latin typeface="Courier" charset="0"/>
              <a:ea typeface="Courier" charset="0"/>
              <a:cs typeface="Courier" charset="0"/>
            </a:endParaRPr>
          </a:p>
        </p:txBody>
      </p:sp>
    </p:spTree>
    <p:extLst>
      <p:ext uri="{BB962C8B-B14F-4D97-AF65-F5344CB8AC3E}">
        <p14:creationId xmlns:p14="http://schemas.microsoft.com/office/powerpoint/2010/main" val="154078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Using Named Pipes</a:t>
            </a:r>
          </a:p>
        </p:txBody>
      </p:sp>
      <p:sp>
        <p:nvSpPr>
          <p:cNvPr id="13315" name="Rectangle 3"/>
          <p:cNvSpPr>
            <a:spLocks noGrp="1" noChangeArrowheads="1"/>
          </p:cNvSpPr>
          <p:nvPr>
            <p:ph type="body" idx="1"/>
          </p:nvPr>
        </p:nvSpPr>
        <p:spPr/>
        <p:txBody>
          <a:bodyPr/>
          <a:lstStyle/>
          <a:p>
            <a:pPr>
              <a:lnSpc>
                <a:spcPct val="80000"/>
              </a:lnSpc>
            </a:pPr>
            <a:r>
              <a:rPr lang="en-US"/>
              <a:t>First, create your pipes</a:t>
            </a:r>
          </a:p>
          <a:p>
            <a:pPr lvl="1">
              <a:lnSpc>
                <a:spcPct val="80000"/>
              </a:lnSpc>
              <a:buFontTx/>
              <a:buChar char="$"/>
            </a:pPr>
            <a:r>
              <a:rPr lang="en-US" sz="1600" b="1" err="1">
                <a:latin typeface="Courier"/>
                <a:cs typeface="Courier"/>
              </a:rPr>
              <a:t>mkfifo</a:t>
            </a:r>
            <a:r>
              <a:rPr lang="en-US" sz="1600" b="1">
                <a:latin typeface="Courier"/>
                <a:cs typeface="Courier"/>
              </a:rPr>
              <a:t> pipe1</a:t>
            </a:r>
          </a:p>
          <a:p>
            <a:pPr lvl="1">
              <a:lnSpc>
                <a:spcPct val="80000"/>
              </a:lnSpc>
              <a:buFontTx/>
              <a:buChar char="$"/>
            </a:pPr>
            <a:r>
              <a:rPr lang="en-US" sz="1600" b="1" err="1">
                <a:latin typeface="Courier"/>
                <a:cs typeface="Courier"/>
              </a:rPr>
              <a:t>mkfifo</a:t>
            </a:r>
            <a:r>
              <a:rPr lang="en-US" sz="1600" b="1">
                <a:latin typeface="Courier"/>
                <a:cs typeface="Courier"/>
              </a:rPr>
              <a:t> pipe2 </a:t>
            </a:r>
          </a:p>
          <a:p>
            <a:pPr lvl="1">
              <a:lnSpc>
                <a:spcPct val="80000"/>
              </a:lnSpc>
              <a:buFontTx/>
              <a:buChar char="$"/>
            </a:pPr>
            <a:r>
              <a:rPr lang="en-US" sz="1600" b="1" err="1">
                <a:latin typeface="Courier"/>
                <a:cs typeface="Courier"/>
              </a:rPr>
              <a:t>mkfifo</a:t>
            </a:r>
            <a:r>
              <a:rPr lang="en-US" sz="1600" b="1">
                <a:latin typeface="Courier"/>
                <a:cs typeface="Courier"/>
              </a:rPr>
              <a:t> pipe3</a:t>
            </a:r>
          </a:p>
          <a:p>
            <a:pPr>
              <a:lnSpc>
                <a:spcPct val="80000"/>
              </a:lnSpc>
            </a:pPr>
            <a:r>
              <a:rPr lang="en-US"/>
              <a:t>Then, attach a data source to your pipes</a:t>
            </a:r>
          </a:p>
          <a:p>
            <a:pPr lvl="1">
              <a:lnSpc>
                <a:spcPct val="80000"/>
              </a:lnSpc>
              <a:buFontTx/>
              <a:buChar char="$"/>
            </a:pPr>
            <a:r>
              <a:rPr lang="en-US" sz="1600" b="1" err="1">
                <a:latin typeface="Courier"/>
                <a:cs typeface="Courier"/>
              </a:rPr>
              <a:t>ls</a:t>
            </a:r>
            <a:r>
              <a:rPr lang="en-US" sz="1600" b="1">
                <a:latin typeface="Courier"/>
                <a:cs typeface="Courier"/>
              </a:rPr>
              <a:t> -l &gt;&gt; pipe1 </a:t>
            </a:r>
            <a:r>
              <a:rPr lang="en-US" sz="1600" b="1">
                <a:solidFill>
                  <a:srgbClr val="FF0000"/>
                </a:solidFill>
                <a:latin typeface="Courier"/>
                <a:cs typeface="Courier"/>
              </a:rPr>
              <a:t>&amp;</a:t>
            </a:r>
          </a:p>
          <a:p>
            <a:pPr lvl="1">
              <a:lnSpc>
                <a:spcPct val="80000"/>
              </a:lnSpc>
              <a:buFontTx/>
              <a:buChar char="$"/>
            </a:pPr>
            <a:r>
              <a:rPr lang="en-US" sz="1600" b="1">
                <a:latin typeface="Courier"/>
                <a:cs typeface="Courier"/>
              </a:rPr>
              <a:t>cat </a:t>
            </a:r>
            <a:r>
              <a:rPr lang="en-US" sz="1600" b="1" err="1">
                <a:latin typeface="Courier"/>
                <a:cs typeface="Courier"/>
              </a:rPr>
              <a:t>myfile</a:t>
            </a:r>
            <a:r>
              <a:rPr lang="en-US" sz="1600" b="1">
                <a:latin typeface="Courier"/>
                <a:cs typeface="Courier"/>
              </a:rPr>
              <a:t> &gt;&gt; pipe2 </a:t>
            </a:r>
            <a:r>
              <a:rPr lang="en-US" sz="1600" b="1">
                <a:solidFill>
                  <a:srgbClr val="FF0000"/>
                </a:solidFill>
                <a:latin typeface="Courier"/>
                <a:cs typeface="Courier"/>
              </a:rPr>
              <a:t>&amp;</a:t>
            </a:r>
          </a:p>
          <a:p>
            <a:pPr lvl="1">
              <a:lnSpc>
                <a:spcPct val="80000"/>
              </a:lnSpc>
              <a:buFontTx/>
              <a:buChar char="$"/>
            </a:pPr>
            <a:r>
              <a:rPr lang="en-US" sz="1600" b="1">
                <a:latin typeface="Courier"/>
                <a:cs typeface="Courier"/>
              </a:rPr>
              <a:t>who &gt;&gt; pipe3 </a:t>
            </a:r>
            <a:r>
              <a:rPr lang="en-US" sz="1600" b="1">
                <a:solidFill>
                  <a:srgbClr val="FF0000"/>
                </a:solidFill>
                <a:latin typeface="Courier"/>
                <a:cs typeface="Courier"/>
              </a:rPr>
              <a:t>&amp;</a:t>
            </a:r>
          </a:p>
          <a:p>
            <a:pPr>
              <a:lnSpc>
                <a:spcPct val="80000"/>
              </a:lnSpc>
            </a:pPr>
            <a:r>
              <a:rPr lang="en-US"/>
              <a:t>Then, read from the pipes with your reader process</a:t>
            </a:r>
          </a:p>
          <a:p>
            <a:pPr lvl="1">
              <a:lnSpc>
                <a:spcPct val="80000"/>
              </a:lnSpc>
              <a:buFontTx/>
              <a:buChar char="$"/>
            </a:pPr>
            <a:r>
              <a:rPr lang="en-US" sz="1600" b="1">
                <a:latin typeface="Courier"/>
                <a:cs typeface="Courier"/>
              </a:rPr>
              <a:t>cat &lt; pipe1 | </a:t>
            </a:r>
            <a:r>
              <a:rPr lang="en-US" sz="1600" b="1" err="1">
                <a:latin typeface="Courier"/>
                <a:cs typeface="Courier"/>
              </a:rPr>
              <a:t>lpr</a:t>
            </a:r>
            <a:endParaRPr lang="en-US" sz="1600" b="1">
              <a:latin typeface="Courier"/>
              <a:cs typeface="Courier"/>
            </a:endParaRPr>
          </a:p>
          <a:p>
            <a:pPr lvl="1">
              <a:lnSpc>
                <a:spcPct val="80000"/>
              </a:lnSpc>
              <a:buFontTx/>
              <a:buChar char="$"/>
            </a:pPr>
            <a:r>
              <a:rPr lang="en-US" sz="1600" b="1">
                <a:latin typeface="Courier"/>
                <a:cs typeface="Courier"/>
              </a:rPr>
              <a:t>spell &lt; pipe2 </a:t>
            </a:r>
          </a:p>
          <a:p>
            <a:pPr lvl="1">
              <a:lnSpc>
                <a:spcPct val="80000"/>
              </a:lnSpc>
              <a:buFontTx/>
              <a:buChar char="$"/>
            </a:pPr>
            <a:r>
              <a:rPr lang="en-US" sz="1600" b="1">
                <a:latin typeface="Courier"/>
                <a:cs typeface="Courier"/>
              </a:rPr>
              <a:t>sort &lt; pipe3 </a:t>
            </a:r>
          </a:p>
          <a:p>
            <a:pPr>
              <a:lnSpc>
                <a:spcPct val="80000"/>
              </a:lnSpc>
              <a:buFont typeface="Monotype Sorts" charset="0"/>
              <a:buChar char="o"/>
            </a:pPr>
            <a:r>
              <a:rPr lang="en-US"/>
              <a:t>Finally, delete your pipes</a:t>
            </a:r>
          </a:p>
          <a:p>
            <a:pPr lvl="1">
              <a:lnSpc>
                <a:spcPct val="80000"/>
              </a:lnSpc>
              <a:buFontTx/>
              <a:buChar char="$"/>
            </a:pPr>
            <a:r>
              <a:rPr lang="en-US" sz="1600" b="1" err="1">
                <a:latin typeface="Courier"/>
                <a:cs typeface="Courier"/>
              </a:rPr>
              <a:t>rm</a:t>
            </a:r>
            <a:r>
              <a:rPr lang="en-US" sz="1600" b="1">
                <a:latin typeface="Courier"/>
                <a:cs typeface="Courier"/>
              </a:rPr>
              <a:t> pipe[1-3]</a:t>
            </a:r>
          </a:p>
        </p:txBody>
      </p:sp>
    </p:spTree>
    <p:extLst>
      <p:ext uri="{BB962C8B-B14F-4D97-AF65-F5344CB8AC3E}">
        <p14:creationId xmlns:p14="http://schemas.microsoft.com/office/powerpoint/2010/main" val="156505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 FIFO – </a:t>
            </a:r>
            <a:r>
              <a:rPr lang="en-US" err="1">
                <a:latin typeface="Courier"/>
                <a:cs typeface="Courier"/>
              </a:rPr>
              <a:t>mkfifo</a:t>
            </a:r>
            <a:r>
              <a:rPr lang="en-US">
                <a:latin typeface="Courier"/>
                <a:cs typeface="Courier"/>
              </a:rPr>
              <a:t>() </a:t>
            </a:r>
            <a:r>
              <a:rPr lang="en-US">
                <a:latin typeface="+mn-lt"/>
                <a:cs typeface="Courier"/>
              </a:rPr>
              <a:t>system call</a:t>
            </a:r>
          </a:p>
        </p:txBody>
      </p:sp>
      <p:sp>
        <p:nvSpPr>
          <p:cNvPr id="3" name="Content Placeholder 2"/>
          <p:cNvSpPr>
            <a:spLocks noGrp="1"/>
          </p:cNvSpPr>
          <p:nvPr>
            <p:ph idx="1"/>
          </p:nvPr>
        </p:nvSpPr>
        <p:spPr/>
        <p:txBody>
          <a:bodyPr>
            <a:normAutofit/>
          </a:bodyPr>
          <a:lstStyle/>
          <a:p>
            <a:pPr algn="ctr">
              <a:lnSpc>
                <a:spcPct val="120000"/>
              </a:lnSpc>
              <a:buNone/>
            </a:pPr>
            <a:r>
              <a:rPr lang="en-US" sz="2000" err="1">
                <a:solidFill>
                  <a:srgbClr val="FF0000"/>
                </a:solidFill>
                <a:latin typeface="Courier New"/>
                <a:cs typeface="Courier New"/>
              </a:rPr>
              <a:t>int</a:t>
            </a:r>
            <a:r>
              <a:rPr lang="en-US" sz="2000">
                <a:solidFill>
                  <a:srgbClr val="FF0000"/>
                </a:solidFill>
                <a:latin typeface="Courier New"/>
                <a:cs typeface="Courier New"/>
              </a:rPr>
              <a:t> </a:t>
            </a:r>
            <a:r>
              <a:rPr lang="en-US" sz="2000" err="1">
                <a:solidFill>
                  <a:srgbClr val="FF0000"/>
                </a:solidFill>
                <a:latin typeface="Courier New"/>
                <a:cs typeface="Courier New"/>
              </a:rPr>
              <a:t>mkfifo(const</a:t>
            </a:r>
            <a:r>
              <a:rPr lang="en-US" sz="2000">
                <a:solidFill>
                  <a:srgbClr val="FF0000"/>
                </a:solidFill>
                <a:latin typeface="Courier New"/>
                <a:cs typeface="Courier New"/>
              </a:rPr>
              <a:t> char *path, </a:t>
            </a:r>
            <a:r>
              <a:rPr lang="en-US" sz="2000" err="1">
                <a:solidFill>
                  <a:srgbClr val="FF0000"/>
                </a:solidFill>
                <a:latin typeface="Courier New"/>
                <a:cs typeface="Courier New"/>
              </a:rPr>
              <a:t>mode_t</a:t>
            </a:r>
            <a:r>
              <a:rPr lang="en-US" sz="2000">
                <a:solidFill>
                  <a:srgbClr val="FF0000"/>
                </a:solidFill>
                <a:latin typeface="Courier New"/>
                <a:cs typeface="Courier New"/>
              </a:rPr>
              <a:t> mode);</a:t>
            </a:r>
          </a:p>
          <a:p>
            <a:pPr>
              <a:lnSpc>
                <a:spcPct val="120000"/>
              </a:lnSpc>
            </a:pPr>
            <a:endParaRPr lang="en-US" sz="2000">
              <a:latin typeface="+mn-lt"/>
            </a:endParaRPr>
          </a:p>
          <a:p>
            <a:pPr>
              <a:lnSpc>
                <a:spcPct val="120000"/>
              </a:lnSpc>
            </a:pPr>
            <a:r>
              <a:rPr lang="en-US">
                <a:latin typeface="Calibri" charset="0"/>
                <a:ea typeface="Calibri" charset="0"/>
                <a:cs typeface="Calibri" charset="0"/>
              </a:rPr>
              <a:t>The</a:t>
            </a:r>
            <a:r>
              <a:rPr lang="en-US">
                <a:latin typeface="+mn-lt"/>
              </a:rPr>
              <a:t> </a:t>
            </a:r>
            <a:r>
              <a:rPr lang="en-US" err="1">
                <a:latin typeface="Courier New"/>
                <a:cs typeface="Courier New"/>
              </a:rPr>
              <a:t>mkfifo</a:t>
            </a:r>
            <a:r>
              <a:rPr lang="en-US">
                <a:latin typeface="Courier New"/>
                <a:cs typeface="Courier New"/>
              </a:rPr>
              <a:t>()</a:t>
            </a:r>
            <a:r>
              <a:rPr lang="en-US">
                <a:latin typeface="+mn-lt"/>
              </a:rPr>
              <a:t> </a:t>
            </a:r>
            <a:r>
              <a:rPr lang="en-US">
                <a:latin typeface="Calibri" charset="0"/>
                <a:ea typeface="Calibri" charset="0"/>
                <a:cs typeface="Calibri" charset="0"/>
              </a:rPr>
              <a:t>function creates a new FIFO special file corresponding to the path name specified in the path parameter</a:t>
            </a:r>
          </a:p>
          <a:p>
            <a:pPr>
              <a:lnSpc>
                <a:spcPct val="120000"/>
              </a:lnSpc>
            </a:pPr>
            <a:r>
              <a:rPr lang="en-US">
                <a:latin typeface="Calibri" charset="0"/>
                <a:ea typeface="Calibri" charset="0"/>
                <a:cs typeface="Calibri" charset="0"/>
              </a:rPr>
              <a:t>The mode parameter specifies the permissions for the newly created FIFO</a:t>
            </a:r>
          </a:p>
          <a:p>
            <a:pPr>
              <a:lnSpc>
                <a:spcPct val="120000"/>
              </a:lnSpc>
            </a:pPr>
            <a:r>
              <a:rPr lang="en-US">
                <a:latin typeface="Calibri" charset="0"/>
                <a:ea typeface="Calibri" charset="0"/>
                <a:cs typeface="Calibri" charset="0"/>
              </a:rPr>
              <a:t>If successful, the function returns zero; otherwise, it returns –1 and sets </a:t>
            </a:r>
            <a:r>
              <a:rPr lang="en-US" err="1">
                <a:latin typeface="Calibri" charset="0"/>
                <a:ea typeface="Calibri" charset="0"/>
                <a:cs typeface="Calibri" charset="0"/>
              </a:rPr>
              <a:t>errno</a:t>
            </a:r>
            <a:r>
              <a:rPr lang="en-US" sz="1600">
                <a:latin typeface="Times New Roman" charset="0"/>
              </a:rPr>
              <a:t/>
            </a:r>
            <a:br>
              <a:rPr lang="en-US" sz="1600">
                <a:latin typeface="Times New Roman" charset="0"/>
              </a:rPr>
            </a:br>
            <a:r>
              <a:rPr lang="en-US" sz="1600">
                <a:latin typeface="Times New Roman" charset="0"/>
              </a:rPr>
              <a:t/>
            </a:r>
            <a:br>
              <a:rPr lang="en-US" sz="1600">
                <a:latin typeface="Times New Roman" charset="0"/>
              </a:rPr>
            </a:br>
            <a:endParaRPr lang="en-US" sz="1600">
              <a:latin typeface="Courier New" charset="0"/>
            </a:endParaRPr>
          </a:p>
        </p:txBody>
      </p:sp>
    </p:spTree>
    <p:extLst>
      <p:ext uri="{BB962C8B-B14F-4D97-AF65-F5344CB8AC3E}">
        <p14:creationId xmlns:p14="http://schemas.microsoft.com/office/powerpoint/2010/main" val="102014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a:t>Inter-Process Communication:</a:t>
            </a:r>
            <a:br>
              <a:rPr lang="en-US"/>
            </a:br>
            <a:r>
              <a:rPr lang="en-US"/>
              <a:t>Signals</a:t>
            </a:r>
            <a:endParaRPr lang="en-US" sz="2000" b="0"/>
          </a:p>
        </p:txBody>
      </p:sp>
      <p:sp>
        <p:nvSpPr>
          <p:cNvPr id="9219" name="Subtitle 2"/>
          <p:cNvSpPr>
            <a:spLocks noGrp="1"/>
          </p:cNvSpPr>
          <p:nvPr>
            <p:ph type="subTitle" idx="1"/>
          </p:nvPr>
        </p:nvSpPr>
        <p:spPr>
          <a:xfrm>
            <a:off x="685800" y="6400800"/>
            <a:ext cx="7678738" cy="381000"/>
          </a:xfrm>
        </p:spPr>
        <p:txBody>
          <a:bodyPr>
            <a:normAutofit lnSpcReduction="10000"/>
          </a:bodyPr>
          <a:lstStyle/>
          <a:p>
            <a:r>
              <a:rPr lang="en-US" b="1"/>
              <a:t>Slides adapted from:</a:t>
            </a:r>
            <a:r>
              <a:rPr lang="en-US"/>
              <a:t> Randy Bryant of Carnegie Mellon University</a:t>
            </a:r>
          </a:p>
        </p:txBody>
      </p:sp>
    </p:spTree>
    <p:extLst>
      <p:ext uri="{BB962C8B-B14F-4D97-AF65-F5344CB8AC3E}">
        <p14:creationId xmlns:p14="http://schemas.microsoft.com/office/powerpoint/2010/main" val="12271486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a:xfrm>
            <a:off x="396875" y="1362075"/>
            <a:ext cx="7896225" cy="1844951"/>
          </a:xfrm>
        </p:spPr>
        <p:txBody>
          <a:bodyPr/>
          <a:lstStyle/>
          <a:p>
            <a:r>
              <a:rPr lang="en-US" dirty="0"/>
              <a:t>A </a:t>
            </a:r>
            <a:r>
              <a:rPr lang="en-US" i="1" dirty="0">
                <a:solidFill>
                  <a:srgbClr val="C00000"/>
                </a:solidFill>
              </a:rPr>
              <a:t>signal</a:t>
            </a:r>
            <a:r>
              <a:rPr lang="en-US" dirty="0"/>
              <a:t> is a small message that notifies a process that an event of some type has occurred in the system</a:t>
            </a:r>
          </a:p>
          <a:p>
            <a:r>
              <a:rPr lang="en-US" dirty="0"/>
              <a:t>Akin to exceptions and interrupts.  Sometimes called as software interrupts.</a:t>
            </a:r>
            <a:endParaRPr lang="en-US" dirty="0"/>
          </a:p>
        </p:txBody>
      </p:sp>
      <p:grpSp>
        <p:nvGrpSpPr>
          <p:cNvPr id="7" name="Group 6"/>
          <p:cNvGrpSpPr/>
          <p:nvPr/>
        </p:nvGrpSpPr>
        <p:grpSpPr>
          <a:xfrm>
            <a:off x="887493" y="3098103"/>
            <a:ext cx="6914985" cy="1524000"/>
            <a:chOff x="1034126" y="2257210"/>
            <a:chExt cx="6914985" cy="1524000"/>
          </a:xfrm>
        </p:grpSpPr>
        <p:sp>
          <p:nvSpPr>
            <p:cNvPr id="4" name="TextBox 3"/>
            <p:cNvSpPr txBox="1"/>
            <p:nvPr/>
          </p:nvSpPr>
          <p:spPr>
            <a:xfrm>
              <a:off x="1034126" y="2257210"/>
              <a:ext cx="1828800" cy="1524000"/>
            </a:xfrm>
            <a:prstGeom prst="rect">
              <a:avLst/>
            </a:prstGeom>
            <a:solidFill>
              <a:schemeClr val="accent2">
                <a:lumMod val="20000"/>
                <a:lumOff val="80000"/>
              </a:schemeClr>
            </a:solidFill>
            <a:ln w="25400">
              <a:solidFill>
                <a:schemeClr val="tx1"/>
              </a:solidFill>
            </a:ln>
          </p:spPr>
          <p:txBody>
            <a:bodyPr wrap="square" rtlCol="0" anchor="ctr" anchorCtr="1">
              <a:noAutofit/>
            </a:bodyPr>
            <a:lstStyle/>
            <a:p>
              <a:r>
                <a:rPr lang="en-US" sz="1800" dirty="0">
                  <a:latin typeface="Calibri" pitchFamily="34" charset="0"/>
                </a:rPr>
                <a:t>Process A’s address </a:t>
              </a:r>
              <a:endParaRPr lang="en-US" sz="1800" dirty="0" smtClean="0">
                <a:latin typeface="Calibri" pitchFamily="34" charset="0"/>
              </a:endParaRPr>
            </a:p>
            <a:p>
              <a:r>
                <a:rPr lang="en-US" sz="1800" dirty="0" smtClean="0">
                  <a:latin typeface="Calibri" pitchFamily="34" charset="0"/>
                </a:rPr>
                <a:t>space</a:t>
              </a:r>
              <a:endParaRPr lang="en-US" sz="1800" dirty="0">
                <a:latin typeface="Calibri" pitchFamily="34" charset="0"/>
              </a:endParaRPr>
            </a:p>
          </p:txBody>
        </p:sp>
        <p:sp>
          <p:nvSpPr>
            <p:cNvPr id="5" name="TextBox 4"/>
            <p:cNvSpPr txBox="1"/>
            <p:nvPr/>
          </p:nvSpPr>
          <p:spPr>
            <a:xfrm>
              <a:off x="6120311" y="2257210"/>
              <a:ext cx="1828800" cy="1524000"/>
            </a:xfrm>
            <a:prstGeom prst="rect">
              <a:avLst/>
            </a:prstGeom>
            <a:solidFill>
              <a:srgbClr val="F1C7C7"/>
            </a:solidFill>
            <a:ln w="25400">
              <a:solidFill>
                <a:schemeClr val="tx1"/>
              </a:solidFill>
            </a:ln>
          </p:spPr>
          <p:txBody>
            <a:bodyPr wrap="square" rtlCol="0" anchor="ctr" anchorCtr="1">
              <a:noAutofit/>
            </a:bodyPr>
            <a:lstStyle/>
            <a:p>
              <a:r>
                <a:rPr lang="en-US" sz="1800" dirty="0">
                  <a:latin typeface="Calibri" pitchFamily="34" charset="0"/>
                </a:rPr>
                <a:t>Process B’s address </a:t>
              </a:r>
              <a:endParaRPr lang="en-US" sz="1800" dirty="0" smtClean="0">
                <a:latin typeface="Calibri" pitchFamily="34" charset="0"/>
              </a:endParaRPr>
            </a:p>
            <a:p>
              <a:r>
                <a:rPr lang="en-US" sz="1800" dirty="0" smtClean="0">
                  <a:latin typeface="Calibri" pitchFamily="34" charset="0"/>
                </a:rPr>
                <a:t>space</a:t>
              </a:r>
              <a:endParaRPr lang="en-US" sz="1800" dirty="0">
                <a:latin typeface="Calibri" pitchFamily="34" charset="0"/>
              </a:endParaRPr>
            </a:p>
          </p:txBody>
        </p:sp>
      </p:grpSp>
      <p:cxnSp>
        <p:nvCxnSpPr>
          <p:cNvPr id="9" name="Elbow Connector 8"/>
          <p:cNvCxnSpPr>
            <a:stCxn id="4" idx="2"/>
          </p:cNvCxnSpPr>
          <p:nvPr/>
        </p:nvCxnSpPr>
        <p:spPr bwMode="auto">
          <a:xfrm rot="16200000" flipH="1">
            <a:off x="1868316" y="4555679"/>
            <a:ext cx="1434851" cy="1567697"/>
          </a:xfrm>
          <a:prstGeom prst="bentConnector2">
            <a:avLst/>
          </a:prstGeom>
          <a:noFill/>
          <a:ln w="25400" cap="flat" cmpd="sng" algn="ctr">
            <a:solidFill>
              <a:schemeClr val="tx1"/>
            </a:solidFill>
            <a:prstDash val="solid"/>
            <a:round/>
            <a:headEnd type="none" w="lg" len="lg"/>
            <a:tailEnd type="triangle" w="lg" len="lg"/>
          </a:ln>
          <a:effectLst/>
        </p:spPr>
      </p:cxnSp>
      <p:cxnSp>
        <p:nvCxnSpPr>
          <p:cNvPr id="11" name="Elbow Connector 10"/>
          <p:cNvCxnSpPr>
            <a:stCxn id="4" idx="2"/>
          </p:cNvCxnSpPr>
          <p:nvPr/>
        </p:nvCxnSpPr>
        <p:spPr bwMode="auto">
          <a:xfrm rot="16200000" flipH="1">
            <a:off x="2010821" y="4413175"/>
            <a:ext cx="1913790" cy="2331646"/>
          </a:xfrm>
          <a:prstGeom prst="bentConnector2">
            <a:avLst/>
          </a:prstGeom>
          <a:noFill/>
          <a:ln w="25400" cap="flat" cmpd="sng" algn="ctr">
            <a:solidFill>
              <a:schemeClr val="tx1"/>
            </a:solidFill>
            <a:prstDash val="solid"/>
            <a:round/>
            <a:headEnd type="triangle" w="lg" len="lg"/>
            <a:tailEnd type="none" w="lg" len="lg"/>
          </a:ln>
          <a:effectLst/>
        </p:spPr>
      </p:cxnSp>
      <p:cxnSp>
        <p:nvCxnSpPr>
          <p:cNvPr id="16" name="Elbow Connector 15"/>
          <p:cNvCxnSpPr>
            <a:stCxn id="5" idx="2"/>
          </p:cNvCxnSpPr>
          <p:nvPr/>
        </p:nvCxnSpPr>
        <p:spPr bwMode="auto">
          <a:xfrm rot="5400000">
            <a:off x="5581545" y="4540846"/>
            <a:ext cx="1225276" cy="1387791"/>
          </a:xfrm>
          <a:prstGeom prst="bentConnector2">
            <a:avLst/>
          </a:prstGeom>
          <a:noFill/>
          <a:ln w="25400" cap="flat" cmpd="sng" algn="ctr">
            <a:solidFill>
              <a:schemeClr val="tx1"/>
            </a:solidFill>
            <a:prstDash val="solid"/>
            <a:round/>
            <a:headEnd type="none" w="lg" len="lg"/>
            <a:tailEnd type="triangle" w="lg" len="lg"/>
          </a:ln>
          <a:effectLst/>
        </p:spPr>
      </p:cxnSp>
      <p:cxnSp>
        <p:nvCxnSpPr>
          <p:cNvPr id="17" name="Elbow Connector 16"/>
          <p:cNvCxnSpPr/>
          <p:nvPr/>
        </p:nvCxnSpPr>
        <p:spPr bwMode="auto">
          <a:xfrm rot="10800000" flipV="1">
            <a:off x="4136822" y="4622101"/>
            <a:ext cx="2740899" cy="1913793"/>
          </a:xfrm>
          <a:prstGeom prst="bentConnector3">
            <a:avLst>
              <a:gd name="adj1" fmla="val 200"/>
            </a:avLst>
          </a:prstGeom>
          <a:noFill/>
          <a:ln w="25400" cap="flat" cmpd="sng" algn="ctr">
            <a:solidFill>
              <a:schemeClr val="tx1"/>
            </a:solidFill>
            <a:prstDash val="solid"/>
            <a:round/>
            <a:headEnd type="triangle" w="lg" len="lg"/>
            <a:tailEnd type="none" w="lg" len="lg"/>
          </a:ln>
          <a:effectLst/>
        </p:spPr>
      </p:cxnSp>
      <p:cxnSp>
        <p:nvCxnSpPr>
          <p:cNvPr id="19" name="Straight Connector 18"/>
          <p:cNvCxnSpPr/>
          <p:nvPr/>
        </p:nvCxnSpPr>
        <p:spPr bwMode="auto">
          <a:xfrm>
            <a:off x="0" y="4962319"/>
            <a:ext cx="9144000" cy="13252"/>
          </a:xfrm>
          <a:prstGeom prst="line">
            <a:avLst/>
          </a:prstGeom>
          <a:noFill/>
          <a:ln w="25400" cap="flat" cmpd="sng" algn="ctr">
            <a:solidFill>
              <a:schemeClr val="tx1"/>
            </a:solidFill>
            <a:prstDash val="dash"/>
            <a:round/>
            <a:headEnd type="none" w="med" len="med"/>
            <a:tailEnd type="none" w="med" len="med"/>
          </a:ln>
          <a:effectLst/>
        </p:spPr>
      </p:cxnSp>
      <p:sp>
        <p:nvSpPr>
          <p:cNvPr id="20" name="TextBox 19"/>
          <p:cNvSpPr txBox="1"/>
          <p:nvPr/>
        </p:nvSpPr>
        <p:spPr>
          <a:xfrm>
            <a:off x="-27199" y="4962319"/>
            <a:ext cx="852156" cy="646331"/>
          </a:xfrm>
          <a:prstGeom prst="rect">
            <a:avLst/>
          </a:prstGeom>
          <a:noFill/>
        </p:spPr>
        <p:txBody>
          <a:bodyPr wrap="none" rtlCol="0">
            <a:spAutoFit/>
          </a:bodyPr>
          <a:lstStyle/>
          <a:p>
            <a:r>
              <a:rPr lang="en-US" sz="1800" dirty="0" smtClean="0">
                <a:latin typeface="Calibri" pitchFamily="34" charset="0"/>
              </a:rPr>
              <a:t>Kernel </a:t>
            </a:r>
          </a:p>
          <a:p>
            <a:r>
              <a:rPr lang="en-US" sz="1800" dirty="0" smtClean="0">
                <a:latin typeface="Calibri" pitchFamily="34" charset="0"/>
              </a:rPr>
              <a:t>Space</a:t>
            </a:r>
          </a:p>
        </p:txBody>
      </p:sp>
      <p:sp>
        <p:nvSpPr>
          <p:cNvPr id="21" name="TextBox 20"/>
          <p:cNvSpPr txBox="1"/>
          <p:nvPr/>
        </p:nvSpPr>
        <p:spPr>
          <a:xfrm>
            <a:off x="-27199" y="4298936"/>
            <a:ext cx="742511" cy="646331"/>
          </a:xfrm>
          <a:prstGeom prst="rect">
            <a:avLst/>
          </a:prstGeom>
          <a:noFill/>
        </p:spPr>
        <p:txBody>
          <a:bodyPr wrap="none" rtlCol="0">
            <a:spAutoFit/>
          </a:bodyPr>
          <a:lstStyle/>
          <a:p>
            <a:r>
              <a:rPr lang="en-US" sz="1800" dirty="0" smtClean="0">
                <a:latin typeface="Calibri" pitchFamily="34" charset="0"/>
              </a:rPr>
              <a:t>User</a:t>
            </a:r>
          </a:p>
          <a:p>
            <a:r>
              <a:rPr lang="en-US" sz="1800" dirty="0" smtClean="0">
                <a:latin typeface="Calibri" pitchFamily="34" charset="0"/>
              </a:rPr>
              <a:t>Space</a:t>
            </a:r>
          </a:p>
        </p:txBody>
      </p:sp>
      <p:grpSp>
        <p:nvGrpSpPr>
          <p:cNvPr id="10" name="Group 9"/>
          <p:cNvGrpSpPr/>
          <p:nvPr/>
        </p:nvGrpSpPr>
        <p:grpSpPr>
          <a:xfrm>
            <a:off x="3390989" y="5315787"/>
            <a:ext cx="301686" cy="863217"/>
            <a:chOff x="3439630" y="5762870"/>
            <a:chExt cx="301686" cy="863217"/>
          </a:xfrm>
        </p:grpSpPr>
        <p:sp>
          <p:nvSpPr>
            <p:cNvPr id="15" name="TextBox 14"/>
            <p:cNvSpPr txBox="1"/>
            <p:nvPr/>
          </p:nvSpPr>
          <p:spPr>
            <a:xfrm>
              <a:off x="3482427" y="6120218"/>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18" name="TextBox 17"/>
            <p:cNvSpPr txBox="1"/>
            <p:nvPr/>
          </p:nvSpPr>
          <p:spPr>
            <a:xfrm>
              <a:off x="3492365" y="613220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27" name="TextBox 26"/>
            <p:cNvSpPr txBox="1"/>
            <p:nvPr/>
          </p:nvSpPr>
          <p:spPr>
            <a:xfrm>
              <a:off x="3439630" y="5762870"/>
              <a:ext cx="301686" cy="369332"/>
            </a:xfrm>
            <a:prstGeom prst="rect">
              <a:avLst/>
            </a:prstGeom>
            <a:noFill/>
          </p:spPr>
          <p:txBody>
            <a:bodyPr wrap="none" rtlCol="0">
              <a:spAutoFit/>
            </a:bodyPr>
            <a:lstStyle/>
            <a:p>
              <a:r>
                <a:rPr lang="en-US" sz="1800" smtClean="0">
                  <a:latin typeface="Calibri" pitchFamily="34" charset="0"/>
                </a:rPr>
                <a:t>0</a:t>
              </a:r>
              <a:endParaRPr lang="en-US" sz="1800" dirty="0" smtClean="0">
                <a:latin typeface="Calibri" pitchFamily="34" charset="0"/>
              </a:endParaRPr>
            </a:p>
          </p:txBody>
        </p:sp>
      </p:grpSp>
      <p:grpSp>
        <p:nvGrpSpPr>
          <p:cNvPr id="13" name="Group 12"/>
          <p:cNvGrpSpPr/>
          <p:nvPr/>
        </p:nvGrpSpPr>
        <p:grpSpPr>
          <a:xfrm>
            <a:off x="3624862" y="5315326"/>
            <a:ext cx="301686" cy="863217"/>
            <a:chOff x="3321630" y="4132392"/>
            <a:chExt cx="301686" cy="863217"/>
          </a:xfrm>
        </p:grpSpPr>
        <p:sp>
          <p:nvSpPr>
            <p:cNvPr id="29" name="TextBox 28"/>
            <p:cNvSpPr txBox="1"/>
            <p:nvPr/>
          </p:nvSpPr>
          <p:spPr>
            <a:xfrm>
              <a:off x="3364427" y="4489740"/>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30" name="TextBox 29"/>
            <p:cNvSpPr txBox="1"/>
            <p:nvPr/>
          </p:nvSpPr>
          <p:spPr>
            <a:xfrm>
              <a:off x="3374365" y="475351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31" name="TextBox 30"/>
            <p:cNvSpPr txBox="1"/>
            <p:nvPr/>
          </p:nvSpPr>
          <p:spPr>
            <a:xfrm>
              <a:off x="3321630" y="4132392"/>
              <a:ext cx="301686" cy="369332"/>
            </a:xfrm>
            <a:prstGeom prst="rect">
              <a:avLst/>
            </a:prstGeom>
            <a:noFill/>
          </p:spPr>
          <p:txBody>
            <a:bodyPr wrap="none" rtlCol="0">
              <a:spAutoFit/>
            </a:bodyPr>
            <a:lstStyle/>
            <a:p>
              <a:r>
                <a:rPr lang="en-US" sz="1800" dirty="0" smtClean="0">
                  <a:latin typeface="Calibri" pitchFamily="34" charset="0"/>
                </a:rPr>
                <a:t>1</a:t>
              </a:r>
            </a:p>
          </p:txBody>
        </p:sp>
      </p:grpSp>
      <p:grpSp>
        <p:nvGrpSpPr>
          <p:cNvPr id="32" name="Group 31"/>
          <p:cNvGrpSpPr/>
          <p:nvPr/>
        </p:nvGrpSpPr>
        <p:grpSpPr>
          <a:xfrm>
            <a:off x="3830270" y="5321954"/>
            <a:ext cx="301686" cy="863217"/>
            <a:chOff x="3321630" y="4132392"/>
            <a:chExt cx="301686" cy="863217"/>
          </a:xfrm>
        </p:grpSpPr>
        <p:sp>
          <p:nvSpPr>
            <p:cNvPr id="33" name="TextBox 32"/>
            <p:cNvSpPr txBox="1"/>
            <p:nvPr/>
          </p:nvSpPr>
          <p:spPr>
            <a:xfrm>
              <a:off x="3364427" y="4489740"/>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34" name="TextBox 33"/>
            <p:cNvSpPr txBox="1"/>
            <p:nvPr/>
          </p:nvSpPr>
          <p:spPr>
            <a:xfrm>
              <a:off x="3374365" y="475351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35" name="TextBox 34"/>
            <p:cNvSpPr txBox="1"/>
            <p:nvPr/>
          </p:nvSpPr>
          <p:spPr>
            <a:xfrm>
              <a:off x="3321630" y="4132392"/>
              <a:ext cx="301686" cy="369332"/>
            </a:xfrm>
            <a:prstGeom prst="rect">
              <a:avLst/>
            </a:prstGeom>
            <a:noFill/>
          </p:spPr>
          <p:txBody>
            <a:bodyPr wrap="none" rtlCol="0">
              <a:spAutoFit/>
            </a:bodyPr>
            <a:lstStyle/>
            <a:p>
              <a:r>
                <a:rPr lang="en-US" sz="1800" dirty="0" smtClean="0">
                  <a:latin typeface="Calibri" pitchFamily="34" charset="0"/>
                </a:rPr>
                <a:t>2</a:t>
              </a:r>
            </a:p>
          </p:txBody>
        </p:sp>
      </p:grpSp>
      <p:grpSp>
        <p:nvGrpSpPr>
          <p:cNvPr id="36" name="Group 35"/>
          <p:cNvGrpSpPr/>
          <p:nvPr/>
        </p:nvGrpSpPr>
        <p:grpSpPr>
          <a:xfrm>
            <a:off x="4060227" y="5322415"/>
            <a:ext cx="301686" cy="863217"/>
            <a:chOff x="3439630" y="5762870"/>
            <a:chExt cx="301686" cy="863217"/>
          </a:xfrm>
        </p:grpSpPr>
        <p:sp>
          <p:nvSpPr>
            <p:cNvPr id="37" name="TextBox 36"/>
            <p:cNvSpPr txBox="1"/>
            <p:nvPr/>
          </p:nvSpPr>
          <p:spPr>
            <a:xfrm>
              <a:off x="3482427" y="6120218"/>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38" name="TextBox 37"/>
            <p:cNvSpPr txBox="1"/>
            <p:nvPr/>
          </p:nvSpPr>
          <p:spPr>
            <a:xfrm>
              <a:off x="3492365" y="613220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39" name="TextBox 38"/>
            <p:cNvSpPr txBox="1"/>
            <p:nvPr/>
          </p:nvSpPr>
          <p:spPr>
            <a:xfrm>
              <a:off x="3439630" y="5762870"/>
              <a:ext cx="301686" cy="369332"/>
            </a:xfrm>
            <a:prstGeom prst="rect">
              <a:avLst/>
            </a:prstGeom>
            <a:noFill/>
          </p:spPr>
          <p:txBody>
            <a:bodyPr wrap="none" rtlCol="0">
              <a:spAutoFit/>
            </a:bodyPr>
            <a:lstStyle/>
            <a:p>
              <a:r>
                <a:rPr lang="en-US" sz="1800" dirty="0" smtClean="0">
                  <a:latin typeface="Calibri" pitchFamily="34" charset="0"/>
                </a:rPr>
                <a:t>3</a:t>
              </a:r>
            </a:p>
          </p:txBody>
        </p:sp>
      </p:grpSp>
      <p:grpSp>
        <p:nvGrpSpPr>
          <p:cNvPr id="40" name="Group 39"/>
          <p:cNvGrpSpPr/>
          <p:nvPr/>
        </p:nvGrpSpPr>
        <p:grpSpPr>
          <a:xfrm>
            <a:off x="4278887" y="5315791"/>
            <a:ext cx="301686" cy="863217"/>
            <a:chOff x="3439630" y="5762870"/>
            <a:chExt cx="301686" cy="863217"/>
          </a:xfrm>
        </p:grpSpPr>
        <p:sp>
          <p:nvSpPr>
            <p:cNvPr id="41" name="TextBox 40"/>
            <p:cNvSpPr txBox="1"/>
            <p:nvPr/>
          </p:nvSpPr>
          <p:spPr>
            <a:xfrm>
              <a:off x="3482427" y="6120218"/>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42" name="TextBox 41"/>
            <p:cNvSpPr txBox="1"/>
            <p:nvPr/>
          </p:nvSpPr>
          <p:spPr>
            <a:xfrm>
              <a:off x="3492365" y="613220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43" name="TextBox 42"/>
            <p:cNvSpPr txBox="1"/>
            <p:nvPr/>
          </p:nvSpPr>
          <p:spPr>
            <a:xfrm>
              <a:off x="3439630" y="5762870"/>
              <a:ext cx="301686" cy="369332"/>
            </a:xfrm>
            <a:prstGeom prst="rect">
              <a:avLst/>
            </a:prstGeom>
            <a:noFill/>
          </p:spPr>
          <p:txBody>
            <a:bodyPr wrap="none" rtlCol="0">
              <a:spAutoFit/>
            </a:bodyPr>
            <a:lstStyle/>
            <a:p>
              <a:r>
                <a:rPr lang="en-US" sz="1800" dirty="0" smtClean="0">
                  <a:latin typeface="Calibri" pitchFamily="34" charset="0"/>
                </a:rPr>
                <a:t>4</a:t>
              </a:r>
            </a:p>
          </p:txBody>
        </p:sp>
      </p:grpSp>
      <p:grpSp>
        <p:nvGrpSpPr>
          <p:cNvPr id="44" name="Group 43"/>
          <p:cNvGrpSpPr/>
          <p:nvPr/>
        </p:nvGrpSpPr>
        <p:grpSpPr>
          <a:xfrm>
            <a:off x="4498263" y="5312705"/>
            <a:ext cx="301686" cy="863217"/>
            <a:chOff x="3439630" y="5762870"/>
            <a:chExt cx="301686" cy="863217"/>
          </a:xfrm>
        </p:grpSpPr>
        <p:sp>
          <p:nvSpPr>
            <p:cNvPr id="45" name="TextBox 44"/>
            <p:cNvSpPr txBox="1"/>
            <p:nvPr/>
          </p:nvSpPr>
          <p:spPr>
            <a:xfrm>
              <a:off x="3482427" y="6120218"/>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46" name="TextBox 45"/>
            <p:cNvSpPr txBox="1"/>
            <p:nvPr/>
          </p:nvSpPr>
          <p:spPr>
            <a:xfrm>
              <a:off x="3492365" y="613220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47" name="TextBox 46"/>
            <p:cNvSpPr txBox="1"/>
            <p:nvPr/>
          </p:nvSpPr>
          <p:spPr>
            <a:xfrm>
              <a:off x="3439630" y="5762870"/>
              <a:ext cx="301686" cy="369332"/>
            </a:xfrm>
            <a:prstGeom prst="rect">
              <a:avLst/>
            </a:prstGeom>
            <a:noFill/>
          </p:spPr>
          <p:txBody>
            <a:bodyPr wrap="none" rtlCol="0">
              <a:spAutoFit/>
            </a:bodyPr>
            <a:lstStyle/>
            <a:p>
              <a:r>
                <a:rPr lang="en-US" sz="1800" dirty="0" smtClean="0">
                  <a:latin typeface="Calibri" pitchFamily="34" charset="0"/>
                </a:rPr>
                <a:t>5</a:t>
              </a:r>
            </a:p>
          </p:txBody>
        </p:sp>
      </p:grpSp>
      <p:grpSp>
        <p:nvGrpSpPr>
          <p:cNvPr id="48" name="Group 47"/>
          <p:cNvGrpSpPr/>
          <p:nvPr/>
        </p:nvGrpSpPr>
        <p:grpSpPr>
          <a:xfrm>
            <a:off x="4732136" y="5312244"/>
            <a:ext cx="301686" cy="863217"/>
            <a:chOff x="3321630" y="4132392"/>
            <a:chExt cx="301686" cy="863217"/>
          </a:xfrm>
        </p:grpSpPr>
        <p:sp>
          <p:nvSpPr>
            <p:cNvPr id="49" name="TextBox 48"/>
            <p:cNvSpPr txBox="1"/>
            <p:nvPr/>
          </p:nvSpPr>
          <p:spPr>
            <a:xfrm>
              <a:off x="3364427" y="4489740"/>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50" name="TextBox 49"/>
            <p:cNvSpPr txBox="1"/>
            <p:nvPr/>
          </p:nvSpPr>
          <p:spPr>
            <a:xfrm>
              <a:off x="3374365" y="475351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51" name="TextBox 50"/>
            <p:cNvSpPr txBox="1"/>
            <p:nvPr/>
          </p:nvSpPr>
          <p:spPr>
            <a:xfrm>
              <a:off x="3321630" y="4132392"/>
              <a:ext cx="301686" cy="369332"/>
            </a:xfrm>
            <a:prstGeom prst="rect">
              <a:avLst/>
            </a:prstGeom>
            <a:noFill/>
          </p:spPr>
          <p:txBody>
            <a:bodyPr wrap="none" rtlCol="0">
              <a:spAutoFit/>
            </a:bodyPr>
            <a:lstStyle/>
            <a:p>
              <a:r>
                <a:rPr lang="en-US" sz="1800" dirty="0" smtClean="0">
                  <a:latin typeface="Calibri" pitchFamily="34" charset="0"/>
                </a:rPr>
                <a:t>6</a:t>
              </a:r>
            </a:p>
          </p:txBody>
        </p:sp>
      </p:grpSp>
      <p:grpSp>
        <p:nvGrpSpPr>
          <p:cNvPr id="52" name="Group 51"/>
          <p:cNvGrpSpPr/>
          <p:nvPr/>
        </p:nvGrpSpPr>
        <p:grpSpPr>
          <a:xfrm>
            <a:off x="4937544" y="5318872"/>
            <a:ext cx="301686" cy="863217"/>
            <a:chOff x="3321630" y="4132392"/>
            <a:chExt cx="301686" cy="863217"/>
          </a:xfrm>
        </p:grpSpPr>
        <p:sp>
          <p:nvSpPr>
            <p:cNvPr id="53" name="TextBox 52"/>
            <p:cNvSpPr txBox="1"/>
            <p:nvPr/>
          </p:nvSpPr>
          <p:spPr>
            <a:xfrm>
              <a:off x="3364427" y="4489740"/>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54" name="TextBox 53"/>
            <p:cNvSpPr txBox="1"/>
            <p:nvPr/>
          </p:nvSpPr>
          <p:spPr>
            <a:xfrm>
              <a:off x="3374365" y="475351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55" name="TextBox 54"/>
            <p:cNvSpPr txBox="1"/>
            <p:nvPr/>
          </p:nvSpPr>
          <p:spPr>
            <a:xfrm>
              <a:off x="3321630" y="4132392"/>
              <a:ext cx="301686" cy="369332"/>
            </a:xfrm>
            <a:prstGeom prst="rect">
              <a:avLst/>
            </a:prstGeom>
            <a:noFill/>
          </p:spPr>
          <p:txBody>
            <a:bodyPr wrap="none" rtlCol="0">
              <a:spAutoFit/>
            </a:bodyPr>
            <a:lstStyle/>
            <a:p>
              <a:r>
                <a:rPr lang="en-US" sz="1800" dirty="0" smtClean="0">
                  <a:latin typeface="Calibri" pitchFamily="34" charset="0"/>
                </a:rPr>
                <a:t>7</a:t>
              </a:r>
            </a:p>
          </p:txBody>
        </p:sp>
      </p:grpSp>
      <p:grpSp>
        <p:nvGrpSpPr>
          <p:cNvPr id="56" name="Group 55"/>
          <p:cNvGrpSpPr/>
          <p:nvPr/>
        </p:nvGrpSpPr>
        <p:grpSpPr>
          <a:xfrm>
            <a:off x="5167501" y="5319333"/>
            <a:ext cx="301686" cy="863217"/>
            <a:chOff x="3439630" y="5762870"/>
            <a:chExt cx="301686" cy="863217"/>
          </a:xfrm>
        </p:grpSpPr>
        <p:sp>
          <p:nvSpPr>
            <p:cNvPr id="57" name="TextBox 56"/>
            <p:cNvSpPr txBox="1"/>
            <p:nvPr/>
          </p:nvSpPr>
          <p:spPr>
            <a:xfrm>
              <a:off x="3482427" y="6120218"/>
              <a:ext cx="216095" cy="505869"/>
            </a:xfrm>
            <a:prstGeom prst="rect">
              <a:avLst/>
            </a:prstGeom>
            <a:solidFill>
              <a:srgbClr val="F6F5BD"/>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58" name="TextBox 57"/>
            <p:cNvSpPr txBox="1"/>
            <p:nvPr/>
          </p:nvSpPr>
          <p:spPr>
            <a:xfrm>
              <a:off x="3492365" y="6132202"/>
              <a:ext cx="196217" cy="240950"/>
            </a:xfrm>
            <a:prstGeom prst="rect">
              <a:avLst/>
            </a:prstGeom>
            <a:solidFill>
              <a:schemeClr val="tx1"/>
            </a:solidFill>
            <a:ln w="25400">
              <a:solidFill>
                <a:schemeClr val="tx1"/>
              </a:solidFill>
            </a:ln>
          </p:spPr>
          <p:txBody>
            <a:bodyPr wrap="square" rtlCol="0" anchor="ctr" anchorCtr="1">
              <a:noAutofit/>
            </a:bodyPr>
            <a:lstStyle/>
            <a:p>
              <a:endParaRPr lang="en-US" sz="1800" dirty="0">
                <a:latin typeface="Calibri" pitchFamily="34" charset="0"/>
              </a:endParaRPr>
            </a:p>
          </p:txBody>
        </p:sp>
        <p:sp>
          <p:nvSpPr>
            <p:cNvPr id="59" name="TextBox 58"/>
            <p:cNvSpPr txBox="1"/>
            <p:nvPr/>
          </p:nvSpPr>
          <p:spPr>
            <a:xfrm>
              <a:off x="3439630" y="5762870"/>
              <a:ext cx="301686" cy="369332"/>
            </a:xfrm>
            <a:prstGeom prst="rect">
              <a:avLst/>
            </a:prstGeom>
            <a:noFill/>
          </p:spPr>
          <p:txBody>
            <a:bodyPr wrap="none" rtlCol="0">
              <a:spAutoFit/>
            </a:bodyPr>
            <a:lstStyle/>
            <a:p>
              <a:r>
                <a:rPr lang="en-US" sz="1800" dirty="0" smtClean="0">
                  <a:latin typeface="Calibri" pitchFamily="34" charset="0"/>
                </a:rPr>
                <a:t>8</a:t>
              </a:r>
            </a:p>
          </p:txBody>
        </p:sp>
      </p:grpSp>
    </p:spTree>
    <p:extLst>
      <p:ext uri="{BB962C8B-B14F-4D97-AF65-F5344CB8AC3E}">
        <p14:creationId xmlns:p14="http://schemas.microsoft.com/office/powerpoint/2010/main" val="320298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Communication between processes</a:t>
            </a:r>
          </a:p>
        </p:txBody>
      </p:sp>
      <p:sp>
        <p:nvSpPr>
          <p:cNvPr id="3" name="Content Placeholder 2"/>
          <p:cNvSpPr>
            <a:spLocks noGrp="1"/>
          </p:cNvSpPr>
          <p:nvPr>
            <p:ph idx="1"/>
          </p:nvPr>
        </p:nvSpPr>
        <p:spPr/>
        <p:txBody>
          <a:bodyPr/>
          <a:lstStyle/>
          <a:p>
            <a:r>
              <a:rPr lang="en-US" dirty="0"/>
              <a:t>Processes live in different “worlds”; memory address spaces due to </a:t>
            </a:r>
            <a:r>
              <a:rPr lang="en-US" dirty="0" smtClean="0"/>
              <a:t>virtual </a:t>
            </a:r>
            <a:r>
              <a:rPr lang="en-US" dirty="0"/>
              <a:t>memory.</a:t>
            </a:r>
          </a:p>
          <a:p>
            <a:r>
              <a:rPr lang="en-US" dirty="0"/>
              <a:t>Communication between processes is needed </a:t>
            </a:r>
          </a:p>
          <a:p>
            <a:pPr lvl="1"/>
            <a:r>
              <a:rPr lang="en-US" dirty="0"/>
              <a:t>e.g. killing a process from a shell command</a:t>
            </a:r>
          </a:p>
          <a:p>
            <a:pPr lvl="1"/>
            <a:r>
              <a:rPr lang="en-US" dirty="0"/>
              <a:t>e.g. sending data between processes </a:t>
            </a:r>
          </a:p>
        </p:txBody>
      </p:sp>
      <p:sp>
        <p:nvSpPr>
          <p:cNvPr id="6" name="TextBox 5"/>
          <p:cNvSpPr txBox="1"/>
          <p:nvPr/>
        </p:nvSpPr>
        <p:spPr>
          <a:xfrm>
            <a:off x="1776248" y="3767958"/>
            <a:ext cx="1828800" cy="1524000"/>
          </a:xfrm>
          <a:prstGeom prst="rect">
            <a:avLst/>
          </a:prstGeom>
          <a:solidFill>
            <a:schemeClr val="accent2">
              <a:lumMod val="20000"/>
              <a:lumOff val="80000"/>
            </a:schemeClr>
          </a:solidFill>
          <a:ln w="25400">
            <a:solidFill>
              <a:schemeClr val="tx1"/>
            </a:solidFill>
          </a:ln>
        </p:spPr>
        <p:txBody>
          <a:bodyPr wrap="square" rtlCol="0" anchor="ctr" anchorCtr="1">
            <a:noAutofit/>
          </a:bodyPr>
          <a:lstStyle/>
          <a:p>
            <a:r>
              <a:rPr lang="en-US" sz="1800" dirty="0">
                <a:latin typeface="Calibri" pitchFamily="34" charset="0"/>
              </a:rPr>
              <a:t>Process A’s address space</a:t>
            </a:r>
          </a:p>
        </p:txBody>
      </p:sp>
      <p:sp>
        <p:nvSpPr>
          <p:cNvPr id="7" name="TextBox 6"/>
          <p:cNvSpPr txBox="1"/>
          <p:nvPr/>
        </p:nvSpPr>
        <p:spPr>
          <a:xfrm>
            <a:off x="5118976" y="3767958"/>
            <a:ext cx="1828800" cy="1524000"/>
          </a:xfrm>
          <a:prstGeom prst="rect">
            <a:avLst/>
          </a:prstGeom>
          <a:solidFill>
            <a:srgbClr val="F1C7C7"/>
          </a:solidFill>
          <a:ln w="25400">
            <a:solidFill>
              <a:schemeClr val="tx1"/>
            </a:solidFill>
          </a:ln>
        </p:spPr>
        <p:txBody>
          <a:bodyPr wrap="square" rtlCol="0" anchor="ctr" anchorCtr="1">
            <a:noAutofit/>
          </a:bodyPr>
          <a:lstStyle/>
          <a:p>
            <a:r>
              <a:rPr lang="en-US" sz="1800">
                <a:latin typeface="Calibri" pitchFamily="34" charset="0"/>
              </a:rPr>
              <a:t>Process B’s address space</a:t>
            </a:r>
          </a:p>
        </p:txBody>
      </p:sp>
    </p:spTree>
    <p:extLst>
      <p:ext uri="{BB962C8B-B14F-4D97-AF65-F5344CB8AC3E}">
        <p14:creationId xmlns:p14="http://schemas.microsoft.com/office/powerpoint/2010/main" val="26795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r>
              <a:rPr lang="en-US"/>
              <a:t>Signals</a:t>
            </a:r>
          </a:p>
        </p:txBody>
      </p:sp>
      <p:sp>
        <p:nvSpPr>
          <p:cNvPr id="521259" name="Rectangle 43"/>
          <p:cNvSpPr>
            <a:spLocks noGrp="1" noChangeArrowheads="1"/>
          </p:cNvSpPr>
          <p:nvPr>
            <p:ph type="body" idx="1"/>
          </p:nvPr>
        </p:nvSpPr>
        <p:spPr>
          <a:xfrm>
            <a:off x="371475" y="1143000"/>
            <a:ext cx="8396287" cy="2741612"/>
          </a:xfrm>
        </p:spPr>
        <p:txBody>
          <a:bodyPr/>
          <a:lstStyle/>
          <a:p>
            <a:r>
              <a:rPr lang="en-US" dirty="0"/>
              <a:t>A </a:t>
            </a:r>
            <a:r>
              <a:rPr lang="en-US" i="1" dirty="0">
                <a:solidFill>
                  <a:srgbClr val="C00000"/>
                </a:solidFill>
              </a:rPr>
              <a:t>signal</a:t>
            </a:r>
            <a:r>
              <a:rPr lang="en-US" dirty="0"/>
              <a:t> is a small message that notifies a process that an event of some type has occurred in the system</a:t>
            </a:r>
          </a:p>
          <a:p>
            <a:r>
              <a:rPr lang="en-US" dirty="0"/>
              <a:t>Akin to exceptions and interrupts.  Sometimes called as software interrupts.</a:t>
            </a:r>
            <a:r>
              <a:rPr lang="en-US" b="0" dirty="0"/>
              <a:t> </a:t>
            </a:r>
          </a:p>
          <a:p>
            <a:r>
              <a:rPr lang="en-US" b="1" dirty="0"/>
              <a:t>Interrupts:</a:t>
            </a:r>
            <a:r>
              <a:rPr lang="en-US" b="0" dirty="0"/>
              <a:t> Hardware to OS, </a:t>
            </a:r>
            <a:r>
              <a:rPr lang="en-US" dirty="0"/>
              <a:t>Signals</a:t>
            </a:r>
            <a:r>
              <a:rPr lang="en-US" b="1" dirty="0">
                <a:solidFill>
                  <a:srgbClr val="000000"/>
                </a:solidFill>
              </a:rPr>
              <a:t>:</a:t>
            </a:r>
            <a:r>
              <a:rPr lang="en-US" b="0" dirty="0">
                <a:solidFill>
                  <a:srgbClr val="000000"/>
                </a:solidFill>
              </a:rPr>
              <a:t> OS to processes</a:t>
            </a:r>
            <a:endParaRPr lang="en-US" sz="2800" dirty="0">
              <a:solidFill>
                <a:srgbClr val="000000"/>
              </a:solidFill>
            </a:endParaRPr>
          </a:p>
          <a:p>
            <a:r>
              <a:rPr lang="en-US" dirty="0"/>
              <a:t>Signal type is identified by small integer ID’s (1-30)</a:t>
            </a:r>
          </a:p>
          <a:p>
            <a:r>
              <a:rPr lang="en-US" dirty="0"/>
              <a:t>Only information in a signal is its ID and the fact that it arrived</a:t>
            </a:r>
          </a:p>
          <a:p>
            <a:r>
              <a:rPr lang="en-US" dirty="0"/>
              <a:t>Most of them causes termination but process can block, define a "handler" or ignore them (except SIGKILL and SIGSTOP).   </a:t>
            </a:r>
          </a:p>
          <a:p>
            <a:pPr lvl="1"/>
            <a:endParaRPr lang="en-US" dirty="0"/>
          </a:p>
        </p:txBody>
      </p:sp>
    </p:spTree>
    <p:extLst>
      <p:ext uri="{BB962C8B-B14F-4D97-AF65-F5344CB8AC3E}">
        <p14:creationId xmlns:p14="http://schemas.microsoft.com/office/powerpoint/2010/main" val="363443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323850"/>
            <a:ext cx="7592093" cy="762000"/>
          </a:xfrm>
        </p:spPr>
        <p:txBody>
          <a:bodyPr/>
          <a:lstStyle/>
          <a:p>
            <a:r>
              <a:rPr lang="en-US"/>
              <a:t>Signals</a:t>
            </a:r>
            <a:endParaRPr lang="en-US">
              <a:solidFill>
                <a:srgbClr val="000000"/>
              </a:solidFill>
              <a:latin typeface="Calibri"/>
            </a:endParaRPr>
          </a:p>
        </p:txBody>
      </p:sp>
      <p:sp>
        <p:nvSpPr>
          <p:cNvPr id="4" name="TextBox 3"/>
          <p:cNvSpPr txBox="1"/>
          <p:nvPr/>
        </p:nvSpPr>
        <p:spPr>
          <a:xfrm>
            <a:off x="3200400" y="3200400"/>
            <a:ext cx="1242648" cy="369332"/>
          </a:xfrm>
          <a:prstGeom prst="rect">
            <a:avLst/>
          </a:prstGeom>
        </p:spPr>
        <p:txBody>
          <a:bodyPr wrap="none" rtlCol="0">
            <a:spAutoFit/>
          </a:bodyPr>
          <a:lstStyle/>
          <a:p>
            <a:r>
              <a:rPr lang="en-US" sz="1800" b="0">
                <a:latin typeface="Calibri" pitchFamily="34" charset="0"/>
              </a:rPr>
              <a:t>Thumbnail.</a:t>
            </a:r>
          </a:p>
        </p:txBody>
      </p:sp>
      <p:sp>
        <p:nvSpPr>
          <p:cNvPr id="5" name="TextBox 4"/>
          <p:cNvSpPr txBox="1"/>
          <p:nvPr/>
        </p:nvSpPr>
        <p:spPr>
          <a:xfrm>
            <a:off x="3200400" y="3200400"/>
            <a:ext cx="1242648" cy="369332"/>
          </a:xfrm>
          <a:prstGeom prst="rect">
            <a:avLst/>
          </a:prstGeom>
        </p:spPr>
        <p:txBody>
          <a:bodyPr wrap="none" rtlCol="0">
            <a:spAutoFit/>
          </a:bodyPr>
          <a:lstStyle/>
          <a:p>
            <a:r>
              <a:rPr lang="en-US" sz="1800" b="0">
                <a:latin typeface="Calibri" pitchFamily="34" charset="0"/>
              </a:rPr>
              <a:t>Thumbnail.</a:t>
            </a:r>
          </a:p>
        </p:txBody>
      </p:sp>
      <p:graphicFrame>
        <p:nvGraphicFramePr>
          <p:cNvPr id="6" name="Group 41"/>
          <p:cNvGraphicFramePr>
            <a:graphicFrameLocks noGrp="1"/>
          </p:cNvGraphicFramePr>
          <p:nvPr>
            <p:extLst>
              <p:ext uri="{D42A27DB-BD31-4B8C-83A1-F6EECF244321}">
                <p14:modId xmlns:p14="http://schemas.microsoft.com/office/powerpoint/2010/main" val="524029316"/>
              </p:ext>
            </p:extLst>
          </p:nvPr>
        </p:nvGraphicFramePr>
        <p:xfrm>
          <a:off x="276225" y="1295400"/>
          <a:ext cx="8001000" cy="5106924"/>
        </p:xfrm>
        <a:graphic>
          <a:graphicData uri="http://schemas.openxmlformats.org/drawingml/2006/table">
            <a:tbl>
              <a:tblPr bandRow="1">
                <a:tableStyleId>{6E25E649-3F16-4E02-A733-19D2CDBF48F0}</a:tableStyleId>
              </a:tblPr>
              <a:tblGrid>
                <a:gridCol w="679331">
                  <a:extLst>
                    <a:ext uri="{9D8B030D-6E8A-4147-A177-3AD203B41FA5}">
                      <a16:colId xmlns:a16="http://schemas.microsoft.com/office/drawing/2014/main" val="20000"/>
                    </a:ext>
                  </a:extLst>
                </a:gridCol>
                <a:gridCol w="1149468">
                  <a:extLst>
                    <a:ext uri="{9D8B030D-6E8A-4147-A177-3AD203B41FA5}">
                      <a16:colId xmlns:a16="http://schemas.microsoft.com/office/drawing/2014/main" val="20001"/>
                    </a:ext>
                  </a:extLst>
                </a:gridCol>
                <a:gridCol w="2052167">
                  <a:extLst>
                    <a:ext uri="{9D8B030D-6E8A-4147-A177-3AD203B41FA5}">
                      <a16:colId xmlns:a16="http://schemas.microsoft.com/office/drawing/2014/main" val="20002"/>
                    </a:ext>
                  </a:extLst>
                </a:gridCol>
                <a:gridCol w="4120034">
                  <a:extLst>
                    <a:ext uri="{9D8B030D-6E8A-4147-A177-3AD203B41FA5}">
                      <a16:colId xmlns:a16="http://schemas.microsoft.com/office/drawing/2014/main" val="20003"/>
                    </a:ext>
                  </a:extLst>
                </a:gridCol>
              </a:tblGrid>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a:ln>
                            <a:noFill/>
                          </a:ln>
                          <a:solidFill>
                            <a:srgbClr val="990000"/>
                          </a:solidFill>
                          <a:effectLst/>
                        </a:rPr>
                        <a:t>ID</a:t>
                      </a:r>
                      <a:endParaRPr kumimoji="0" lang="en-US" sz="1800" b="1" i="1" u="none" strike="noStrike" cap="none" normalizeH="0" baseline="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a:ln>
                            <a:noFill/>
                          </a:ln>
                          <a:solidFill>
                            <a:srgbClr val="990000"/>
                          </a:solidFill>
                          <a:effectLst/>
                        </a:rPr>
                        <a:t>Name</a:t>
                      </a:r>
                      <a:endParaRPr kumimoji="0" lang="en-US" sz="1800" b="1" i="1" u="none" strike="noStrike" cap="none" normalizeH="0" baseline="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a:ln>
                            <a:noFill/>
                          </a:ln>
                          <a:solidFill>
                            <a:srgbClr val="990000"/>
                          </a:solidFill>
                          <a:effectLst/>
                        </a:rPr>
                        <a:t>Default Action</a:t>
                      </a:r>
                      <a:endParaRPr kumimoji="0" lang="en-US" sz="1800" b="1" i="1" u="none" strike="noStrike" cap="none" normalizeH="0" baseline="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a:ln>
                            <a:noFill/>
                          </a:ln>
                          <a:solidFill>
                            <a:srgbClr val="990000"/>
                          </a:solidFill>
                          <a:effectLst/>
                        </a:rPr>
                        <a:t>Corresponding Event</a:t>
                      </a:r>
                      <a:endParaRPr kumimoji="0" lang="en-US" sz="1800" b="1" i="1" u="none" strike="noStrike" cap="none" normalizeH="0" baseline="0">
                        <a:ln>
                          <a:noFill/>
                        </a:ln>
                        <a:solidFill>
                          <a:srgbClr val="990000"/>
                        </a:solidFill>
                        <a:effectLst/>
                        <a:latin typeface="Calibri" pitchFamily="34" charset="0"/>
                      </a:endParaRPr>
                    </a:p>
                  </a:txBody>
                  <a:tcPr horzOverflow="overflow"/>
                </a:tc>
                <a:extLst>
                  <a:ext uri="{0D108BD9-81ED-4DB2-BD59-A6C34878D82A}">
                    <a16:rowId xmlns:a16="http://schemas.microsoft.com/office/drawing/2014/main" val="10000"/>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dirty="0">
                          <a:ln>
                            <a:noFill/>
                          </a:ln>
                          <a:solidFill>
                            <a:srgbClr val="000000"/>
                          </a:solidFill>
                          <a:effectLst/>
                          <a:latin typeface="Calibri"/>
                        </a:rPr>
                        <a:t>1</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solidFill>
                            <a:srgbClr val="000000"/>
                          </a:solidFill>
                          <a:effectLst/>
                          <a:latin typeface="Calibri"/>
                        </a:rPr>
                        <a:t>SIGHUP</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solidFill>
                            <a:srgbClr val="000000"/>
                          </a:solidFill>
                          <a:effectLst/>
                          <a:latin typeface="Calibri"/>
                        </a:rPr>
                        <a:t>Terminate</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solidFill>
                            <a:srgbClr val="000000"/>
                          </a:solidFill>
                          <a:effectLst/>
                          <a:latin typeface="Calibri"/>
                        </a:rPr>
                        <a:t>Terminal line close</a:t>
                      </a:r>
                      <a:endParaRPr kumimoji="0" lang="en-US" sz="1600" normalizeH="0">
                        <a:ln>
                          <a:noFill/>
                        </a:ln>
                        <a:solidFill>
                          <a:srgbClr val="000000"/>
                        </a:solidFill>
                        <a:effectLst/>
                        <a:latin typeface="Calibri"/>
                      </a:endParaRPr>
                    </a:p>
                  </a:txBody>
                  <a:tcPr horzOverflow="overflow"/>
                </a:tc>
                <a:extLst>
                  <a:ext uri="{0D108BD9-81ED-4DB2-BD59-A6C34878D82A}">
                    <a16:rowId xmlns:a16="http://schemas.microsoft.com/office/drawing/2014/main" val="2052918581"/>
                  </a:ext>
                </a:extLst>
              </a:tr>
              <a:tr h="0">
                <a:tc>
                  <a:txBody>
                    <a:bodyPr/>
                    <a:lstStyle/>
                    <a:p>
                      <a:pPr algn="r" defTabSz="895350" fontAlgn="base">
                        <a:lnSpc>
                          <a:spcPct val="95000"/>
                        </a:lnSpc>
                        <a:spcBef>
                          <a:spcPct val="50000"/>
                        </a:spcBef>
                        <a:spcAft>
                          <a:spcPct val="0"/>
                        </a:spcAft>
                        <a:buClr>
                          <a:schemeClr val="hlink"/>
                        </a:buClr>
                        <a:buFont typeface="Wingdings" pitchFamily="2" charset="2"/>
                        <a:buNone/>
                      </a:pPr>
                      <a:r>
                        <a:rPr kumimoji="0" lang="en-US" sz="1600" u="none" strike="noStrike" cap="none" normalizeH="0" baseline="0">
                          <a:ln>
                            <a:noFill/>
                          </a:ln>
                          <a:effectLst/>
                          <a:latin typeface="Calibri"/>
                        </a:rPr>
                        <a:t>2</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dirty="0">
                          <a:ln>
                            <a:noFill/>
                          </a:ln>
                          <a:effectLst/>
                          <a:latin typeface="Calibri"/>
                        </a:rPr>
                        <a:t>SIGINT</a:t>
                      </a:r>
                      <a:endParaRPr kumimoji="0" lang="en-US" sz="1600" i="0" u="none" strike="noStrike" cap="none" normalizeH="0" baseline="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Terminate</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User typed ctrl-c </a:t>
                      </a:r>
                      <a:endParaRPr kumimoji="0" lang="en-US" sz="1600" normalizeH="0">
                        <a:ln>
                          <a:noFill/>
                        </a:ln>
                        <a:effectLst/>
                        <a:latin typeface="Calibri"/>
                      </a:endParaRPr>
                    </a:p>
                  </a:txBody>
                  <a:tcPr horzOverflow="overflow"/>
                </a:tc>
                <a:extLst>
                  <a:ext uri="{0D108BD9-81ED-4DB2-BD59-A6C34878D82A}">
                    <a16:rowId xmlns:a16="http://schemas.microsoft.com/office/drawing/2014/main" val="10001"/>
                  </a:ext>
                </a:extLst>
              </a:tr>
              <a:tr h="0">
                <a:tc>
                  <a:txBody>
                    <a:bodyPr/>
                    <a:lstStyle/>
                    <a:p>
                      <a:pPr algn="r" defTabSz="895350" fontAlgn="base">
                        <a:lnSpc>
                          <a:spcPct val="95000"/>
                        </a:lnSpc>
                        <a:spcBef>
                          <a:spcPct val="50000"/>
                        </a:spcBef>
                        <a:spcAft>
                          <a:spcPct val="0"/>
                        </a:spcAft>
                        <a:buClr>
                          <a:schemeClr val="hlink"/>
                        </a:buClr>
                        <a:buFont typeface="Wingdings" pitchFamily="2" charset="2"/>
                        <a:buNone/>
                      </a:pPr>
                      <a:r>
                        <a:rPr kumimoji="0" lang="en-US" sz="1600" i="0" u="none" strike="noStrike" cap="none" normalizeH="0" baseline="0">
                          <a:ln>
                            <a:noFill/>
                          </a:ln>
                          <a:solidFill>
                            <a:srgbClr val="000000"/>
                          </a:solidFill>
                          <a:effectLst/>
                          <a:latin typeface="Calibri"/>
                        </a:rPr>
                        <a:t>3</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dirty="0">
                          <a:ln>
                            <a:noFill/>
                          </a:ln>
                          <a:solidFill>
                            <a:srgbClr val="000000"/>
                          </a:solidFill>
                          <a:effectLst/>
                          <a:latin typeface="Calibri"/>
                        </a:rPr>
                        <a:t>SIGQUIT</a:t>
                      </a:r>
                      <a:endParaRPr kumimoji="0" lang="en-US" sz="1600" normalizeH="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Terminate</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Ctrl+ \</a:t>
                      </a:r>
                      <a:endParaRPr kumimoji="0" lang="en-US" sz="1600" normalizeH="0">
                        <a:ln>
                          <a:noFill/>
                        </a:ln>
                        <a:effectLst/>
                        <a:latin typeface="Calibri"/>
                      </a:endParaRPr>
                    </a:p>
                  </a:txBody>
                  <a:tcPr horzOverflow="overflow"/>
                </a:tc>
                <a:extLst>
                  <a:ext uri="{0D108BD9-81ED-4DB2-BD59-A6C34878D82A}">
                    <a16:rowId xmlns:a16="http://schemas.microsoft.com/office/drawing/2014/main" val="3212100556"/>
                  </a:ext>
                </a:extLst>
              </a:tr>
              <a:tr h="0">
                <a:tc>
                  <a:txBody>
                    <a:bodyPr/>
                    <a:lstStyle/>
                    <a:p>
                      <a:pPr algn="r" defTabSz="895350" fontAlgn="base">
                        <a:lnSpc>
                          <a:spcPct val="95000"/>
                        </a:lnSpc>
                        <a:spcBef>
                          <a:spcPct val="50000"/>
                        </a:spcBef>
                        <a:spcAft>
                          <a:spcPct val="0"/>
                        </a:spcAft>
                        <a:buClr>
                          <a:schemeClr val="hlink"/>
                        </a:buClr>
                        <a:buFont typeface="Wingdings" pitchFamily="2" charset="2"/>
                        <a:buNone/>
                      </a:pPr>
                      <a:r>
                        <a:rPr kumimoji="0" lang="en-US" sz="1600" i="0" u="none" strike="noStrike" cap="none" normalizeH="0" baseline="0">
                          <a:ln>
                            <a:noFill/>
                          </a:ln>
                          <a:solidFill>
                            <a:srgbClr val="000000"/>
                          </a:solidFill>
                          <a:effectLst/>
                          <a:latin typeface="Calibri"/>
                        </a:rPr>
                        <a:t>4</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dirty="0">
                          <a:ln>
                            <a:noFill/>
                          </a:ln>
                          <a:solidFill>
                            <a:srgbClr val="000000"/>
                          </a:solidFill>
                          <a:effectLst/>
                          <a:latin typeface="Calibri"/>
                        </a:rPr>
                        <a:t>SIGILL</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a:ln>
                            <a:noFill/>
                          </a:ln>
                          <a:solidFill>
                            <a:srgbClr val="000000"/>
                          </a:solidFill>
                          <a:effectLst/>
                          <a:latin typeface="Calibri"/>
                        </a:rPr>
                        <a:t>Terminate</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Illegal instruction on CPU</a:t>
                      </a:r>
                      <a:endParaRPr kumimoji="0" lang="en-US" sz="1600" normalizeH="0">
                        <a:ln>
                          <a:noFill/>
                        </a:ln>
                        <a:effectLst/>
                        <a:latin typeface="Calibri"/>
                      </a:endParaRPr>
                    </a:p>
                  </a:txBody>
                  <a:tcPr horzOverflow="overflow"/>
                </a:tc>
                <a:extLst>
                  <a:ext uri="{0D108BD9-81ED-4DB2-BD59-A6C34878D82A}">
                    <a16:rowId xmlns:a16="http://schemas.microsoft.com/office/drawing/2014/main" val="3231203283"/>
                  </a:ext>
                </a:extLst>
              </a:tr>
              <a:tr h="0">
                <a:tc>
                  <a:txBody>
                    <a:bodyPr/>
                    <a:lstStyle/>
                    <a:p>
                      <a:pPr algn="r" defTabSz="895350" fontAlgn="base">
                        <a:lnSpc>
                          <a:spcPct val="95000"/>
                        </a:lnSpc>
                        <a:spcBef>
                          <a:spcPct val="50000"/>
                        </a:spcBef>
                        <a:spcAft>
                          <a:spcPct val="0"/>
                        </a:spcAft>
                        <a:buClr>
                          <a:schemeClr val="hlink"/>
                        </a:buClr>
                        <a:buFont typeface="Wingdings" pitchFamily="2" charset="2"/>
                        <a:buNone/>
                      </a:pPr>
                      <a:r>
                        <a:rPr kumimoji="0" lang="en-US" sz="1600" i="0" u="none" strike="noStrike" cap="none" normalizeH="0" baseline="0">
                          <a:ln>
                            <a:noFill/>
                          </a:ln>
                          <a:solidFill>
                            <a:srgbClr val="000000"/>
                          </a:solidFill>
                          <a:effectLst/>
                          <a:latin typeface="Calibri"/>
                        </a:rPr>
                        <a:t>8</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dirty="0">
                          <a:ln>
                            <a:noFill/>
                          </a:ln>
                          <a:solidFill>
                            <a:srgbClr val="000000"/>
                          </a:solidFill>
                          <a:effectLst/>
                          <a:latin typeface="Calibri"/>
                        </a:rPr>
                        <a:t>SIGFPE</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a:ln>
                            <a:noFill/>
                          </a:ln>
                          <a:solidFill>
                            <a:srgbClr val="000000"/>
                          </a:solidFill>
                          <a:effectLst/>
                          <a:latin typeface="Calibri"/>
                        </a:rPr>
                        <a:t>Terminate</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Floating point exception</a:t>
                      </a:r>
                      <a:endParaRPr kumimoji="0" lang="en-US" sz="1600" normalizeH="0">
                        <a:ln>
                          <a:noFill/>
                        </a:ln>
                        <a:effectLst/>
                        <a:latin typeface="Calibri"/>
                      </a:endParaRPr>
                    </a:p>
                  </a:txBody>
                  <a:tcPr horzOverflow="overflow"/>
                </a:tc>
                <a:extLst>
                  <a:ext uri="{0D108BD9-81ED-4DB2-BD59-A6C34878D82A}">
                    <a16:rowId xmlns:a16="http://schemas.microsoft.com/office/drawing/2014/main" val="558617748"/>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9</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dirty="0">
                          <a:ln>
                            <a:noFill/>
                          </a:ln>
                          <a:effectLst/>
                          <a:latin typeface="Calibri"/>
                        </a:rPr>
                        <a:t>SIGKILL</a:t>
                      </a:r>
                      <a:endParaRPr kumimoji="0" lang="en-US" sz="1600" i="0" u="none" strike="noStrike" cap="none" normalizeH="0" baseline="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dirty="0">
                          <a:ln>
                            <a:noFill/>
                          </a:ln>
                          <a:effectLst/>
                          <a:latin typeface="Calibri"/>
                        </a:rPr>
                        <a:t>Terminate</a:t>
                      </a:r>
                      <a:endParaRPr kumimoji="0" lang="en-US" sz="1600" i="0" u="none" strike="noStrike" cap="none" normalizeH="0" baseline="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Kill program (cannot override or ignore)</a:t>
                      </a:r>
                      <a:endParaRPr kumimoji="0" lang="en-US" sz="1600" i="0" u="none" strike="noStrike" cap="none" normalizeH="0" baseline="0">
                        <a:ln>
                          <a:noFill/>
                        </a:ln>
                        <a:solidFill>
                          <a:srgbClr val="000000"/>
                        </a:solidFill>
                        <a:effectLst/>
                        <a:latin typeface="Calibri"/>
                      </a:endParaRPr>
                    </a:p>
                  </a:txBody>
                  <a:tcPr horzOverflow="overflow"/>
                </a:tc>
                <a:extLst>
                  <a:ext uri="{0D108BD9-81ED-4DB2-BD59-A6C34878D82A}">
                    <a16:rowId xmlns:a16="http://schemas.microsoft.com/office/drawing/2014/main" val="10002"/>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11</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SIGSEGV</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dirty="0">
                          <a:ln>
                            <a:noFill/>
                          </a:ln>
                          <a:effectLst/>
                          <a:latin typeface="Calibri"/>
                        </a:rPr>
                        <a:t>Terminate </a:t>
                      </a:r>
                      <a:endParaRPr kumimoji="0" lang="en-US" sz="1600" i="0" u="none" strike="noStrike" cap="none" normalizeH="0" baseline="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Segmentation violation</a:t>
                      </a:r>
                      <a:endParaRPr kumimoji="0" lang="en-US" sz="1600" i="0" u="none" strike="noStrike" cap="none" normalizeH="0" baseline="0">
                        <a:ln>
                          <a:noFill/>
                        </a:ln>
                        <a:solidFill>
                          <a:srgbClr val="000000"/>
                        </a:solidFill>
                        <a:effectLst/>
                        <a:latin typeface="Calibri"/>
                      </a:endParaRPr>
                    </a:p>
                  </a:txBody>
                  <a:tcPr horzOverflow="overflow"/>
                </a:tc>
                <a:extLst>
                  <a:ext uri="{0D108BD9-81ED-4DB2-BD59-A6C34878D82A}">
                    <a16:rowId xmlns:a16="http://schemas.microsoft.com/office/drawing/2014/main" val="10003"/>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13</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SIGPIPE</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dirty="0">
                          <a:ln>
                            <a:noFill/>
                          </a:ln>
                          <a:solidFill>
                            <a:srgbClr val="000000"/>
                          </a:solidFill>
                          <a:effectLst/>
                          <a:latin typeface="Calibri"/>
                        </a:rPr>
                        <a:t>Terminate</a:t>
                      </a:r>
                      <a:endParaRPr kumimoji="0" lang="en-US" sz="1600" normalizeH="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Write on a closed pipe</a:t>
                      </a:r>
                      <a:endParaRPr kumimoji="0" lang="en-US" sz="1600" normalizeH="0">
                        <a:ln>
                          <a:noFill/>
                        </a:ln>
                        <a:solidFill>
                          <a:srgbClr val="000000"/>
                        </a:solidFill>
                        <a:effectLst/>
                        <a:latin typeface="Calibri"/>
                      </a:endParaRPr>
                    </a:p>
                  </a:txBody>
                  <a:tcPr horzOverflow="overflow"/>
                </a:tc>
                <a:extLst>
                  <a:ext uri="{0D108BD9-81ED-4DB2-BD59-A6C34878D82A}">
                    <a16:rowId xmlns:a16="http://schemas.microsoft.com/office/drawing/2014/main" val="3461865464"/>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14</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SIGALRM</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dirty="0">
                          <a:ln>
                            <a:noFill/>
                          </a:ln>
                          <a:effectLst/>
                          <a:latin typeface="Calibri"/>
                        </a:rPr>
                        <a:t>Terminate</a:t>
                      </a:r>
                      <a:endParaRPr kumimoji="0" lang="en-US" sz="1600" i="0" u="none" strike="noStrike" cap="none" normalizeH="0" baseline="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User timer</a:t>
                      </a:r>
                      <a:endParaRPr kumimoji="0" lang="en-US" sz="1600" i="0" u="none" strike="noStrike" cap="none" normalizeH="0" baseline="0">
                        <a:ln>
                          <a:noFill/>
                        </a:ln>
                        <a:solidFill>
                          <a:srgbClr val="000000"/>
                        </a:solidFill>
                        <a:effectLst/>
                        <a:latin typeface="Calibri"/>
                      </a:endParaRPr>
                    </a:p>
                  </a:txBody>
                  <a:tcPr horzOverflow="overflow"/>
                </a:tc>
                <a:extLst>
                  <a:ext uri="{0D108BD9-81ED-4DB2-BD59-A6C34878D82A}">
                    <a16:rowId xmlns:a16="http://schemas.microsoft.com/office/drawing/2014/main" val="10004"/>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15</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SIGTERM</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dirty="0">
                          <a:ln>
                            <a:noFill/>
                          </a:ln>
                          <a:solidFill>
                            <a:srgbClr val="000000"/>
                          </a:solidFill>
                          <a:effectLst/>
                          <a:latin typeface="Calibri"/>
                        </a:rPr>
                        <a:t>Terminate</a:t>
                      </a:r>
                      <a:endParaRPr kumimoji="0" lang="en-US" sz="1600" normalizeH="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Terminate process (can be overwritten)</a:t>
                      </a:r>
                      <a:endParaRPr kumimoji="0" lang="en-US" sz="1600" normalizeH="0">
                        <a:ln>
                          <a:noFill/>
                        </a:ln>
                        <a:solidFill>
                          <a:srgbClr val="000000"/>
                        </a:solidFill>
                        <a:effectLst/>
                        <a:latin typeface="Calibri"/>
                      </a:endParaRPr>
                    </a:p>
                  </a:txBody>
                  <a:tcPr horzOverflow="overflow"/>
                </a:tc>
                <a:extLst>
                  <a:ext uri="{0D108BD9-81ED-4DB2-BD59-A6C34878D82A}">
                    <a16:rowId xmlns:a16="http://schemas.microsoft.com/office/drawing/2014/main" val="1123123376"/>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17</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SIGCHLD</a:t>
                      </a:r>
                      <a:endParaRPr kumimoji="0" lang="en-US" sz="1600" i="0" u="none" strike="noStrike" cap="none" normalizeH="0" baseline="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dirty="0">
                          <a:ln>
                            <a:noFill/>
                          </a:ln>
                          <a:effectLst/>
                          <a:latin typeface="Calibri"/>
                        </a:rPr>
                        <a:t>Ignore</a:t>
                      </a:r>
                      <a:endParaRPr kumimoji="0" lang="en-US" sz="1600" i="0" u="none" strike="noStrike" cap="none" normalizeH="0" baseline="0" dirty="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u="none" strike="noStrike" cap="none" normalizeH="0" baseline="0">
                          <a:ln>
                            <a:noFill/>
                          </a:ln>
                          <a:effectLst/>
                          <a:latin typeface="Calibri"/>
                        </a:rPr>
                        <a:t>Child stopped or terminated</a:t>
                      </a:r>
                      <a:endParaRPr kumimoji="0" lang="en-US" sz="1600" i="0" u="none" strike="noStrike" cap="none" normalizeH="0" baseline="0">
                        <a:ln>
                          <a:noFill/>
                        </a:ln>
                        <a:solidFill>
                          <a:srgbClr val="000000"/>
                        </a:solidFill>
                        <a:effectLst/>
                        <a:latin typeface="Calibri"/>
                      </a:endParaRPr>
                    </a:p>
                  </a:txBody>
                  <a:tcPr horzOverflow="overflow"/>
                </a:tc>
                <a:extLst>
                  <a:ext uri="{0D108BD9-81ED-4DB2-BD59-A6C34878D82A}">
                    <a16:rowId xmlns:a16="http://schemas.microsoft.com/office/drawing/2014/main" val="10005"/>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19</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SIGSTOP</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a:ln>
                            <a:noFill/>
                          </a:ln>
                          <a:solidFill>
                            <a:srgbClr val="000000"/>
                          </a:solidFill>
                          <a:effectLst/>
                          <a:latin typeface="Calibri"/>
                        </a:rPr>
                        <a:t>Suspend</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dirty="0">
                          <a:ln>
                            <a:noFill/>
                          </a:ln>
                          <a:solidFill>
                            <a:srgbClr val="000000"/>
                          </a:solidFill>
                          <a:effectLst/>
                          <a:latin typeface="Calibri"/>
                        </a:rPr>
                        <a:t>Suspend process execution</a:t>
                      </a:r>
                      <a:endParaRPr kumimoji="0" lang="en-US" sz="1600" normalizeH="0" dirty="0">
                        <a:ln>
                          <a:noFill/>
                        </a:ln>
                        <a:solidFill>
                          <a:srgbClr val="000000"/>
                        </a:solidFill>
                        <a:effectLst/>
                        <a:latin typeface="Calibri"/>
                      </a:endParaRPr>
                    </a:p>
                  </a:txBody>
                  <a:tcPr horzOverflow="overflow"/>
                </a:tc>
                <a:extLst>
                  <a:ext uri="{0D108BD9-81ED-4DB2-BD59-A6C34878D82A}">
                    <a16:rowId xmlns:a16="http://schemas.microsoft.com/office/drawing/2014/main" val="1791454595"/>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18</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SIGCONT</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a:ln>
                            <a:noFill/>
                          </a:ln>
                          <a:solidFill>
                            <a:srgbClr val="000000"/>
                          </a:solidFill>
                          <a:effectLst/>
                          <a:latin typeface="Calibri"/>
                        </a:rPr>
                        <a:t>Continue</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dirty="0">
                          <a:ln>
                            <a:noFill/>
                          </a:ln>
                          <a:solidFill>
                            <a:srgbClr val="000000"/>
                          </a:solidFill>
                          <a:effectLst/>
                          <a:latin typeface="Calibri"/>
                        </a:rPr>
                        <a:t>Continue suspended </a:t>
                      </a:r>
                      <a:r>
                        <a:rPr kumimoji="0" lang="en-US" sz="1600" i="0" u="none" strike="noStrike" cap="none" normalizeH="0" baseline="0" dirty="0" smtClean="0">
                          <a:ln>
                            <a:noFill/>
                          </a:ln>
                          <a:solidFill>
                            <a:srgbClr val="000000"/>
                          </a:solidFill>
                          <a:effectLst/>
                          <a:latin typeface="Calibri"/>
                        </a:rPr>
                        <a:t>process</a:t>
                      </a:r>
                      <a:endParaRPr kumimoji="0" lang="en-US" sz="1600" normalizeH="0" dirty="0">
                        <a:ln>
                          <a:noFill/>
                        </a:ln>
                        <a:solidFill>
                          <a:srgbClr val="000000"/>
                        </a:solidFill>
                        <a:effectLst/>
                        <a:latin typeface="Calibri"/>
                      </a:endParaRPr>
                    </a:p>
                  </a:txBody>
                  <a:tcPr horzOverflow="overflow"/>
                </a:tc>
                <a:extLst>
                  <a:ext uri="{0D108BD9-81ED-4DB2-BD59-A6C34878D82A}">
                    <a16:rowId xmlns:a16="http://schemas.microsoft.com/office/drawing/2014/main" val="4179184418"/>
                  </a:ext>
                </a:extLst>
              </a:tr>
              <a:tr h="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10</a:t>
                      </a:r>
                      <a:r>
                        <a:rPr kumimoji="0" lang="en-US" sz="1800" b="1" i="0" u="none" strike="noStrike" cap="none" normalizeH="0" baseline="0">
                          <a:ln>
                            <a:noFill/>
                          </a:ln>
                          <a:solidFill>
                            <a:srgbClr val="000000"/>
                          </a:solidFill>
                          <a:effectLst/>
                          <a:latin typeface="Calibri"/>
                        </a:rPr>
                        <a:t/>
                      </a:r>
                      <a:br>
                        <a:rPr kumimoji="0" lang="en-US" sz="1800" b="1" i="0" u="none" strike="noStrike" cap="none" normalizeH="0" baseline="0">
                          <a:ln>
                            <a:noFill/>
                          </a:ln>
                          <a:solidFill>
                            <a:srgbClr val="000000"/>
                          </a:solidFill>
                          <a:effectLst/>
                          <a:latin typeface="Calibri"/>
                        </a:rPr>
                      </a:br>
                      <a:r>
                        <a:rPr kumimoji="0" lang="en-US" sz="1600" i="0" u="none" strike="noStrike" cap="none" normalizeH="0" baseline="0">
                          <a:ln>
                            <a:noFill/>
                          </a:ln>
                          <a:solidFill>
                            <a:srgbClr val="000000"/>
                          </a:solidFill>
                          <a:effectLst/>
                          <a:latin typeface="Calibri"/>
                        </a:rPr>
                        <a:t>12</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a:ln>
                            <a:noFill/>
                          </a:ln>
                          <a:solidFill>
                            <a:srgbClr val="000000"/>
                          </a:solidFill>
                          <a:effectLst/>
                          <a:latin typeface="Calibri"/>
                        </a:rPr>
                        <a:t>SIGUSR1</a:t>
                      </a:r>
                      <a:r>
                        <a:rPr kumimoji="0" lang="en-US" sz="1800" b="1" i="0" u="none" strike="noStrike" cap="none" normalizeH="0" baseline="0">
                          <a:ln>
                            <a:noFill/>
                          </a:ln>
                          <a:solidFill>
                            <a:srgbClr val="000000"/>
                          </a:solidFill>
                          <a:effectLst/>
                          <a:latin typeface="Calibri"/>
                        </a:rPr>
                        <a:t/>
                      </a:r>
                      <a:br>
                        <a:rPr kumimoji="0" lang="en-US" sz="1800" b="1" i="0" u="none" strike="noStrike" cap="none" normalizeH="0" baseline="0">
                          <a:ln>
                            <a:noFill/>
                          </a:ln>
                          <a:solidFill>
                            <a:srgbClr val="000000"/>
                          </a:solidFill>
                          <a:effectLst/>
                          <a:latin typeface="Calibri"/>
                        </a:rPr>
                      </a:br>
                      <a:r>
                        <a:rPr kumimoji="0" lang="en-US" sz="1600" i="0" u="none" strike="noStrike" cap="none" normalizeH="0" baseline="0">
                          <a:ln>
                            <a:noFill/>
                          </a:ln>
                          <a:solidFill>
                            <a:srgbClr val="000000"/>
                          </a:solidFill>
                          <a:effectLst/>
                          <a:latin typeface="Calibri"/>
                        </a:rPr>
                        <a:t>SIGUSR2</a:t>
                      </a:r>
                      <a:endParaRPr kumimoji="0" lang="en-US" sz="1600" normalizeH="0">
                        <a:ln>
                          <a:noFill/>
                        </a:ln>
                        <a:solidFill>
                          <a:srgbClr val="000000"/>
                        </a:solidFill>
                        <a:effectLst/>
                        <a:latin typeface="Calibri"/>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normalizeH="0">
                          <a:ln>
                            <a:noFill/>
                          </a:ln>
                          <a:solidFill>
                            <a:srgbClr val="000000"/>
                          </a:solidFill>
                          <a:effectLst/>
                          <a:latin typeface="Calibri"/>
                        </a:rPr>
                        <a:t>Ignore</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i="0" u="none" strike="noStrike" cap="none" normalizeH="0" baseline="0" dirty="0">
                          <a:ln>
                            <a:noFill/>
                          </a:ln>
                          <a:solidFill>
                            <a:srgbClr val="000000"/>
                          </a:solidFill>
                          <a:effectLst/>
                          <a:latin typeface="Calibri"/>
                        </a:rPr>
                        <a:t>User defined </a:t>
                      </a:r>
                      <a:endParaRPr kumimoji="0" lang="en-US" sz="1600" normalizeH="0" dirty="0">
                        <a:ln>
                          <a:noFill/>
                        </a:ln>
                        <a:solidFill>
                          <a:srgbClr val="000000"/>
                        </a:solidFill>
                        <a:effectLst/>
                        <a:latin typeface="Calibri"/>
                      </a:endParaRPr>
                    </a:p>
                  </a:txBody>
                  <a:tcPr horzOverflow="overflow"/>
                </a:tc>
                <a:extLst>
                  <a:ext uri="{0D108BD9-81ED-4DB2-BD59-A6C34878D82A}">
                    <a16:rowId xmlns:a16="http://schemas.microsoft.com/office/drawing/2014/main" val="1557578343"/>
                  </a:ext>
                </a:extLst>
              </a:tr>
            </a:tbl>
          </a:graphicData>
        </a:graphic>
      </p:graphicFrame>
    </p:spTree>
    <p:extLst>
      <p:ext uri="{BB962C8B-B14F-4D97-AF65-F5344CB8AC3E}">
        <p14:creationId xmlns:p14="http://schemas.microsoft.com/office/powerpoint/2010/main" val="607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t>Signal Concepts: Sending a Signal</a:t>
            </a:r>
          </a:p>
        </p:txBody>
      </p:sp>
      <p:sp>
        <p:nvSpPr>
          <p:cNvPr id="547843" name="Rectangle 3"/>
          <p:cNvSpPr>
            <a:spLocks noGrp="1" noChangeArrowheads="1"/>
          </p:cNvSpPr>
          <p:nvPr>
            <p:ph type="body" idx="1"/>
          </p:nvPr>
        </p:nvSpPr>
        <p:spPr>
          <a:xfrm>
            <a:off x="366713" y="1328738"/>
            <a:ext cx="8548687" cy="4691062"/>
          </a:xfrm>
        </p:spPr>
        <p:txBody>
          <a:bodyPr/>
          <a:lstStyle/>
          <a:p>
            <a:r>
              <a:rPr lang="en-US" sz="2400" b="1"/>
              <a:t>Kernel</a:t>
            </a:r>
            <a:r>
              <a:rPr lang="en-US"/>
              <a:t> </a:t>
            </a:r>
            <a:r>
              <a:rPr lang="en-US" i="1">
                <a:solidFill>
                  <a:srgbClr val="C00000"/>
                </a:solidFill>
              </a:rPr>
              <a:t>sends</a:t>
            </a:r>
            <a:r>
              <a:rPr lang="en-US"/>
              <a:t> (delivers) a signal to a </a:t>
            </a:r>
            <a:r>
              <a:rPr lang="en-US" i="1">
                <a:solidFill>
                  <a:srgbClr val="C00000"/>
                </a:solidFill>
              </a:rPr>
              <a:t>destination process</a:t>
            </a:r>
            <a:r>
              <a:rPr lang="en-US">
                <a:solidFill>
                  <a:srgbClr val="C00000"/>
                </a:solidFill>
              </a:rPr>
              <a:t> </a:t>
            </a:r>
            <a:r>
              <a:rPr lang="en-US"/>
              <a:t>by updating some state in the context of the destination process</a:t>
            </a:r>
            <a:endParaRPr lang="en-US" sz="2800"/>
          </a:p>
          <a:p>
            <a:r>
              <a:rPr lang="en-US"/>
              <a:t>Signals can be initiated by:</a:t>
            </a:r>
          </a:p>
          <a:p>
            <a:pPr lvl="1"/>
            <a:r>
              <a:rPr lang="en-US"/>
              <a:t>Hardware event, interrupt: SIGFPE, SIGSEGV, SIGILL. </a:t>
            </a:r>
          </a:p>
          <a:p>
            <a:pPr lvl="1"/>
            <a:r>
              <a:rPr lang="en-US"/>
              <a:t>OS event: SIGPIPE, SIGHUP, SIGCHLD, SIGALRM, User input</a:t>
            </a:r>
          </a:p>
          <a:p>
            <a:pPr lvl="1"/>
            <a:r>
              <a:rPr lang="en-US"/>
              <a:t>Process request: kill() system call</a:t>
            </a:r>
          </a:p>
          <a:p>
            <a:r>
              <a:rPr lang="en-US"/>
              <a:t>PCB stores signal delivery status and setup for a process.</a:t>
            </a:r>
          </a:p>
          <a:p>
            <a:r>
              <a:rPr lang="en-US"/>
              <a:t>Each is a bitmap, a bit per signal:</a:t>
            </a:r>
          </a:p>
          <a:p>
            <a:pPr lvl="1"/>
            <a:r>
              <a:rPr lang="en-US" b="1"/>
              <a:t>Pending:</a:t>
            </a:r>
            <a:r>
              <a:rPr lang="en-US"/>
              <a:t> </a:t>
            </a:r>
            <a:r>
              <a:rPr lang="en-US" b="0"/>
              <a:t>Signal is sent to the process, waiting to be delivered</a:t>
            </a:r>
          </a:p>
          <a:p>
            <a:pPr lvl="1"/>
            <a:r>
              <a:rPr lang="en-US" b="1"/>
              <a:t>Block: </a:t>
            </a:r>
            <a:r>
              <a:rPr lang="en-US"/>
              <a:t> Delivery of signal is to be blocked by the process</a:t>
            </a:r>
          </a:p>
          <a:p>
            <a:pPr marL="457200" lvl="1" indent="0">
              <a:buNone/>
            </a:pPr>
            <a:endParaRPr lang="en-US" b="0"/>
          </a:p>
        </p:txBody>
      </p:sp>
    </p:spTree>
    <p:extLst>
      <p:ext uri="{BB962C8B-B14F-4D97-AF65-F5344CB8AC3E}">
        <p14:creationId xmlns:p14="http://schemas.microsoft.com/office/powerpoint/2010/main" val="16345265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47842" name="Rectangle 2"/>
          <p:cNvSpPr>
            <a:spLocks noGrp="1" noChangeArrowheads="1"/>
          </p:cNvSpPr>
          <p:nvPr>
            <p:ph type="title"/>
          </p:nvPr>
        </p:nvSpPr>
        <p:spPr/>
        <p:txBody>
          <a:bodyPr/>
          <a:lstStyle/>
          <a:p>
            <a:r>
              <a:rPr lang="en-US"/>
              <a:t>Signal Concepts: Sending a Signal</a:t>
            </a:r>
          </a:p>
        </p:txBody>
      </p:sp>
      <p:sp>
        <p:nvSpPr>
          <p:cNvPr id="2" name="Rectangle 1"/>
          <p:cNvSpPr/>
          <p:nvPr/>
        </p:nvSpPr>
        <p:spPr bwMode="auto">
          <a:xfrm>
            <a:off x="238125" y="2714625"/>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9" y="4817576"/>
            <a:ext cx="781111" cy="369332"/>
          </a:xfrm>
          <a:prstGeom prst="rect">
            <a:avLst/>
          </a:prstGeom>
          <a:noFill/>
        </p:spPr>
        <p:txBody>
          <a:bodyPr wrap="none" rtlCol="0">
            <a:spAutoFit/>
          </a:bodyPr>
          <a:lstStyle/>
          <a:p>
            <a:r>
              <a:rPr lang="en-US" sz="1800">
                <a:latin typeface="Calibri" pitchFamily="34" charset="0"/>
              </a:rPr>
              <a:t>kernel</a:t>
            </a:r>
          </a:p>
        </p:txBody>
      </p:sp>
      <p:sp>
        <p:nvSpPr>
          <p:cNvPr id="11" name="TextBox 10"/>
          <p:cNvSpPr txBox="1"/>
          <p:nvPr/>
        </p:nvSpPr>
        <p:spPr>
          <a:xfrm>
            <a:off x="8018436" y="1257300"/>
            <a:ext cx="1125565" cy="369332"/>
          </a:xfrm>
          <a:prstGeom prst="rect">
            <a:avLst/>
          </a:prstGeom>
          <a:noFill/>
        </p:spPr>
        <p:txBody>
          <a:bodyPr wrap="none" rtlCol="0">
            <a:spAutoFit/>
          </a:bodyPr>
          <a:lstStyle/>
          <a:p>
            <a:r>
              <a:rPr lang="en-US" sz="180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2652837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47842" name="Rectangle 2"/>
          <p:cNvSpPr>
            <a:spLocks noGrp="1" noChangeArrowheads="1"/>
          </p:cNvSpPr>
          <p:nvPr>
            <p:ph type="title"/>
          </p:nvPr>
        </p:nvSpPr>
        <p:spPr/>
        <p:txBody>
          <a:bodyPr/>
          <a:lstStyle/>
          <a:p>
            <a:r>
              <a:rPr lang="en-US"/>
              <a:t>Signal Concepts: Sending a Signal</a:t>
            </a:r>
          </a:p>
        </p:txBody>
      </p:sp>
      <p:sp>
        <p:nvSpPr>
          <p:cNvPr id="2" name="Rectangle 1"/>
          <p:cNvSpPr/>
          <p:nvPr/>
        </p:nvSpPr>
        <p:spPr bwMode="auto">
          <a:xfrm>
            <a:off x="238125" y="2714625"/>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9" y="4856462"/>
            <a:ext cx="781111" cy="369332"/>
          </a:xfrm>
          <a:prstGeom prst="rect">
            <a:avLst/>
          </a:prstGeom>
          <a:noFill/>
        </p:spPr>
        <p:txBody>
          <a:bodyPr wrap="none" rtlCol="0">
            <a:spAutoFit/>
          </a:bodyPr>
          <a:lstStyle/>
          <a:p>
            <a:r>
              <a:rPr lang="en-US" sz="1800">
                <a:latin typeface="Calibri" pitchFamily="34" charset="0"/>
              </a:rPr>
              <a:t>kernel</a:t>
            </a:r>
          </a:p>
        </p:txBody>
      </p:sp>
      <p:sp>
        <p:nvSpPr>
          <p:cNvPr id="11" name="TextBox 10"/>
          <p:cNvSpPr txBox="1"/>
          <p:nvPr/>
        </p:nvSpPr>
        <p:spPr>
          <a:xfrm>
            <a:off x="8018436" y="1272590"/>
            <a:ext cx="1125565" cy="369332"/>
          </a:xfrm>
          <a:prstGeom prst="rect">
            <a:avLst/>
          </a:prstGeom>
          <a:noFill/>
        </p:spPr>
        <p:txBody>
          <a:bodyPr wrap="none" rtlCol="0">
            <a:spAutoFit/>
          </a:bodyPr>
          <a:lstStyle/>
          <a:p>
            <a:r>
              <a:rPr lang="en-US" sz="1800">
                <a:latin typeface="Calibri" pitchFamily="34" charset="0"/>
              </a:rPr>
              <a:t>User level</a:t>
            </a:r>
          </a:p>
        </p:txBody>
      </p:sp>
      <p:sp>
        <p:nvSpPr>
          <p:cNvPr id="9" name="Right Arrow 8"/>
          <p:cNvSpPr/>
          <p:nvPr/>
        </p:nvSpPr>
        <p:spPr bwMode="auto">
          <a:xfrm rot="5233810">
            <a:off x="703166" y="4570333"/>
            <a:ext cx="2847712"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a:t>kill(</a:t>
            </a:r>
            <a:r>
              <a:rPr lang="en-US" err="1"/>
              <a:t>C,signal</a:t>
            </a:r>
            <a:r>
              <a:rPr lang="en-US"/>
              <a:t>)</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29" name="TextBox 28"/>
          <p:cNvSpPr txBox="1"/>
          <p:nvPr/>
        </p:nvSpPr>
        <p:spPr>
          <a:xfrm>
            <a:off x="2009775" y="6267450"/>
            <a:ext cx="200025" cy="369332"/>
          </a:xfrm>
          <a:prstGeom prst="rect">
            <a:avLst/>
          </a:prstGeom>
          <a:noFill/>
        </p:spPr>
        <p:txBody>
          <a:bodyPr wrap="square" rtlCol="0" anchor="t">
            <a:spAutoFit/>
          </a:bodyPr>
          <a:lstStyle/>
          <a:p>
            <a:r>
              <a:rPr lang="en-US" sz="1800">
                <a:latin typeface="Calibri" pitchFamily="34" charset="0"/>
              </a:rPr>
              <a:t>0</a:t>
            </a:r>
          </a:p>
        </p:txBody>
      </p:sp>
    </p:spTree>
    <p:extLst>
      <p:ext uri="{BB962C8B-B14F-4D97-AF65-F5344CB8AC3E}">
        <p14:creationId xmlns:p14="http://schemas.microsoft.com/office/powerpoint/2010/main" val="9695423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97678"/>
            <a:ext cx="9144001"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47842" name="Rectangle 2"/>
          <p:cNvSpPr>
            <a:spLocks noGrp="1" noChangeArrowheads="1"/>
          </p:cNvSpPr>
          <p:nvPr>
            <p:ph type="title"/>
          </p:nvPr>
        </p:nvSpPr>
        <p:spPr/>
        <p:txBody>
          <a:bodyPr/>
          <a:lstStyle/>
          <a:p>
            <a:r>
              <a:rPr lang="en-US"/>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A</a:t>
            </a:r>
          </a:p>
        </p:txBody>
      </p:sp>
      <p:sp>
        <p:nvSpPr>
          <p:cNvPr id="5" name="Rectangle 4"/>
          <p:cNvSpPr/>
          <p:nvPr/>
        </p:nvSpPr>
        <p:spPr bwMode="auto">
          <a:xfrm>
            <a:off x="3095625" y="12763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53424" y="4821793"/>
            <a:ext cx="781111" cy="369332"/>
          </a:xfrm>
          <a:prstGeom prst="rect">
            <a:avLst/>
          </a:prstGeom>
          <a:noFill/>
        </p:spPr>
        <p:txBody>
          <a:bodyPr wrap="none" rtlCol="0">
            <a:spAutoFit/>
          </a:bodyPr>
          <a:lstStyle/>
          <a:p>
            <a:r>
              <a:rPr lang="en-US" sz="1800">
                <a:latin typeface="Calibri" pitchFamily="34" charset="0"/>
              </a:rPr>
              <a:t>kernel</a:t>
            </a:r>
          </a:p>
        </p:txBody>
      </p:sp>
      <p:sp>
        <p:nvSpPr>
          <p:cNvPr id="11" name="TextBox 10"/>
          <p:cNvSpPr txBox="1"/>
          <p:nvPr/>
        </p:nvSpPr>
        <p:spPr>
          <a:xfrm>
            <a:off x="8018436" y="1276350"/>
            <a:ext cx="1125565" cy="369332"/>
          </a:xfrm>
          <a:prstGeom prst="rect">
            <a:avLst/>
          </a:prstGeom>
          <a:noFill/>
        </p:spPr>
        <p:txBody>
          <a:bodyPr wrap="none" rtlCol="0">
            <a:spAutoFit/>
          </a:bodyPr>
          <a:lstStyle/>
          <a:p>
            <a:r>
              <a:rPr lang="en-US" sz="180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a:latin typeface="Calibri" pitchFamily="34" charset="0"/>
              </a:rPr>
              <a:t>1</a:t>
            </a:r>
          </a:p>
        </p:txBody>
      </p:sp>
    </p:spTree>
    <p:extLst>
      <p:ext uri="{BB962C8B-B14F-4D97-AF65-F5344CB8AC3E}">
        <p14:creationId xmlns:p14="http://schemas.microsoft.com/office/powerpoint/2010/main" val="19677686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47842" name="Rectangle 2"/>
          <p:cNvSpPr>
            <a:spLocks noGrp="1" noChangeArrowheads="1"/>
          </p:cNvSpPr>
          <p:nvPr>
            <p:ph type="title"/>
          </p:nvPr>
        </p:nvSpPr>
        <p:spPr/>
        <p:txBody>
          <a:bodyPr/>
          <a:lstStyle/>
          <a:p>
            <a:r>
              <a:rPr lang="en-US"/>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B</a:t>
            </a:r>
          </a:p>
        </p:txBody>
      </p:sp>
      <p:sp>
        <p:nvSpPr>
          <p:cNvPr id="6" name="Rectangle 5"/>
          <p:cNvSpPr/>
          <p:nvPr/>
        </p:nvSpPr>
        <p:spPr bwMode="auto">
          <a:xfrm>
            <a:off x="6172200" y="32194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43571" y="4749284"/>
            <a:ext cx="781111" cy="369332"/>
          </a:xfrm>
          <a:prstGeom prst="rect">
            <a:avLst/>
          </a:prstGeom>
          <a:noFill/>
        </p:spPr>
        <p:txBody>
          <a:bodyPr wrap="none" rtlCol="0">
            <a:spAutoFit/>
          </a:bodyPr>
          <a:lstStyle/>
          <a:p>
            <a:r>
              <a:rPr lang="en-US" sz="1800">
                <a:latin typeface="Calibri" pitchFamily="34" charset="0"/>
              </a:rPr>
              <a:t>kernel</a:t>
            </a:r>
          </a:p>
        </p:txBody>
      </p:sp>
      <p:sp>
        <p:nvSpPr>
          <p:cNvPr id="11" name="TextBox 10"/>
          <p:cNvSpPr txBox="1"/>
          <p:nvPr/>
        </p:nvSpPr>
        <p:spPr>
          <a:xfrm>
            <a:off x="7999117" y="1290473"/>
            <a:ext cx="1125565" cy="369332"/>
          </a:xfrm>
          <a:prstGeom prst="rect">
            <a:avLst/>
          </a:prstGeom>
          <a:noFill/>
        </p:spPr>
        <p:txBody>
          <a:bodyPr wrap="none" rtlCol="0">
            <a:spAutoFit/>
          </a:bodyPr>
          <a:lstStyle/>
          <a:p>
            <a:r>
              <a:rPr lang="en-US" sz="180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a:latin typeface="Calibri" pitchFamily="34" charset="0"/>
              </a:rPr>
              <a:t>1</a:t>
            </a:r>
          </a:p>
        </p:txBody>
      </p:sp>
      <p:sp>
        <p:nvSpPr>
          <p:cNvPr id="28" name="Right Arrow 27"/>
          <p:cNvSpPr/>
          <p:nvPr/>
        </p:nvSpPr>
        <p:spPr bwMode="auto">
          <a:xfrm rot="20015907">
            <a:off x="1987298" y="4960167"/>
            <a:ext cx="4593911"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a:t>Received by C</a:t>
            </a:r>
          </a:p>
        </p:txBody>
      </p:sp>
    </p:spTree>
    <p:extLst>
      <p:ext uri="{BB962C8B-B14F-4D97-AF65-F5344CB8AC3E}">
        <p14:creationId xmlns:p14="http://schemas.microsoft.com/office/powerpoint/2010/main" val="15411732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97678"/>
            <a:ext cx="9144001"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47842" name="Rectangle 2"/>
          <p:cNvSpPr>
            <a:spLocks noGrp="1" noChangeArrowheads="1"/>
          </p:cNvSpPr>
          <p:nvPr>
            <p:ph type="title"/>
          </p:nvPr>
        </p:nvSpPr>
        <p:spPr/>
        <p:txBody>
          <a:bodyPr/>
          <a:lstStyle/>
          <a:p>
            <a:r>
              <a:rPr lang="en-US"/>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53424" y="4860222"/>
            <a:ext cx="781111" cy="369332"/>
          </a:xfrm>
          <a:prstGeom prst="rect">
            <a:avLst/>
          </a:prstGeom>
          <a:noFill/>
        </p:spPr>
        <p:txBody>
          <a:bodyPr wrap="none" rtlCol="0">
            <a:spAutoFit/>
          </a:bodyPr>
          <a:lstStyle/>
          <a:p>
            <a:r>
              <a:rPr lang="en-US" sz="1800">
                <a:latin typeface="Calibri" pitchFamily="34" charset="0"/>
              </a:rPr>
              <a:t>kernel</a:t>
            </a:r>
          </a:p>
        </p:txBody>
      </p:sp>
      <p:sp>
        <p:nvSpPr>
          <p:cNvPr id="11" name="TextBox 10"/>
          <p:cNvSpPr txBox="1"/>
          <p:nvPr/>
        </p:nvSpPr>
        <p:spPr>
          <a:xfrm>
            <a:off x="8008970" y="1290473"/>
            <a:ext cx="1125565" cy="369332"/>
          </a:xfrm>
          <a:prstGeom prst="rect">
            <a:avLst/>
          </a:prstGeom>
          <a:noFill/>
        </p:spPr>
        <p:txBody>
          <a:bodyPr wrap="none" rtlCol="0">
            <a:spAutoFit/>
          </a:bodyPr>
          <a:lstStyle/>
          <a:p>
            <a:r>
              <a:rPr lang="en-US" sz="180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a:latin typeface="Calibri" pitchFamily="34" charset="0"/>
              </a:rPr>
              <a:t>0</a:t>
            </a:r>
          </a:p>
        </p:txBody>
      </p:sp>
    </p:spTree>
    <p:extLst>
      <p:ext uri="{BB962C8B-B14F-4D97-AF65-F5344CB8AC3E}">
        <p14:creationId xmlns:p14="http://schemas.microsoft.com/office/powerpoint/2010/main" val="119525427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Signal Concepts: Receiving a Signal</a:t>
            </a:r>
          </a:p>
        </p:txBody>
      </p:sp>
      <p:sp>
        <p:nvSpPr>
          <p:cNvPr id="548867" name="Rectangle 3"/>
          <p:cNvSpPr>
            <a:spLocks noGrp="1" noChangeArrowheads="1"/>
          </p:cNvSpPr>
          <p:nvPr>
            <p:ph type="body" idx="1"/>
          </p:nvPr>
        </p:nvSpPr>
        <p:spPr>
          <a:xfrm>
            <a:off x="396875" y="1143000"/>
            <a:ext cx="8366125" cy="4972050"/>
          </a:xfrm>
        </p:spPr>
        <p:txBody>
          <a:bodyPr/>
          <a:lstStyle/>
          <a:p>
            <a:r>
              <a:rPr lang="en-US"/>
              <a:t>A destination process </a:t>
            </a:r>
            <a:r>
              <a:rPr lang="en-US" i="1">
                <a:solidFill>
                  <a:srgbClr val="C00000"/>
                </a:solidFill>
              </a:rPr>
              <a:t>receives</a:t>
            </a:r>
            <a:r>
              <a:rPr lang="en-US"/>
              <a:t> a signal when it is forced by the kernel to react in some way to the delivery of the signal</a:t>
            </a:r>
          </a:p>
          <a:p>
            <a:pPr marL="0" indent="0">
              <a:buNone/>
            </a:pPr>
            <a:endParaRPr lang="en-US"/>
          </a:p>
          <a:p>
            <a:r>
              <a:rPr lang="en-US"/>
              <a:t>Some possible ways to react:</a:t>
            </a:r>
          </a:p>
          <a:p>
            <a:pPr lvl="1"/>
            <a:r>
              <a:rPr lang="en-US" b="1" i="1">
                <a:solidFill>
                  <a:srgbClr val="C00000"/>
                </a:solidFill>
              </a:rPr>
              <a:t>Ignore</a:t>
            </a:r>
            <a:r>
              <a:rPr lang="en-US"/>
              <a:t> the signal (do nothing)</a:t>
            </a:r>
          </a:p>
          <a:p>
            <a:pPr lvl="1"/>
            <a:r>
              <a:rPr lang="en-US" b="1" i="1">
                <a:solidFill>
                  <a:srgbClr val="C00000"/>
                </a:solidFill>
              </a:rPr>
              <a:t>Terminate</a:t>
            </a:r>
            <a:r>
              <a:rPr lang="en-US"/>
              <a:t> the process (with optional core dump)</a:t>
            </a:r>
          </a:p>
          <a:p>
            <a:pPr lvl="1"/>
            <a:r>
              <a:rPr lang="en-US" b="1" i="1">
                <a:solidFill>
                  <a:srgbClr val="C00000"/>
                </a:solidFill>
              </a:rPr>
              <a:t>Catch</a:t>
            </a:r>
            <a:r>
              <a:rPr lang="en-US" i="1">
                <a:solidFill>
                  <a:srgbClr val="FF3300"/>
                </a:solidFill>
              </a:rPr>
              <a:t> </a:t>
            </a:r>
            <a:r>
              <a:rPr lang="en-US"/>
              <a:t>the signal by executing a user-level function called </a:t>
            </a:r>
            <a:r>
              <a:rPr lang="en-US" b="1" i="1">
                <a:solidFill>
                  <a:srgbClr val="C00000"/>
                </a:solidFill>
              </a:rPr>
              <a:t>signal handler</a:t>
            </a:r>
          </a:p>
          <a:p>
            <a:pPr lvl="2"/>
            <a:r>
              <a:rPr lang="en-US"/>
              <a:t>Akin to a hardware exception handler being called in response to an asynchronous interrupt:</a:t>
            </a:r>
          </a:p>
          <a:p>
            <a:pPr marL="914400" lvl="2" indent="0">
              <a:buNone/>
            </a:pPr>
            <a:endParaRPr lang="en-US"/>
          </a:p>
        </p:txBody>
      </p:sp>
      <p:sp>
        <p:nvSpPr>
          <p:cNvPr id="4" name="Line 93"/>
          <p:cNvSpPr>
            <a:spLocks noChangeShapeType="1"/>
          </p:cNvSpPr>
          <p:nvPr/>
        </p:nvSpPr>
        <p:spPr bwMode="auto">
          <a:xfrm>
            <a:off x="3424238" y="4810118"/>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5" name="Line 94"/>
          <p:cNvSpPr>
            <a:spLocks noChangeShapeType="1"/>
          </p:cNvSpPr>
          <p:nvPr/>
        </p:nvSpPr>
        <p:spPr bwMode="auto">
          <a:xfrm>
            <a:off x="3430588" y="5414956"/>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5"/>
          <p:cNvSpPr>
            <a:spLocks noChangeShapeType="1"/>
          </p:cNvSpPr>
          <p:nvPr/>
        </p:nvSpPr>
        <p:spPr bwMode="auto">
          <a:xfrm flipH="1">
            <a:off x="5829300" y="5421306"/>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6"/>
          <p:cNvSpPr>
            <a:spLocks noChangeShapeType="1"/>
          </p:cNvSpPr>
          <p:nvPr/>
        </p:nvSpPr>
        <p:spPr bwMode="auto">
          <a:xfrm flipH="1" flipV="1">
            <a:off x="3427413" y="5541956"/>
            <a:ext cx="2352675" cy="387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Line 97"/>
          <p:cNvSpPr>
            <a:spLocks noChangeShapeType="1"/>
          </p:cNvSpPr>
          <p:nvPr/>
        </p:nvSpPr>
        <p:spPr bwMode="auto">
          <a:xfrm>
            <a:off x="3425825" y="5549893"/>
            <a:ext cx="3175" cy="876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9" name="Rectangle 98"/>
          <p:cNvSpPr>
            <a:spLocks noChangeArrowheads="1"/>
          </p:cNvSpPr>
          <p:nvPr/>
        </p:nvSpPr>
        <p:spPr bwMode="auto">
          <a:xfrm>
            <a:off x="3613150" y="4813293"/>
            <a:ext cx="2016360"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600" i="1">
                <a:latin typeface="Helvetica" charset="0"/>
              </a:rPr>
              <a:t>(2) Control passes </a:t>
            </a:r>
          </a:p>
          <a:p>
            <a:r>
              <a:rPr lang="en-US" sz="1600" i="1">
                <a:latin typeface="Helvetica" charset="0"/>
              </a:rPr>
              <a:t>to signal handler </a:t>
            </a:r>
          </a:p>
        </p:txBody>
      </p:sp>
      <p:sp>
        <p:nvSpPr>
          <p:cNvPr id="10" name="Rectangle 99"/>
          <p:cNvSpPr>
            <a:spLocks noChangeArrowheads="1"/>
          </p:cNvSpPr>
          <p:nvPr/>
        </p:nvSpPr>
        <p:spPr bwMode="auto">
          <a:xfrm>
            <a:off x="5899150" y="5397493"/>
            <a:ext cx="1492250"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79" tIns="44446" rIns="90479" bIns="44446">
            <a:spAutoFit/>
          </a:bodyPr>
          <a:lstStyle/>
          <a:p>
            <a:pPr algn="l"/>
            <a:r>
              <a:rPr lang="en-US" sz="1600" i="1">
                <a:latin typeface="Helvetica" charset="0"/>
              </a:rPr>
              <a:t>(3) Signal  handler runs</a:t>
            </a:r>
          </a:p>
        </p:txBody>
      </p:sp>
      <p:sp>
        <p:nvSpPr>
          <p:cNvPr id="11" name="Rectangle 100"/>
          <p:cNvSpPr>
            <a:spLocks noChangeArrowheads="1"/>
          </p:cNvSpPr>
          <p:nvPr/>
        </p:nvSpPr>
        <p:spPr bwMode="auto">
          <a:xfrm>
            <a:off x="3671888" y="5861043"/>
            <a:ext cx="1947832" cy="82842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600" i="1">
                <a:latin typeface="Helvetica" charset="0"/>
              </a:rPr>
              <a:t>(4) Signal handler</a:t>
            </a:r>
          </a:p>
          <a:p>
            <a:r>
              <a:rPr lang="en-US" sz="1600" i="1">
                <a:latin typeface="Helvetica" charset="0"/>
              </a:rPr>
              <a:t>returns to </a:t>
            </a:r>
          </a:p>
          <a:p>
            <a:r>
              <a:rPr lang="en-US" sz="1600" i="1">
                <a:latin typeface="Helvetica" charset="0"/>
              </a:rPr>
              <a:t>next instruction</a:t>
            </a:r>
          </a:p>
        </p:txBody>
      </p:sp>
      <p:sp>
        <p:nvSpPr>
          <p:cNvPr id="12" name="Text Box 101"/>
          <p:cNvSpPr txBox="1">
            <a:spLocks noChangeArrowheads="1"/>
          </p:cNvSpPr>
          <p:nvPr/>
        </p:nvSpPr>
        <p:spPr bwMode="auto">
          <a:xfrm>
            <a:off x="2921000" y="5132381"/>
            <a:ext cx="547258"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3" name="Text Box 102"/>
          <p:cNvSpPr txBox="1">
            <a:spLocks noChangeArrowheads="1"/>
          </p:cNvSpPr>
          <p:nvPr/>
        </p:nvSpPr>
        <p:spPr bwMode="auto">
          <a:xfrm>
            <a:off x="2921000" y="5329231"/>
            <a:ext cx="56106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next</a:t>
            </a:r>
            <a:endParaRPr lang="en-US" sz="1600" i="1">
              <a:latin typeface="Helvetica" charset="0"/>
            </a:endParaRPr>
          </a:p>
        </p:txBody>
      </p:sp>
      <p:sp>
        <p:nvSpPr>
          <p:cNvPr id="14" name="Rectangle 105"/>
          <p:cNvSpPr>
            <a:spLocks noChangeArrowheads="1"/>
          </p:cNvSpPr>
          <p:nvPr/>
        </p:nvSpPr>
        <p:spPr bwMode="auto">
          <a:xfrm>
            <a:off x="965200" y="4787893"/>
            <a:ext cx="1979613"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79" tIns="44446" rIns="90479" bIns="44446">
            <a:spAutoFit/>
          </a:bodyPr>
          <a:lstStyle/>
          <a:p>
            <a:pPr algn="r"/>
            <a:r>
              <a:rPr lang="en-US" sz="1600" i="1">
                <a:latin typeface="Helvetica" charset="0"/>
              </a:rPr>
              <a:t>(1) Signal received by process </a:t>
            </a:r>
          </a:p>
        </p:txBody>
      </p:sp>
    </p:spTree>
    <p:extLst>
      <p:ext uri="{BB962C8B-B14F-4D97-AF65-F5344CB8AC3E}">
        <p14:creationId xmlns:p14="http://schemas.microsoft.com/office/powerpoint/2010/main" val="728186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8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8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88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886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76200" y="435678"/>
            <a:ext cx="8915400" cy="762000"/>
          </a:xfrm>
        </p:spPr>
        <p:txBody>
          <a:bodyPr/>
          <a:lstStyle/>
          <a:p>
            <a:r>
              <a:rPr lang="en-US"/>
              <a:t>Signal Concepts: Pending and Blocked Signals</a:t>
            </a:r>
          </a:p>
        </p:txBody>
      </p:sp>
      <p:sp>
        <p:nvSpPr>
          <p:cNvPr id="549891" name="Rectangle 3"/>
          <p:cNvSpPr>
            <a:spLocks noGrp="1" noChangeArrowheads="1"/>
          </p:cNvSpPr>
          <p:nvPr>
            <p:ph type="body" idx="1"/>
          </p:nvPr>
        </p:nvSpPr>
        <p:spPr>
          <a:xfrm>
            <a:off x="290513" y="1633538"/>
            <a:ext cx="8548687" cy="4614862"/>
          </a:xfrm>
        </p:spPr>
        <p:txBody>
          <a:bodyPr/>
          <a:lstStyle/>
          <a:p>
            <a:r>
              <a:rPr lang="en-US"/>
              <a:t>A signal is </a:t>
            </a:r>
            <a:r>
              <a:rPr lang="en-US" i="1">
                <a:solidFill>
                  <a:srgbClr val="C00000"/>
                </a:solidFill>
              </a:rPr>
              <a:t>pending</a:t>
            </a:r>
            <a:r>
              <a:rPr lang="en-US"/>
              <a:t> if sent but not yet received</a:t>
            </a:r>
          </a:p>
          <a:p>
            <a:pPr lvl="1"/>
            <a:r>
              <a:rPr lang="en-US"/>
              <a:t>There can be at most one pending signal of any particular type</a:t>
            </a:r>
          </a:p>
          <a:p>
            <a:pPr lvl="1"/>
            <a:r>
              <a:rPr lang="en-US"/>
              <a:t>Important: Signals are not queued</a:t>
            </a:r>
          </a:p>
          <a:p>
            <a:pPr lvl="2"/>
            <a:r>
              <a:rPr lang="en-US"/>
              <a:t>If a process has a pending signal of type k, then subsequent signals of type k that are sent to that process are discarded</a:t>
            </a:r>
          </a:p>
          <a:p>
            <a:endParaRPr lang="en-US"/>
          </a:p>
          <a:p>
            <a:r>
              <a:rPr lang="en-US"/>
              <a:t>A process can </a:t>
            </a:r>
            <a:r>
              <a:rPr lang="en-US" i="1">
                <a:solidFill>
                  <a:srgbClr val="C00000"/>
                </a:solidFill>
              </a:rPr>
              <a:t>block</a:t>
            </a:r>
            <a:r>
              <a:rPr lang="en-US"/>
              <a:t> the receipt of certain signals</a:t>
            </a:r>
          </a:p>
          <a:p>
            <a:pPr lvl="1"/>
            <a:r>
              <a:rPr lang="en-US"/>
              <a:t>Blocked signals can be delivered, but will not be received until the signal is unblocked</a:t>
            </a:r>
          </a:p>
          <a:p>
            <a:pPr lvl="1"/>
            <a:endParaRPr lang="en-US"/>
          </a:p>
          <a:p>
            <a:r>
              <a:rPr lang="en-US"/>
              <a:t>A pending signal is received at most once</a:t>
            </a:r>
          </a:p>
          <a:p>
            <a:endParaRPr lang="en-US"/>
          </a:p>
        </p:txBody>
      </p:sp>
    </p:spTree>
    <p:extLst>
      <p:ext uri="{BB962C8B-B14F-4D97-AF65-F5344CB8AC3E}">
        <p14:creationId xmlns:p14="http://schemas.microsoft.com/office/powerpoint/2010/main" val="2133560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Inter-process Communication (IPC)</a:t>
            </a:r>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Cooperating processes or threads need inter-process communication (IPC)</a:t>
            </a:r>
          </a:p>
          <a:p>
            <a:pPr lvl="1">
              <a:lnSpc>
                <a:spcPct val="110000"/>
              </a:lnSpc>
            </a:pPr>
            <a:r>
              <a:rPr lang="en-US" sz="2400" dirty="0"/>
              <a:t>Data transfer</a:t>
            </a:r>
          </a:p>
          <a:p>
            <a:pPr lvl="1">
              <a:lnSpc>
                <a:spcPct val="110000"/>
              </a:lnSpc>
            </a:pPr>
            <a:r>
              <a:rPr lang="en-US" sz="2400" dirty="0"/>
              <a:t>Sharing data</a:t>
            </a:r>
          </a:p>
          <a:p>
            <a:pPr lvl="1">
              <a:lnSpc>
                <a:spcPct val="110000"/>
              </a:lnSpc>
            </a:pPr>
            <a:r>
              <a:rPr lang="en-US" sz="2400" dirty="0"/>
              <a:t>Event notification</a:t>
            </a:r>
          </a:p>
          <a:p>
            <a:pPr lvl="1">
              <a:lnSpc>
                <a:spcPct val="110000"/>
              </a:lnSpc>
            </a:pPr>
            <a:r>
              <a:rPr lang="en-US" sz="2400" dirty="0"/>
              <a:t>Resource sharing</a:t>
            </a:r>
          </a:p>
          <a:p>
            <a:pPr lvl="1">
              <a:lnSpc>
                <a:spcPct val="110000"/>
              </a:lnSpc>
            </a:pPr>
            <a:r>
              <a:rPr lang="en-US" sz="2400" dirty="0"/>
              <a:t>Process control</a:t>
            </a:r>
          </a:p>
          <a:p>
            <a:pPr>
              <a:lnSpc>
                <a:spcPct val="110000"/>
              </a:lnSpc>
            </a:pPr>
            <a:r>
              <a:rPr lang="en-US" dirty="0"/>
              <a:t>Processes may be running on one or more computers connected by a network.</a:t>
            </a:r>
          </a:p>
          <a:p>
            <a:pPr>
              <a:lnSpc>
                <a:spcPct val="110000"/>
              </a:lnSpc>
            </a:pPr>
            <a:r>
              <a:rPr lang="en-US" dirty="0"/>
              <a:t>The method of IPC used may vary based on the bandwidth and latency of communication between the threads, and the type of data being communicated.</a:t>
            </a:r>
          </a:p>
          <a:p>
            <a:pPr>
              <a:lnSpc>
                <a:spcPct val="110000"/>
              </a:lnSpc>
            </a:pPr>
            <a:r>
              <a:rPr lang="en-US" dirty="0"/>
              <a:t>IPC may also be referred to as </a:t>
            </a:r>
            <a:r>
              <a:rPr lang="en-US" dirty="0">
                <a:solidFill>
                  <a:srgbClr val="FF0000"/>
                </a:solidFill>
              </a:rPr>
              <a:t>inter-application communication</a:t>
            </a:r>
            <a:r>
              <a:rPr lang="en-US" i="1" dirty="0"/>
              <a:t>.</a:t>
            </a:r>
            <a:endParaRPr lang="en-US" dirty="0"/>
          </a:p>
          <a:p>
            <a:pPr>
              <a:lnSpc>
                <a:spcPct val="110000"/>
              </a:lnSpc>
            </a:pPr>
            <a:endParaRPr lang="en-US" sz="1800" dirty="0"/>
          </a:p>
          <a:p>
            <a:pPr>
              <a:lnSpc>
                <a:spcPct val="110000"/>
              </a:lnSpc>
            </a:pPr>
            <a:endParaRPr lang="en-US" sz="1800" dirty="0"/>
          </a:p>
        </p:txBody>
      </p:sp>
    </p:spTree>
    <p:extLst>
      <p:ext uri="{BB962C8B-B14F-4D97-AF65-F5344CB8AC3E}">
        <p14:creationId xmlns:p14="http://schemas.microsoft.com/office/powerpoint/2010/main" val="79951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Signal Concepts: Pending/Blocked Bits	</a:t>
            </a:r>
          </a:p>
        </p:txBody>
      </p:sp>
      <p:sp>
        <p:nvSpPr>
          <p:cNvPr id="550915" name="Rectangle 3"/>
          <p:cNvSpPr>
            <a:spLocks noGrp="1" noChangeArrowheads="1"/>
          </p:cNvSpPr>
          <p:nvPr>
            <p:ph type="body" idx="1"/>
          </p:nvPr>
        </p:nvSpPr>
        <p:spPr>
          <a:xfrm>
            <a:off x="343117" y="1676400"/>
            <a:ext cx="8419883" cy="3700462"/>
          </a:xfrm>
        </p:spPr>
        <p:txBody>
          <a:bodyPr/>
          <a:lstStyle/>
          <a:p>
            <a:r>
              <a:rPr lang="en-US" dirty="0"/>
              <a:t>Kernel maintains </a:t>
            </a:r>
            <a:r>
              <a:rPr lang="en-US" dirty="0">
                <a:latin typeface="Courier New" pitchFamily="49" charset="0"/>
              </a:rPr>
              <a:t>pending</a:t>
            </a:r>
            <a:r>
              <a:rPr lang="en-US" dirty="0"/>
              <a:t> and </a:t>
            </a:r>
            <a:r>
              <a:rPr lang="en-US" dirty="0">
                <a:latin typeface="Courier New" pitchFamily="49" charset="0"/>
              </a:rPr>
              <a:t>blocked</a:t>
            </a:r>
            <a:r>
              <a:rPr lang="en-US" dirty="0"/>
              <a:t> bit vectors in the context of each process</a:t>
            </a:r>
          </a:p>
          <a:p>
            <a:pPr lvl="1"/>
            <a:r>
              <a:rPr lang="en-US" b="1" dirty="0">
                <a:latin typeface="Courier New" pitchFamily="49" charset="0"/>
              </a:rPr>
              <a:t>pending</a:t>
            </a:r>
            <a:r>
              <a:rPr lang="en-US" dirty="0"/>
              <a:t>: represents the set of pending signals</a:t>
            </a:r>
          </a:p>
          <a:p>
            <a:pPr lvl="2"/>
            <a:r>
              <a:rPr lang="en-US" dirty="0"/>
              <a:t>Kernel sets bit k in </a:t>
            </a:r>
            <a:r>
              <a:rPr lang="en-US" b="1" dirty="0">
                <a:latin typeface="Courier New" pitchFamily="49" charset="0"/>
              </a:rPr>
              <a:t>pending</a:t>
            </a:r>
            <a:r>
              <a:rPr lang="en-US" dirty="0"/>
              <a:t> when a signal of type k is </a:t>
            </a:r>
            <a:r>
              <a:rPr lang="en-US" dirty="0">
                <a:solidFill>
                  <a:srgbClr val="FF0000"/>
                </a:solidFill>
              </a:rPr>
              <a:t>delivered</a:t>
            </a:r>
          </a:p>
          <a:p>
            <a:pPr lvl="2"/>
            <a:r>
              <a:rPr lang="en-US" dirty="0"/>
              <a:t>Kernel clears bit k in </a:t>
            </a:r>
            <a:r>
              <a:rPr lang="en-US" b="1" dirty="0">
                <a:latin typeface="Courier New" pitchFamily="49" charset="0"/>
              </a:rPr>
              <a:t>pending</a:t>
            </a:r>
            <a:r>
              <a:rPr lang="en-US" dirty="0"/>
              <a:t> when a signal of type k is </a:t>
            </a:r>
            <a:r>
              <a:rPr lang="en-US" dirty="0">
                <a:solidFill>
                  <a:schemeClr val="accent2"/>
                </a:solidFill>
              </a:rPr>
              <a:t>received</a:t>
            </a:r>
            <a:r>
              <a:rPr lang="en-US" dirty="0"/>
              <a:t> </a:t>
            </a:r>
          </a:p>
          <a:p>
            <a:pPr lvl="1"/>
            <a:endParaRPr lang="en-US" b="1" dirty="0">
              <a:latin typeface="Courier New" pitchFamily="49" charset="0"/>
            </a:endParaRPr>
          </a:p>
          <a:p>
            <a:pPr lvl="1"/>
            <a:r>
              <a:rPr lang="en-US" b="1" dirty="0">
                <a:latin typeface="Courier New" pitchFamily="49" charset="0"/>
              </a:rPr>
              <a:t>blocked</a:t>
            </a:r>
            <a:r>
              <a:rPr lang="en-US" dirty="0"/>
              <a:t>: represents the set of blocked signals</a:t>
            </a:r>
          </a:p>
          <a:p>
            <a:pPr lvl="2"/>
            <a:r>
              <a:rPr lang="en-US" dirty="0"/>
              <a:t>Can be set and cleared by using the </a:t>
            </a:r>
            <a:r>
              <a:rPr lang="en-US" b="1" dirty="0" err="1">
                <a:latin typeface="Courier New" pitchFamily="49" charset="0"/>
              </a:rPr>
              <a:t>sigprocmask</a:t>
            </a:r>
            <a:r>
              <a:rPr lang="en-US" dirty="0"/>
              <a:t> function</a:t>
            </a:r>
          </a:p>
          <a:p>
            <a:pPr lvl="2"/>
            <a:r>
              <a:rPr lang="en-US" dirty="0"/>
              <a:t>Also referred to as the </a:t>
            </a:r>
            <a:r>
              <a:rPr lang="en-US" i="1" dirty="0"/>
              <a:t>signal mask</a:t>
            </a:r>
            <a:r>
              <a:rPr lang="en-US" dirty="0"/>
              <a:t>.</a:t>
            </a:r>
          </a:p>
          <a:p>
            <a:pPr lvl="2"/>
            <a:endParaRPr lang="en-US" dirty="0"/>
          </a:p>
        </p:txBody>
      </p:sp>
    </p:spTree>
    <p:extLst>
      <p:ext uri="{BB962C8B-B14F-4D97-AF65-F5344CB8AC3E}">
        <p14:creationId xmlns:p14="http://schemas.microsoft.com/office/powerpoint/2010/main" val="15301501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47842" name="Rectangle 2"/>
          <p:cNvSpPr>
            <a:spLocks noGrp="1" noChangeArrowheads="1"/>
          </p:cNvSpPr>
          <p:nvPr>
            <p:ph type="title"/>
          </p:nvPr>
        </p:nvSpPr>
        <p:spPr/>
        <p:txBody>
          <a:bodyPr/>
          <a:lstStyle/>
          <a:p>
            <a:r>
              <a:rPr lang="en-US"/>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A</a:t>
            </a:r>
          </a:p>
        </p:txBody>
      </p:sp>
      <p:sp>
        <p:nvSpPr>
          <p:cNvPr id="5" name="Rectangle 4"/>
          <p:cNvSpPr/>
          <p:nvPr/>
        </p:nvSpPr>
        <p:spPr bwMode="auto">
          <a:xfrm>
            <a:off x="3095625" y="12763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8" y="4860222"/>
            <a:ext cx="781111" cy="369332"/>
          </a:xfrm>
          <a:prstGeom prst="rect">
            <a:avLst/>
          </a:prstGeom>
          <a:noFill/>
        </p:spPr>
        <p:txBody>
          <a:bodyPr wrap="none" rtlCol="0">
            <a:spAutoFit/>
          </a:bodyPr>
          <a:lstStyle/>
          <a:p>
            <a:r>
              <a:rPr lang="en-US" sz="1800">
                <a:latin typeface="Calibri" pitchFamily="34" charset="0"/>
              </a:rPr>
              <a:t>kernel</a:t>
            </a:r>
          </a:p>
        </p:txBody>
      </p:sp>
      <p:sp>
        <p:nvSpPr>
          <p:cNvPr id="11" name="TextBox 10"/>
          <p:cNvSpPr txBox="1"/>
          <p:nvPr/>
        </p:nvSpPr>
        <p:spPr>
          <a:xfrm>
            <a:off x="8018434" y="1276350"/>
            <a:ext cx="1125565" cy="369332"/>
          </a:xfrm>
          <a:prstGeom prst="rect">
            <a:avLst/>
          </a:prstGeom>
          <a:noFill/>
        </p:spPr>
        <p:txBody>
          <a:bodyPr wrap="none" rtlCol="0">
            <a:spAutoFit/>
          </a:bodyPr>
          <a:lstStyle/>
          <a:p>
            <a:r>
              <a:rPr lang="en-US" sz="180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a:latin typeface="Calibri" pitchFamily="34" charset="0"/>
              </a:rPr>
              <a:t>1</a:t>
            </a:r>
          </a:p>
        </p:txBody>
      </p:sp>
      <p:sp>
        <p:nvSpPr>
          <p:cNvPr id="28" name="Right Arrow 27"/>
          <p:cNvSpPr/>
          <p:nvPr/>
        </p:nvSpPr>
        <p:spPr bwMode="auto">
          <a:xfrm rot="6894845" flipV="1">
            <a:off x="901998" y="3871557"/>
            <a:ext cx="4422714"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a:t>Sends to C</a:t>
            </a:r>
          </a:p>
        </p:txBody>
      </p:sp>
    </p:spTree>
    <p:extLst>
      <p:ext uri="{BB962C8B-B14F-4D97-AF65-F5344CB8AC3E}">
        <p14:creationId xmlns:p14="http://schemas.microsoft.com/office/powerpoint/2010/main" val="134388110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096000" y="3683319"/>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9" name="Rectangle 28"/>
          <p:cNvSpPr/>
          <p:nvPr/>
        </p:nvSpPr>
        <p:spPr bwMode="auto">
          <a:xfrm>
            <a:off x="3810000" y="3674728"/>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8" name="Rectangle 27"/>
          <p:cNvSpPr/>
          <p:nvPr/>
        </p:nvSpPr>
        <p:spPr bwMode="auto">
          <a:xfrm>
            <a:off x="1084497" y="3674728"/>
            <a:ext cx="2514600" cy="3099375"/>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551938" name="Rectangle 2"/>
          <p:cNvSpPr>
            <a:spLocks noGrp="1" noChangeArrowheads="1"/>
          </p:cNvSpPr>
          <p:nvPr>
            <p:ph type="title"/>
          </p:nvPr>
        </p:nvSpPr>
        <p:spPr>
          <a:xfrm>
            <a:off x="380614" y="381000"/>
            <a:ext cx="7592093" cy="762000"/>
          </a:xfrm>
        </p:spPr>
        <p:txBody>
          <a:bodyPr/>
          <a:lstStyle/>
          <a:p>
            <a:r>
              <a:rPr lang="en-US"/>
              <a:t>Sending Signals: Process Groups</a:t>
            </a:r>
          </a:p>
        </p:txBody>
      </p:sp>
      <p:sp>
        <p:nvSpPr>
          <p:cNvPr id="551939" name="Rectangle 3"/>
          <p:cNvSpPr>
            <a:spLocks noGrp="1" noChangeArrowheads="1"/>
          </p:cNvSpPr>
          <p:nvPr>
            <p:ph type="body" idx="1"/>
          </p:nvPr>
        </p:nvSpPr>
        <p:spPr>
          <a:xfrm>
            <a:off x="380999" y="1219200"/>
            <a:ext cx="7720013" cy="1330207"/>
          </a:xfrm>
        </p:spPr>
        <p:txBody>
          <a:bodyPr>
            <a:normAutofit fontScale="92500" lnSpcReduction="20000"/>
          </a:bodyPr>
          <a:lstStyle/>
          <a:p>
            <a:r>
              <a:rPr lang="en-US" dirty="0" smtClean="0"/>
              <a:t>A </a:t>
            </a:r>
            <a:r>
              <a:rPr lang="en-US" dirty="0"/>
              <a:t>process group is used to control the distribution of a signal; when a signal is directed to a process group, the signal is delivered to each process that is a member of the group</a:t>
            </a:r>
            <a:r>
              <a:rPr lang="en-US" dirty="0" smtClean="0"/>
              <a:t>.</a:t>
            </a:r>
          </a:p>
          <a:p>
            <a:r>
              <a:rPr lang="en-US" dirty="0"/>
              <a:t>Every process belongs to exactly one process group</a:t>
            </a:r>
          </a:p>
          <a:p>
            <a:endParaRPr lang="en-US" dirty="0"/>
          </a:p>
          <a:p>
            <a:endParaRPr lang="en-US" dirty="0"/>
          </a:p>
        </p:txBody>
      </p:sp>
      <p:sp>
        <p:nvSpPr>
          <p:cNvPr id="551940" name="Oval 4"/>
          <p:cNvSpPr>
            <a:spLocks noChangeAspect="1" noChangeArrowheads="1"/>
          </p:cNvSpPr>
          <p:nvPr/>
        </p:nvSpPr>
        <p:spPr bwMode="auto">
          <a:xfrm>
            <a:off x="1898650" y="3755907"/>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a:latin typeface="Calibri" pitchFamily="34" charset="0"/>
              </a:rPr>
              <a:t>Fore-</a:t>
            </a:r>
          </a:p>
          <a:p>
            <a:pPr algn="ctr"/>
            <a:r>
              <a:rPr lang="en-US" sz="1600">
                <a:latin typeface="Calibri" pitchFamily="34" charset="0"/>
              </a:rPr>
              <a:t>ground</a:t>
            </a:r>
          </a:p>
          <a:p>
            <a:pPr algn="ctr"/>
            <a:r>
              <a:rPr lang="en-US" sz="1600">
                <a:latin typeface="Calibri" pitchFamily="34" charset="0"/>
              </a:rPr>
              <a:t>job</a:t>
            </a:r>
          </a:p>
        </p:txBody>
      </p:sp>
      <p:sp>
        <p:nvSpPr>
          <p:cNvPr id="551941" name="Oval 5"/>
          <p:cNvSpPr>
            <a:spLocks noChangeAspect="1" noChangeArrowheads="1"/>
          </p:cNvSpPr>
          <p:nvPr/>
        </p:nvSpPr>
        <p:spPr bwMode="auto">
          <a:xfrm>
            <a:off x="4094163" y="3755907"/>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a:latin typeface="Calibri" pitchFamily="34" charset="0"/>
              </a:rPr>
              <a:t>Back-</a:t>
            </a:r>
          </a:p>
          <a:p>
            <a:pPr algn="ctr">
              <a:lnSpc>
                <a:spcPct val="100000"/>
              </a:lnSpc>
            </a:pPr>
            <a:r>
              <a:rPr lang="en-US" sz="1600">
                <a:latin typeface="Calibri" pitchFamily="34" charset="0"/>
              </a:rPr>
              <a:t>ground</a:t>
            </a:r>
          </a:p>
          <a:p>
            <a:pPr algn="ctr">
              <a:lnSpc>
                <a:spcPct val="100000"/>
              </a:lnSpc>
            </a:pPr>
            <a:r>
              <a:rPr lang="en-US" sz="1600">
                <a:latin typeface="Calibri" pitchFamily="34" charset="0"/>
              </a:rPr>
              <a:t>job #1</a:t>
            </a:r>
          </a:p>
        </p:txBody>
      </p:sp>
      <p:sp>
        <p:nvSpPr>
          <p:cNvPr id="551942" name="Oval 6"/>
          <p:cNvSpPr>
            <a:spLocks noChangeAspect="1" noChangeArrowheads="1"/>
          </p:cNvSpPr>
          <p:nvPr/>
        </p:nvSpPr>
        <p:spPr bwMode="auto">
          <a:xfrm>
            <a:off x="6248400" y="3755907"/>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a:latin typeface="Calibri" pitchFamily="34" charset="0"/>
              </a:rPr>
              <a:t>Back-</a:t>
            </a:r>
          </a:p>
          <a:p>
            <a:pPr algn="ctr"/>
            <a:r>
              <a:rPr lang="en-US" sz="1600">
                <a:latin typeface="Calibri" pitchFamily="34" charset="0"/>
              </a:rPr>
              <a:t>ground</a:t>
            </a:r>
          </a:p>
          <a:p>
            <a:pPr algn="ctr"/>
            <a:r>
              <a:rPr lang="en-US" sz="1600">
                <a:latin typeface="Calibri" pitchFamily="34" charset="0"/>
              </a:rPr>
              <a:t>job #2</a:t>
            </a:r>
          </a:p>
        </p:txBody>
      </p:sp>
      <p:sp>
        <p:nvSpPr>
          <p:cNvPr id="551943" name="Oval 7"/>
          <p:cNvSpPr>
            <a:spLocks noChangeAspect="1" noChangeArrowheads="1"/>
          </p:cNvSpPr>
          <p:nvPr/>
        </p:nvSpPr>
        <p:spPr bwMode="auto">
          <a:xfrm>
            <a:off x="4098925" y="2431932"/>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b="1">
                <a:latin typeface="Calibri" pitchFamily="34" charset="0"/>
              </a:rPr>
              <a:t>Shell</a:t>
            </a:r>
          </a:p>
        </p:txBody>
      </p:sp>
      <p:sp>
        <p:nvSpPr>
          <p:cNvPr id="551944" name="Oval 8"/>
          <p:cNvSpPr>
            <a:spLocks noChangeAspect="1" noChangeArrowheads="1"/>
          </p:cNvSpPr>
          <p:nvPr/>
        </p:nvSpPr>
        <p:spPr bwMode="auto">
          <a:xfrm>
            <a:off x="1339850" y="4941770"/>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a:latin typeface="Calibri" pitchFamily="34" charset="0"/>
              </a:rPr>
              <a:t>Child</a:t>
            </a:r>
          </a:p>
        </p:txBody>
      </p:sp>
      <p:sp>
        <p:nvSpPr>
          <p:cNvPr id="551945" name="Oval 9"/>
          <p:cNvSpPr>
            <a:spLocks noChangeAspect="1" noChangeArrowheads="1"/>
          </p:cNvSpPr>
          <p:nvPr/>
        </p:nvSpPr>
        <p:spPr bwMode="auto">
          <a:xfrm>
            <a:off x="2465388" y="4941770"/>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a:latin typeface="Calibri" pitchFamily="34" charset="0"/>
              </a:rPr>
              <a:t>Child</a:t>
            </a:r>
          </a:p>
        </p:txBody>
      </p:sp>
      <p:sp>
        <p:nvSpPr>
          <p:cNvPr id="551946" name="Line 10"/>
          <p:cNvSpPr>
            <a:spLocks noChangeAspect="1" noChangeShapeType="1"/>
          </p:cNvSpPr>
          <p:nvPr/>
        </p:nvSpPr>
        <p:spPr bwMode="auto">
          <a:xfrm flipH="1">
            <a:off x="1906588" y="4578232"/>
            <a:ext cx="182562" cy="369888"/>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551947" name="Line 11"/>
          <p:cNvSpPr>
            <a:spLocks noChangeAspect="1" noChangeShapeType="1"/>
          </p:cNvSpPr>
          <p:nvPr/>
        </p:nvSpPr>
        <p:spPr bwMode="auto">
          <a:xfrm>
            <a:off x="2686050" y="4575057"/>
            <a:ext cx="163513" cy="361950"/>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551948" name="Line 12"/>
          <p:cNvSpPr>
            <a:spLocks noChangeAspect="1" noChangeShapeType="1"/>
          </p:cNvSpPr>
          <p:nvPr/>
        </p:nvSpPr>
        <p:spPr bwMode="auto">
          <a:xfrm>
            <a:off x="4594225" y="3193932"/>
            <a:ext cx="0" cy="557213"/>
          </a:xfrm>
          <a:prstGeom prst="line">
            <a:avLst/>
          </a:prstGeom>
          <a:noFill/>
          <a:ln w="12700">
            <a:solidFill>
              <a:schemeClr val="tx1"/>
            </a:solidFill>
            <a:round/>
            <a:headEnd/>
            <a:tailEnd/>
          </a:ln>
          <a:effectLst/>
        </p:spPr>
        <p:txBody>
          <a:bodyPr wrap="none" anchor="ctr">
            <a:spAutoFit/>
          </a:bodyPr>
          <a:lstStyle/>
          <a:p>
            <a:endParaRPr lang="en-US">
              <a:latin typeface="Calibri" pitchFamily="34" charset="0"/>
            </a:endParaRPr>
          </a:p>
        </p:txBody>
      </p:sp>
      <p:sp>
        <p:nvSpPr>
          <p:cNvPr id="551949" name="Line 13"/>
          <p:cNvSpPr>
            <a:spLocks noChangeAspect="1" noChangeShapeType="1"/>
          </p:cNvSpPr>
          <p:nvPr/>
        </p:nvSpPr>
        <p:spPr bwMode="auto">
          <a:xfrm flipH="1">
            <a:off x="2768600" y="3101857"/>
            <a:ext cx="1481138" cy="801688"/>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551950" name="Line 14"/>
          <p:cNvSpPr>
            <a:spLocks noChangeAspect="1" noChangeShapeType="1"/>
          </p:cNvSpPr>
          <p:nvPr/>
        </p:nvSpPr>
        <p:spPr bwMode="auto">
          <a:xfrm>
            <a:off x="4968875" y="3062170"/>
            <a:ext cx="1412875" cy="833437"/>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551951" name="Text Box 15"/>
          <p:cNvSpPr txBox="1">
            <a:spLocks noChangeAspect="1" noChangeArrowheads="1"/>
          </p:cNvSpPr>
          <p:nvPr/>
        </p:nvSpPr>
        <p:spPr bwMode="auto">
          <a:xfrm>
            <a:off x="3297238" y="2597032"/>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pid=10</a:t>
            </a:r>
          </a:p>
          <a:p>
            <a:pPr algn="r">
              <a:lnSpc>
                <a:spcPct val="100000"/>
              </a:lnSpc>
            </a:pPr>
            <a:r>
              <a:rPr lang="en-US" sz="1200" b="1">
                <a:latin typeface="Courier New" pitchFamily="49" charset="0"/>
              </a:rPr>
              <a:t>pgid=10</a:t>
            </a:r>
          </a:p>
        </p:txBody>
      </p:sp>
      <p:sp>
        <p:nvSpPr>
          <p:cNvPr id="551953" name="Text Box 17"/>
          <p:cNvSpPr txBox="1">
            <a:spLocks noChangeAspect="1" noChangeArrowheads="1"/>
          </p:cNvSpPr>
          <p:nvPr/>
        </p:nvSpPr>
        <p:spPr bwMode="auto">
          <a:xfrm>
            <a:off x="1084498" y="6190557"/>
            <a:ext cx="1765066" cy="584775"/>
          </a:xfrm>
          <a:prstGeom prst="rect">
            <a:avLst/>
          </a:prstGeom>
          <a:noFill/>
          <a:ln w="12700">
            <a:noFill/>
            <a:miter lim="800000"/>
            <a:headEnd/>
            <a:tailEnd/>
          </a:ln>
          <a:effectLst/>
        </p:spPr>
        <p:txBody>
          <a:bodyPr wrap="square" anchor="ctr">
            <a:spAutoFit/>
          </a:bodyPr>
          <a:lstStyle/>
          <a:p>
            <a:pPr>
              <a:lnSpc>
                <a:spcPct val="100000"/>
              </a:lnSpc>
            </a:pPr>
            <a:r>
              <a:rPr lang="en-US" sz="1600" b="1" i="1">
                <a:solidFill>
                  <a:schemeClr val="tx1">
                    <a:lumMod val="50000"/>
                    <a:lumOff val="50000"/>
                  </a:schemeClr>
                </a:solidFill>
                <a:latin typeface="Calibri" pitchFamily="34" charset="0"/>
              </a:rPr>
              <a:t>Foreground </a:t>
            </a:r>
          </a:p>
          <a:p>
            <a:pPr>
              <a:lnSpc>
                <a:spcPct val="100000"/>
              </a:lnSpc>
            </a:pPr>
            <a:r>
              <a:rPr lang="en-US" sz="1600" b="1" i="1">
                <a:solidFill>
                  <a:schemeClr val="tx1">
                    <a:lumMod val="50000"/>
                    <a:lumOff val="50000"/>
                  </a:schemeClr>
                </a:solidFill>
                <a:latin typeface="Calibri" pitchFamily="34" charset="0"/>
              </a:rPr>
              <a:t>process group 20</a:t>
            </a:r>
          </a:p>
        </p:txBody>
      </p:sp>
      <p:sp>
        <p:nvSpPr>
          <p:cNvPr id="551955" name="Text Box 19"/>
          <p:cNvSpPr txBox="1">
            <a:spLocks noChangeAspect="1" noChangeArrowheads="1"/>
          </p:cNvSpPr>
          <p:nvPr/>
        </p:nvSpPr>
        <p:spPr bwMode="auto">
          <a:xfrm>
            <a:off x="3810000" y="4717932"/>
            <a:ext cx="1629100" cy="584775"/>
          </a:xfrm>
          <a:prstGeom prst="rect">
            <a:avLst/>
          </a:prstGeom>
          <a:noFill/>
          <a:ln w="12700">
            <a:noFill/>
            <a:miter lim="800000"/>
            <a:headEnd/>
            <a:tailEnd/>
          </a:ln>
          <a:effectLst/>
        </p:spPr>
        <p:txBody>
          <a:bodyPr wrap="none" anchor="ctr">
            <a:spAutoFit/>
          </a:bodyPr>
          <a:lstStyle/>
          <a:p>
            <a:r>
              <a:rPr lang="en-US" sz="1600" i="1">
                <a:solidFill>
                  <a:schemeClr val="tx1">
                    <a:lumMod val="50000"/>
                    <a:lumOff val="50000"/>
                  </a:schemeClr>
                </a:solidFill>
                <a:latin typeface="Calibri" pitchFamily="34" charset="0"/>
              </a:rPr>
              <a:t>Background</a:t>
            </a:r>
          </a:p>
          <a:p>
            <a:r>
              <a:rPr lang="en-US" sz="1600" i="1">
                <a:solidFill>
                  <a:schemeClr val="tx1">
                    <a:lumMod val="50000"/>
                    <a:lumOff val="50000"/>
                  </a:schemeClr>
                </a:solidFill>
                <a:latin typeface="Calibri" pitchFamily="34" charset="0"/>
              </a:rPr>
              <a:t>process group 32</a:t>
            </a:r>
          </a:p>
        </p:txBody>
      </p:sp>
      <p:sp>
        <p:nvSpPr>
          <p:cNvPr id="551956" name="Text Box 20"/>
          <p:cNvSpPr txBox="1">
            <a:spLocks noChangeAspect="1" noChangeArrowheads="1"/>
          </p:cNvSpPr>
          <p:nvPr/>
        </p:nvSpPr>
        <p:spPr bwMode="auto">
          <a:xfrm>
            <a:off x="6096000" y="4742757"/>
            <a:ext cx="1629100" cy="584775"/>
          </a:xfrm>
          <a:prstGeom prst="rect">
            <a:avLst/>
          </a:prstGeom>
          <a:noFill/>
          <a:ln w="12700">
            <a:noFill/>
            <a:miter lim="800000"/>
            <a:headEnd/>
            <a:tailEnd/>
          </a:ln>
          <a:effectLst/>
        </p:spPr>
        <p:txBody>
          <a:bodyPr wrap="none" anchor="ctr">
            <a:spAutoFit/>
          </a:bodyPr>
          <a:lstStyle/>
          <a:p>
            <a:pPr>
              <a:lnSpc>
                <a:spcPct val="100000"/>
              </a:lnSpc>
            </a:pPr>
            <a:r>
              <a:rPr lang="en-US" sz="1600" b="1" i="1">
                <a:solidFill>
                  <a:schemeClr val="tx1">
                    <a:lumMod val="50000"/>
                    <a:lumOff val="50000"/>
                  </a:schemeClr>
                </a:solidFill>
                <a:latin typeface="Calibri" pitchFamily="34" charset="0"/>
              </a:rPr>
              <a:t>Background</a:t>
            </a:r>
          </a:p>
          <a:p>
            <a:pPr>
              <a:lnSpc>
                <a:spcPct val="100000"/>
              </a:lnSpc>
            </a:pPr>
            <a:r>
              <a:rPr lang="en-US" sz="1600" b="1" i="1">
                <a:solidFill>
                  <a:schemeClr val="tx1">
                    <a:lumMod val="50000"/>
                    <a:lumOff val="50000"/>
                  </a:schemeClr>
                </a:solidFill>
                <a:latin typeface="Calibri" pitchFamily="34" charset="0"/>
              </a:rPr>
              <a:t>process group 40</a:t>
            </a:r>
          </a:p>
        </p:txBody>
      </p:sp>
      <p:sp>
        <p:nvSpPr>
          <p:cNvPr id="551958" name="Text Box 22"/>
          <p:cNvSpPr txBox="1">
            <a:spLocks noChangeAspect="1" noChangeArrowheads="1"/>
          </p:cNvSpPr>
          <p:nvPr/>
        </p:nvSpPr>
        <p:spPr bwMode="auto">
          <a:xfrm>
            <a:off x="1098550" y="3892432"/>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pid=20</a:t>
            </a:r>
          </a:p>
          <a:p>
            <a:pPr algn="r">
              <a:lnSpc>
                <a:spcPct val="100000"/>
              </a:lnSpc>
            </a:pPr>
            <a:r>
              <a:rPr lang="en-US" sz="1200" b="1">
                <a:latin typeface="Courier New" pitchFamily="49" charset="0"/>
              </a:rPr>
              <a:t>pgid=20</a:t>
            </a:r>
          </a:p>
        </p:txBody>
      </p:sp>
      <p:sp>
        <p:nvSpPr>
          <p:cNvPr id="551959" name="Text Box 23"/>
          <p:cNvSpPr txBox="1">
            <a:spLocks noChangeAspect="1" noChangeArrowheads="1"/>
          </p:cNvSpPr>
          <p:nvPr/>
        </p:nvSpPr>
        <p:spPr bwMode="auto">
          <a:xfrm>
            <a:off x="5038725" y="3943232"/>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pid=32</a:t>
            </a:r>
          </a:p>
          <a:p>
            <a:pPr algn="l">
              <a:lnSpc>
                <a:spcPct val="100000"/>
              </a:lnSpc>
            </a:pPr>
            <a:r>
              <a:rPr lang="en-US" sz="1200" b="1">
                <a:latin typeface="Courier New" pitchFamily="49" charset="0"/>
              </a:rPr>
              <a:t>pgid=32</a:t>
            </a:r>
          </a:p>
        </p:txBody>
      </p:sp>
      <p:sp>
        <p:nvSpPr>
          <p:cNvPr id="551960" name="Text Box 24"/>
          <p:cNvSpPr txBox="1">
            <a:spLocks noChangeAspect="1" noChangeArrowheads="1"/>
          </p:cNvSpPr>
          <p:nvPr/>
        </p:nvSpPr>
        <p:spPr bwMode="auto">
          <a:xfrm>
            <a:off x="7224929" y="3970220"/>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pid=40</a:t>
            </a:r>
          </a:p>
          <a:p>
            <a:pPr algn="l">
              <a:lnSpc>
                <a:spcPct val="100000"/>
              </a:lnSpc>
            </a:pPr>
            <a:r>
              <a:rPr lang="en-US" sz="1200" b="1">
                <a:latin typeface="Courier New" pitchFamily="49" charset="0"/>
              </a:rPr>
              <a:t>pgid=40</a:t>
            </a:r>
          </a:p>
        </p:txBody>
      </p:sp>
      <p:sp>
        <p:nvSpPr>
          <p:cNvPr id="551961" name="Text Box 25"/>
          <p:cNvSpPr txBox="1">
            <a:spLocks noChangeAspect="1" noChangeArrowheads="1"/>
          </p:cNvSpPr>
          <p:nvPr/>
        </p:nvSpPr>
        <p:spPr bwMode="auto">
          <a:xfrm>
            <a:off x="1398588" y="5708532"/>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pid=21</a:t>
            </a:r>
          </a:p>
          <a:p>
            <a:pPr algn="r">
              <a:lnSpc>
                <a:spcPct val="100000"/>
              </a:lnSpc>
            </a:pPr>
            <a:r>
              <a:rPr lang="en-US" sz="1200" b="1">
                <a:latin typeface="Courier New" pitchFamily="49" charset="0"/>
              </a:rPr>
              <a:t>pgid=20</a:t>
            </a:r>
          </a:p>
        </p:txBody>
      </p:sp>
      <p:sp>
        <p:nvSpPr>
          <p:cNvPr id="551962" name="Text Box 26"/>
          <p:cNvSpPr txBox="1">
            <a:spLocks noChangeAspect="1" noChangeArrowheads="1"/>
          </p:cNvSpPr>
          <p:nvPr/>
        </p:nvSpPr>
        <p:spPr bwMode="auto">
          <a:xfrm>
            <a:off x="2541588" y="5708532"/>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pid=22</a:t>
            </a:r>
          </a:p>
          <a:p>
            <a:pPr algn="r">
              <a:lnSpc>
                <a:spcPct val="100000"/>
              </a:lnSpc>
            </a:pPr>
            <a:r>
              <a:rPr lang="en-US" sz="1200" b="1">
                <a:latin typeface="Courier New" pitchFamily="49" charset="0"/>
              </a:rPr>
              <a:t>pgid=20</a:t>
            </a:r>
          </a:p>
        </p:txBody>
      </p:sp>
      <p:sp>
        <p:nvSpPr>
          <p:cNvPr id="551963" name="Rectangle 27"/>
          <p:cNvSpPr>
            <a:spLocks noChangeArrowheads="1"/>
          </p:cNvSpPr>
          <p:nvPr/>
        </p:nvSpPr>
        <p:spPr bwMode="auto">
          <a:xfrm>
            <a:off x="3733800" y="5395951"/>
            <a:ext cx="4114800" cy="1558907"/>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1800" b="1" dirty="0" err="1">
                <a:solidFill>
                  <a:schemeClr val="tx2"/>
                </a:solidFill>
                <a:latin typeface="Courier New"/>
                <a:cs typeface="Courier New"/>
              </a:rPr>
              <a:t>getpgrp</a:t>
            </a:r>
            <a:r>
              <a:rPr lang="en-US" sz="1800" b="1" dirty="0">
                <a:solidFill>
                  <a:schemeClr val="tx2"/>
                </a:solidFill>
                <a:latin typeface="Courier New"/>
                <a:cs typeface="Courier New"/>
              </a:rPr>
              <a:t>()</a:t>
            </a:r>
            <a:br>
              <a:rPr lang="en-US" sz="1800" b="1" dirty="0">
                <a:solidFill>
                  <a:schemeClr val="tx2"/>
                </a:solidFill>
                <a:latin typeface="Courier New"/>
                <a:cs typeface="Courier New"/>
              </a:rPr>
            </a:br>
            <a:r>
              <a:rPr lang="en-US" sz="1800" b="1" dirty="0">
                <a:solidFill>
                  <a:schemeClr val="tx2"/>
                </a:solidFill>
                <a:latin typeface="Calibri" pitchFamily="34" charset="0"/>
              </a:rPr>
              <a:t>Return process group of current process</a:t>
            </a:r>
          </a:p>
          <a:p>
            <a:pPr algn="l" eaLnBrk="1" hangingPunct="1">
              <a:lnSpc>
                <a:spcPct val="95000"/>
              </a:lnSpc>
              <a:spcBef>
                <a:spcPct val="50000"/>
              </a:spcBef>
              <a:buClr>
                <a:schemeClr val="hlink"/>
              </a:buClr>
              <a:buFont typeface="Wingdings" pitchFamily="2" charset="2"/>
              <a:buNone/>
            </a:pPr>
            <a:r>
              <a:rPr lang="en-US" sz="1800" b="1" dirty="0" err="1">
                <a:solidFill>
                  <a:schemeClr val="tx2"/>
                </a:solidFill>
                <a:latin typeface="Courier New" pitchFamily="49" charset="0"/>
              </a:rPr>
              <a:t>setpgid</a:t>
            </a:r>
            <a:r>
              <a:rPr lang="en-US" sz="1800" b="1" dirty="0">
                <a:solidFill>
                  <a:schemeClr val="tx2"/>
                </a:solidFill>
                <a:latin typeface="Courier New" pitchFamily="49" charset="0"/>
              </a:rPr>
              <a:t>()</a:t>
            </a:r>
            <a:br>
              <a:rPr lang="en-US" sz="1800" b="1" dirty="0">
                <a:solidFill>
                  <a:schemeClr val="tx2"/>
                </a:solidFill>
                <a:latin typeface="Courier New" pitchFamily="49" charset="0"/>
              </a:rPr>
            </a:br>
            <a:r>
              <a:rPr lang="en-US" sz="1800" b="1" dirty="0">
                <a:solidFill>
                  <a:schemeClr val="tx2"/>
                </a:solidFill>
                <a:latin typeface="Calibri" pitchFamily="34" charset="0"/>
              </a:rPr>
              <a:t>Change process group of a </a:t>
            </a:r>
            <a:r>
              <a:rPr lang="en-US" sz="1800" b="1" dirty="0" smtClean="0">
                <a:solidFill>
                  <a:schemeClr val="tx2"/>
                </a:solidFill>
                <a:latin typeface="Calibri" pitchFamily="34" charset="0"/>
              </a:rPr>
              <a:t>process</a:t>
            </a:r>
            <a:endParaRPr lang="en-US" sz="1800" b="1" dirty="0">
              <a:solidFill>
                <a:schemeClr val="tx2"/>
              </a:solidFill>
              <a:latin typeface="Courier New" pitchFamily="49" charset="0"/>
            </a:endParaRPr>
          </a:p>
        </p:txBody>
      </p:sp>
    </p:spTree>
    <p:extLst>
      <p:ext uri="{BB962C8B-B14F-4D97-AF65-F5344CB8AC3E}">
        <p14:creationId xmlns:p14="http://schemas.microsoft.com/office/powerpoint/2010/main" val="1752386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57018" y="435678"/>
            <a:ext cx="8786982" cy="762000"/>
          </a:xfrm>
        </p:spPr>
        <p:txBody>
          <a:bodyPr/>
          <a:lstStyle/>
          <a:p>
            <a:r>
              <a:rPr lang="en-US"/>
              <a:t>Sending Signals with </a:t>
            </a:r>
            <a:r>
              <a:rPr lang="en-US">
                <a:latin typeface="Courier New"/>
                <a:cs typeface="Courier New"/>
              </a:rPr>
              <a:t>/bin/kill </a:t>
            </a:r>
            <a:r>
              <a:rPr lang="en-US"/>
              <a:t>Program</a:t>
            </a:r>
          </a:p>
        </p:txBody>
      </p:sp>
      <p:sp>
        <p:nvSpPr>
          <p:cNvPr id="553987" name="Rectangle 3"/>
          <p:cNvSpPr>
            <a:spLocks noGrp="1" noChangeArrowheads="1"/>
          </p:cNvSpPr>
          <p:nvPr>
            <p:ph type="body" idx="1"/>
          </p:nvPr>
        </p:nvSpPr>
        <p:spPr>
          <a:xfrm>
            <a:off x="290513" y="1220788"/>
            <a:ext cx="3900487" cy="5224462"/>
          </a:xfrm>
        </p:spPr>
        <p:txBody>
          <a:bodyPr/>
          <a:lstStyle/>
          <a:p>
            <a:pPr marL="282575" indent="-282575"/>
            <a:r>
              <a:rPr lang="en-US">
                <a:latin typeface="Courier New" pitchFamily="49" charset="0"/>
              </a:rPr>
              <a:t>/bin/kill </a:t>
            </a:r>
            <a:r>
              <a:rPr lang="en-US"/>
              <a:t>program sends arbitrary signal to a process or process group</a:t>
            </a:r>
          </a:p>
          <a:p>
            <a:pPr marL="282575" lvl="1" indent="-282575"/>
            <a:endParaRPr lang="en-US">
              <a:latin typeface="Courier New" pitchFamily="49" charset="0"/>
            </a:endParaRPr>
          </a:p>
          <a:p>
            <a:pPr marL="282575" indent="-282575"/>
            <a:r>
              <a:rPr lang="en-US"/>
              <a:t>Examples</a:t>
            </a:r>
          </a:p>
          <a:p>
            <a:pPr lvl="1"/>
            <a:r>
              <a:rPr lang="en-US" b="1">
                <a:latin typeface="Courier New" pitchFamily="49" charset="0"/>
              </a:rPr>
              <a:t>/bin/kill –9 24818</a:t>
            </a:r>
            <a:br>
              <a:rPr lang="en-US" b="1">
                <a:latin typeface="Courier New" pitchFamily="49" charset="0"/>
              </a:rPr>
            </a:br>
            <a:r>
              <a:rPr lang="en-US" sz="1800">
                <a:ea typeface="+mn-ea"/>
                <a:cs typeface="+mn-cs"/>
              </a:rPr>
              <a:t>Send SIGKILL to process 24818</a:t>
            </a:r>
          </a:p>
          <a:p>
            <a:pPr lvl="1"/>
            <a:endParaRPr lang="en-US" b="1">
              <a:latin typeface="Courier New" pitchFamily="49" charset="0"/>
            </a:endParaRPr>
          </a:p>
          <a:p>
            <a:pPr lvl="1"/>
            <a:r>
              <a:rPr lang="en-US" b="1">
                <a:latin typeface="Courier New" pitchFamily="49" charset="0"/>
              </a:rPr>
              <a:t>/bin/kill –9 –24817</a:t>
            </a:r>
            <a:br>
              <a:rPr lang="en-US" b="1">
                <a:latin typeface="Courier New" pitchFamily="49" charset="0"/>
              </a:rPr>
            </a:br>
            <a:r>
              <a:rPr lang="en-US" sz="1800">
                <a:ea typeface="+mn-ea"/>
                <a:cs typeface="+mn-cs"/>
              </a:rPr>
              <a:t>Send SIGKILL to every process in process group 24817</a:t>
            </a:r>
          </a:p>
        </p:txBody>
      </p:sp>
      <p:sp>
        <p:nvSpPr>
          <p:cNvPr id="553991" name="Text Box 7"/>
          <p:cNvSpPr txBox="1">
            <a:spLocks noChangeArrowheads="1"/>
          </p:cNvSpPr>
          <p:nvPr/>
        </p:nvSpPr>
        <p:spPr bwMode="auto">
          <a:xfrm>
            <a:off x="4191000" y="1682750"/>
            <a:ext cx="3878586" cy="4031873"/>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600" b="1" err="1">
                <a:latin typeface="Courier New" pitchFamily="49" charset="0"/>
              </a:rPr>
              <a:t>linux</a:t>
            </a:r>
            <a:r>
              <a:rPr lang="en-US" sz="1600" b="1">
                <a:latin typeface="Courier New" pitchFamily="49" charset="0"/>
              </a:rPr>
              <a:t>&gt; ./forks 16 </a:t>
            </a:r>
          </a:p>
          <a:p>
            <a:pPr algn="l">
              <a:lnSpc>
                <a:spcPct val="100000"/>
              </a:lnSpc>
            </a:pPr>
            <a:r>
              <a:rPr lang="en-US" sz="1600" b="1">
                <a:latin typeface="Courier New" pitchFamily="49" charset="0"/>
              </a:rPr>
              <a:t>Child1: </a:t>
            </a:r>
            <a:r>
              <a:rPr lang="en-US" sz="1600" b="1" err="1">
                <a:latin typeface="Courier New" pitchFamily="49" charset="0"/>
              </a:rPr>
              <a:t>pid</a:t>
            </a:r>
            <a:r>
              <a:rPr lang="en-US" sz="1600" b="1">
                <a:latin typeface="Courier New" pitchFamily="49" charset="0"/>
              </a:rPr>
              <a:t>=24818 </a:t>
            </a:r>
            <a:r>
              <a:rPr lang="en-US" sz="1600" b="1" err="1">
                <a:latin typeface="Courier New" pitchFamily="49" charset="0"/>
              </a:rPr>
              <a:t>pgrp</a:t>
            </a:r>
            <a:r>
              <a:rPr lang="en-US" sz="1600" b="1">
                <a:latin typeface="Courier New" pitchFamily="49" charset="0"/>
              </a:rPr>
              <a:t>=24817 </a:t>
            </a:r>
          </a:p>
          <a:p>
            <a:pPr algn="l">
              <a:lnSpc>
                <a:spcPct val="100000"/>
              </a:lnSpc>
            </a:pPr>
            <a:r>
              <a:rPr lang="en-US" sz="1600" b="1">
                <a:latin typeface="Courier New" pitchFamily="49" charset="0"/>
              </a:rPr>
              <a:t>Child2: </a:t>
            </a:r>
            <a:r>
              <a:rPr lang="en-US" sz="1600" b="1" err="1">
                <a:latin typeface="Courier New" pitchFamily="49" charset="0"/>
              </a:rPr>
              <a:t>pid</a:t>
            </a:r>
            <a:r>
              <a:rPr lang="en-US" sz="1600" b="1">
                <a:latin typeface="Courier New" pitchFamily="49" charset="0"/>
              </a:rPr>
              <a:t>=24819 </a:t>
            </a:r>
            <a:r>
              <a:rPr lang="en-US" sz="1600" b="1" err="1">
                <a:latin typeface="Courier New" pitchFamily="49" charset="0"/>
              </a:rPr>
              <a:t>pgrp</a:t>
            </a:r>
            <a:r>
              <a:rPr lang="en-US" sz="1600" b="1">
                <a:latin typeface="Courier New" pitchFamily="49" charset="0"/>
              </a:rPr>
              <a:t>=24817 </a:t>
            </a:r>
          </a:p>
          <a:p>
            <a:pPr algn="l">
              <a:lnSpc>
                <a:spcPct val="100000"/>
              </a:lnSpc>
            </a:pPr>
            <a:r>
              <a:rPr lang="en-US" sz="1600" b="1">
                <a:latin typeface="Courier New" pitchFamily="49" charset="0"/>
              </a:rPr>
              <a:t> </a:t>
            </a:r>
          </a:p>
          <a:p>
            <a:pPr algn="l">
              <a:lnSpc>
                <a:spcPct val="100000"/>
              </a:lnSpc>
            </a:pPr>
            <a:r>
              <a:rPr lang="en-US" sz="1600" b="1" err="1">
                <a:latin typeface="Courier New" pitchFamily="49" charset="0"/>
              </a:rPr>
              <a:t>linux</a:t>
            </a:r>
            <a:r>
              <a:rPr lang="en-US" sz="1600" b="1">
                <a:latin typeface="Courier New" pitchFamily="49" charset="0"/>
              </a:rPr>
              <a:t>&gt; </a:t>
            </a:r>
            <a:r>
              <a:rPr lang="en-US" sz="1600" b="1" err="1">
                <a:latin typeface="Courier New" pitchFamily="49" charset="0"/>
              </a:rPr>
              <a:t>ps</a:t>
            </a:r>
            <a:r>
              <a:rPr lang="en-US" sz="1600" b="1">
                <a:latin typeface="Courier New" pitchFamily="49" charset="0"/>
              </a:rPr>
              <a:t> </a:t>
            </a:r>
          </a:p>
          <a:p>
            <a:pPr algn="l">
              <a:lnSpc>
                <a:spcPct val="100000"/>
              </a:lnSpc>
            </a:pPr>
            <a:r>
              <a:rPr lang="en-US" sz="1600" b="1">
                <a:latin typeface="Courier New" pitchFamily="49" charset="0"/>
              </a:rPr>
              <a:t>  PID TTY          TIME CMD </a:t>
            </a:r>
          </a:p>
          <a:p>
            <a:pPr algn="l">
              <a:lnSpc>
                <a:spcPct val="100000"/>
              </a:lnSpc>
            </a:pPr>
            <a:r>
              <a:rPr lang="en-US" sz="1600" b="1">
                <a:latin typeface="Courier New" pitchFamily="49" charset="0"/>
              </a:rPr>
              <a:t>24788 pts/2    00:00:00 </a:t>
            </a:r>
            <a:r>
              <a:rPr lang="en-US" sz="1600" b="1" err="1">
                <a:latin typeface="Courier New" pitchFamily="49" charset="0"/>
              </a:rPr>
              <a:t>tcsh</a:t>
            </a:r>
            <a:r>
              <a:rPr lang="en-US" sz="1600" b="1">
                <a:latin typeface="Courier New" pitchFamily="49" charset="0"/>
              </a:rPr>
              <a:t> </a:t>
            </a:r>
          </a:p>
          <a:p>
            <a:pPr algn="l">
              <a:lnSpc>
                <a:spcPct val="100000"/>
              </a:lnSpc>
            </a:pPr>
            <a:r>
              <a:rPr lang="en-US" sz="1600" b="1">
                <a:latin typeface="Courier New" pitchFamily="49" charset="0"/>
              </a:rPr>
              <a:t>24818 pts/2    00:00:02 forks </a:t>
            </a:r>
          </a:p>
          <a:p>
            <a:pPr algn="l">
              <a:lnSpc>
                <a:spcPct val="100000"/>
              </a:lnSpc>
            </a:pPr>
            <a:r>
              <a:rPr lang="en-US" sz="1600" b="1">
                <a:latin typeface="Courier New" pitchFamily="49" charset="0"/>
              </a:rPr>
              <a:t>24819 pts/2    00:00:02 forks </a:t>
            </a:r>
          </a:p>
          <a:p>
            <a:pPr algn="l">
              <a:lnSpc>
                <a:spcPct val="100000"/>
              </a:lnSpc>
            </a:pPr>
            <a:r>
              <a:rPr lang="en-US" sz="1600" b="1">
                <a:latin typeface="Courier New" pitchFamily="49" charset="0"/>
              </a:rPr>
              <a:t>24820 pts/2    00:00:00 </a:t>
            </a:r>
            <a:r>
              <a:rPr lang="en-US" sz="1600" b="1" err="1">
                <a:latin typeface="Courier New" pitchFamily="49" charset="0"/>
              </a:rPr>
              <a:t>ps</a:t>
            </a:r>
            <a:r>
              <a:rPr lang="en-US" sz="1600" b="1">
                <a:latin typeface="Courier New" pitchFamily="49" charset="0"/>
              </a:rPr>
              <a:t> </a:t>
            </a:r>
          </a:p>
          <a:p>
            <a:pPr algn="l">
              <a:lnSpc>
                <a:spcPct val="100000"/>
              </a:lnSpc>
            </a:pPr>
            <a:r>
              <a:rPr lang="en-US" sz="1600" b="1" err="1">
                <a:latin typeface="Courier New" pitchFamily="49" charset="0"/>
              </a:rPr>
              <a:t>linux</a:t>
            </a:r>
            <a:r>
              <a:rPr lang="en-US" sz="1600" b="1">
                <a:latin typeface="Courier New" pitchFamily="49" charset="0"/>
              </a:rPr>
              <a:t>&gt; /bin/kill -9 -24817 </a:t>
            </a:r>
          </a:p>
          <a:p>
            <a:pPr algn="l">
              <a:lnSpc>
                <a:spcPct val="100000"/>
              </a:lnSpc>
            </a:pPr>
            <a:r>
              <a:rPr lang="en-US" sz="1600" b="1" err="1">
                <a:latin typeface="Courier New" pitchFamily="49" charset="0"/>
              </a:rPr>
              <a:t>linux</a:t>
            </a:r>
            <a:r>
              <a:rPr lang="en-US" sz="1600" b="1">
                <a:latin typeface="Courier New" pitchFamily="49" charset="0"/>
              </a:rPr>
              <a:t>&gt; </a:t>
            </a:r>
            <a:r>
              <a:rPr lang="en-US" sz="1600" b="1" err="1">
                <a:latin typeface="Courier New" pitchFamily="49" charset="0"/>
              </a:rPr>
              <a:t>ps</a:t>
            </a:r>
            <a:r>
              <a:rPr lang="en-US" sz="1600" b="1">
                <a:latin typeface="Courier New" pitchFamily="49" charset="0"/>
              </a:rPr>
              <a:t>  </a:t>
            </a:r>
          </a:p>
          <a:p>
            <a:pPr algn="l">
              <a:lnSpc>
                <a:spcPct val="100000"/>
              </a:lnSpc>
            </a:pPr>
            <a:r>
              <a:rPr lang="en-US" sz="1600" b="1">
                <a:latin typeface="Courier New" pitchFamily="49" charset="0"/>
              </a:rPr>
              <a:t>  PID TTY          TIME CMD </a:t>
            </a:r>
          </a:p>
          <a:p>
            <a:pPr algn="l">
              <a:lnSpc>
                <a:spcPct val="100000"/>
              </a:lnSpc>
            </a:pPr>
            <a:r>
              <a:rPr lang="en-US" sz="1600" b="1">
                <a:latin typeface="Courier New" pitchFamily="49" charset="0"/>
              </a:rPr>
              <a:t>24788 pts/2    00:00:00 </a:t>
            </a:r>
            <a:r>
              <a:rPr lang="en-US" sz="1600" b="1" err="1">
                <a:latin typeface="Courier New" pitchFamily="49" charset="0"/>
              </a:rPr>
              <a:t>tcsh</a:t>
            </a:r>
            <a:r>
              <a:rPr lang="en-US" sz="1600" b="1">
                <a:latin typeface="Courier New" pitchFamily="49" charset="0"/>
              </a:rPr>
              <a:t> </a:t>
            </a:r>
          </a:p>
          <a:p>
            <a:pPr algn="l">
              <a:lnSpc>
                <a:spcPct val="100000"/>
              </a:lnSpc>
            </a:pPr>
            <a:r>
              <a:rPr lang="en-US" sz="1600" b="1">
                <a:latin typeface="Courier New" pitchFamily="49" charset="0"/>
              </a:rPr>
              <a:t>24823 pts/2    00:00:00 </a:t>
            </a:r>
            <a:r>
              <a:rPr lang="en-US" sz="1600" b="1" err="1">
                <a:latin typeface="Courier New" pitchFamily="49" charset="0"/>
              </a:rPr>
              <a:t>ps</a:t>
            </a:r>
            <a:r>
              <a:rPr lang="en-US" sz="1600" b="1">
                <a:latin typeface="Courier New" pitchFamily="49" charset="0"/>
              </a:rPr>
              <a:t> </a:t>
            </a:r>
          </a:p>
          <a:p>
            <a:pPr algn="l">
              <a:lnSpc>
                <a:spcPct val="100000"/>
              </a:lnSpc>
            </a:pPr>
            <a:r>
              <a:rPr lang="en-US" sz="1600" b="1" err="1">
                <a:latin typeface="Courier New" pitchFamily="49" charset="0"/>
              </a:rPr>
              <a:t>linux</a:t>
            </a:r>
            <a:r>
              <a:rPr lang="en-US" sz="1600" b="1">
                <a:latin typeface="Courier New" pitchFamily="49" charset="0"/>
              </a:rPr>
              <a:t>&gt; </a:t>
            </a:r>
          </a:p>
        </p:txBody>
      </p:sp>
      <p:sp>
        <p:nvSpPr>
          <p:cNvPr id="553992" name="Rectangle 8"/>
          <p:cNvSpPr>
            <a:spLocks noChangeArrowheads="1"/>
          </p:cNvSpPr>
          <p:nvPr/>
        </p:nvSpPr>
        <p:spPr bwMode="auto">
          <a:xfrm>
            <a:off x="4191000" y="3429000"/>
            <a:ext cx="3733800" cy="266700"/>
          </a:xfrm>
          <a:prstGeom prst="rect">
            <a:avLst/>
          </a:prstGeom>
          <a:noFill/>
          <a:ln w="28575">
            <a:solidFill>
              <a:srgbClr val="C00000"/>
            </a:solidFill>
            <a:miter lim="800000"/>
            <a:headEnd/>
            <a:tailEnd/>
          </a:ln>
          <a:effectLst/>
        </p:spPr>
        <p:txBody>
          <a:bodyPr wrap="none" lIns="45720" rIns="45720" anchor="ctr"/>
          <a:lstStyle/>
          <a:p>
            <a:endParaRPr lang="en-US">
              <a:latin typeface="Calibri" pitchFamily="34" charset="0"/>
            </a:endParaRPr>
          </a:p>
        </p:txBody>
      </p:sp>
      <p:sp>
        <p:nvSpPr>
          <p:cNvPr id="553995" name="Rectangle 11"/>
          <p:cNvSpPr>
            <a:spLocks noChangeArrowheads="1"/>
          </p:cNvSpPr>
          <p:nvPr/>
        </p:nvSpPr>
        <p:spPr bwMode="auto">
          <a:xfrm>
            <a:off x="4191000" y="3429000"/>
            <a:ext cx="3733800" cy="504825"/>
          </a:xfrm>
          <a:prstGeom prst="rect">
            <a:avLst/>
          </a:prstGeom>
          <a:noFill/>
          <a:ln w="28575">
            <a:solidFill>
              <a:srgbClr val="C00000"/>
            </a:solidFill>
            <a:miter lim="800000"/>
            <a:headEnd/>
            <a:tailEnd/>
          </a:ln>
          <a:effectLst/>
        </p:spPr>
        <p:txBody>
          <a:bodyPr wrap="none" lIns="45720" rIns="45720" anchor="ctr"/>
          <a:lstStyle/>
          <a:p>
            <a:endParaRPr lang="en-US">
              <a:latin typeface="Calibri" pitchFamily="34" charset="0"/>
            </a:endParaRPr>
          </a:p>
        </p:txBody>
      </p:sp>
    </p:spTree>
    <p:extLst>
      <p:ext uri="{BB962C8B-B14F-4D97-AF65-F5344CB8AC3E}">
        <p14:creationId xmlns:p14="http://schemas.microsoft.com/office/powerpoint/2010/main" val="387364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99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5399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3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2" grpId="1" animBg="1"/>
      <p:bldP spid="55399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Sending Signals from the Keyboard</a:t>
            </a:r>
          </a:p>
        </p:txBody>
      </p:sp>
      <p:sp>
        <p:nvSpPr>
          <p:cNvPr id="555011" name="Rectangle 3"/>
          <p:cNvSpPr>
            <a:spLocks noGrp="1" noChangeArrowheads="1"/>
          </p:cNvSpPr>
          <p:nvPr>
            <p:ph type="body" idx="1"/>
          </p:nvPr>
        </p:nvSpPr>
        <p:spPr>
          <a:xfrm>
            <a:off x="290513" y="1220788"/>
            <a:ext cx="8307387" cy="1293812"/>
          </a:xfrm>
        </p:spPr>
        <p:txBody>
          <a:bodyPr/>
          <a:lstStyle/>
          <a:p>
            <a:pPr>
              <a:lnSpc>
                <a:spcPct val="85000"/>
              </a:lnSpc>
            </a:pPr>
            <a:r>
              <a:rPr lang="en-US" sz="2000"/>
              <a:t>Typing ctrl-c (ctrl-z) causes the kernel to send a SIGINT (SIGTSTP) to every job in the foreground process group.</a:t>
            </a:r>
          </a:p>
          <a:p>
            <a:pPr lvl="1">
              <a:lnSpc>
                <a:spcPct val="90000"/>
              </a:lnSpc>
            </a:pPr>
            <a:r>
              <a:rPr lang="en-US" sz="1800"/>
              <a:t>SIGINT – default action is to terminate each process </a:t>
            </a:r>
          </a:p>
          <a:p>
            <a:pPr lvl="1">
              <a:lnSpc>
                <a:spcPct val="90000"/>
              </a:lnSpc>
            </a:pPr>
            <a:r>
              <a:rPr lang="en-US" sz="1800"/>
              <a:t>SIGTSTP – default action is to stop (suspend) each process</a:t>
            </a:r>
          </a:p>
        </p:txBody>
      </p:sp>
      <p:sp>
        <p:nvSpPr>
          <p:cNvPr id="27" name="Rectangle 26"/>
          <p:cNvSpPr/>
          <p:nvPr/>
        </p:nvSpPr>
        <p:spPr bwMode="auto">
          <a:xfrm>
            <a:off x="6096000" y="36897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8" name="Rectangle 27"/>
          <p:cNvSpPr/>
          <p:nvPr/>
        </p:nvSpPr>
        <p:spPr bwMode="auto">
          <a:xfrm>
            <a:off x="3810000" y="36811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9" name="Rectangle 28"/>
          <p:cNvSpPr/>
          <p:nvPr/>
        </p:nvSpPr>
        <p:spPr bwMode="auto">
          <a:xfrm>
            <a:off x="1084497" y="3681196"/>
            <a:ext cx="2514600" cy="3099375"/>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30" name="Oval 4"/>
          <p:cNvSpPr>
            <a:spLocks noChangeAspect="1" noChangeArrowheads="1"/>
          </p:cNvSpPr>
          <p:nvPr/>
        </p:nvSpPr>
        <p:spPr bwMode="auto">
          <a:xfrm>
            <a:off x="1898650" y="37623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a:latin typeface="Calibri" pitchFamily="34" charset="0"/>
              </a:rPr>
              <a:t>Fore-</a:t>
            </a:r>
          </a:p>
          <a:p>
            <a:pPr algn="ctr"/>
            <a:r>
              <a:rPr lang="en-US" sz="1600">
                <a:latin typeface="Calibri" pitchFamily="34" charset="0"/>
              </a:rPr>
              <a:t>ground</a:t>
            </a:r>
          </a:p>
          <a:p>
            <a:pPr algn="ctr"/>
            <a:r>
              <a:rPr lang="en-US" sz="1600">
                <a:latin typeface="Calibri" pitchFamily="34" charset="0"/>
              </a:rPr>
              <a:t>job</a:t>
            </a:r>
          </a:p>
        </p:txBody>
      </p:sp>
      <p:sp>
        <p:nvSpPr>
          <p:cNvPr id="31" name="Oval 5"/>
          <p:cNvSpPr>
            <a:spLocks noChangeAspect="1" noChangeArrowheads="1"/>
          </p:cNvSpPr>
          <p:nvPr/>
        </p:nvSpPr>
        <p:spPr bwMode="auto">
          <a:xfrm>
            <a:off x="4094163" y="37623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a:latin typeface="Calibri" pitchFamily="34" charset="0"/>
              </a:rPr>
              <a:t>Back-</a:t>
            </a:r>
          </a:p>
          <a:p>
            <a:pPr algn="ctr">
              <a:lnSpc>
                <a:spcPct val="100000"/>
              </a:lnSpc>
            </a:pPr>
            <a:r>
              <a:rPr lang="en-US" sz="1600">
                <a:latin typeface="Calibri" pitchFamily="34" charset="0"/>
              </a:rPr>
              <a:t>ground</a:t>
            </a:r>
          </a:p>
          <a:p>
            <a:pPr algn="ctr">
              <a:lnSpc>
                <a:spcPct val="100000"/>
              </a:lnSpc>
            </a:pPr>
            <a:r>
              <a:rPr lang="en-US" sz="1600">
                <a:latin typeface="Calibri" pitchFamily="34" charset="0"/>
              </a:rPr>
              <a:t>job #1</a:t>
            </a:r>
          </a:p>
        </p:txBody>
      </p:sp>
      <p:sp>
        <p:nvSpPr>
          <p:cNvPr id="32" name="Oval 6"/>
          <p:cNvSpPr>
            <a:spLocks noChangeAspect="1" noChangeArrowheads="1"/>
          </p:cNvSpPr>
          <p:nvPr/>
        </p:nvSpPr>
        <p:spPr bwMode="auto">
          <a:xfrm>
            <a:off x="6248400" y="37623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a:latin typeface="Calibri" pitchFamily="34" charset="0"/>
              </a:rPr>
              <a:t>Back-</a:t>
            </a:r>
          </a:p>
          <a:p>
            <a:pPr algn="ctr"/>
            <a:r>
              <a:rPr lang="en-US" sz="1600">
                <a:latin typeface="Calibri" pitchFamily="34" charset="0"/>
              </a:rPr>
              <a:t>ground</a:t>
            </a:r>
          </a:p>
          <a:p>
            <a:pPr algn="ctr"/>
            <a:r>
              <a:rPr lang="en-US" sz="1600">
                <a:latin typeface="Calibri" pitchFamily="34" charset="0"/>
              </a:rPr>
              <a:t>job #2</a:t>
            </a:r>
          </a:p>
        </p:txBody>
      </p:sp>
      <p:sp>
        <p:nvSpPr>
          <p:cNvPr id="33" name="Oval 7"/>
          <p:cNvSpPr>
            <a:spLocks noChangeAspect="1" noChangeArrowheads="1"/>
          </p:cNvSpPr>
          <p:nvPr/>
        </p:nvSpPr>
        <p:spPr bwMode="auto">
          <a:xfrm>
            <a:off x="4098925" y="24384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b="1">
                <a:latin typeface="Calibri" pitchFamily="34" charset="0"/>
              </a:rPr>
              <a:t>Shell</a:t>
            </a:r>
          </a:p>
        </p:txBody>
      </p:sp>
      <p:sp>
        <p:nvSpPr>
          <p:cNvPr id="34" name="Oval 8"/>
          <p:cNvSpPr>
            <a:spLocks noChangeAspect="1" noChangeArrowheads="1"/>
          </p:cNvSpPr>
          <p:nvPr/>
        </p:nvSpPr>
        <p:spPr bwMode="auto">
          <a:xfrm>
            <a:off x="1339850"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a:latin typeface="Calibri" pitchFamily="34" charset="0"/>
              </a:rPr>
              <a:t>Child</a:t>
            </a:r>
          </a:p>
        </p:txBody>
      </p:sp>
      <p:sp>
        <p:nvSpPr>
          <p:cNvPr id="35" name="Oval 9"/>
          <p:cNvSpPr>
            <a:spLocks noChangeAspect="1" noChangeArrowheads="1"/>
          </p:cNvSpPr>
          <p:nvPr/>
        </p:nvSpPr>
        <p:spPr bwMode="auto">
          <a:xfrm>
            <a:off x="2465388"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a:latin typeface="Calibri" pitchFamily="34" charset="0"/>
              </a:rPr>
              <a:t>Child</a:t>
            </a:r>
          </a:p>
        </p:txBody>
      </p:sp>
      <p:sp>
        <p:nvSpPr>
          <p:cNvPr id="36" name="Line 10"/>
          <p:cNvSpPr>
            <a:spLocks noChangeAspect="1" noChangeShapeType="1"/>
          </p:cNvSpPr>
          <p:nvPr/>
        </p:nvSpPr>
        <p:spPr bwMode="auto">
          <a:xfrm flipH="1">
            <a:off x="1906588" y="4584700"/>
            <a:ext cx="182562" cy="369888"/>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37" name="Line 11"/>
          <p:cNvSpPr>
            <a:spLocks noChangeAspect="1" noChangeShapeType="1"/>
          </p:cNvSpPr>
          <p:nvPr/>
        </p:nvSpPr>
        <p:spPr bwMode="auto">
          <a:xfrm>
            <a:off x="2686050" y="4581525"/>
            <a:ext cx="163513" cy="361950"/>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38" name="Line 12"/>
          <p:cNvSpPr>
            <a:spLocks noChangeAspect="1" noChangeShapeType="1"/>
          </p:cNvSpPr>
          <p:nvPr/>
        </p:nvSpPr>
        <p:spPr bwMode="auto">
          <a:xfrm>
            <a:off x="4594225" y="3200400"/>
            <a:ext cx="0" cy="557213"/>
          </a:xfrm>
          <a:prstGeom prst="line">
            <a:avLst/>
          </a:prstGeom>
          <a:noFill/>
          <a:ln w="12700">
            <a:solidFill>
              <a:schemeClr val="tx1"/>
            </a:solidFill>
            <a:round/>
            <a:headEnd/>
            <a:tailEnd/>
          </a:ln>
          <a:effectLst/>
        </p:spPr>
        <p:txBody>
          <a:bodyPr wrap="none" anchor="ctr">
            <a:spAutoFit/>
          </a:bodyPr>
          <a:lstStyle/>
          <a:p>
            <a:endParaRPr lang="en-US">
              <a:latin typeface="Calibri" pitchFamily="34" charset="0"/>
            </a:endParaRPr>
          </a:p>
        </p:txBody>
      </p:sp>
      <p:sp>
        <p:nvSpPr>
          <p:cNvPr id="39" name="Line 13"/>
          <p:cNvSpPr>
            <a:spLocks noChangeAspect="1" noChangeShapeType="1"/>
          </p:cNvSpPr>
          <p:nvPr/>
        </p:nvSpPr>
        <p:spPr bwMode="auto">
          <a:xfrm flipH="1">
            <a:off x="2768600" y="3108325"/>
            <a:ext cx="1481138" cy="801688"/>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40" name="Line 14"/>
          <p:cNvSpPr>
            <a:spLocks noChangeAspect="1" noChangeShapeType="1"/>
          </p:cNvSpPr>
          <p:nvPr/>
        </p:nvSpPr>
        <p:spPr bwMode="auto">
          <a:xfrm>
            <a:off x="4968875" y="3068638"/>
            <a:ext cx="1412875" cy="833437"/>
          </a:xfrm>
          <a:prstGeom prst="line">
            <a:avLst/>
          </a:prstGeom>
          <a:noFill/>
          <a:ln w="12700">
            <a:solidFill>
              <a:schemeClr val="tx1"/>
            </a:solidFill>
            <a:round/>
            <a:headEnd/>
            <a:tailEnd/>
          </a:ln>
          <a:effectLst/>
        </p:spPr>
        <p:txBody>
          <a:bodyPr anchor="ctr">
            <a:spAutoFit/>
          </a:bodyPr>
          <a:lstStyle/>
          <a:p>
            <a:endParaRPr lang="en-US">
              <a:latin typeface="Calibri" pitchFamily="34" charset="0"/>
            </a:endParaRPr>
          </a:p>
        </p:txBody>
      </p:sp>
      <p:sp>
        <p:nvSpPr>
          <p:cNvPr id="41" name="Text Box 15"/>
          <p:cNvSpPr txBox="1">
            <a:spLocks noChangeAspect="1" noChangeArrowheads="1"/>
          </p:cNvSpPr>
          <p:nvPr/>
        </p:nvSpPr>
        <p:spPr bwMode="auto">
          <a:xfrm>
            <a:off x="3297238" y="26035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pid=10</a:t>
            </a:r>
          </a:p>
          <a:p>
            <a:pPr algn="r">
              <a:lnSpc>
                <a:spcPct val="100000"/>
              </a:lnSpc>
            </a:pPr>
            <a:r>
              <a:rPr lang="en-US" sz="1200" b="1">
                <a:latin typeface="Courier New" pitchFamily="49" charset="0"/>
              </a:rPr>
              <a:t>pgid=10</a:t>
            </a:r>
          </a:p>
        </p:txBody>
      </p:sp>
      <p:sp>
        <p:nvSpPr>
          <p:cNvPr id="42" name="Text Box 17"/>
          <p:cNvSpPr txBox="1">
            <a:spLocks noChangeAspect="1" noChangeArrowheads="1"/>
          </p:cNvSpPr>
          <p:nvPr/>
        </p:nvSpPr>
        <p:spPr bwMode="auto">
          <a:xfrm>
            <a:off x="1084498" y="6197025"/>
            <a:ext cx="1765066" cy="584775"/>
          </a:xfrm>
          <a:prstGeom prst="rect">
            <a:avLst/>
          </a:prstGeom>
          <a:noFill/>
          <a:ln w="12700">
            <a:noFill/>
            <a:miter lim="800000"/>
            <a:headEnd/>
            <a:tailEnd/>
          </a:ln>
          <a:effectLst/>
        </p:spPr>
        <p:txBody>
          <a:bodyPr wrap="square" anchor="ctr">
            <a:spAutoFit/>
          </a:bodyPr>
          <a:lstStyle/>
          <a:p>
            <a:pPr>
              <a:lnSpc>
                <a:spcPct val="100000"/>
              </a:lnSpc>
            </a:pPr>
            <a:r>
              <a:rPr lang="en-US" sz="1600" b="1" i="1">
                <a:solidFill>
                  <a:srgbClr val="C00000"/>
                </a:solidFill>
                <a:latin typeface="Calibri" pitchFamily="34" charset="0"/>
              </a:rPr>
              <a:t>Foreground </a:t>
            </a:r>
          </a:p>
          <a:p>
            <a:pPr>
              <a:lnSpc>
                <a:spcPct val="100000"/>
              </a:lnSpc>
            </a:pPr>
            <a:r>
              <a:rPr lang="en-US" sz="1600" b="1" i="1">
                <a:solidFill>
                  <a:srgbClr val="C00000"/>
                </a:solidFill>
                <a:latin typeface="Calibri" pitchFamily="34" charset="0"/>
              </a:rPr>
              <a:t>process group 20</a:t>
            </a:r>
          </a:p>
        </p:txBody>
      </p:sp>
      <p:sp>
        <p:nvSpPr>
          <p:cNvPr id="43" name="Text Box 19"/>
          <p:cNvSpPr txBox="1">
            <a:spLocks noChangeAspect="1" noChangeArrowheads="1"/>
          </p:cNvSpPr>
          <p:nvPr/>
        </p:nvSpPr>
        <p:spPr bwMode="auto">
          <a:xfrm>
            <a:off x="3810000" y="4724400"/>
            <a:ext cx="1629100" cy="584775"/>
          </a:xfrm>
          <a:prstGeom prst="rect">
            <a:avLst/>
          </a:prstGeom>
          <a:noFill/>
          <a:ln w="12700">
            <a:noFill/>
            <a:miter lim="800000"/>
            <a:headEnd/>
            <a:tailEnd/>
          </a:ln>
          <a:effectLst/>
        </p:spPr>
        <p:txBody>
          <a:bodyPr wrap="none" anchor="ctr">
            <a:spAutoFit/>
          </a:bodyPr>
          <a:lstStyle/>
          <a:p>
            <a:r>
              <a:rPr lang="en-US" sz="1600" i="1">
                <a:solidFill>
                  <a:schemeClr val="tx1">
                    <a:lumMod val="50000"/>
                    <a:lumOff val="50000"/>
                  </a:schemeClr>
                </a:solidFill>
                <a:latin typeface="Calibri" pitchFamily="34" charset="0"/>
              </a:rPr>
              <a:t>Background</a:t>
            </a:r>
          </a:p>
          <a:p>
            <a:r>
              <a:rPr lang="en-US" sz="1600" i="1">
                <a:solidFill>
                  <a:schemeClr val="tx1">
                    <a:lumMod val="50000"/>
                    <a:lumOff val="50000"/>
                  </a:schemeClr>
                </a:solidFill>
                <a:latin typeface="Calibri" pitchFamily="34" charset="0"/>
              </a:rPr>
              <a:t>process group 32</a:t>
            </a:r>
          </a:p>
        </p:txBody>
      </p:sp>
      <p:sp>
        <p:nvSpPr>
          <p:cNvPr id="44" name="Text Box 20"/>
          <p:cNvSpPr txBox="1">
            <a:spLocks noChangeAspect="1" noChangeArrowheads="1"/>
          </p:cNvSpPr>
          <p:nvPr/>
        </p:nvSpPr>
        <p:spPr bwMode="auto">
          <a:xfrm>
            <a:off x="6096000" y="4749225"/>
            <a:ext cx="1629100" cy="584775"/>
          </a:xfrm>
          <a:prstGeom prst="rect">
            <a:avLst/>
          </a:prstGeom>
          <a:noFill/>
          <a:ln w="12700">
            <a:noFill/>
            <a:miter lim="800000"/>
            <a:headEnd/>
            <a:tailEnd/>
          </a:ln>
          <a:effectLst/>
        </p:spPr>
        <p:txBody>
          <a:bodyPr wrap="none" anchor="ctr">
            <a:spAutoFit/>
          </a:bodyPr>
          <a:lstStyle/>
          <a:p>
            <a:pPr>
              <a:lnSpc>
                <a:spcPct val="100000"/>
              </a:lnSpc>
            </a:pPr>
            <a:r>
              <a:rPr lang="en-US" sz="1600" b="1" i="1">
                <a:solidFill>
                  <a:schemeClr val="tx1">
                    <a:lumMod val="50000"/>
                    <a:lumOff val="50000"/>
                  </a:schemeClr>
                </a:solidFill>
                <a:latin typeface="Calibri" pitchFamily="34" charset="0"/>
              </a:rPr>
              <a:t>Background</a:t>
            </a:r>
          </a:p>
          <a:p>
            <a:pPr>
              <a:lnSpc>
                <a:spcPct val="100000"/>
              </a:lnSpc>
            </a:pPr>
            <a:r>
              <a:rPr lang="en-US" sz="1600" b="1" i="1">
                <a:solidFill>
                  <a:schemeClr val="tx1">
                    <a:lumMod val="50000"/>
                    <a:lumOff val="50000"/>
                  </a:schemeClr>
                </a:solidFill>
                <a:latin typeface="Calibri" pitchFamily="34" charset="0"/>
              </a:rPr>
              <a:t>process group 40</a:t>
            </a:r>
          </a:p>
        </p:txBody>
      </p:sp>
      <p:sp>
        <p:nvSpPr>
          <p:cNvPr id="45" name="Text Box 22"/>
          <p:cNvSpPr txBox="1">
            <a:spLocks noChangeAspect="1" noChangeArrowheads="1"/>
          </p:cNvSpPr>
          <p:nvPr/>
        </p:nvSpPr>
        <p:spPr bwMode="auto">
          <a:xfrm>
            <a:off x="1098550" y="38989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pid=20</a:t>
            </a:r>
          </a:p>
          <a:p>
            <a:pPr algn="r">
              <a:lnSpc>
                <a:spcPct val="100000"/>
              </a:lnSpc>
            </a:pPr>
            <a:r>
              <a:rPr lang="en-US" sz="1200" b="1">
                <a:latin typeface="Courier New" pitchFamily="49" charset="0"/>
              </a:rPr>
              <a:t>pgid=20</a:t>
            </a:r>
          </a:p>
        </p:txBody>
      </p:sp>
      <p:sp>
        <p:nvSpPr>
          <p:cNvPr id="46" name="Text Box 23"/>
          <p:cNvSpPr txBox="1">
            <a:spLocks noChangeAspect="1" noChangeArrowheads="1"/>
          </p:cNvSpPr>
          <p:nvPr/>
        </p:nvSpPr>
        <p:spPr bwMode="auto">
          <a:xfrm>
            <a:off x="5038725" y="3949700"/>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pid=32</a:t>
            </a:r>
          </a:p>
          <a:p>
            <a:pPr algn="l">
              <a:lnSpc>
                <a:spcPct val="100000"/>
              </a:lnSpc>
            </a:pPr>
            <a:r>
              <a:rPr lang="en-US" sz="1200" b="1">
                <a:latin typeface="Courier New" pitchFamily="49" charset="0"/>
              </a:rPr>
              <a:t>pgid=32</a:t>
            </a:r>
          </a:p>
        </p:txBody>
      </p:sp>
      <p:sp>
        <p:nvSpPr>
          <p:cNvPr id="47" name="Text Box 24"/>
          <p:cNvSpPr txBox="1">
            <a:spLocks noChangeAspect="1" noChangeArrowheads="1"/>
          </p:cNvSpPr>
          <p:nvPr/>
        </p:nvSpPr>
        <p:spPr bwMode="auto">
          <a:xfrm>
            <a:off x="7224929" y="3976688"/>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pid=40</a:t>
            </a:r>
          </a:p>
          <a:p>
            <a:pPr algn="l">
              <a:lnSpc>
                <a:spcPct val="100000"/>
              </a:lnSpc>
            </a:pPr>
            <a:r>
              <a:rPr lang="en-US" sz="1200" b="1">
                <a:latin typeface="Courier New" pitchFamily="49" charset="0"/>
              </a:rPr>
              <a:t>pgid=40</a:t>
            </a:r>
          </a:p>
        </p:txBody>
      </p:sp>
      <p:sp>
        <p:nvSpPr>
          <p:cNvPr id="48" name="Text Box 25"/>
          <p:cNvSpPr txBox="1">
            <a:spLocks noChangeAspect="1" noChangeArrowheads="1"/>
          </p:cNvSpPr>
          <p:nvPr/>
        </p:nvSpPr>
        <p:spPr bwMode="auto">
          <a:xfrm>
            <a:off x="1398588" y="57150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pid=21</a:t>
            </a:r>
          </a:p>
          <a:p>
            <a:pPr algn="r">
              <a:lnSpc>
                <a:spcPct val="100000"/>
              </a:lnSpc>
            </a:pPr>
            <a:r>
              <a:rPr lang="en-US" sz="1200" b="1">
                <a:latin typeface="Courier New" pitchFamily="49" charset="0"/>
              </a:rPr>
              <a:t>pgid=20</a:t>
            </a:r>
          </a:p>
        </p:txBody>
      </p:sp>
      <p:sp>
        <p:nvSpPr>
          <p:cNvPr id="49" name="Text Box 26"/>
          <p:cNvSpPr txBox="1">
            <a:spLocks noChangeAspect="1" noChangeArrowheads="1"/>
          </p:cNvSpPr>
          <p:nvPr/>
        </p:nvSpPr>
        <p:spPr bwMode="auto">
          <a:xfrm>
            <a:off x="2541588" y="57150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pid=22</a:t>
            </a:r>
          </a:p>
          <a:p>
            <a:pPr algn="r">
              <a:lnSpc>
                <a:spcPct val="100000"/>
              </a:lnSpc>
            </a:pPr>
            <a:r>
              <a:rPr lang="en-US" sz="1200" b="1">
                <a:latin typeface="Courier New" pitchFamily="49" charset="0"/>
              </a:rPr>
              <a:t>pgid=20</a:t>
            </a:r>
          </a:p>
        </p:txBody>
      </p:sp>
    </p:spTree>
    <p:extLst>
      <p:ext uri="{BB962C8B-B14F-4D97-AF65-F5344CB8AC3E}">
        <p14:creationId xmlns:p14="http://schemas.microsoft.com/office/powerpoint/2010/main" val="179223955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Example of </a:t>
            </a:r>
            <a:r>
              <a:rPr lang="en-US">
                <a:latin typeface="Courier New" pitchFamily="49" charset="0"/>
              </a:rPr>
              <a:t>ctrl-c</a:t>
            </a:r>
            <a:r>
              <a:rPr lang="en-US"/>
              <a:t> and </a:t>
            </a:r>
            <a:r>
              <a:rPr lang="en-US">
                <a:latin typeface="Courier New" pitchFamily="49" charset="0"/>
              </a:rPr>
              <a:t>ctrl-z</a:t>
            </a:r>
          </a:p>
        </p:txBody>
      </p:sp>
      <p:sp>
        <p:nvSpPr>
          <p:cNvPr id="556039" name="Text Box 7"/>
          <p:cNvSpPr txBox="1">
            <a:spLocks noChangeArrowheads="1"/>
          </p:cNvSpPr>
          <p:nvPr/>
        </p:nvSpPr>
        <p:spPr bwMode="auto">
          <a:xfrm>
            <a:off x="152400" y="1295401"/>
            <a:ext cx="5334000" cy="4770537"/>
          </a:xfrm>
          <a:prstGeom prst="rect">
            <a:avLst/>
          </a:prstGeom>
          <a:solidFill>
            <a:schemeClr val="bg1">
              <a:lumMod val="85000"/>
            </a:schemeClr>
          </a:solidFill>
          <a:ln w="3175">
            <a:noFill/>
            <a:miter lim="800000"/>
            <a:headEnd/>
            <a:tailEnd/>
          </a:ln>
          <a:effectLst/>
        </p:spPr>
        <p:txBody>
          <a:bodyPr wrap="square">
            <a:spAutoFit/>
          </a:bodyPr>
          <a:lstStyle/>
          <a:p>
            <a:pPr algn="l"/>
            <a:r>
              <a:rPr lang="en-US" sz="1600" b="1">
                <a:latin typeface="Courier New" pitchFamily="49" charset="0"/>
              </a:rPr>
              <a:t>bluefish&gt; ./forks 17</a:t>
            </a:r>
          </a:p>
          <a:p>
            <a:pPr algn="l"/>
            <a:r>
              <a:rPr lang="en-US" sz="1600" b="1">
                <a:latin typeface="Courier New" pitchFamily="49" charset="0"/>
              </a:rPr>
              <a:t>Child: </a:t>
            </a:r>
            <a:r>
              <a:rPr lang="en-US" sz="1600" b="1" err="1">
                <a:latin typeface="Courier New" pitchFamily="49" charset="0"/>
              </a:rPr>
              <a:t>pid</a:t>
            </a:r>
            <a:r>
              <a:rPr lang="en-US" sz="1600" b="1">
                <a:latin typeface="Courier New" pitchFamily="49" charset="0"/>
              </a:rPr>
              <a:t>=28108 </a:t>
            </a:r>
            <a:r>
              <a:rPr lang="en-US" sz="1600" b="1" err="1">
                <a:latin typeface="Courier New" pitchFamily="49" charset="0"/>
              </a:rPr>
              <a:t>pgrp</a:t>
            </a:r>
            <a:r>
              <a:rPr lang="en-US" sz="1600" b="1">
                <a:latin typeface="Courier New" pitchFamily="49" charset="0"/>
              </a:rPr>
              <a:t>=28107</a:t>
            </a:r>
          </a:p>
          <a:p>
            <a:pPr algn="l"/>
            <a:r>
              <a:rPr lang="en-US" sz="1600" b="1">
                <a:latin typeface="Courier New" pitchFamily="49" charset="0"/>
              </a:rPr>
              <a:t>Parent: </a:t>
            </a:r>
            <a:r>
              <a:rPr lang="en-US" sz="1600" b="1" err="1">
                <a:latin typeface="Courier New" pitchFamily="49" charset="0"/>
              </a:rPr>
              <a:t>pid</a:t>
            </a:r>
            <a:r>
              <a:rPr lang="en-US" sz="1600" b="1">
                <a:latin typeface="Courier New" pitchFamily="49" charset="0"/>
              </a:rPr>
              <a:t>=28107 </a:t>
            </a:r>
            <a:r>
              <a:rPr lang="en-US" sz="1600" b="1" err="1">
                <a:latin typeface="Courier New" pitchFamily="49" charset="0"/>
              </a:rPr>
              <a:t>pgrp</a:t>
            </a:r>
            <a:r>
              <a:rPr lang="en-US" sz="1600" b="1">
                <a:latin typeface="Courier New" pitchFamily="49" charset="0"/>
              </a:rPr>
              <a:t>=28107</a:t>
            </a:r>
          </a:p>
          <a:p>
            <a:pPr algn="l"/>
            <a:r>
              <a:rPr lang="en-US" sz="1600" b="1">
                <a:latin typeface="Courier New" pitchFamily="49" charset="0"/>
              </a:rPr>
              <a:t>&lt;types ctrl-</a:t>
            </a:r>
            <a:r>
              <a:rPr lang="en-US" sz="1600" b="1" err="1">
                <a:latin typeface="Courier New" pitchFamily="49" charset="0"/>
              </a:rPr>
              <a:t>z</a:t>
            </a:r>
            <a:r>
              <a:rPr lang="en-US" sz="1600" b="1">
                <a:latin typeface="Courier New" pitchFamily="49" charset="0"/>
              </a:rPr>
              <a:t>&gt;</a:t>
            </a:r>
          </a:p>
          <a:p>
            <a:pPr algn="l"/>
            <a:r>
              <a:rPr lang="en-US" sz="1600" b="1">
                <a:latin typeface="Courier New" pitchFamily="49" charset="0"/>
              </a:rPr>
              <a:t>Suspended</a:t>
            </a:r>
          </a:p>
          <a:p>
            <a:pPr algn="l"/>
            <a:r>
              <a:rPr lang="en-US" sz="1600" b="1">
                <a:latin typeface="Courier New" pitchFamily="49" charset="0"/>
              </a:rPr>
              <a:t>bluefish&gt; </a:t>
            </a:r>
            <a:r>
              <a:rPr lang="en-US" sz="1600" b="1" err="1">
                <a:latin typeface="Courier New" pitchFamily="49" charset="0"/>
              </a:rPr>
              <a:t>ps</a:t>
            </a:r>
            <a:r>
              <a:rPr lang="en-US" sz="1600" b="1">
                <a:latin typeface="Courier New" pitchFamily="49" charset="0"/>
              </a:rPr>
              <a:t> </a:t>
            </a:r>
            <a:r>
              <a:rPr lang="en-US" sz="1600" b="1" err="1">
                <a:latin typeface="Courier New" pitchFamily="49" charset="0"/>
              </a:rPr>
              <a:t>w</a:t>
            </a:r>
            <a:endParaRPr lang="en-US" sz="1600" b="1">
              <a:latin typeface="Courier New" pitchFamily="49" charset="0"/>
            </a:endParaRPr>
          </a:p>
          <a:p>
            <a:pPr algn="l"/>
            <a:r>
              <a:rPr lang="en-US" sz="1600" b="1">
                <a:latin typeface="Courier New" pitchFamily="49" charset="0"/>
              </a:rPr>
              <a:t>  PID TTY      STAT   TIME COMMAND</a:t>
            </a:r>
          </a:p>
          <a:p>
            <a:pPr algn="l"/>
            <a:r>
              <a:rPr lang="en-US" sz="1600" b="1">
                <a:latin typeface="Courier New" pitchFamily="49" charset="0"/>
              </a:rPr>
              <a:t>27699 pts/8    Ss     0:00 -</a:t>
            </a:r>
            <a:r>
              <a:rPr lang="en-US" sz="1600" b="1" err="1">
                <a:latin typeface="Courier New" pitchFamily="49" charset="0"/>
              </a:rPr>
              <a:t>tcsh</a:t>
            </a:r>
            <a:endParaRPr lang="en-US" sz="1600" b="1">
              <a:latin typeface="Courier New" pitchFamily="49" charset="0"/>
            </a:endParaRPr>
          </a:p>
          <a:p>
            <a:pPr algn="l"/>
            <a:r>
              <a:rPr lang="en-US" sz="1600" b="1">
                <a:latin typeface="Courier New" pitchFamily="49" charset="0"/>
              </a:rPr>
              <a:t>28107 pts/8    T      0:01 ./forks 17</a:t>
            </a:r>
          </a:p>
          <a:p>
            <a:pPr algn="l"/>
            <a:r>
              <a:rPr lang="en-US" sz="1600" b="1">
                <a:latin typeface="Courier New" pitchFamily="49" charset="0"/>
              </a:rPr>
              <a:t>28108 pts/8    T      0:01 ./forks 17</a:t>
            </a:r>
          </a:p>
          <a:p>
            <a:pPr algn="l"/>
            <a:r>
              <a:rPr lang="en-US" sz="1600" b="1">
                <a:latin typeface="Courier New" pitchFamily="49" charset="0"/>
              </a:rPr>
              <a:t>28109 pts/8    R+     0:00 </a:t>
            </a:r>
            <a:r>
              <a:rPr lang="en-US" sz="1600" b="1" err="1">
                <a:latin typeface="Courier New" pitchFamily="49" charset="0"/>
              </a:rPr>
              <a:t>ps</a:t>
            </a:r>
            <a:r>
              <a:rPr lang="en-US" sz="1600" b="1">
                <a:latin typeface="Courier New" pitchFamily="49" charset="0"/>
              </a:rPr>
              <a:t> </a:t>
            </a:r>
            <a:r>
              <a:rPr lang="en-US" sz="1600" b="1" err="1">
                <a:latin typeface="Courier New" pitchFamily="49" charset="0"/>
              </a:rPr>
              <a:t>w</a:t>
            </a:r>
            <a:endParaRPr lang="en-US" sz="1600" b="1">
              <a:latin typeface="Courier New" pitchFamily="49" charset="0"/>
            </a:endParaRPr>
          </a:p>
          <a:p>
            <a:pPr algn="l"/>
            <a:r>
              <a:rPr lang="en-US" sz="1600" b="1">
                <a:latin typeface="Courier New" pitchFamily="49" charset="0"/>
              </a:rPr>
              <a:t>bluefish&gt; </a:t>
            </a:r>
            <a:r>
              <a:rPr lang="en-US" sz="1600" b="1" err="1">
                <a:latin typeface="Courier New" pitchFamily="49" charset="0"/>
              </a:rPr>
              <a:t>fg</a:t>
            </a:r>
            <a:endParaRPr lang="en-US" sz="1600" b="1">
              <a:latin typeface="Courier New" pitchFamily="49" charset="0"/>
            </a:endParaRPr>
          </a:p>
          <a:p>
            <a:pPr algn="l"/>
            <a:r>
              <a:rPr lang="en-US" sz="1600" b="1">
                <a:latin typeface="Courier New" pitchFamily="49" charset="0"/>
              </a:rPr>
              <a:t>./forks 17</a:t>
            </a:r>
          </a:p>
          <a:p>
            <a:pPr algn="l"/>
            <a:r>
              <a:rPr lang="en-US" sz="1600" b="1">
                <a:latin typeface="Courier New" pitchFamily="49" charset="0"/>
              </a:rPr>
              <a:t>&lt;types ctrl-</a:t>
            </a:r>
            <a:r>
              <a:rPr lang="en-US" sz="1600" b="1" err="1">
                <a:latin typeface="Courier New" pitchFamily="49" charset="0"/>
              </a:rPr>
              <a:t>c</a:t>
            </a:r>
            <a:r>
              <a:rPr lang="en-US" sz="1600" b="1">
                <a:latin typeface="Courier New" pitchFamily="49" charset="0"/>
              </a:rPr>
              <a:t>&gt;</a:t>
            </a:r>
          </a:p>
          <a:p>
            <a:pPr algn="l"/>
            <a:r>
              <a:rPr lang="en-US" sz="1600" b="1">
                <a:latin typeface="Courier New" pitchFamily="49" charset="0"/>
              </a:rPr>
              <a:t>bluefish&gt; </a:t>
            </a:r>
            <a:r>
              <a:rPr lang="en-US" sz="1600" b="1" err="1">
                <a:latin typeface="Courier New" pitchFamily="49" charset="0"/>
              </a:rPr>
              <a:t>ps</a:t>
            </a:r>
            <a:r>
              <a:rPr lang="en-US" sz="1600" b="1">
                <a:latin typeface="Courier New" pitchFamily="49" charset="0"/>
              </a:rPr>
              <a:t> </a:t>
            </a:r>
            <a:r>
              <a:rPr lang="en-US" sz="1600" b="1" err="1">
                <a:latin typeface="Courier New" pitchFamily="49" charset="0"/>
              </a:rPr>
              <a:t>w</a:t>
            </a:r>
            <a:endParaRPr lang="en-US" sz="1600" b="1">
              <a:latin typeface="Courier New" pitchFamily="49" charset="0"/>
            </a:endParaRPr>
          </a:p>
          <a:p>
            <a:pPr algn="l"/>
            <a:r>
              <a:rPr lang="en-US" sz="1600" b="1">
                <a:latin typeface="Courier New" pitchFamily="49" charset="0"/>
              </a:rPr>
              <a:t>  PID TTY      STAT   TIME COMMAND</a:t>
            </a:r>
          </a:p>
          <a:p>
            <a:pPr algn="l"/>
            <a:r>
              <a:rPr lang="en-US" sz="1600" b="1">
                <a:latin typeface="Courier New" pitchFamily="49" charset="0"/>
              </a:rPr>
              <a:t>27699 pts/8    Ss     0:00 -</a:t>
            </a:r>
            <a:r>
              <a:rPr lang="en-US" sz="1600" b="1" err="1">
                <a:latin typeface="Courier New" pitchFamily="49" charset="0"/>
              </a:rPr>
              <a:t>tcsh</a:t>
            </a:r>
            <a:endParaRPr lang="en-US" sz="1600" b="1">
              <a:latin typeface="Courier New" pitchFamily="49" charset="0"/>
            </a:endParaRPr>
          </a:p>
          <a:p>
            <a:pPr algn="l"/>
            <a:r>
              <a:rPr lang="en-US" sz="1600" b="1">
                <a:latin typeface="Courier New" pitchFamily="49" charset="0"/>
              </a:rPr>
              <a:t>28110 pts/8    R+     0:00 </a:t>
            </a:r>
            <a:r>
              <a:rPr lang="en-US" sz="1600" b="1" err="1">
                <a:latin typeface="Courier New" pitchFamily="49" charset="0"/>
              </a:rPr>
              <a:t>ps</a:t>
            </a:r>
            <a:r>
              <a:rPr lang="en-US" sz="1600" b="1">
                <a:latin typeface="Courier New" pitchFamily="49" charset="0"/>
              </a:rPr>
              <a:t> </a:t>
            </a:r>
            <a:r>
              <a:rPr lang="en-US" sz="1600" b="1" err="1">
                <a:latin typeface="Courier New" pitchFamily="49" charset="0"/>
              </a:rPr>
              <a:t>w</a:t>
            </a:r>
            <a:endParaRPr lang="en-US" sz="1600" b="1">
              <a:latin typeface="Courier New" pitchFamily="49" charset="0"/>
            </a:endParaRPr>
          </a:p>
          <a:p>
            <a:pPr algn="l">
              <a:lnSpc>
                <a:spcPct val="100000"/>
              </a:lnSpc>
            </a:pPr>
            <a:endParaRPr lang="en-US" sz="1600" b="1">
              <a:latin typeface="Courier New" pitchFamily="49" charset="0"/>
            </a:endParaRPr>
          </a:p>
        </p:txBody>
      </p:sp>
      <p:sp>
        <p:nvSpPr>
          <p:cNvPr id="556041" name="Text Box 9"/>
          <p:cNvSpPr txBox="1">
            <a:spLocks noChangeArrowheads="1"/>
          </p:cNvSpPr>
          <p:nvPr/>
        </p:nvSpPr>
        <p:spPr bwMode="auto">
          <a:xfrm>
            <a:off x="5638800" y="1207402"/>
            <a:ext cx="3124200" cy="3693319"/>
          </a:xfrm>
          <a:prstGeom prst="rect">
            <a:avLst/>
          </a:prstGeom>
          <a:solidFill>
            <a:schemeClr val="bg1"/>
          </a:solidFill>
          <a:ln w="3175">
            <a:noFill/>
            <a:miter lim="800000"/>
            <a:headEnd/>
            <a:tailEnd/>
          </a:ln>
          <a:effectLst/>
        </p:spPr>
        <p:txBody>
          <a:bodyPr lIns="45720" rIns="45720">
            <a:spAutoFit/>
          </a:bodyPr>
          <a:lstStyle/>
          <a:p>
            <a:pPr algn="l"/>
            <a:r>
              <a:rPr lang="en-US" sz="1800">
                <a:latin typeface="Calibri" pitchFamily="34" charset="0"/>
              </a:rPr>
              <a:t>STAT (process state) Legend:</a:t>
            </a:r>
          </a:p>
          <a:p>
            <a:pPr algn="l"/>
            <a:endParaRPr lang="en-US" sz="1800">
              <a:latin typeface="Calibri" pitchFamily="34" charset="0"/>
            </a:endParaRPr>
          </a:p>
          <a:p>
            <a:pPr algn="l"/>
            <a:r>
              <a:rPr lang="en-US" sz="1800" i="1">
                <a:solidFill>
                  <a:srgbClr val="C00000"/>
                </a:solidFill>
                <a:latin typeface="Calibri" pitchFamily="34" charset="0"/>
              </a:rPr>
              <a:t>First letter:</a:t>
            </a:r>
          </a:p>
          <a:p>
            <a:pPr algn="l"/>
            <a:r>
              <a:rPr lang="en-US" sz="1800">
                <a:latin typeface="Calibri" pitchFamily="34" charset="0"/>
              </a:rPr>
              <a:t>S: sleeping</a:t>
            </a:r>
          </a:p>
          <a:p>
            <a:pPr algn="l"/>
            <a:r>
              <a:rPr lang="en-US" sz="1800">
                <a:latin typeface="Calibri" pitchFamily="34" charset="0"/>
              </a:rPr>
              <a:t>T: stopped</a:t>
            </a:r>
          </a:p>
          <a:p>
            <a:pPr algn="l"/>
            <a:r>
              <a:rPr lang="en-US" sz="1800">
                <a:latin typeface="Calibri" pitchFamily="34" charset="0"/>
              </a:rPr>
              <a:t>R: running</a:t>
            </a:r>
          </a:p>
          <a:p>
            <a:pPr algn="l"/>
            <a:endParaRPr lang="en-US" sz="1800">
              <a:latin typeface="Calibri" pitchFamily="34" charset="0"/>
            </a:endParaRPr>
          </a:p>
          <a:p>
            <a:r>
              <a:rPr lang="en-US" sz="1800" i="1">
                <a:solidFill>
                  <a:srgbClr val="C00000"/>
                </a:solidFill>
                <a:latin typeface="Calibri" pitchFamily="34" charset="0"/>
              </a:rPr>
              <a:t>Second letter:</a:t>
            </a:r>
          </a:p>
          <a:p>
            <a:pPr algn="l"/>
            <a:r>
              <a:rPr lang="en-US" sz="1800">
                <a:latin typeface="Calibri" pitchFamily="34" charset="0"/>
              </a:rPr>
              <a:t>s: session leader</a:t>
            </a:r>
          </a:p>
          <a:p>
            <a:pPr algn="l"/>
            <a:r>
              <a:rPr lang="en-US" sz="1800">
                <a:latin typeface="Calibri" pitchFamily="34" charset="0"/>
              </a:rPr>
              <a:t>+: foreground proc group</a:t>
            </a:r>
          </a:p>
          <a:p>
            <a:pPr algn="l"/>
            <a:endParaRPr lang="en-US" sz="1800">
              <a:latin typeface="Calibri" pitchFamily="34" charset="0"/>
            </a:endParaRPr>
          </a:p>
          <a:p>
            <a:pPr algn="l"/>
            <a:r>
              <a:rPr lang="en-US" sz="1800">
                <a:latin typeface="Calibri" pitchFamily="34" charset="0"/>
              </a:rPr>
              <a:t>See “man </a:t>
            </a:r>
            <a:r>
              <a:rPr lang="en-US" sz="1800" err="1">
                <a:latin typeface="Calibri" pitchFamily="34" charset="0"/>
              </a:rPr>
              <a:t>ps</a:t>
            </a:r>
            <a:r>
              <a:rPr lang="en-US" sz="1800">
                <a:latin typeface="Calibri" pitchFamily="34" charset="0"/>
              </a:rPr>
              <a:t>” for more </a:t>
            </a:r>
          </a:p>
          <a:p>
            <a:pPr algn="l"/>
            <a:r>
              <a:rPr lang="en-US" sz="1800">
                <a:latin typeface="Calibri" pitchFamily="34" charset="0"/>
              </a:rPr>
              <a:t>details</a:t>
            </a:r>
          </a:p>
        </p:txBody>
      </p:sp>
    </p:spTree>
    <p:extLst>
      <p:ext uri="{BB962C8B-B14F-4D97-AF65-F5344CB8AC3E}">
        <p14:creationId xmlns:p14="http://schemas.microsoft.com/office/powerpoint/2010/main" val="10582352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Sending Signals with </a:t>
            </a:r>
            <a:r>
              <a:rPr lang="en-US">
                <a:latin typeface="Courier New" pitchFamily="49" charset="0"/>
              </a:rPr>
              <a:t>kill</a:t>
            </a:r>
            <a:r>
              <a:rPr lang="en-US"/>
              <a:t> Function</a:t>
            </a:r>
          </a:p>
        </p:txBody>
      </p:sp>
      <p:sp>
        <p:nvSpPr>
          <p:cNvPr id="557060" name="Text Box 4"/>
          <p:cNvSpPr txBox="1">
            <a:spLocks noChangeArrowheads="1"/>
          </p:cNvSpPr>
          <p:nvPr/>
        </p:nvSpPr>
        <p:spPr bwMode="auto">
          <a:xfrm>
            <a:off x="457200" y="1197678"/>
            <a:ext cx="7696200" cy="5312865"/>
          </a:xfrm>
          <a:prstGeom prst="rect">
            <a:avLst/>
          </a:prstGeom>
          <a:solidFill>
            <a:srgbClr val="F6F5BD"/>
          </a:solidFill>
          <a:ln w="12700">
            <a:solidFill>
              <a:schemeClr val="tx1"/>
            </a:solidFill>
            <a:miter lim="800000"/>
            <a:headEnd/>
            <a:tailEnd/>
          </a:ln>
          <a:effectLst/>
        </p:spPr>
        <p:txBody>
          <a:bodyPr>
            <a:normAutofit lnSpcReduction="10000"/>
          </a:bodyPr>
          <a:lstStyle/>
          <a:p>
            <a:r>
              <a:rPr lang="en-US" sz="1400">
                <a:solidFill>
                  <a:srgbClr val="2D961E"/>
                </a:solidFill>
                <a:latin typeface="Courier New"/>
                <a:cs typeface="Courier New"/>
              </a:rPr>
              <a:t>void</a:t>
            </a:r>
            <a:r>
              <a:rPr lang="en-US" sz="1400">
                <a:solidFill>
                  <a:srgbClr val="000000"/>
                </a:solidFill>
                <a:latin typeface="Courier New"/>
                <a:cs typeface="Courier New"/>
              </a:rPr>
              <a:t> </a:t>
            </a:r>
            <a:r>
              <a:rPr lang="en-US" sz="1400">
                <a:solidFill>
                  <a:srgbClr val="4A00FF"/>
                </a:solidFill>
                <a:latin typeface="Courier New"/>
                <a:cs typeface="Courier New"/>
              </a:rPr>
              <a:t>fork12</a:t>
            </a:r>
            <a:r>
              <a:rPr lang="en-US" sz="1400">
                <a:solidFill>
                  <a:srgbClr val="000000"/>
                </a:solidFill>
                <a:latin typeface="Courier New"/>
                <a:cs typeface="Courier New"/>
              </a:rPr>
              <a:t>()</a:t>
            </a:r>
          </a:p>
          <a:p>
            <a:r>
              <a:rPr lang="en-US" sz="1400">
                <a:solidFill>
                  <a:srgbClr val="000000"/>
                </a:solidFill>
                <a:latin typeface="Courier New"/>
                <a:cs typeface="Courier New"/>
              </a:rPr>
              <a:t>{</a:t>
            </a:r>
          </a:p>
          <a:p>
            <a:r>
              <a:rPr lang="fi-FI" sz="1400">
                <a:solidFill>
                  <a:srgbClr val="000000"/>
                </a:solidFill>
                <a:latin typeface="Courier New"/>
                <a:cs typeface="Courier New"/>
              </a:rPr>
              <a:t>    </a:t>
            </a:r>
            <a:r>
              <a:rPr lang="fi-FI" sz="1400" err="1">
                <a:solidFill>
                  <a:srgbClr val="2D961E"/>
                </a:solidFill>
                <a:latin typeface="Courier New"/>
                <a:cs typeface="Courier New"/>
              </a:rPr>
              <a:t>pid_t</a:t>
            </a:r>
            <a:r>
              <a:rPr lang="fi-FI" sz="1400">
                <a:solidFill>
                  <a:srgbClr val="000000"/>
                </a:solidFill>
                <a:latin typeface="Courier New"/>
                <a:cs typeface="Courier New"/>
              </a:rPr>
              <a:t> </a:t>
            </a:r>
            <a:r>
              <a:rPr lang="fi-FI" sz="1400" err="1">
                <a:solidFill>
                  <a:srgbClr val="C1651C"/>
                </a:solidFill>
                <a:latin typeface="Courier New"/>
                <a:cs typeface="Courier New"/>
              </a:rPr>
              <a:t>pid</a:t>
            </a:r>
            <a:r>
              <a:rPr lang="fi-FI" sz="1400" err="1">
                <a:solidFill>
                  <a:srgbClr val="000000"/>
                </a:solidFill>
                <a:latin typeface="Courier New"/>
                <a:cs typeface="Courier New"/>
              </a:rPr>
              <a:t>[N</a:t>
            </a:r>
            <a:r>
              <a:rPr lang="fi-FI" sz="1400">
                <a:solidFill>
                  <a:srgbClr val="000000"/>
                </a:solidFill>
                <a:latin typeface="Courier New"/>
                <a:cs typeface="Courier New"/>
              </a:rPr>
              <a:t>];</a:t>
            </a:r>
          </a:p>
          <a:p>
            <a:r>
              <a:rPr lang="fr-FR" sz="1400">
                <a:solidFill>
                  <a:srgbClr val="000000"/>
                </a:solidFill>
                <a:latin typeface="Courier New"/>
                <a:cs typeface="Courier New"/>
              </a:rPr>
              <a:t>    </a:t>
            </a:r>
            <a:r>
              <a:rPr lang="fr-FR" sz="1400" err="1">
                <a:solidFill>
                  <a:srgbClr val="2D961E"/>
                </a:solidFill>
                <a:latin typeface="Courier New"/>
                <a:cs typeface="Courier New"/>
              </a:rPr>
              <a:t>int</a:t>
            </a:r>
            <a:r>
              <a:rPr lang="fr-FR" sz="1400">
                <a:solidFill>
                  <a:srgbClr val="000000"/>
                </a:solidFill>
                <a:latin typeface="Courier New"/>
                <a:cs typeface="Courier New"/>
              </a:rPr>
              <a:t> </a:t>
            </a:r>
            <a:r>
              <a:rPr lang="fr-FR" sz="1400">
                <a:solidFill>
                  <a:srgbClr val="C1651C"/>
                </a:solidFill>
                <a:latin typeface="Courier New"/>
                <a:cs typeface="Courier New"/>
              </a:rPr>
              <a:t>i</a:t>
            </a:r>
            <a:r>
              <a:rPr lang="fr-FR" sz="1400">
                <a:solidFill>
                  <a:srgbClr val="000000"/>
                </a:solidFill>
                <a:latin typeface="Courier New"/>
                <a:cs typeface="Courier New"/>
              </a:rPr>
              <a:t>;</a:t>
            </a:r>
          </a:p>
          <a:p>
            <a:r>
              <a:rPr lang="fr-FR" sz="1400">
                <a:solidFill>
                  <a:srgbClr val="000000"/>
                </a:solidFill>
                <a:latin typeface="Courier New"/>
                <a:cs typeface="Courier New"/>
              </a:rPr>
              <a:t>    </a:t>
            </a:r>
            <a:r>
              <a:rPr lang="fr-FR" sz="1400" err="1">
                <a:solidFill>
                  <a:srgbClr val="2D961E"/>
                </a:solidFill>
                <a:latin typeface="Courier New"/>
                <a:cs typeface="Courier New"/>
              </a:rPr>
              <a:t>int</a:t>
            </a:r>
            <a:r>
              <a:rPr lang="fr-FR" sz="1400">
                <a:solidFill>
                  <a:srgbClr val="000000"/>
                </a:solidFill>
                <a:latin typeface="Courier New"/>
                <a:cs typeface="Courier New"/>
              </a:rPr>
              <a:t> </a:t>
            </a:r>
            <a:r>
              <a:rPr lang="fr-FR" sz="1400" err="1">
                <a:solidFill>
                  <a:srgbClr val="C1651C"/>
                </a:solidFill>
                <a:latin typeface="Courier New"/>
                <a:cs typeface="Courier New"/>
              </a:rPr>
              <a:t>child_status</a:t>
            </a:r>
            <a:r>
              <a:rPr lang="fr-FR" sz="1400">
                <a:solidFill>
                  <a:srgbClr val="000000"/>
                </a:solidFill>
                <a:latin typeface="Courier New"/>
                <a:cs typeface="Courier New"/>
              </a:rPr>
              <a:t>;</a:t>
            </a:r>
          </a:p>
          <a:p>
            <a:endParaRPr lang="fr-FR" sz="1400">
              <a:solidFill>
                <a:srgbClr val="000000"/>
              </a:solidFill>
              <a:latin typeface="Courier New"/>
              <a:cs typeface="Courier New"/>
            </a:endParaRPr>
          </a:p>
          <a:p>
            <a:r>
              <a:rPr lang="da-DK" sz="1400">
                <a:solidFill>
                  <a:srgbClr val="000000"/>
                </a:solidFill>
                <a:latin typeface="Courier New"/>
                <a:cs typeface="Courier New"/>
              </a:rPr>
              <a:t>    </a:t>
            </a:r>
            <a:r>
              <a:rPr lang="da-DK" sz="1400">
                <a:solidFill>
                  <a:srgbClr val="C200FF"/>
                </a:solidFill>
                <a:latin typeface="Courier New"/>
                <a:cs typeface="Courier New"/>
              </a:rPr>
              <a:t>for</a:t>
            </a:r>
            <a:r>
              <a:rPr lang="da-DK" sz="1400">
                <a:solidFill>
                  <a:srgbClr val="000000"/>
                </a:solidFill>
                <a:latin typeface="Courier New"/>
                <a:cs typeface="Courier New"/>
              </a:rPr>
              <a:t> (i = 0; i &lt; N; i++)</a:t>
            </a:r>
          </a:p>
          <a:p>
            <a:r>
              <a:rPr lang="nb-NO" sz="1400">
                <a:solidFill>
                  <a:srgbClr val="000000"/>
                </a:solidFill>
                <a:latin typeface="Courier New"/>
                <a:cs typeface="Courier New"/>
              </a:rPr>
              <a:t>        </a:t>
            </a:r>
            <a:r>
              <a:rPr lang="nb-NO" sz="1400" err="1">
                <a:solidFill>
                  <a:srgbClr val="C200FF"/>
                </a:solidFill>
                <a:latin typeface="Courier New"/>
                <a:cs typeface="Courier New"/>
              </a:rPr>
              <a:t>if</a:t>
            </a:r>
            <a:r>
              <a:rPr lang="nb-NO" sz="1400">
                <a:solidFill>
                  <a:srgbClr val="000000"/>
                </a:solidFill>
                <a:latin typeface="Courier New"/>
                <a:cs typeface="Courier New"/>
              </a:rPr>
              <a:t> ((</a:t>
            </a:r>
            <a:r>
              <a:rPr lang="nb-NO" sz="1400" err="1">
                <a:solidFill>
                  <a:srgbClr val="000000"/>
                </a:solidFill>
                <a:latin typeface="Courier New"/>
                <a:cs typeface="Courier New"/>
              </a:rPr>
              <a:t>pid</a:t>
            </a:r>
            <a:r>
              <a:rPr lang="nb-NO" sz="1400">
                <a:solidFill>
                  <a:srgbClr val="000000"/>
                </a:solidFill>
                <a:latin typeface="Courier New"/>
                <a:cs typeface="Courier New"/>
              </a:rPr>
              <a:t>[i] = fork()) == 0) {</a:t>
            </a:r>
          </a:p>
          <a:p>
            <a:r>
              <a:rPr lang="en-US" sz="1400">
                <a:solidFill>
                  <a:srgbClr val="000000"/>
                </a:solidFill>
                <a:latin typeface="Courier New"/>
                <a:cs typeface="Courier New"/>
              </a:rPr>
              <a:t>            </a:t>
            </a:r>
            <a:r>
              <a:rPr lang="en-US" sz="1400">
                <a:solidFill>
                  <a:srgbClr val="CB2418"/>
                </a:solidFill>
                <a:latin typeface="Courier New"/>
                <a:cs typeface="Courier New"/>
              </a:rPr>
              <a:t>/* Child: Infinite Loop */</a:t>
            </a:r>
            <a:endParaRPr lang="en-US" sz="1400">
              <a:solidFill>
                <a:srgbClr val="000000"/>
              </a:solidFill>
              <a:latin typeface="Courier New"/>
              <a:cs typeface="Courier New"/>
            </a:endParaRPr>
          </a:p>
          <a:p>
            <a:r>
              <a:rPr lang="en-US" sz="1400">
                <a:solidFill>
                  <a:srgbClr val="000000"/>
                </a:solidFill>
                <a:latin typeface="Courier New"/>
                <a:cs typeface="Courier New"/>
              </a:rPr>
              <a:t>            </a:t>
            </a:r>
            <a:r>
              <a:rPr lang="en-US" sz="1400">
                <a:solidFill>
                  <a:srgbClr val="C200FF"/>
                </a:solidFill>
                <a:latin typeface="Courier New"/>
                <a:cs typeface="Courier New"/>
              </a:rPr>
              <a:t>while</a:t>
            </a:r>
            <a:r>
              <a:rPr lang="en-US" sz="1400">
                <a:solidFill>
                  <a:srgbClr val="000000"/>
                </a:solidFill>
                <a:latin typeface="Courier New"/>
                <a:cs typeface="Courier New"/>
              </a:rPr>
              <a:t>(1)</a:t>
            </a:r>
          </a:p>
          <a:p>
            <a:r>
              <a:rPr lang="en-US" sz="1400">
                <a:solidFill>
                  <a:srgbClr val="000000"/>
                </a:solidFill>
                <a:latin typeface="Courier New"/>
                <a:cs typeface="Courier New"/>
              </a:rPr>
              <a:t>                ;</a:t>
            </a:r>
          </a:p>
          <a:p>
            <a:r>
              <a:rPr lang="en-US" sz="1400">
                <a:solidFill>
                  <a:srgbClr val="000000"/>
                </a:solidFill>
                <a:latin typeface="Courier New"/>
                <a:cs typeface="Courier New"/>
              </a:rPr>
              <a:t>        }</a:t>
            </a:r>
          </a:p>
          <a:p>
            <a:r>
              <a:rPr lang="da-DK" sz="1400">
                <a:solidFill>
                  <a:srgbClr val="000000"/>
                </a:solidFill>
                <a:latin typeface="Courier New"/>
                <a:cs typeface="Courier New"/>
              </a:rPr>
              <a:t>    </a:t>
            </a:r>
          </a:p>
          <a:p>
            <a:r>
              <a:rPr lang="da-DK" sz="1400">
                <a:solidFill>
                  <a:srgbClr val="000000"/>
                </a:solidFill>
                <a:latin typeface="Courier New"/>
                <a:cs typeface="Courier New"/>
              </a:rPr>
              <a:t>    </a:t>
            </a:r>
            <a:r>
              <a:rPr lang="da-DK" sz="1400">
                <a:solidFill>
                  <a:srgbClr val="C200FF"/>
                </a:solidFill>
                <a:latin typeface="Courier New"/>
                <a:cs typeface="Courier New"/>
              </a:rPr>
              <a:t>for</a:t>
            </a:r>
            <a:r>
              <a:rPr lang="da-DK" sz="1400">
                <a:solidFill>
                  <a:srgbClr val="000000"/>
                </a:solidFill>
                <a:latin typeface="Courier New"/>
                <a:cs typeface="Courier New"/>
              </a:rPr>
              <a:t> (i = 0; i &lt; N; i++) {</a:t>
            </a:r>
          </a:p>
          <a:p>
            <a:r>
              <a:rPr lang="da-DK" sz="1400">
                <a:solidFill>
                  <a:srgbClr val="000000"/>
                </a:solidFill>
                <a:latin typeface="Courier New"/>
                <a:cs typeface="Courier New"/>
              </a:rPr>
              <a:t>        </a:t>
            </a:r>
            <a:r>
              <a:rPr lang="da-DK" sz="1400" err="1">
                <a:solidFill>
                  <a:srgbClr val="000000"/>
                </a:solidFill>
                <a:latin typeface="Courier New"/>
                <a:cs typeface="Courier New"/>
              </a:rPr>
              <a:t>printf</a:t>
            </a:r>
            <a:r>
              <a:rPr lang="da-DK" sz="1400">
                <a:solidFill>
                  <a:srgbClr val="000000"/>
                </a:solidFill>
                <a:latin typeface="Courier New"/>
                <a:cs typeface="Courier New"/>
              </a:rPr>
              <a:t>(</a:t>
            </a:r>
            <a:r>
              <a:rPr lang="da-DK" sz="1400">
                <a:solidFill>
                  <a:srgbClr val="9D206F"/>
                </a:solidFill>
                <a:latin typeface="Courier New"/>
                <a:cs typeface="Courier New"/>
              </a:rPr>
              <a:t>"Killing </a:t>
            </a:r>
            <a:r>
              <a:rPr lang="da-DK" sz="1400" err="1">
                <a:solidFill>
                  <a:srgbClr val="9D206F"/>
                </a:solidFill>
                <a:latin typeface="Courier New"/>
                <a:cs typeface="Courier New"/>
              </a:rPr>
              <a:t>process</a:t>
            </a:r>
            <a:r>
              <a:rPr lang="da-DK" sz="1400">
                <a:solidFill>
                  <a:srgbClr val="9D206F"/>
                </a:solidFill>
                <a:latin typeface="Courier New"/>
                <a:cs typeface="Courier New"/>
              </a:rPr>
              <a:t> %d\n"</a:t>
            </a:r>
            <a:r>
              <a:rPr lang="da-DK" sz="1400">
                <a:solidFill>
                  <a:srgbClr val="000000"/>
                </a:solidFill>
                <a:latin typeface="Courier New"/>
                <a:cs typeface="Courier New"/>
              </a:rPr>
              <a:t>, </a:t>
            </a:r>
            <a:r>
              <a:rPr lang="da-DK" sz="1400" err="1">
                <a:solidFill>
                  <a:srgbClr val="000000"/>
                </a:solidFill>
                <a:latin typeface="Courier New"/>
                <a:cs typeface="Courier New"/>
              </a:rPr>
              <a:t>pid</a:t>
            </a:r>
            <a:r>
              <a:rPr lang="da-DK" sz="1400">
                <a:solidFill>
                  <a:srgbClr val="000000"/>
                </a:solidFill>
                <a:latin typeface="Courier New"/>
                <a:cs typeface="Courier New"/>
              </a:rPr>
              <a:t>[i]);</a:t>
            </a:r>
          </a:p>
          <a:p>
            <a:r>
              <a:rPr lang="da-DK" sz="1400">
                <a:solidFill>
                  <a:srgbClr val="000000"/>
                </a:solidFill>
                <a:latin typeface="Courier New"/>
                <a:cs typeface="Courier New"/>
              </a:rPr>
              <a:t>        </a:t>
            </a:r>
            <a:r>
              <a:rPr lang="da-DK" sz="1400" err="1">
                <a:solidFill>
                  <a:srgbClr val="000000"/>
                </a:solidFill>
                <a:latin typeface="Courier New"/>
                <a:cs typeface="Courier New"/>
              </a:rPr>
              <a:t>kill</a:t>
            </a:r>
            <a:r>
              <a:rPr lang="da-DK" sz="1400">
                <a:solidFill>
                  <a:srgbClr val="000000"/>
                </a:solidFill>
                <a:latin typeface="Courier New"/>
                <a:cs typeface="Courier New"/>
              </a:rPr>
              <a:t>(</a:t>
            </a:r>
            <a:r>
              <a:rPr lang="da-DK" sz="1400" err="1">
                <a:solidFill>
                  <a:srgbClr val="000000"/>
                </a:solidFill>
                <a:latin typeface="Courier New"/>
                <a:cs typeface="Courier New"/>
              </a:rPr>
              <a:t>pid</a:t>
            </a:r>
            <a:r>
              <a:rPr lang="da-DK" sz="1400">
                <a:solidFill>
                  <a:srgbClr val="000000"/>
                </a:solidFill>
                <a:latin typeface="Courier New"/>
                <a:cs typeface="Courier New"/>
              </a:rPr>
              <a:t>[i], SIGINT);</a:t>
            </a:r>
          </a:p>
          <a:p>
            <a:r>
              <a:rPr lang="da-DK" sz="1400">
                <a:solidFill>
                  <a:srgbClr val="000000"/>
                </a:solidFill>
                <a:latin typeface="Courier New"/>
                <a:cs typeface="Courier New"/>
              </a:rPr>
              <a:t>    }</a:t>
            </a:r>
          </a:p>
          <a:p>
            <a:endParaRPr lang="da-DK" sz="1400">
              <a:solidFill>
                <a:srgbClr val="000000"/>
              </a:solidFill>
              <a:latin typeface="Courier New"/>
              <a:cs typeface="Courier New"/>
            </a:endParaRPr>
          </a:p>
          <a:p>
            <a:r>
              <a:rPr lang="da-DK" sz="1400">
                <a:solidFill>
                  <a:srgbClr val="000000"/>
                </a:solidFill>
                <a:latin typeface="Courier New"/>
                <a:cs typeface="Courier New"/>
              </a:rPr>
              <a:t>    </a:t>
            </a:r>
            <a:r>
              <a:rPr lang="da-DK" sz="1400">
                <a:solidFill>
                  <a:srgbClr val="C200FF"/>
                </a:solidFill>
                <a:latin typeface="Courier New"/>
                <a:cs typeface="Courier New"/>
              </a:rPr>
              <a:t>for</a:t>
            </a:r>
            <a:r>
              <a:rPr lang="da-DK" sz="1400">
                <a:solidFill>
                  <a:srgbClr val="000000"/>
                </a:solidFill>
                <a:latin typeface="Courier New"/>
                <a:cs typeface="Courier New"/>
              </a:rPr>
              <a:t> (i = 0; i &lt; N; i++) {</a:t>
            </a:r>
          </a:p>
          <a:p>
            <a:r>
              <a:rPr lang="da-DK" sz="1400">
                <a:solidFill>
                  <a:srgbClr val="000000"/>
                </a:solidFill>
                <a:latin typeface="Courier New"/>
                <a:cs typeface="Courier New"/>
              </a:rPr>
              <a:t>        </a:t>
            </a:r>
            <a:r>
              <a:rPr lang="da-DK" sz="1400" err="1">
                <a:solidFill>
                  <a:srgbClr val="2D961E"/>
                </a:solidFill>
                <a:latin typeface="Courier New"/>
                <a:cs typeface="Courier New"/>
              </a:rPr>
              <a:t>pid_t</a:t>
            </a:r>
            <a:r>
              <a:rPr lang="da-DK" sz="1400">
                <a:solidFill>
                  <a:srgbClr val="000000"/>
                </a:solidFill>
                <a:latin typeface="Courier New"/>
                <a:cs typeface="Courier New"/>
              </a:rPr>
              <a:t> </a:t>
            </a:r>
            <a:r>
              <a:rPr lang="da-DK" sz="1400" err="1">
                <a:solidFill>
                  <a:srgbClr val="C1651C"/>
                </a:solidFill>
                <a:latin typeface="Courier New"/>
                <a:cs typeface="Courier New"/>
              </a:rPr>
              <a:t>wpid</a:t>
            </a:r>
            <a:r>
              <a:rPr lang="da-DK" sz="1400">
                <a:solidFill>
                  <a:srgbClr val="000000"/>
                </a:solidFill>
                <a:latin typeface="Courier New"/>
                <a:cs typeface="Courier New"/>
              </a:rPr>
              <a:t> = </a:t>
            </a:r>
            <a:r>
              <a:rPr lang="da-DK" sz="1400" err="1">
                <a:solidFill>
                  <a:srgbClr val="000000"/>
                </a:solidFill>
                <a:latin typeface="Courier New"/>
                <a:cs typeface="Courier New"/>
              </a:rPr>
              <a:t>wait</a:t>
            </a:r>
            <a:r>
              <a:rPr lang="da-DK" sz="1400">
                <a:solidFill>
                  <a:srgbClr val="000000"/>
                </a:solidFill>
                <a:latin typeface="Courier New"/>
                <a:cs typeface="Courier New"/>
              </a:rPr>
              <a:t>(&amp;</a:t>
            </a:r>
            <a:r>
              <a:rPr lang="da-DK" sz="1400" err="1">
                <a:solidFill>
                  <a:srgbClr val="000000"/>
                </a:solidFill>
                <a:latin typeface="Courier New"/>
                <a:cs typeface="Courier New"/>
              </a:rPr>
              <a:t>child_status</a:t>
            </a:r>
            <a:r>
              <a:rPr lang="da-DK" sz="1400">
                <a:solidFill>
                  <a:srgbClr val="000000"/>
                </a:solidFill>
                <a:latin typeface="Courier New"/>
                <a:cs typeface="Courier New"/>
              </a:rPr>
              <a:t>);</a:t>
            </a:r>
          </a:p>
          <a:p>
            <a:r>
              <a:rPr lang="da-DK" sz="1400">
                <a:solidFill>
                  <a:srgbClr val="000000"/>
                </a:solidFill>
                <a:latin typeface="Courier New"/>
                <a:cs typeface="Courier New"/>
              </a:rPr>
              <a:t>        </a:t>
            </a:r>
            <a:r>
              <a:rPr lang="da-DK" sz="1400" err="1">
                <a:solidFill>
                  <a:srgbClr val="C200FF"/>
                </a:solidFill>
                <a:latin typeface="Courier New"/>
                <a:cs typeface="Courier New"/>
              </a:rPr>
              <a:t>if</a:t>
            </a:r>
            <a:r>
              <a:rPr lang="da-DK" sz="1400">
                <a:solidFill>
                  <a:srgbClr val="000000"/>
                </a:solidFill>
                <a:latin typeface="Courier New"/>
                <a:cs typeface="Courier New"/>
              </a:rPr>
              <a:t> (WIFEXITED(</a:t>
            </a:r>
            <a:r>
              <a:rPr lang="da-DK" sz="1400" err="1">
                <a:solidFill>
                  <a:srgbClr val="000000"/>
                </a:solidFill>
                <a:latin typeface="Courier New"/>
                <a:cs typeface="Courier New"/>
              </a:rPr>
              <a:t>child_status</a:t>
            </a:r>
            <a:r>
              <a:rPr lang="da-DK" sz="1400">
                <a:solidFill>
                  <a:srgbClr val="000000"/>
                </a:solidFill>
                <a:latin typeface="Courier New"/>
                <a:cs typeface="Courier New"/>
              </a:rPr>
              <a:t>))</a:t>
            </a:r>
          </a:p>
          <a:p>
            <a:r>
              <a:rPr lang="da-DK" sz="1400">
                <a:solidFill>
                  <a:srgbClr val="000000"/>
                </a:solidFill>
                <a:latin typeface="Courier New"/>
                <a:cs typeface="Courier New"/>
              </a:rPr>
              <a:t>            </a:t>
            </a:r>
            <a:r>
              <a:rPr lang="da-DK" sz="1400" err="1">
                <a:solidFill>
                  <a:srgbClr val="000000"/>
                </a:solidFill>
                <a:latin typeface="Courier New"/>
                <a:cs typeface="Courier New"/>
              </a:rPr>
              <a:t>printf</a:t>
            </a:r>
            <a:r>
              <a:rPr lang="da-DK" sz="1400">
                <a:solidFill>
                  <a:srgbClr val="000000"/>
                </a:solidFill>
                <a:latin typeface="Courier New"/>
                <a:cs typeface="Courier New"/>
              </a:rPr>
              <a:t>(</a:t>
            </a:r>
            <a:r>
              <a:rPr lang="da-DK" sz="1400">
                <a:solidFill>
                  <a:srgbClr val="9D206F"/>
                </a:solidFill>
                <a:latin typeface="Courier New"/>
                <a:cs typeface="Courier New"/>
              </a:rPr>
              <a:t>"Child %d </a:t>
            </a:r>
            <a:r>
              <a:rPr lang="da-DK" sz="1400" err="1">
                <a:solidFill>
                  <a:srgbClr val="9D206F"/>
                </a:solidFill>
                <a:latin typeface="Courier New"/>
                <a:cs typeface="Courier New"/>
              </a:rPr>
              <a:t>terminated</a:t>
            </a:r>
            <a:r>
              <a:rPr lang="da-DK" sz="1400">
                <a:solidFill>
                  <a:srgbClr val="9D206F"/>
                </a:solidFill>
                <a:latin typeface="Courier New"/>
                <a:cs typeface="Courier New"/>
              </a:rPr>
              <a:t> with exit status %d\n"</a:t>
            </a:r>
            <a:r>
              <a:rPr lang="da-DK" sz="1400">
                <a:solidFill>
                  <a:srgbClr val="000000"/>
                </a:solidFill>
                <a:latin typeface="Courier New"/>
                <a:cs typeface="Courier New"/>
              </a:rPr>
              <a:t>,</a:t>
            </a:r>
          </a:p>
          <a:p>
            <a:r>
              <a:rPr lang="pl-PL" sz="1400">
                <a:solidFill>
                  <a:srgbClr val="000000"/>
                </a:solidFill>
                <a:latin typeface="Courier New"/>
                <a:cs typeface="Courier New"/>
              </a:rPr>
              <a:t>                   </a:t>
            </a:r>
            <a:r>
              <a:rPr lang="pl-PL" sz="1400" err="1">
                <a:solidFill>
                  <a:srgbClr val="000000"/>
                </a:solidFill>
                <a:latin typeface="Courier New"/>
                <a:cs typeface="Courier New"/>
              </a:rPr>
              <a:t>wpid</a:t>
            </a:r>
            <a:r>
              <a:rPr lang="pl-PL" sz="1400">
                <a:solidFill>
                  <a:srgbClr val="000000"/>
                </a:solidFill>
                <a:latin typeface="Courier New"/>
                <a:cs typeface="Courier New"/>
              </a:rPr>
              <a:t>, WEXITSTATUS(</a:t>
            </a:r>
            <a:r>
              <a:rPr lang="pl-PL" sz="1400" err="1">
                <a:solidFill>
                  <a:srgbClr val="000000"/>
                </a:solidFill>
                <a:latin typeface="Courier New"/>
                <a:cs typeface="Courier New"/>
              </a:rPr>
              <a:t>child_status</a:t>
            </a:r>
            <a:r>
              <a:rPr lang="pl-PL" sz="1400">
                <a:solidFill>
                  <a:srgbClr val="000000"/>
                </a:solidFill>
                <a:latin typeface="Courier New"/>
                <a:cs typeface="Courier New"/>
              </a:rPr>
              <a:t>));</a:t>
            </a:r>
          </a:p>
          <a:p>
            <a:r>
              <a:rPr lang="hu-HU" sz="1400">
                <a:solidFill>
                  <a:srgbClr val="000000"/>
                </a:solidFill>
                <a:latin typeface="Courier New"/>
                <a:cs typeface="Courier New"/>
              </a:rPr>
              <a:t>        </a:t>
            </a:r>
            <a:r>
              <a:rPr lang="hu-HU" sz="1400">
                <a:solidFill>
                  <a:srgbClr val="C200FF"/>
                </a:solidFill>
                <a:latin typeface="Courier New"/>
                <a:cs typeface="Courier New"/>
              </a:rPr>
              <a:t>else</a:t>
            </a:r>
            <a:endParaRPr lang="hu-HU" sz="1400">
              <a:solidFill>
                <a:srgbClr val="000000"/>
              </a:solidFill>
              <a:latin typeface="Courier New"/>
              <a:cs typeface="Courier New"/>
            </a:endParaRPr>
          </a:p>
          <a:p>
            <a:r>
              <a:rPr lang="en-US" sz="1400">
                <a:solidFill>
                  <a:srgbClr val="000000"/>
                </a:solidFill>
                <a:latin typeface="Courier New"/>
                <a:cs typeface="Courier New"/>
              </a:rPr>
              <a:t>            </a:t>
            </a:r>
            <a:r>
              <a:rPr lang="en-US" sz="1400" err="1">
                <a:solidFill>
                  <a:srgbClr val="000000"/>
                </a:solidFill>
                <a:latin typeface="Courier New"/>
                <a:cs typeface="Courier New"/>
              </a:rPr>
              <a:t>printf</a:t>
            </a:r>
            <a:r>
              <a:rPr lang="en-US" sz="1400">
                <a:solidFill>
                  <a:srgbClr val="000000"/>
                </a:solidFill>
                <a:latin typeface="Courier New"/>
                <a:cs typeface="Courier New"/>
              </a:rPr>
              <a:t>(</a:t>
            </a:r>
            <a:r>
              <a:rPr lang="en-US" sz="1400">
                <a:solidFill>
                  <a:srgbClr val="9D206F"/>
                </a:solidFill>
                <a:latin typeface="Courier New"/>
                <a:cs typeface="Courier New"/>
              </a:rPr>
              <a:t>"Child %d terminated abnormally\n"</a:t>
            </a:r>
            <a:r>
              <a:rPr lang="en-US" sz="1400">
                <a:solidFill>
                  <a:srgbClr val="000000"/>
                </a:solidFill>
                <a:latin typeface="Courier New"/>
                <a:cs typeface="Courier New"/>
              </a:rPr>
              <a:t>, </a:t>
            </a:r>
            <a:r>
              <a:rPr lang="en-US" sz="1400" err="1">
                <a:solidFill>
                  <a:srgbClr val="000000"/>
                </a:solidFill>
                <a:latin typeface="Courier New"/>
                <a:cs typeface="Courier New"/>
              </a:rPr>
              <a:t>wpid</a:t>
            </a:r>
            <a:r>
              <a:rPr lang="en-US" sz="1400">
                <a:solidFill>
                  <a:srgbClr val="000000"/>
                </a:solidFill>
                <a:latin typeface="Courier New"/>
                <a:cs typeface="Courier New"/>
              </a:rPr>
              <a:t>);</a:t>
            </a:r>
          </a:p>
          <a:p>
            <a:r>
              <a:rPr lang="en-US" sz="1400">
                <a:solidFill>
                  <a:srgbClr val="000000"/>
                </a:solidFill>
                <a:latin typeface="Courier New"/>
                <a:cs typeface="Courier New"/>
              </a:rPr>
              <a:t>    }</a:t>
            </a:r>
          </a:p>
          <a:p>
            <a:r>
              <a:rPr lang="en-US" sz="1400">
                <a:solidFill>
                  <a:srgbClr val="000000"/>
                </a:solidFill>
                <a:latin typeface="Courier New"/>
                <a:cs typeface="Courier New"/>
              </a:rPr>
              <a:t>}</a:t>
            </a:r>
          </a:p>
        </p:txBody>
      </p:sp>
      <p:sp>
        <p:nvSpPr>
          <p:cNvPr id="4" name="Rectangle 3"/>
          <p:cNvSpPr>
            <a:spLocks noChangeArrowheads="1"/>
          </p:cNvSpPr>
          <p:nvPr/>
        </p:nvSpPr>
        <p:spPr bwMode="auto">
          <a:xfrm>
            <a:off x="6947584" y="61722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forks.c</a:t>
            </a:r>
            <a:endParaRPr lang="en-GB" sz="1800" b="1" i="1">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0685070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Receiving Signals</a:t>
            </a:r>
          </a:p>
        </p:txBody>
      </p:sp>
      <p:sp>
        <p:nvSpPr>
          <p:cNvPr id="558083" name="Rectangle 3"/>
          <p:cNvSpPr>
            <a:spLocks noGrp="1" noChangeArrowheads="1"/>
          </p:cNvSpPr>
          <p:nvPr>
            <p:ph type="body" idx="1"/>
          </p:nvPr>
        </p:nvSpPr>
        <p:spPr>
          <a:xfrm>
            <a:off x="396875" y="1200150"/>
            <a:ext cx="7896225" cy="1085850"/>
          </a:xfrm>
        </p:spPr>
        <p:txBody>
          <a:bodyPr/>
          <a:lstStyle/>
          <a:p>
            <a:r>
              <a:rPr lang="en-US" dirty="0"/>
              <a:t>Suppose kernel is returning from an exception handler and is ready to pass control to process </a:t>
            </a:r>
            <a:r>
              <a:rPr lang="en-US" i="1" dirty="0" smtClean="0"/>
              <a:t>p</a:t>
            </a:r>
            <a:endParaRPr lang="en-US" dirty="0"/>
          </a:p>
          <a:p>
            <a:endParaRPr lang="en-US" dirty="0"/>
          </a:p>
        </p:txBody>
      </p:sp>
      <p:sp>
        <p:nvSpPr>
          <p:cNvPr id="4" name="Rectangle 3"/>
          <p:cNvSpPr/>
          <p:nvPr/>
        </p:nvSpPr>
        <p:spPr bwMode="auto">
          <a:xfrm>
            <a:off x="1815644" y="44946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5" name="Rectangle 4"/>
          <p:cNvSpPr/>
          <p:nvPr/>
        </p:nvSpPr>
        <p:spPr bwMode="auto">
          <a:xfrm>
            <a:off x="1815644" y="40692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6" name="Rectangle 5"/>
          <p:cNvSpPr/>
          <p:nvPr/>
        </p:nvSpPr>
        <p:spPr bwMode="auto">
          <a:xfrm>
            <a:off x="1815644" y="49201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7" name="Rectangle 6"/>
          <p:cNvSpPr/>
          <p:nvPr/>
        </p:nvSpPr>
        <p:spPr bwMode="auto">
          <a:xfrm>
            <a:off x="1815644" y="36378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8" name="Rectangle 7"/>
          <p:cNvSpPr/>
          <p:nvPr/>
        </p:nvSpPr>
        <p:spPr bwMode="auto">
          <a:xfrm>
            <a:off x="1815644" y="32124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9" name="Text Box 4"/>
          <p:cNvSpPr txBox="1">
            <a:spLocks noChangeArrowheads="1"/>
          </p:cNvSpPr>
          <p:nvPr/>
        </p:nvSpPr>
        <p:spPr bwMode="auto">
          <a:xfrm>
            <a:off x="2037666" y="2590800"/>
            <a:ext cx="1097160" cy="369332"/>
          </a:xfrm>
          <a:prstGeom prst="rect">
            <a:avLst/>
          </a:prstGeom>
          <a:noFill/>
          <a:ln w="25400">
            <a:noFill/>
            <a:miter lim="800000"/>
            <a:headEnd/>
            <a:tailEnd/>
          </a:ln>
          <a:effectLst/>
        </p:spPr>
        <p:txBody>
          <a:bodyPr wrap="none">
            <a:spAutoFit/>
          </a:bodyPr>
          <a:lstStyle/>
          <a:p>
            <a:pPr>
              <a:lnSpc>
                <a:spcPct val="100000"/>
              </a:lnSpc>
            </a:pPr>
            <a:r>
              <a:rPr lang="en-US" sz="1800" i="1">
                <a:solidFill>
                  <a:srgbClr val="C00000"/>
                </a:solidFill>
                <a:latin typeface="Calibri" pitchFamily="34" charset="0"/>
              </a:rPr>
              <a:t>Process A</a:t>
            </a:r>
          </a:p>
        </p:txBody>
      </p:sp>
      <p:sp>
        <p:nvSpPr>
          <p:cNvPr id="10" name="Text Box 5"/>
          <p:cNvSpPr txBox="1">
            <a:spLocks noChangeArrowheads="1"/>
          </p:cNvSpPr>
          <p:nvPr/>
        </p:nvSpPr>
        <p:spPr bwMode="auto">
          <a:xfrm>
            <a:off x="3560658" y="2590800"/>
            <a:ext cx="1087542" cy="369332"/>
          </a:xfrm>
          <a:prstGeom prst="rect">
            <a:avLst/>
          </a:prstGeom>
          <a:noFill/>
          <a:ln w="25400">
            <a:noFill/>
            <a:miter lim="800000"/>
            <a:headEnd/>
            <a:tailEnd/>
          </a:ln>
          <a:effectLst/>
        </p:spPr>
        <p:txBody>
          <a:bodyPr wrap="none">
            <a:spAutoFit/>
          </a:bodyPr>
          <a:lstStyle/>
          <a:p>
            <a:pPr>
              <a:lnSpc>
                <a:spcPct val="100000"/>
              </a:lnSpc>
            </a:pPr>
            <a:r>
              <a:rPr lang="en-US" sz="1800" i="1">
                <a:solidFill>
                  <a:srgbClr val="C00000"/>
                </a:solidFill>
                <a:latin typeface="Calibri" pitchFamily="34" charset="0"/>
              </a:rPr>
              <a:t>Process B</a:t>
            </a:r>
          </a:p>
        </p:txBody>
      </p:sp>
      <p:sp>
        <p:nvSpPr>
          <p:cNvPr id="11" name="Line 6"/>
          <p:cNvSpPr>
            <a:spLocks noChangeShapeType="1"/>
          </p:cNvSpPr>
          <p:nvPr/>
        </p:nvSpPr>
        <p:spPr bwMode="auto">
          <a:xfrm flipH="1">
            <a:off x="2590800" y="3215600"/>
            <a:ext cx="6350" cy="420624"/>
          </a:xfrm>
          <a:prstGeom prst="line">
            <a:avLst/>
          </a:prstGeom>
          <a:noFill/>
          <a:ln w="25400">
            <a:solidFill>
              <a:schemeClr val="tx1"/>
            </a:solidFill>
            <a:round/>
            <a:headEnd/>
            <a:tailEnd type="triangle" w="med" len="med"/>
          </a:ln>
          <a:effectLst/>
        </p:spPr>
        <p:txBody>
          <a:bodyPr wrap="none" anchor="ctr"/>
          <a:lstStyle/>
          <a:p>
            <a:endParaRPr lang="en-US">
              <a:latin typeface="Calibri" pitchFamily="34" charset="0"/>
            </a:endParaRPr>
          </a:p>
        </p:txBody>
      </p:sp>
      <p:sp>
        <p:nvSpPr>
          <p:cNvPr id="12" name="Line 11"/>
          <p:cNvSpPr>
            <a:spLocks noChangeShapeType="1"/>
          </p:cNvSpPr>
          <p:nvPr/>
        </p:nvSpPr>
        <p:spPr bwMode="auto">
          <a:xfrm flipH="1">
            <a:off x="3416300" y="2590800"/>
            <a:ext cx="12700" cy="3124200"/>
          </a:xfrm>
          <a:prstGeom prst="line">
            <a:avLst/>
          </a:prstGeom>
          <a:noFill/>
          <a:ln w="25400">
            <a:solidFill>
              <a:schemeClr val="tx1"/>
            </a:solidFill>
            <a:prstDash val="dash"/>
            <a:round/>
            <a:headEnd/>
            <a:tailEnd/>
          </a:ln>
          <a:effectLst/>
        </p:spPr>
        <p:txBody>
          <a:bodyPr wrap="none" anchor="ctr"/>
          <a:lstStyle/>
          <a:p>
            <a:endParaRPr lang="en-US">
              <a:latin typeface="Calibri" pitchFamily="34" charset="0"/>
            </a:endParaRPr>
          </a:p>
        </p:txBody>
      </p:sp>
      <p:sp>
        <p:nvSpPr>
          <p:cNvPr id="13" name="Text Box 12"/>
          <p:cNvSpPr txBox="1">
            <a:spLocks noChangeArrowheads="1"/>
          </p:cNvSpPr>
          <p:nvPr/>
        </p:nvSpPr>
        <p:spPr bwMode="auto">
          <a:xfrm>
            <a:off x="5118100" y="32766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a:latin typeface="Calibri" pitchFamily="34" charset="0"/>
              </a:rPr>
              <a:t>user code</a:t>
            </a:r>
          </a:p>
        </p:txBody>
      </p:sp>
      <p:sp>
        <p:nvSpPr>
          <p:cNvPr id="14" name="Text Box 13"/>
          <p:cNvSpPr txBox="1">
            <a:spLocks noChangeArrowheads="1"/>
          </p:cNvSpPr>
          <p:nvPr/>
        </p:nvSpPr>
        <p:spPr bwMode="auto">
          <a:xfrm>
            <a:off x="5118100" y="36909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a:latin typeface="Calibri" pitchFamily="34" charset="0"/>
              </a:rPr>
              <a:t>kernel code</a:t>
            </a:r>
          </a:p>
        </p:txBody>
      </p:sp>
      <p:sp>
        <p:nvSpPr>
          <p:cNvPr id="15" name="Text Box 14"/>
          <p:cNvSpPr txBox="1">
            <a:spLocks noChangeArrowheads="1"/>
          </p:cNvSpPr>
          <p:nvPr/>
        </p:nvSpPr>
        <p:spPr bwMode="auto">
          <a:xfrm>
            <a:off x="5118100" y="41036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a:latin typeface="Calibri" pitchFamily="34" charset="0"/>
              </a:rPr>
              <a:t>user code</a:t>
            </a:r>
          </a:p>
        </p:txBody>
      </p:sp>
      <p:sp>
        <p:nvSpPr>
          <p:cNvPr id="16" name="Text Box 15"/>
          <p:cNvSpPr txBox="1">
            <a:spLocks noChangeArrowheads="1"/>
          </p:cNvSpPr>
          <p:nvPr/>
        </p:nvSpPr>
        <p:spPr bwMode="auto">
          <a:xfrm>
            <a:off x="5100638" y="45402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a:latin typeface="Calibri" pitchFamily="34" charset="0"/>
              </a:rPr>
              <a:t>kernel code</a:t>
            </a:r>
          </a:p>
        </p:txBody>
      </p:sp>
      <p:sp>
        <p:nvSpPr>
          <p:cNvPr id="17" name="Text Box 16"/>
          <p:cNvSpPr txBox="1">
            <a:spLocks noChangeArrowheads="1"/>
          </p:cNvSpPr>
          <p:nvPr/>
        </p:nvSpPr>
        <p:spPr bwMode="auto">
          <a:xfrm>
            <a:off x="5118100" y="49974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a:latin typeface="Calibri" pitchFamily="34" charset="0"/>
              </a:rPr>
              <a:t>user code</a:t>
            </a:r>
          </a:p>
        </p:txBody>
      </p:sp>
      <p:sp>
        <p:nvSpPr>
          <p:cNvPr id="18" name="AutoShape 27"/>
          <p:cNvSpPr>
            <a:spLocks/>
          </p:cNvSpPr>
          <p:nvPr/>
        </p:nvSpPr>
        <p:spPr bwMode="auto">
          <a:xfrm>
            <a:off x="6553200" y="36367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a:latin typeface="Calibri" pitchFamily="34" charset="0"/>
            </a:endParaRPr>
          </a:p>
        </p:txBody>
      </p:sp>
      <p:sp>
        <p:nvSpPr>
          <p:cNvPr id="19" name="Text Box 28"/>
          <p:cNvSpPr txBox="1">
            <a:spLocks noChangeArrowheads="1"/>
          </p:cNvSpPr>
          <p:nvPr/>
        </p:nvSpPr>
        <p:spPr bwMode="auto">
          <a:xfrm>
            <a:off x="6632575" y="36579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a:latin typeface="Calibri" pitchFamily="34" charset="0"/>
              </a:rPr>
              <a:t>context switch</a:t>
            </a:r>
            <a:endParaRPr lang="en-US" sz="1600">
              <a:latin typeface="Calibri" pitchFamily="34" charset="0"/>
            </a:endParaRPr>
          </a:p>
        </p:txBody>
      </p:sp>
      <p:sp>
        <p:nvSpPr>
          <p:cNvPr id="20" name="AutoShape 29"/>
          <p:cNvSpPr>
            <a:spLocks/>
          </p:cNvSpPr>
          <p:nvPr/>
        </p:nvSpPr>
        <p:spPr bwMode="auto">
          <a:xfrm>
            <a:off x="6553200" y="45062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a:latin typeface="Calibri" pitchFamily="34" charset="0"/>
            </a:endParaRPr>
          </a:p>
        </p:txBody>
      </p:sp>
      <p:sp>
        <p:nvSpPr>
          <p:cNvPr id="21" name="Text Box 30"/>
          <p:cNvSpPr txBox="1">
            <a:spLocks noChangeArrowheads="1"/>
          </p:cNvSpPr>
          <p:nvPr/>
        </p:nvSpPr>
        <p:spPr bwMode="auto">
          <a:xfrm>
            <a:off x="6632575" y="45274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a:latin typeface="Calibri" pitchFamily="34" charset="0"/>
              </a:rPr>
              <a:t>context switch</a:t>
            </a:r>
            <a:endParaRPr lang="en-US" sz="1600">
              <a:latin typeface="Calibri" pitchFamily="34" charset="0"/>
            </a:endParaRPr>
          </a:p>
        </p:txBody>
      </p:sp>
      <p:sp>
        <p:nvSpPr>
          <p:cNvPr id="22" name="Text Box 5"/>
          <p:cNvSpPr txBox="1">
            <a:spLocks noChangeArrowheads="1"/>
          </p:cNvSpPr>
          <p:nvPr/>
        </p:nvSpPr>
        <p:spPr bwMode="auto">
          <a:xfrm>
            <a:off x="228600" y="3962400"/>
            <a:ext cx="817853" cy="461665"/>
          </a:xfrm>
          <a:prstGeom prst="rect">
            <a:avLst/>
          </a:prstGeom>
          <a:noFill/>
          <a:ln w="25400">
            <a:noFill/>
            <a:miter lim="800000"/>
            <a:headEnd/>
            <a:tailEnd/>
          </a:ln>
          <a:effectLst/>
        </p:spPr>
        <p:txBody>
          <a:bodyPr wrap="none">
            <a:spAutoFit/>
          </a:bodyPr>
          <a:lstStyle/>
          <a:p>
            <a:pPr algn="l">
              <a:lnSpc>
                <a:spcPct val="100000"/>
              </a:lnSpc>
            </a:pPr>
            <a:r>
              <a:rPr lang="en-US">
                <a:latin typeface="Calibri" pitchFamily="34" charset="0"/>
              </a:rPr>
              <a:t>Time</a:t>
            </a:r>
          </a:p>
        </p:txBody>
      </p:sp>
      <p:sp>
        <p:nvSpPr>
          <p:cNvPr id="23" name="Down Arrow 22"/>
          <p:cNvSpPr/>
          <p:nvPr/>
        </p:nvSpPr>
        <p:spPr bwMode="auto">
          <a:xfrm>
            <a:off x="990600" y="31623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4" name="Line 6"/>
          <p:cNvSpPr>
            <a:spLocks noChangeShapeType="1"/>
          </p:cNvSpPr>
          <p:nvPr/>
        </p:nvSpPr>
        <p:spPr bwMode="auto">
          <a:xfrm flipH="1">
            <a:off x="2584450" y="4913376"/>
            <a:ext cx="6350" cy="420624"/>
          </a:xfrm>
          <a:prstGeom prst="line">
            <a:avLst/>
          </a:prstGeom>
          <a:noFill/>
          <a:ln w="25400">
            <a:solidFill>
              <a:schemeClr val="tx1"/>
            </a:solidFill>
            <a:round/>
            <a:headEnd/>
            <a:tailEnd type="triangle" w="med" len="med"/>
          </a:ln>
          <a:effectLst/>
        </p:spPr>
        <p:txBody>
          <a:bodyPr wrap="none" anchor="ctr"/>
          <a:lstStyle/>
          <a:p>
            <a:endParaRPr lang="en-US">
              <a:latin typeface="Calibri" pitchFamily="34" charset="0"/>
            </a:endParaRPr>
          </a:p>
        </p:txBody>
      </p:sp>
      <p:sp>
        <p:nvSpPr>
          <p:cNvPr id="25" name="Line 6"/>
          <p:cNvSpPr>
            <a:spLocks noChangeShapeType="1"/>
          </p:cNvSpPr>
          <p:nvPr/>
        </p:nvSpPr>
        <p:spPr bwMode="auto">
          <a:xfrm flipH="1">
            <a:off x="4184650" y="4075176"/>
            <a:ext cx="6350" cy="420624"/>
          </a:xfrm>
          <a:prstGeom prst="line">
            <a:avLst/>
          </a:prstGeom>
          <a:noFill/>
          <a:ln w="25400">
            <a:solidFill>
              <a:schemeClr val="tx1"/>
            </a:solidFill>
            <a:round/>
            <a:headEnd/>
            <a:tailEnd type="triangle" w="med" len="med"/>
          </a:ln>
          <a:effectLst/>
        </p:spPr>
        <p:txBody>
          <a:bodyPr wrap="none" anchor="ctr"/>
          <a:lstStyle/>
          <a:p>
            <a:endParaRPr lang="en-US">
              <a:latin typeface="Calibri" pitchFamily="34" charset="0"/>
            </a:endParaRPr>
          </a:p>
        </p:txBody>
      </p:sp>
      <p:cxnSp>
        <p:nvCxnSpPr>
          <p:cNvPr id="26" name="Straight Arrow Connector 25"/>
          <p:cNvCxnSpPr>
            <a:stCxn id="11" idx="1"/>
            <a:endCxn id="25" idx="0"/>
          </p:cNvCxnSpPr>
          <p:nvPr/>
        </p:nvCxnSpPr>
        <p:spPr bwMode="auto">
          <a:xfrm rot="16200000" flipH="1">
            <a:off x="3171424" y="3055600"/>
            <a:ext cx="438952" cy="1600200"/>
          </a:xfrm>
          <a:prstGeom prst="straightConnector1">
            <a:avLst/>
          </a:prstGeom>
          <a:noFill/>
          <a:ln w="25400">
            <a:solidFill>
              <a:schemeClr val="tx1"/>
            </a:solidFill>
            <a:round/>
            <a:headEnd/>
            <a:tailEnd type="triangle" w="med" len="med"/>
          </a:ln>
          <a:effectLst/>
        </p:spPr>
      </p:cxnSp>
      <p:cxnSp>
        <p:nvCxnSpPr>
          <p:cNvPr id="27" name="Straight Arrow Connector 26"/>
          <p:cNvCxnSpPr>
            <a:stCxn id="25" idx="1"/>
            <a:endCxn id="24" idx="0"/>
          </p:cNvCxnSpPr>
          <p:nvPr/>
        </p:nvCxnSpPr>
        <p:spPr bwMode="auto">
          <a:xfrm rot="16200000" flipH="1" flipV="1">
            <a:off x="3178937" y="3907663"/>
            <a:ext cx="417576" cy="1593850"/>
          </a:xfrm>
          <a:prstGeom prst="straightConnector1">
            <a:avLst/>
          </a:prstGeom>
          <a:noFill/>
          <a:ln w="25400">
            <a:solidFill>
              <a:schemeClr val="tx1"/>
            </a:solidFill>
            <a:round/>
            <a:headEnd/>
            <a:tailEnd type="triangle" w="med" len="med"/>
          </a:ln>
          <a:effectLst/>
        </p:spPr>
      </p:cxnSp>
      <p:sp>
        <p:nvSpPr>
          <p:cNvPr id="30" name="Down Arrow 29"/>
          <p:cNvSpPr/>
          <p:nvPr/>
        </p:nvSpPr>
        <p:spPr bwMode="auto">
          <a:xfrm>
            <a:off x="4191000" y="2133600"/>
            <a:ext cx="985838" cy="2057400"/>
          </a:xfrm>
          <a:prstGeom prst="downArrow">
            <a:avLst>
              <a:gd name="adj1" fmla="val 51947"/>
              <a:gd name="adj2" fmla="val 50000"/>
            </a:avLst>
          </a:prstGeom>
          <a:solidFill>
            <a:schemeClr val="bg1"/>
          </a:solidFill>
          <a:ln w="25400" cap="flat" cmpd="sng" algn="ctr">
            <a:solidFill>
              <a:schemeClr val="tx1"/>
            </a:solidFill>
            <a:prstDash val="solid"/>
            <a:round/>
            <a:headEnd type="none" w="med" len="med"/>
            <a:tailEnd type="arrow" w="med" len="med"/>
          </a:ln>
          <a:effectLst/>
          <a:scene3d>
            <a:camera prst="orthographicFront">
              <a:rot lat="0" lon="0" rev="19799999"/>
            </a:camera>
            <a:lightRig rig="threePt" dir="t"/>
          </a:scene3d>
        </p:spPr>
        <p:txBody>
          <a:bodyPr rtlCol="0" anchor="ctr"/>
          <a:lstStyle/>
          <a:p>
            <a:pPr algn="ctr"/>
            <a:endParaRPr lang="en-US"/>
          </a:p>
        </p:txBody>
      </p:sp>
    </p:spTree>
    <p:extLst>
      <p:ext uri="{BB962C8B-B14F-4D97-AF65-F5344CB8AC3E}">
        <p14:creationId xmlns:p14="http://schemas.microsoft.com/office/powerpoint/2010/main" val="2349598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Receiving Signals</a:t>
            </a:r>
          </a:p>
        </p:txBody>
      </p:sp>
      <p:sp>
        <p:nvSpPr>
          <p:cNvPr id="558083" name="Rectangle 3"/>
          <p:cNvSpPr>
            <a:spLocks noGrp="1" noChangeArrowheads="1"/>
          </p:cNvSpPr>
          <p:nvPr>
            <p:ph type="body" idx="1"/>
          </p:nvPr>
        </p:nvSpPr>
        <p:spPr>
          <a:xfrm>
            <a:off x="396875" y="1200150"/>
            <a:ext cx="7896225" cy="4972050"/>
          </a:xfrm>
        </p:spPr>
        <p:txBody>
          <a:bodyPr/>
          <a:lstStyle/>
          <a:p>
            <a:r>
              <a:rPr lang="en-US" dirty="0"/>
              <a:t>Suppose kernel is returning from an exception handler and is ready to pass control to process </a:t>
            </a:r>
            <a:r>
              <a:rPr lang="en-US" i="1" dirty="0" smtClean="0"/>
              <a:t>p</a:t>
            </a:r>
            <a:endParaRPr lang="en-US" dirty="0"/>
          </a:p>
          <a:p>
            <a:r>
              <a:rPr lang="en-US" dirty="0"/>
              <a:t>Kernel computes</a:t>
            </a:r>
            <a:r>
              <a:rPr lang="en-US" dirty="0">
                <a:latin typeface="Courier New" pitchFamily="49" charset="0"/>
              </a:rPr>
              <a:t> </a:t>
            </a:r>
            <a:r>
              <a:rPr lang="en-US" dirty="0" err="1">
                <a:latin typeface="Courier New" pitchFamily="49" charset="0"/>
              </a:rPr>
              <a:t>pnb</a:t>
            </a:r>
            <a:r>
              <a:rPr lang="en-US" dirty="0">
                <a:latin typeface="Courier New" pitchFamily="49" charset="0"/>
              </a:rPr>
              <a:t> = pending &amp; ~blocked</a:t>
            </a:r>
          </a:p>
          <a:p>
            <a:pPr lvl="1"/>
            <a:r>
              <a:rPr lang="en-US" dirty="0"/>
              <a:t>The set of pending </a:t>
            </a:r>
            <a:r>
              <a:rPr lang="en-US" dirty="0" err="1"/>
              <a:t>nonblocked</a:t>
            </a:r>
            <a:r>
              <a:rPr lang="en-US" dirty="0"/>
              <a:t> signals for process </a:t>
            </a:r>
            <a:r>
              <a:rPr lang="en-US" i="1" dirty="0"/>
              <a:t>p</a:t>
            </a:r>
            <a:r>
              <a:rPr lang="en-US" dirty="0">
                <a:latin typeface="Courier New" pitchFamily="49" charset="0"/>
              </a:rPr>
              <a:t> </a:t>
            </a:r>
            <a:endParaRPr lang="en-US" dirty="0"/>
          </a:p>
          <a:p>
            <a:r>
              <a:rPr lang="en-US" dirty="0"/>
              <a:t>If  (</a:t>
            </a:r>
            <a:r>
              <a:rPr lang="en-US" dirty="0" err="1">
                <a:latin typeface="Courier New" pitchFamily="49" charset="0"/>
              </a:rPr>
              <a:t>pnb</a:t>
            </a:r>
            <a:r>
              <a:rPr lang="en-US" dirty="0">
                <a:latin typeface="Courier New" pitchFamily="49" charset="0"/>
              </a:rPr>
              <a:t> == 0</a:t>
            </a:r>
            <a:r>
              <a:rPr lang="en-US" dirty="0"/>
              <a:t>) </a:t>
            </a:r>
          </a:p>
          <a:p>
            <a:pPr lvl="1"/>
            <a:r>
              <a:rPr lang="en-US" dirty="0"/>
              <a:t>Pass control to next instruction in the logical flow for </a:t>
            </a:r>
            <a:r>
              <a:rPr lang="en-US" i="1" dirty="0"/>
              <a:t>p</a:t>
            </a:r>
            <a:endParaRPr lang="en-US" dirty="0"/>
          </a:p>
          <a:p>
            <a:r>
              <a:rPr lang="en-US" dirty="0"/>
              <a:t>Else</a:t>
            </a:r>
          </a:p>
          <a:p>
            <a:pPr lvl="1"/>
            <a:r>
              <a:rPr lang="en-US" dirty="0"/>
              <a:t>Choose least nonzero bit </a:t>
            </a:r>
            <a:r>
              <a:rPr lang="en-US" i="1" dirty="0"/>
              <a:t>k</a:t>
            </a:r>
            <a:r>
              <a:rPr lang="en-US" dirty="0"/>
              <a:t> in </a:t>
            </a:r>
            <a:r>
              <a:rPr lang="en-US" b="1" dirty="0" err="1">
                <a:latin typeface="Courier New" pitchFamily="49" charset="0"/>
              </a:rPr>
              <a:t>pnb</a:t>
            </a:r>
            <a:r>
              <a:rPr lang="en-US" dirty="0">
                <a:latin typeface="Courier New" pitchFamily="49" charset="0"/>
              </a:rPr>
              <a:t> </a:t>
            </a:r>
            <a:r>
              <a:rPr lang="en-US" dirty="0"/>
              <a:t>and force process </a:t>
            </a:r>
            <a:r>
              <a:rPr lang="en-US" i="1" dirty="0"/>
              <a:t>p</a:t>
            </a:r>
            <a:r>
              <a:rPr lang="en-US" dirty="0"/>
              <a:t> to </a:t>
            </a:r>
            <a:r>
              <a:rPr lang="en-US" b="1" i="1" dirty="0">
                <a:solidFill>
                  <a:srgbClr val="C00000"/>
                </a:solidFill>
              </a:rPr>
              <a:t>receive</a:t>
            </a:r>
            <a:r>
              <a:rPr lang="en-US" dirty="0"/>
              <a:t> signal </a:t>
            </a:r>
            <a:r>
              <a:rPr lang="en-US" i="1" dirty="0"/>
              <a:t>k</a:t>
            </a:r>
          </a:p>
          <a:p>
            <a:pPr lvl="1"/>
            <a:r>
              <a:rPr lang="en-US" dirty="0"/>
              <a:t>The receipt of the signal triggers some </a:t>
            </a:r>
            <a:r>
              <a:rPr lang="en-US" b="1" i="1" dirty="0">
                <a:solidFill>
                  <a:srgbClr val="C00000"/>
                </a:solidFill>
              </a:rPr>
              <a:t>action</a:t>
            </a:r>
            <a:r>
              <a:rPr lang="en-US" dirty="0"/>
              <a:t> by </a:t>
            </a:r>
            <a:r>
              <a:rPr lang="en-US" i="1" dirty="0"/>
              <a:t>p</a:t>
            </a:r>
          </a:p>
          <a:p>
            <a:pPr lvl="1"/>
            <a:r>
              <a:rPr lang="en-US" dirty="0"/>
              <a:t>Repeat for all nonzero </a:t>
            </a:r>
            <a:r>
              <a:rPr lang="en-US" i="1" dirty="0"/>
              <a:t>k</a:t>
            </a:r>
            <a:r>
              <a:rPr lang="en-US" dirty="0"/>
              <a:t> in </a:t>
            </a:r>
            <a:r>
              <a:rPr lang="en-US" b="1" dirty="0" err="1">
                <a:latin typeface="Courier New" pitchFamily="49" charset="0"/>
              </a:rPr>
              <a:t>pnb</a:t>
            </a:r>
            <a:endParaRPr lang="en-US" b="1" dirty="0">
              <a:latin typeface="Courier New" pitchFamily="49" charset="0"/>
            </a:endParaRPr>
          </a:p>
          <a:p>
            <a:pPr lvl="1"/>
            <a:r>
              <a:rPr lang="en-US" dirty="0"/>
              <a:t>Pass control to next instruction in logical flow for </a:t>
            </a:r>
            <a:r>
              <a:rPr lang="en-US" i="1" dirty="0"/>
              <a:t>p</a:t>
            </a:r>
            <a:endParaRPr lang="en-US" dirty="0">
              <a:latin typeface="Courier New" pitchFamily="49" charset="0"/>
            </a:endParaRPr>
          </a:p>
        </p:txBody>
      </p:sp>
    </p:spTree>
    <p:extLst>
      <p:ext uri="{BB962C8B-B14F-4D97-AF65-F5344CB8AC3E}">
        <p14:creationId xmlns:p14="http://schemas.microsoft.com/office/powerpoint/2010/main" val="6159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0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808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80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80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80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0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8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381000" y="435678"/>
            <a:ext cx="7592093" cy="762000"/>
          </a:xfrm>
        </p:spPr>
        <p:txBody>
          <a:bodyPr/>
          <a:lstStyle/>
          <a:p>
            <a:r>
              <a:rPr lang="en-US"/>
              <a:t>Default Actions</a:t>
            </a:r>
          </a:p>
        </p:txBody>
      </p:sp>
      <p:sp>
        <p:nvSpPr>
          <p:cNvPr id="559107" name="Rectangle 3"/>
          <p:cNvSpPr>
            <a:spLocks noGrp="1" noChangeArrowheads="1"/>
          </p:cNvSpPr>
          <p:nvPr>
            <p:ph type="body" idx="1"/>
          </p:nvPr>
        </p:nvSpPr>
        <p:spPr/>
        <p:txBody>
          <a:bodyPr/>
          <a:lstStyle/>
          <a:p>
            <a:r>
              <a:rPr lang="en-US"/>
              <a:t>Each signal type has a predefined </a:t>
            </a:r>
            <a:r>
              <a:rPr lang="en-US" i="1">
                <a:solidFill>
                  <a:srgbClr val="C00000"/>
                </a:solidFill>
              </a:rPr>
              <a:t>default action</a:t>
            </a:r>
            <a:r>
              <a:rPr lang="en-US"/>
              <a:t>, which is one of:</a:t>
            </a:r>
          </a:p>
          <a:p>
            <a:pPr lvl="1"/>
            <a:r>
              <a:rPr lang="en-US"/>
              <a:t>The process terminates</a:t>
            </a:r>
          </a:p>
          <a:p>
            <a:pPr lvl="1"/>
            <a:r>
              <a:rPr lang="en-US"/>
              <a:t>The process stops until restarted by a SIGCONT signal</a:t>
            </a:r>
          </a:p>
          <a:p>
            <a:pPr lvl="1"/>
            <a:r>
              <a:rPr lang="en-US"/>
              <a:t>The process ignores the signal</a:t>
            </a:r>
          </a:p>
          <a:p>
            <a:endParaRPr lang="en-US"/>
          </a:p>
          <a:p>
            <a:endParaRPr lang="en-US"/>
          </a:p>
        </p:txBody>
      </p:sp>
    </p:spTree>
    <p:extLst>
      <p:ext uri="{BB962C8B-B14F-4D97-AF65-F5344CB8AC3E}">
        <p14:creationId xmlns:p14="http://schemas.microsoft.com/office/powerpoint/2010/main" val="1687310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mechanisms</a:t>
            </a:r>
          </a:p>
        </p:txBody>
      </p:sp>
      <p:sp>
        <p:nvSpPr>
          <p:cNvPr id="3" name="Content Placeholder 2"/>
          <p:cNvSpPr>
            <a:spLocks noGrp="1"/>
          </p:cNvSpPr>
          <p:nvPr>
            <p:ph idx="1"/>
          </p:nvPr>
        </p:nvSpPr>
        <p:spPr/>
        <p:txBody>
          <a:bodyPr/>
          <a:lstStyle/>
          <a:p>
            <a:r>
              <a:rPr lang="en-US"/>
              <a:t>IPC mechanisms</a:t>
            </a:r>
          </a:p>
          <a:p>
            <a:pPr lvl="1"/>
            <a:r>
              <a:rPr lang="en-US"/>
              <a:t>Signals</a:t>
            </a:r>
          </a:p>
          <a:p>
            <a:pPr lvl="1"/>
            <a:r>
              <a:rPr lang="en-US"/>
              <a:t>Pipes</a:t>
            </a:r>
          </a:p>
          <a:p>
            <a:pPr lvl="2"/>
            <a:r>
              <a:rPr lang="en-US"/>
              <a:t>Unnamed Pipes</a:t>
            </a:r>
          </a:p>
          <a:p>
            <a:pPr lvl="2"/>
            <a:r>
              <a:rPr lang="en-US"/>
              <a:t>Named Pipes of FIFOs</a:t>
            </a:r>
          </a:p>
          <a:p>
            <a:pPr lvl="1"/>
            <a:r>
              <a:rPr lang="en-US"/>
              <a:t>Message Queues</a:t>
            </a:r>
          </a:p>
          <a:p>
            <a:pPr lvl="1"/>
            <a:r>
              <a:rPr lang="en-US"/>
              <a:t>Shared Memory</a:t>
            </a:r>
          </a:p>
          <a:p>
            <a:pPr lvl="1"/>
            <a:r>
              <a:rPr lang="en-US"/>
              <a:t>Memory Mapped Files</a:t>
            </a:r>
          </a:p>
          <a:p>
            <a:pPr lvl="1"/>
            <a:r>
              <a:rPr lang="en-US"/>
              <a:t>Semaphores (later)</a:t>
            </a:r>
          </a:p>
          <a:p>
            <a:pPr lvl="1"/>
            <a:r>
              <a:rPr lang="en-US"/>
              <a:t>Remote processes, over network:</a:t>
            </a:r>
          </a:p>
          <a:p>
            <a:pPr lvl="2"/>
            <a:r>
              <a:rPr lang="en-US"/>
              <a:t>Remote Procedure Calls (RPC)</a:t>
            </a:r>
          </a:p>
          <a:p>
            <a:pPr lvl="2"/>
            <a:r>
              <a:rPr lang="en-US"/>
              <a:t>Sockets (in network course)</a:t>
            </a:r>
          </a:p>
          <a:p>
            <a:pPr lvl="1"/>
            <a:endParaRPr lang="en-US"/>
          </a:p>
          <a:p>
            <a:pPr lvl="1"/>
            <a:endParaRPr lang="en-US"/>
          </a:p>
        </p:txBody>
      </p:sp>
    </p:spTree>
    <p:extLst>
      <p:ext uri="{BB962C8B-B14F-4D97-AF65-F5344CB8AC3E}">
        <p14:creationId xmlns:p14="http://schemas.microsoft.com/office/powerpoint/2010/main" val="689292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1026"/>
          <p:cNvSpPr>
            <a:spLocks noGrp="1" noChangeArrowheads="1"/>
          </p:cNvSpPr>
          <p:nvPr>
            <p:ph type="title"/>
          </p:nvPr>
        </p:nvSpPr>
        <p:spPr>
          <a:xfrm>
            <a:off x="278922" y="435678"/>
            <a:ext cx="7592093" cy="762000"/>
          </a:xfrm>
        </p:spPr>
        <p:txBody>
          <a:bodyPr/>
          <a:lstStyle/>
          <a:p>
            <a:r>
              <a:rPr lang="en-US"/>
              <a:t>Installing Signal Handlers</a:t>
            </a:r>
          </a:p>
        </p:txBody>
      </p:sp>
      <p:sp>
        <p:nvSpPr>
          <p:cNvPr id="560131" name="Rectangle 1027"/>
          <p:cNvSpPr>
            <a:spLocks noGrp="1" noChangeArrowheads="1"/>
          </p:cNvSpPr>
          <p:nvPr>
            <p:ph type="body" idx="1"/>
          </p:nvPr>
        </p:nvSpPr>
        <p:spPr>
          <a:xfrm>
            <a:off x="290513" y="1220788"/>
            <a:ext cx="8701087" cy="5224462"/>
          </a:xfrm>
        </p:spPr>
        <p:txBody>
          <a:bodyPr/>
          <a:lstStyle/>
          <a:p>
            <a:r>
              <a:rPr lang="en-US"/>
              <a:t>The </a:t>
            </a:r>
            <a:r>
              <a:rPr lang="en-US">
                <a:latin typeface="Courier New" pitchFamily="49" charset="0"/>
              </a:rPr>
              <a:t>signal</a:t>
            </a:r>
            <a:r>
              <a:rPr lang="en-US"/>
              <a:t> function modifies the default action associated with the receipt of signal </a:t>
            </a:r>
            <a:r>
              <a:rPr lang="en-US" err="1">
                <a:latin typeface="Courier New" pitchFamily="49" charset="0"/>
              </a:rPr>
              <a:t>signum</a:t>
            </a:r>
            <a:r>
              <a:rPr lang="en-US"/>
              <a:t>:</a:t>
            </a:r>
          </a:p>
          <a:p>
            <a:pPr lvl="1"/>
            <a:r>
              <a:rPr lang="en-US" b="1" err="1">
                <a:latin typeface="Courier New" pitchFamily="49" charset="0"/>
              </a:rPr>
              <a:t>handler_t</a:t>
            </a:r>
            <a:r>
              <a:rPr lang="en-US" b="1">
                <a:latin typeface="Courier New" pitchFamily="49" charset="0"/>
              </a:rPr>
              <a:t> *signal(</a:t>
            </a:r>
            <a:r>
              <a:rPr lang="en-US" b="1" err="1">
                <a:latin typeface="Courier New" pitchFamily="49" charset="0"/>
              </a:rPr>
              <a:t>int</a:t>
            </a:r>
            <a:r>
              <a:rPr lang="en-US" b="1">
                <a:latin typeface="Courier New" pitchFamily="49" charset="0"/>
              </a:rPr>
              <a:t> </a:t>
            </a:r>
            <a:r>
              <a:rPr lang="en-US" b="1" err="1">
                <a:latin typeface="Courier New" pitchFamily="49" charset="0"/>
              </a:rPr>
              <a:t>signum</a:t>
            </a:r>
            <a:r>
              <a:rPr lang="en-US" b="1">
                <a:latin typeface="Courier New" pitchFamily="49" charset="0"/>
              </a:rPr>
              <a:t>, </a:t>
            </a:r>
            <a:r>
              <a:rPr lang="en-US" b="1" err="1">
                <a:latin typeface="Courier New" pitchFamily="49" charset="0"/>
              </a:rPr>
              <a:t>handler_t</a:t>
            </a:r>
            <a:r>
              <a:rPr lang="en-US" b="1">
                <a:latin typeface="Courier New" pitchFamily="49" charset="0"/>
              </a:rPr>
              <a:t> *handler)</a:t>
            </a:r>
          </a:p>
          <a:p>
            <a:endParaRPr lang="en-US"/>
          </a:p>
          <a:p>
            <a:r>
              <a:rPr lang="en-US"/>
              <a:t>Different values for </a:t>
            </a:r>
            <a:r>
              <a:rPr lang="en-US">
                <a:latin typeface="Courier New" pitchFamily="49" charset="0"/>
              </a:rPr>
              <a:t>handler</a:t>
            </a:r>
            <a:r>
              <a:rPr lang="en-US"/>
              <a:t>:</a:t>
            </a:r>
          </a:p>
          <a:p>
            <a:pPr lvl="1"/>
            <a:r>
              <a:rPr lang="en-US"/>
              <a:t>SIG_IGN: ignore signals of type </a:t>
            </a:r>
            <a:r>
              <a:rPr lang="en-US" b="1" err="1">
                <a:latin typeface="Courier New" pitchFamily="49" charset="0"/>
              </a:rPr>
              <a:t>signum</a:t>
            </a:r>
            <a:endParaRPr lang="en-US" b="1">
              <a:latin typeface="Courier New" pitchFamily="49" charset="0"/>
            </a:endParaRPr>
          </a:p>
          <a:p>
            <a:pPr lvl="1"/>
            <a:r>
              <a:rPr lang="en-US"/>
              <a:t>SIG_DFL: revert to the default action on receipt of signals of type </a:t>
            </a:r>
            <a:r>
              <a:rPr lang="en-US" b="1" err="1">
                <a:latin typeface="Courier New" pitchFamily="49" charset="0"/>
              </a:rPr>
              <a:t>signum</a:t>
            </a:r>
            <a:endParaRPr lang="en-US" b="1"/>
          </a:p>
          <a:p>
            <a:pPr lvl="1"/>
            <a:r>
              <a:rPr lang="en-US"/>
              <a:t>Otherwise, </a:t>
            </a:r>
            <a:r>
              <a:rPr lang="en-US" b="1">
                <a:latin typeface="Courier New" pitchFamily="49" charset="0"/>
              </a:rPr>
              <a:t>handler</a:t>
            </a:r>
            <a:r>
              <a:rPr lang="en-US"/>
              <a:t> is the address of a user-level </a:t>
            </a:r>
            <a:r>
              <a:rPr lang="en-US" b="1" i="1">
                <a:solidFill>
                  <a:srgbClr val="C00000"/>
                </a:solidFill>
              </a:rPr>
              <a:t>signal handler</a:t>
            </a:r>
          </a:p>
          <a:p>
            <a:pPr lvl="2"/>
            <a:r>
              <a:rPr lang="en-US">
                <a:solidFill>
                  <a:schemeClr val="tx1"/>
                </a:solidFill>
              </a:rPr>
              <a:t>Called when process receives signal of type </a:t>
            </a:r>
            <a:r>
              <a:rPr lang="en-US" b="1" err="1">
                <a:solidFill>
                  <a:schemeClr val="tx1"/>
                </a:solidFill>
                <a:latin typeface="Courier New" pitchFamily="49" charset="0"/>
              </a:rPr>
              <a:t>signum</a:t>
            </a:r>
            <a:endParaRPr lang="en-US" b="1">
              <a:solidFill>
                <a:schemeClr val="tx1"/>
              </a:solidFill>
              <a:latin typeface="Courier New" pitchFamily="49" charset="0"/>
            </a:endParaRPr>
          </a:p>
          <a:p>
            <a:pPr lvl="2"/>
            <a:r>
              <a:rPr lang="en-US">
                <a:solidFill>
                  <a:schemeClr val="tx1"/>
                </a:solidFill>
              </a:rPr>
              <a:t>Referred to as </a:t>
            </a:r>
            <a:r>
              <a:rPr lang="en-US" b="1" i="1">
                <a:solidFill>
                  <a:srgbClr val="C00000"/>
                </a:solidFill>
              </a:rPr>
              <a:t>“installing” </a:t>
            </a:r>
            <a:r>
              <a:rPr lang="en-US">
                <a:solidFill>
                  <a:schemeClr val="tx1"/>
                </a:solidFill>
              </a:rPr>
              <a:t>the handler</a:t>
            </a:r>
          </a:p>
          <a:p>
            <a:pPr lvl="2"/>
            <a:r>
              <a:rPr lang="en-US">
                <a:solidFill>
                  <a:schemeClr val="tx1"/>
                </a:solidFill>
              </a:rPr>
              <a:t>Executing handler is called </a:t>
            </a:r>
            <a:r>
              <a:rPr lang="en-US" b="1" i="1">
                <a:solidFill>
                  <a:srgbClr val="C00000"/>
                </a:solidFill>
              </a:rPr>
              <a:t>“catching” </a:t>
            </a:r>
            <a:r>
              <a:rPr lang="en-US">
                <a:solidFill>
                  <a:schemeClr val="tx1"/>
                </a:solidFill>
              </a:rPr>
              <a:t>or </a:t>
            </a:r>
            <a:r>
              <a:rPr lang="en-US" b="1" i="1">
                <a:solidFill>
                  <a:srgbClr val="C00000"/>
                </a:solidFill>
              </a:rPr>
              <a:t>“handling” </a:t>
            </a:r>
            <a:r>
              <a:rPr lang="en-US">
                <a:solidFill>
                  <a:schemeClr val="tx1"/>
                </a:solidFill>
              </a:rPr>
              <a:t>the signal</a:t>
            </a:r>
          </a:p>
          <a:p>
            <a:pPr lvl="2"/>
            <a:r>
              <a:rPr lang="en-US">
                <a:solidFill>
                  <a:schemeClr val="tx1"/>
                </a:solidFill>
              </a:rPr>
              <a:t>When the handler executes its return statement, control passes back to instruction in the control flow of the process that was interrupted by receipt of the signal</a:t>
            </a:r>
          </a:p>
        </p:txBody>
      </p:sp>
    </p:spTree>
    <p:extLst>
      <p:ext uri="{BB962C8B-B14F-4D97-AF65-F5344CB8AC3E}">
        <p14:creationId xmlns:p14="http://schemas.microsoft.com/office/powerpoint/2010/main" val="2097095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1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1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1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1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13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013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013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228600" y="304800"/>
            <a:ext cx="5181600" cy="573087"/>
          </a:xfrm>
        </p:spPr>
        <p:txBody>
          <a:bodyPr/>
          <a:lstStyle/>
          <a:p>
            <a:r>
              <a:rPr lang="en-US"/>
              <a:t>Signal Handling Example</a:t>
            </a:r>
          </a:p>
        </p:txBody>
      </p:sp>
      <p:sp>
        <p:nvSpPr>
          <p:cNvPr id="524292" name="Text Box 4"/>
          <p:cNvSpPr txBox="1">
            <a:spLocks noChangeArrowheads="1"/>
          </p:cNvSpPr>
          <p:nvPr/>
        </p:nvSpPr>
        <p:spPr bwMode="auto">
          <a:xfrm>
            <a:off x="76200" y="967799"/>
            <a:ext cx="8991600" cy="5509201"/>
          </a:xfrm>
          <a:prstGeom prst="rect">
            <a:avLst/>
          </a:prstGeom>
          <a:solidFill>
            <a:srgbClr val="F6F5BD"/>
          </a:solidFill>
          <a:ln w="3175">
            <a:solidFill>
              <a:schemeClr val="tx1"/>
            </a:solidFill>
            <a:miter lim="800000"/>
            <a:headEnd/>
            <a:tailEnd/>
          </a:ln>
          <a:effectLst/>
        </p:spPr>
        <p:txBody>
          <a:bodyPr wrap="square">
            <a:spAutoFit/>
          </a:bodyPr>
          <a:lstStyle/>
          <a:p>
            <a:r>
              <a:rPr lang="en-US" sz="1600">
                <a:solidFill>
                  <a:srgbClr val="2D961E"/>
                </a:solidFill>
                <a:latin typeface="Courier New"/>
                <a:cs typeface="Courier New"/>
              </a:rPr>
              <a:t>void</a:t>
            </a:r>
            <a:r>
              <a:rPr lang="en-US" sz="1600">
                <a:solidFill>
                  <a:srgbClr val="000000"/>
                </a:solidFill>
                <a:latin typeface="Courier New"/>
                <a:cs typeface="Courier New"/>
              </a:rPr>
              <a:t> </a:t>
            </a:r>
            <a:r>
              <a:rPr lang="en-US" sz="1600" err="1">
                <a:solidFill>
                  <a:srgbClr val="4A00FF"/>
                </a:solidFill>
                <a:latin typeface="Courier New"/>
                <a:cs typeface="Courier New"/>
              </a:rPr>
              <a:t>sigint_handler</a:t>
            </a:r>
            <a:r>
              <a:rPr lang="en-US" sz="1600">
                <a:solidFill>
                  <a:srgbClr val="000000"/>
                </a:solidFill>
                <a:latin typeface="Courier New"/>
                <a:cs typeface="Courier New"/>
              </a:rPr>
              <a:t>(</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BA8C1C"/>
                </a:solidFill>
                <a:latin typeface="Courier New"/>
                <a:cs typeface="Courier New"/>
              </a:rPr>
              <a:t>sig</a:t>
            </a:r>
            <a:r>
              <a:rPr lang="en-US" sz="1600">
                <a:solidFill>
                  <a:srgbClr val="000000"/>
                </a:solidFill>
                <a:latin typeface="Courier New"/>
                <a:cs typeface="Courier New"/>
              </a:rPr>
              <a:t>) </a:t>
            </a:r>
            <a:r>
              <a:rPr lang="en-US" sz="1600">
                <a:solidFill>
                  <a:srgbClr val="CB2418"/>
                </a:solidFill>
                <a:latin typeface="Courier New"/>
                <a:cs typeface="Courier New"/>
              </a:rPr>
              <a:t>/* SIGINT handler */</a:t>
            </a:r>
            <a:endParaRPr lang="en-US" sz="1600">
              <a:solidFill>
                <a:srgbClr val="000000"/>
              </a:solidFill>
              <a:latin typeface="Courier New"/>
              <a:cs typeface="Courier New"/>
            </a:endParaRPr>
          </a:p>
          <a:p>
            <a:r>
              <a:rPr lang="en-US" sz="1600">
                <a:solidFill>
                  <a:srgbClr val="000000"/>
                </a:solidFill>
                <a:latin typeface="Courier New"/>
                <a:cs typeface="Courier New"/>
              </a:rPr>
              <a:t>{</a:t>
            </a:r>
          </a:p>
          <a:p>
            <a:r>
              <a:rPr lang="en-US" sz="1600">
                <a:solidFill>
                  <a:srgbClr val="000000"/>
                </a:solidFill>
                <a:latin typeface="Courier New"/>
                <a:cs typeface="Courier New"/>
              </a:rPr>
              <a:t>    </a:t>
            </a:r>
            <a:r>
              <a:rPr lang="en-US" sz="1600" err="1">
                <a:solidFill>
                  <a:srgbClr val="000000"/>
                </a:solidFill>
                <a:latin typeface="Courier New"/>
                <a:cs typeface="Courier New"/>
              </a:rPr>
              <a:t>printf</a:t>
            </a:r>
            <a:r>
              <a:rPr lang="en-US" sz="1600">
                <a:solidFill>
                  <a:srgbClr val="000000"/>
                </a:solidFill>
                <a:latin typeface="Courier New"/>
                <a:cs typeface="Courier New"/>
              </a:rPr>
              <a:t>(</a:t>
            </a:r>
            <a:r>
              <a:rPr lang="en-US" sz="1600">
                <a:solidFill>
                  <a:srgbClr val="B7898A"/>
                </a:solidFill>
                <a:latin typeface="Courier New"/>
                <a:cs typeface="Courier New"/>
              </a:rPr>
              <a:t>"So you think you can stop the bomb with ctrl-c, do you?\n"</a:t>
            </a:r>
            <a:r>
              <a:rPr lang="en-US" sz="1600">
                <a:solidFill>
                  <a:srgbClr val="000000"/>
                </a:solidFill>
                <a:latin typeface="Courier New"/>
                <a:cs typeface="Courier New"/>
              </a:rPr>
              <a:t>);</a:t>
            </a:r>
          </a:p>
          <a:p>
            <a:r>
              <a:rPr lang="nl-NL" sz="1600">
                <a:solidFill>
                  <a:srgbClr val="000000"/>
                </a:solidFill>
                <a:latin typeface="Courier New"/>
                <a:cs typeface="Courier New"/>
              </a:rPr>
              <a:t>    sleep(2);</a:t>
            </a:r>
          </a:p>
          <a:p>
            <a:r>
              <a:rPr lang="en-US" sz="1600">
                <a:solidFill>
                  <a:srgbClr val="000000"/>
                </a:solidFill>
                <a:latin typeface="Courier New"/>
                <a:cs typeface="Courier New"/>
              </a:rPr>
              <a:t>    </a:t>
            </a:r>
            <a:r>
              <a:rPr lang="en-US" sz="1600" err="1">
                <a:solidFill>
                  <a:srgbClr val="000000"/>
                </a:solidFill>
                <a:latin typeface="Courier New"/>
                <a:cs typeface="Courier New"/>
              </a:rPr>
              <a:t>printf</a:t>
            </a:r>
            <a:r>
              <a:rPr lang="en-US" sz="1600">
                <a:solidFill>
                  <a:srgbClr val="000000"/>
                </a:solidFill>
                <a:latin typeface="Courier New"/>
                <a:cs typeface="Courier New"/>
              </a:rPr>
              <a:t>(</a:t>
            </a:r>
            <a:r>
              <a:rPr lang="en-US" sz="1600">
                <a:solidFill>
                  <a:srgbClr val="B7898A"/>
                </a:solidFill>
                <a:latin typeface="Courier New"/>
                <a:cs typeface="Courier New"/>
              </a:rPr>
              <a:t>"Well..."</a:t>
            </a:r>
            <a:r>
              <a:rPr lang="en-US" sz="1600">
                <a:solidFill>
                  <a:srgbClr val="000000"/>
                </a:solidFill>
                <a:latin typeface="Courier New"/>
                <a:cs typeface="Courier New"/>
              </a:rPr>
              <a:t>);</a:t>
            </a:r>
          </a:p>
          <a:p>
            <a:r>
              <a:rPr lang="en-US" sz="1600">
                <a:solidFill>
                  <a:srgbClr val="000000"/>
                </a:solidFill>
                <a:latin typeface="Courier New"/>
                <a:cs typeface="Courier New"/>
              </a:rPr>
              <a:t>    </a:t>
            </a:r>
            <a:r>
              <a:rPr lang="en-US" sz="1600" err="1">
                <a:solidFill>
                  <a:srgbClr val="000000"/>
                </a:solidFill>
                <a:latin typeface="Courier New"/>
                <a:cs typeface="Courier New"/>
              </a:rPr>
              <a:t>fflush</a:t>
            </a:r>
            <a:r>
              <a:rPr lang="en-US" sz="1600">
                <a:solidFill>
                  <a:srgbClr val="000000"/>
                </a:solidFill>
                <a:latin typeface="Courier New"/>
                <a:cs typeface="Courier New"/>
              </a:rPr>
              <a:t>(</a:t>
            </a:r>
            <a:r>
              <a:rPr lang="en-US" sz="1600" err="1">
                <a:solidFill>
                  <a:srgbClr val="000000"/>
                </a:solidFill>
                <a:latin typeface="Courier New"/>
                <a:cs typeface="Courier New"/>
              </a:rPr>
              <a:t>stdout</a:t>
            </a:r>
            <a:r>
              <a:rPr lang="en-US" sz="1600">
                <a:solidFill>
                  <a:srgbClr val="000000"/>
                </a:solidFill>
                <a:latin typeface="Courier New"/>
                <a:cs typeface="Courier New"/>
              </a:rPr>
              <a:t>);</a:t>
            </a:r>
          </a:p>
          <a:p>
            <a:r>
              <a:rPr lang="nl-NL" sz="1600">
                <a:solidFill>
                  <a:srgbClr val="000000"/>
                </a:solidFill>
                <a:latin typeface="Courier New"/>
                <a:cs typeface="Courier New"/>
              </a:rPr>
              <a:t>    sleep(1);</a:t>
            </a:r>
          </a:p>
          <a:p>
            <a:r>
              <a:rPr lang="ro-RO" sz="1600">
                <a:solidFill>
                  <a:srgbClr val="000000"/>
                </a:solidFill>
                <a:latin typeface="Courier New"/>
                <a:cs typeface="Courier New"/>
              </a:rPr>
              <a:t>    printf(</a:t>
            </a:r>
            <a:r>
              <a:rPr lang="ro-RO" sz="1600">
                <a:solidFill>
                  <a:srgbClr val="B7898A"/>
                </a:solidFill>
                <a:latin typeface="Courier New"/>
                <a:cs typeface="Courier New"/>
              </a:rPr>
              <a:t>"OK. :-)\n"</a:t>
            </a:r>
            <a:r>
              <a:rPr lang="ro-RO" sz="1600">
                <a:solidFill>
                  <a:srgbClr val="000000"/>
                </a:solidFill>
                <a:latin typeface="Courier New"/>
                <a:cs typeface="Courier New"/>
              </a:rPr>
              <a:t>);</a:t>
            </a:r>
          </a:p>
          <a:p>
            <a:r>
              <a:rPr lang="ro-RO" sz="1600">
                <a:solidFill>
                  <a:srgbClr val="000000"/>
                </a:solidFill>
                <a:latin typeface="Courier New"/>
                <a:cs typeface="Courier New"/>
              </a:rPr>
              <a:t>    exit(0);</a:t>
            </a:r>
          </a:p>
          <a:p>
            <a:r>
              <a:rPr lang="ro-RO" sz="1600">
                <a:solidFill>
                  <a:srgbClr val="000000"/>
                </a:solidFill>
                <a:latin typeface="Courier New"/>
                <a:cs typeface="Courier New"/>
              </a:rPr>
              <a:t>}</a:t>
            </a:r>
          </a:p>
          <a:p>
            <a:endParaRPr lang="ro-RO" sz="1600">
              <a:solidFill>
                <a:srgbClr val="000000"/>
              </a:solidFill>
              <a:latin typeface="Courier New"/>
              <a:cs typeface="Courier New"/>
            </a:endParaRPr>
          </a:p>
          <a:p>
            <a:r>
              <a:rPr lang="ro-RO" sz="1600">
                <a:solidFill>
                  <a:srgbClr val="2D961E"/>
                </a:solidFill>
                <a:latin typeface="Courier New"/>
                <a:cs typeface="Courier New"/>
              </a:rPr>
              <a:t>int</a:t>
            </a:r>
            <a:r>
              <a:rPr lang="ro-RO" sz="1600">
                <a:solidFill>
                  <a:srgbClr val="000000"/>
                </a:solidFill>
                <a:latin typeface="Courier New"/>
                <a:cs typeface="Courier New"/>
              </a:rPr>
              <a:t> </a:t>
            </a:r>
            <a:r>
              <a:rPr lang="ro-RO" sz="1600">
                <a:solidFill>
                  <a:srgbClr val="4A00FF"/>
                </a:solidFill>
                <a:latin typeface="Courier New"/>
                <a:cs typeface="Courier New"/>
              </a:rPr>
              <a:t>main</a:t>
            </a:r>
            <a:r>
              <a:rPr lang="ro-RO" sz="1600">
                <a:solidFill>
                  <a:srgbClr val="000000"/>
                </a:solidFill>
                <a:latin typeface="Courier New"/>
                <a:cs typeface="Courier New"/>
              </a:rPr>
              <a:t>(</a:t>
            </a:r>
            <a:r>
              <a:rPr lang="en-US" sz="1600" err="1">
                <a:solidFill>
                  <a:srgbClr val="000000"/>
                </a:solidFill>
                <a:latin typeface="Courier New"/>
                <a:cs typeface="Courier New"/>
              </a:rPr>
              <a:t>int</a:t>
            </a:r>
            <a:r>
              <a:rPr lang="en-US" sz="1600">
                <a:solidFill>
                  <a:srgbClr val="000000"/>
                </a:solidFill>
                <a:latin typeface="Courier New"/>
                <a:cs typeface="Courier New"/>
              </a:rPr>
              <a:t> </a:t>
            </a:r>
            <a:r>
              <a:rPr lang="en-US" sz="1600" err="1">
                <a:solidFill>
                  <a:srgbClr val="000000"/>
                </a:solidFill>
                <a:latin typeface="Courier New"/>
                <a:cs typeface="Courier New"/>
              </a:rPr>
              <a:t>argc</a:t>
            </a:r>
            <a:r>
              <a:rPr lang="en-US" sz="1600">
                <a:solidFill>
                  <a:srgbClr val="000000"/>
                </a:solidFill>
                <a:latin typeface="Courier New"/>
                <a:cs typeface="Courier New"/>
              </a:rPr>
              <a:t>, char** </a:t>
            </a:r>
            <a:r>
              <a:rPr lang="en-US" sz="1600" err="1">
                <a:solidFill>
                  <a:srgbClr val="000000"/>
                </a:solidFill>
                <a:latin typeface="Courier New"/>
                <a:cs typeface="Courier New"/>
              </a:rPr>
              <a:t>argv</a:t>
            </a:r>
            <a:r>
              <a:rPr lang="ro-RO" sz="1600">
                <a:solidFill>
                  <a:srgbClr val="000000"/>
                </a:solidFill>
                <a:latin typeface="Courier New"/>
                <a:cs typeface="Courier New"/>
              </a:rPr>
              <a:t>)</a:t>
            </a:r>
          </a:p>
          <a:p>
            <a:r>
              <a:rPr lang="ro-RO" sz="1600">
                <a:solidFill>
                  <a:srgbClr val="000000"/>
                </a:solidFill>
                <a:latin typeface="Courier New"/>
                <a:cs typeface="Courier New"/>
              </a:rPr>
              <a:t>{</a:t>
            </a:r>
          </a:p>
          <a:p>
            <a:r>
              <a:rPr lang="ro-RO" sz="1600">
                <a:solidFill>
                  <a:srgbClr val="000000"/>
                </a:solidFill>
                <a:latin typeface="Courier New"/>
                <a:cs typeface="Courier New"/>
              </a:rPr>
              <a:t>    </a:t>
            </a:r>
            <a:r>
              <a:rPr lang="ro-RO" sz="1600">
                <a:solidFill>
                  <a:srgbClr val="CB2418"/>
                </a:solidFill>
                <a:latin typeface="Courier New"/>
                <a:cs typeface="Courier New"/>
              </a:rPr>
              <a:t>/* Install the SIGINT handler */</a:t>
            </a:r>
            <a:endParaRPr lang="ro-RO" sz="1600">
              <a:solidFill>
                <a:srgbClr val="000000"/>
              </a:solidFill>
              <a:latin typeface="Courier New"/>
              <a:cs typeface="Courier New"/>
            </a:endParaRPr>
          </a:p>
          <a:p>
            <a:r>
              <a:rPr lang="ro-RO" sz="1600">
                <a:solidFill>
                  <a:srgbClr val="000000"/>
                </a:solidFill>
                <a:latin typeface="Courier New"/>
                <a:cs typeface="Courier New"/>
              </a:rPr>
              <a:t>    </a:t>
            </a:r>
            <a:r>
              <a:rPr lang="ro-RO" sz="1600">
                <a:solidFill>
                  <a:srgbClr val="C200FF"/>
                </a:solidFill>
                <a:latin typeface="Courier New"/>
                <a:cs typeface="Courier New"/>
              </a:rPr>
              <a:t>if</a:t>
            </a:r>
            <a:r>
              <a:rPr lang="ro-RO" sz="1600">
                <a:solidFill>
                  <a:srgbClr val="000000"/>
                </a:solidFill>
                <a:latin typeface="Courier New"/>
                <a:cs typeface="Courier New"/>
              </a:rPr>
              <a:t> (signal(SIGINT, sigint_handler) == SIG_ERR)</a:t>
            </a:r>
          </a:p>
          <a:p>
            <a:r>
              <a:rPr lang="ro-RO" sz="1600">
                <a:solidFill>
                  <a:srgbClr val="000000"/>
                </a:solidFill>
                <a:latin typeface="Courier New"/>
                <a:cs typeface="Courier New"/>
              </a:rPr>
              <a:t>        unix_error(</a:t>
            </a:r>
            <a:r>
              <a:rPr lang="ro-RO" sz="1600">
                <a:solidFill>
                  <a:srgbClr val="B7898A"/>
                </a:solidFill>
                <a:latin typeface="Courier New"/>
                <a:cs typeface="Courier New"/>
              </a:rPr>
              <a:t>"signal error"</a:t>
            </a:r>
            <a:r>
              <a:rPr lang="ro-RO" sz="1600">
                <a:solidFill>
                  <a:srgbClr val="000000"/>
                </a:solidFill>
                <a:latin typeface="Courier New"/>
                <a:cs typeface="Courier New"/>
              </a:rPr>
              <a:t>);</a:t>
            </a:r>
          </a:p>
          <a:p>
            <a:endParaRPr lang="ro-RO" sz="1600">
              <a:solidFill>
                <a:srgbClr val="000000"/>
              </a:solidFill>
              <a:latin typeface="Courier New"/>
              <a:cs typeface="Courier New"/>
            </a:endParaRPr>
          </a:p>
          <a:p>
            <a:r>
              <a:rPr lang="ro-RO" sz="1600">
                <a:solidFill>
                  <a:srgbClr val="000000"/>
                </a:solidFill>
                <a:latin typeface="Courier New"/>
                <a:cs typeface="Courier New"/>
              </a:rPr>
              <a:t>    </a:t>
            </a:r>
            <a:r>
              <a:rPr lang="ro-RO" sz="1600">
                <a:solidFill>
                  <a:srgbClr val="CB2418"/>
                </a:solidFill>
                <a:latin typeface="Courier New"/>
                <a:cs typeface="Courier New"/>
              </a:rPr>
              <a:t>/* Wait for the receipt of a signal */</a:t>
            </a:r>
            <a:endParaRPr lang="ro-RO" sz="1600">
              <a:solidFill>
                <a:srgbClr val="000000"/>
              </a:solidFill>
              <a:latin typeface="Courier New"/>
              <a:cs typeface="Courier New"/>
            </a:endParaRPr>
          </a:p>
          <a:p>
            <a:r>
              <a:rPr lang="ro-RO" sz="1600">
                <a:solidFill>
                  <a:srgbClr val="000000"/>
                </a:solidFill>
                <a:latin typeface="Courier New"/>
                <a:cs typeface="Courier New"/>
              </a:rPr>
              <a:t>    pause();</a:t>
            </a:r>
          </a:p>
          <a:p>
            <a:endParaRPr lang="ro-RO" sz="1600">
              <a:solidFill>
                <a:srgbClr val="000000"/>
              </a:solidFill>
              <a:latin typeface="Courier New"/>
              <a:cs typeface="Courier New"/>
            </a:endParaRPr>
          </a:p>
          <a:p>
            <a:r>
              <a:rPr lang="is-IS" sz="1600">
                <a:solidFill>
                  <a:srgbClr val="000000"/>
                </a:solidFill>
                <a:latin typeface="Courier New"/>
                <a:cs typeface="Courier New"/>
              </a:rPr>
              <a:t>    </a:t>
            </a:r>
            <a:r>
              <a:rPr lang="is-IS" sz="1600">
                <a:solidFill>
                  <a:srgbClr val="C200FF"/>
                </a:solidFill>
                <a:latin typeface="Courier New"/>
                <a:cs typeface="Courier New"/>
              </a:rPr>
              <a:t>return</a:t>
            </a:r>
            <a:r>
              <a:rPr lang="is-IS" sz="1600">
                <a:solidFill>
                  <a:srgbClr val="000000"/>
                </a:solidFill>
                <a:latin typeface="Courier New"/>
                <a:cs typeface="Courier New"/>
              </a:rPr>
              <a:t> 0;</a:t>
            </a:r>
          </a:p>
          <a:p>
            <a:r>
              <a:rPr lang="is-IS" sz="1600">
                <a:solidFill>
                  <a:srgbClr val="000000"/>
                </a:solidFill>
                <a:latin typeface="Courier New"/>
                <a:cs typeface="Courier New"/>
              </a:rPr>
              <a:t>}</a:t>
            </a:r>
          </a:p>
        </p:txBody>
      </p:sp>
      <p:sp>
        <p:nvSpPr>
          <p:cNvPr id="4" name="TextBox 3"/>
          <p:cNvSpPr txBox="1"/>
          <p:nvPr/>
        </p:nvSpPr>
        <p:spPr>
          <a:xfrm>
            <a:off x="8206078" y="6096000"/>
            <a:ext cx="861722" cy="369332"/>
          </a:xfrm>
          <a:prstGeom prst="rect">
            <a:avLst/>
          </a:prstGeom>
          <a:noFill/>
        </p:spPr>
        <p:txBody>
          <a:bodyPr wrap="none" rtlCol="0">
            <a:spAutoFit/>
          </a:bodyPr>
          <a:lstStyle/>
          <a:p>
            <a:r>
              <a:rPr lang="en-US" sz="1800" err="1">
                <a:solidFill>
                  <a:srgbClr val="7F7F7F"/>
                </a:solidFill>
                <a:latin typeface="Calibri" pitchFamily="34" charset="0"/>
              </a:rPr>
              <a:t>sigint.c</a:t>
            </a:r>
            <a:endParaRPr lang="en-US" sz="1800">
              <a:solidFill>
                <a:srgbClr val="7F7F7F"/>
              </a:solidFill>
              <a:latin typeface="Calibri" pitchFamily="34" charset="0"/>
            </a:endParaRPr>
          </a:p>
        </p:txBody>
      </p:sp>
    </p:spTree>
    <p:extLst>
      <p:ext uri="{BB962C8B-B14F-4D97-AF65-F5344CB8AC3E}">
        <p14:creationId xmlns:p14="http://schemas.microsoft.com/office/powerpoint/2010/main" val="1897155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Handler</a:t>
            </a:r>
            <a:endParaRPr lang="tr-TR" dirty="0"/>
          </a:p>
        </p:txBody>
      </p:sp>
      <p:sp>
        <p:nvSpPr>
          <p:cNvPr id="3" name="Content Placeholder 2"/>
          <p:cNvSpPr>
            <a:spLocks noGrp="1"/>
          </p:cNvSpPr>
          <p:nvPr>
            <p:ph idx="1"/>
          </p:nvPr>
        </p:nvSpPr>
        <p:spPr/>
        <p:txBody>
          <a:bodyPr/>
          <a:lstStyle/>
          <a:p>
            <a:r>
              <a:rPr lang="tr-TR" dirty="0" err="1"/>
              <a:t>In</a:t>
            </a:r>
            <a:r>
              <a:rPr lang="tr-TR" dirty="0"/>
              <a:t> normal </a:t>
            </a:r>
            <a:r>
              <a:rPr lang="tr-TR" dirty="0" err="1"/>
              <a:t>operation</a:t>
            </a:r>
            <a:r>
              <a:rPr lang="tr-TR" dirty="0"/>
              <a:t>, </a:t>
            </a:r>
            <a:endParaRPr lang="tr-TR" dirty="0" smtClean="0"/>
          </a:p>
          <a:p>
            <a:pPr lvl="1"/>
            <a:r>
              <a:rPr lang="tr-TR" dirty="0" err="1" smtClean="0"/>
              <a:t>when</a:t>
            </a:r>
            <a:r>
              <a:rPr lang="tr-TR" dirty="0" smtClean="0"/>
              <a:t> </a:t>
            </a:r>
            <a:r>
              <a:rPr lang="tr-TR" dirty="0" err="1"/>
              <a:t>leaving</a:t>
            </a:r>
            <a:r>
              <a:rPr lang="tr-TR" dirty="0"/>
              <a:t> </a:t>
            </a:r>
            <a:r>
              <a:rPr lang="tr-TR" dirty="0" err="1"/>
              <a:t>kernel</a:t>
            </a:r>
            <a:r>
              <a:rPr lang="tr-TR" dirty="0"/>
              <a:t> </a:t>
            </a:r>
            <a:r>
              <a:rPr lang="tr-TR" dirty="0" err="1"/>
              <a:t>mode</a:t>
            </a:r>
            <a:r>
              <a:rPr lang="tr-TR" dirty="0"/>
              <a:t>, </a:t>
            </a:r>
            <a:endParaRPr lang="tr-TR" dirty="0" smtClean="0"/>
          </a:p>
          <a:p>
            <a:pPr lvl="2"/>
            <a:r>
              <a:rPr lang="tr-TR" dirty="0" err="1" smtClean="0"/>
              <a:t>your</a:t>
            </a:r>
            <a:r>
              <a:rPr lang="tr-TR" dirty="0" smtClean="0"/>
              <a:t> </a:t>
            </a:r>
            <a:r>
              <a:rPr lang="tr-TR" dirty="0" err="1"/>
              <a:t>process</a:t>
            </a:r>
            <a:r>
              <a:rPr lang="tr-TR" dirty="0"/>
              <a:t> </a:t>
            </a:r>
            <a:r>
              <a:rPr lang="tr-TR" dirty="0" err="1"/>
              <a:t>will</a:t>
            </a:r>
            <a:r>
              <a:rPr lang="tr-TR" dirty="0"/>
              <a:t> </a:t>
            </a:r>
            <a:r>
              <a:rPr lang="tr-TR" dirty="0" err="1"/>
              <a:t>simply</a:t>
            </a:r>
            <a:r>
              <a:rPr lang="tr-TR" dirty="0"/>
              <a:t> </a:t>
            </a:r>
            <a:r>
              <a:rPr lang="tr-TR" dirty="0" err="1"/>
              <a:t>return</a:t>
            </a:r>
            <a:r>
              <a:rPr lang="tr-TR" dirty="0"/>
              <a:t> </a:t>
            </a:r>
            <a:r>
              <a:rPr lang="tr-TR" dirty="0" err="1"/>
              <a:t>to</a:t>
            </a:r>
            <a:r>
              <a:rPr lang="tr-TR" dirty="0"/>
              <a:t> </a:t>
            </a:r>
            <a:r>
              <a:rPr lang="tr-TR" dirty="0" err="1"/>
              <a:t>the</a:t>
            </a:r>
            <a:r>
              <a:rPr lang="tr-TR" dirty="0"/>
              <a:t> </a:t>
            </a:r>
            <a:r>
              <a:rPr lang="tr-TR" dirty="0" err="1"/>
              <a:t>next</a:t>
            </a:r>
            <a:r>
              <a:rPr lang="tr-TR" dirty="0"/>
              <a:t> </a:t>
            </a:r>
            <a:r>
              <a:rPr lang="tr-TR" dirty="0" err="1"/>
              <a:t>instruction</a:t>
            </a:r>
            <a:r>
              <a:rPr lang="tr-TR" dirty="0"/>
              <a:t> </a:t>
            </a:r>
            <a:r>
              <a:rPr lang="tr-TR" dirty="0" err="1"/>
              <a:t>after</a:t>
            </a:r>
            <a:r>
              <a:rPr lang="tr-TR" dirty="0"/>
              <a:t> </a:t>
            </a:r>
            <a:r>
              <a:rPr lang="tr-TR" dirty="0" err="1"/>
              <a:t>the</a:t>
            </a:r>
            <a:r>
              <a:rPr lang="tr-TR" dirty="0"/>
              <a:t> </a:t>
            </a:r>
            <a:r>
              <a:rPr lang="tr-TR" dirty="0" err="1"/>
              <a:t>point</a:t>
            </a:r>
            <a:r>
              <a:rPr lang="tr-TR" dirty="0"/>
              <a:t> </a:t>
            </a:r>
            <a:r>
              <a:rPr lang="tr-TR" dirty="0" err="1"/>
              <a:t>where</a:t>
            </a:r>
            <a:r>
              <a:rPr lang="tr-TR" dirty="0"/>
              <a:t> it </a:t>
            </a:r>
            <a:r>
              <a:rPr lang="tr-TR" dirty="0" err="1"/>
              <a:t>originally</a:t>
            </a:r>
            <a:r>
              <a:rPr lang="tr-TR" dirty="0"/>
              <a:t> </a:t>
            </a:r>
            <a:r>
              <a:rPr lang="tr-TR" dirty="0" err="1"/>
              <a:t>left</a:t>
            </a:r>
            <a:r>
              <a:rPr lang="tr-TR" dirty="0"/>
              <a:t> </a:t>
            </a:r>
            <a:r>
              <a:rPr lang="tr-TR" dirty="0" err="1"/>
              <a:t>user</a:t>
            </a:r>
            <a:r>
              <a:rPr lang="tr-TR" dirty="0"/>
              <a:t> </a:t>
            </a:r>
            <a:r>
              <a:rPr lang="tr-TR" dirty="0" err="1"/>
              <a:t>mode</a:t>
            </a:r>
            <a:r>
              <a:rPr lang="tr-TR" dirty="0"/>
              <a:t>.</a:t>
            </a:r>
          </a:p>
          <a:p>
            <a:r>
              <a:rPr lang="tr-TR" dirty="0" err="1"/>
              <a:t>However</a:t>
            </a:r>
            <a:r>
              <a:rPr lang="tr-TR" dirty="0"/>
              <a:t> </a:t>
            </a:r>
            <a:r>
              <a:rPr lang="tr-TR" dirty="0" err="1"/>
              <a:t>if</a:t>
            </a:r>
            <a:r>
              <a:rPr lang="tr-TR" dirty="0"/>
              <a:t> a </a:t>
            </a:r>
            <a:r>
              <a:rPr lang="tr-TR" dirty="0" err="1"/>
              <a:t>signal</a:t>
            </a:r>
            <a:r>
              <a:rPr lang="tr-TR" dirty="0"/>
              <a:t> is </a:t>
            </a:r>
            <a:r>
              <a:rPr lang="tr-TR" dirty="0" err="1"/>
              <a:t>pending</a:t>
            </a:r>
            <a:r>
              <a:rPr lang="tr-TR" dirty="0"/>
              <a:t> </a:t>
            </a:r>
            <a:r>
              <a:rPr lang="tr-TR" dirty="0" err="1"/>
              <a:t>for</a:t>
            </a:r>
            <a:r>
              <a:rPr lang="tr-TR" dirty="0"/>
              <a:t> </a:t>
            </a:r>
            <a:r>
              <a:rPr lang="tr-TR" dirty="0" err="1"/>
              <a:t>your</a:t>
            </a:r>
            <a:r>
              <a:rPr lang="tr-TR" dirty="0"/>
              <a:t> </a:t>
            </a:r>
            <a:r>
              <a:rPr lang="tr-TR" dirty="0" err="1"/>
              <a:t>process</a:t>
            </a:r>
            <a:r>
              <a:rPr lang="tr-TR" dirty="0"/>
              <a:t>, </a:t>
            </a:r>
            <a:endParaRPr lang="tr-TR" dirty="0" smtClean="0"/>
          </a:p>
          <a:p>
            <a:pPr lvl="1"/>
            <a:r>
              <a:rPr lang="tr-TR" dirty="0" err="1" smtClean="0"/>
              <a:t>the</a:t>
            </a:r>
            <a:r>
              <a:rPr lang="tr-TR" dirty="0" smtClean="0"/>
              <a:t> </a:t>
            </a:r>
            <a:r>
              <a:rPr lang="tr-TR" dirty="0" err="1"/>
              <a:t>kernel</a:t>
            </a:r>
            <a:r>
              <a:rPr lang="tr-TR" dirty="0"/>
              <a:t> </a:t>
            </a:r>
            <a:r>
              <a:rPr lang="tr-TR" dirty="0" err="1"/>
              <a:t>will</a:t>
            </a:r>
            <a:r>
              <a:rPr lang="tr-TR" dirty="0"/>
              <a:t> re-</a:t>
            </a:r>
            <a:r>
              <a:rPr lang="tr-TR" dirty="0" err="1"/>
              <a:t>write</a:t>
            </a:r>
            <a:r>
              <a:rPr lang="tr-TR" dirty="0"/>
              <a:t> </a:t>
            </a:r>
            <a:r>
              <a:rPr lang="tr-TR" dirty="0" err="1"/>
              <a:t>your</a:t>
            </a:r>
            <a:r>
              <a:rPr lang="tr-TR" dirty="0"/>
              <a:t> </a:t>
            </a:r>
            <a:r>
              <a:rPr lang="tr-TR" dirty="0" err="1"/>
              <a:t>processes</a:t>
            </a:r>
            <a:r>
              <a:rPr lang="tr-TR" dirty="0"/>
              <a:t> </a:t>
            </a:r>
            <a:r>
              <a:rPr lang="tr-TR" dirty="0" err="1"/>
              <a:t>context</a:t>
            </a:r>
            <a:r>
              <a:rPr lang="tr-TR" dirty="0"/>
              <a:t> </a:t>
            </a:r>
            <a:r>
              <a:rPr lang="tr-TR" dirty="0" err="1"/>
              <a:t>such</a:t>
            </a:r>
            <a:r>
              <a:rPr lang="tr-TR" dirty="0"/>
              <a:t> </a:t>
            </a:r>
            <a:r>
              <a:rPr lang="tr-TR" dirty="0" err="1"/>
              <a:t>that</a:t>
            </a:r>
            <a:r>
              <a:rPr lang="tr-TR" dirty="0"/>
              <a:t> </a:t>
            </a:r>
            <a:r>
              <a:rPr lang="tr-TR" dirty="0" err="1"/>
              <a:t>the</a:t>
            </a:r>
            <a:r>
              <a:rPr lang="tr-TR" dirty="0"/>
              <a:t> </a:t>
            </a:r>
            <a:r>
              <a:rPr lang="tr-TR" dirty="0" err="1"/>
              <a:t>return</a:t>
            </a:r>
            <a:r>
              <a:rPr lang="tr-TR" dirty="0"/>
              <a:t> </a:t>
            </a:r>
            <a:r>
              <a:rPr lang="tr-TR" dirty="0" err="1"/>
              <a:t>to</a:t>
            </a:r>
            <a:r>
              <a:rPr lang="tr-TR" dirty="0"/>
              <a:t> </a:t>
            </a:r>
            <a:r>
              <a:rPr lang="tr-TR" dirty="0" err="1"/>
              <a:t>user</a:t>
            </a:r>
            <a:r>
              <a:rPr lang="tr-TR" dirty="0"/>
              <a:t> </a:t>
            </a:r>
            <a:r>
              <a:rPr lang="tr-TR" dirty="0" err="1"/>
              <a:t>mode</a:t>
            </a:r>
            <a:r>
              <a:rPr lang="tr-TR" dirty="0"/>
              <a:t> </a:t>
            </a:r>
            <a:r>
              <a:rPr lang="tr-TR" dirty="0" err="1"/>
              <a:t>will</a:t>
            </a:r>
            <a:r>
              <a:rPr lang="tr-TR" dirty="0"/>
              <a:t> </a:t>
            </a:r>
            <a:r>
              <a:rPr lang="tr-TR" dirty="0" err="1"/>
              <a:t>instead</a:t>
            </a:r>
            <a:r>
              <a:rPr lang="tr-TR" dirty="0"/>
              <a:t> </a:t>
            </a:r>
            <a:r>
              <a:rPr lang="tr-TR" dirty="0" err="1"/>
              <a:t>go</a:t>
            </a:r>
            <a:r>
              <a:rPr lang="tr-TR" dirty="0"/>
              <a:t> </a:t>
            </a:r>
            <a:r>
              <a:rPr lang="tr-TR" dirty="0" err="1"/>
              <a:t>to</a:t>
            </a:r>
            <a:r>
              <a:rPr lang="tr-TR" dirty="0"/>
              <a:t> </a:t>
            </a:r>
            <a:r>
              <a:rPr lang="tr-TR" dirty="0" err="1"/>
              <a:t>the</a:t>
            </a:r>
            <a:r>
              <a:rPr lang="tr-TR" dirty="0"/>
              <a:t> </a:t>
            </a:r>
            <a:r>
              <a:rPr lang="tr-TR" dirty="0" err="1"/>
              <a:t>first</a:t>
            </a:r>
            <a:r>
              <a:rPr lang="tr-TR" dirty="0"/>
              <a:t> </a:t>
            </a:r>
            <a:r>
              <a:rPr lang="tr-TR" dirty="0" err="1"/>
              <a:t>instruction</a:t>
            </a:r>
            <a:r>
              <a:rPr lang="tr-TR" dirty="0"/>
              <a:t> of </a:t>
            </a:r>
            <a:r>
              <a:rPr lang="tr-TR" dirty="0" err="1"/>
              <a:t>your</a:t>
            </a:r>
            <a:r>
              <a:rPr lang="tr-TR" dirty="0"/>
              <a:t> </a:t>
            </a:r>
            <a:r>
              <a:rPr lang="tr-TR" dirty="0" err="1"/>
              <a:t>signal</a:t>
            </a:r>
            <a:r>
              <a:rPr lang="tr-TR" dirty="0"/>
              <a:t> </a:t>
            </a:r>
            <a:r>
              <a:rPr lang="tr-TR" dirty="0" err="1"/>
              <a:t>handler</a:t>
            </a:r>
            <a:r>
              <a:rPr lang="tr-TR" dirty="0"/>
              <a:t> </a:t>
            </a:r>
            <a:endParaRPr lang="tr-TR" dirty="0" smtClean="0"/>
          </a:p>
          <a:p>
            <a:pPr lvl="1"/>
            <a:r>
              <a:rPr lang="tr-TR" dirty="0" err="1" smtClean="0"/>
              <a:t>and</a:t>
            </a:r>
            <a:r>
              <a:rPr lang="tr-TR" dirty="0" smtClean="0"/>
              <a:t> </a:t>
            </a:r>
            <a:r>
              <a:rPr lang="tr-TR" dirty="0" err="1"/>
              <a:t>your</a:t>
            </a:r>
            <a:r>
              <a:rPr lang="tr-TR" dirty="0"/>
              <a:t> </a:t>
            </a:r>
            <a:r>
              <a:rPr lang="tr-TR" dirty="0" err="1"/>
              <a:t>stack</a:t>
            </a:r>
            <a:r>
              <a:rPr lang="tr-TR" dirty="0"/>
              <a:t> </a:t>
            </a:r>
            <a:r>
              <a:rPr lang="tr-TR" dirty="0" err="1"/>
              <a:t>will</a:t>
            </a:r>
            <a:r>
              <a:rPr lang="tr-TR" dirty="0"/>
              <a:t> </a:t>
            </a:r>
            <a:r>
              <a:rPr lang="tr-TR" dirty="0" err="1"/>
              <a:t>have</a:t>
            </a:r>
            <a:r>
              <a:rPr lang="tr-TR" dirty="0"/>
              <a:t> </a:t>
            </a:r>
            <a:r>
              <a:rPr lang="tr-TR" dirty="0" err="1"/>
              <a:t>been</a:t>
            </a:r>
            <a:r>
              <a:rPr lang="tr-TR" dirty="0"/>
              <a:t> </a:t>
            </a:r>
            <a:r>
              <a:rPr lang="tr-TR" dirty="0" err="1"/>
              <a:t>modified</a:t>
            </a:r>
            <a:r>
              <a:rPr lang="tr-TR" dirty="0"/>
              <a:t> </a:t>
            </a:r>
            <a:r>
              <a:rPr lang="tr-TR" dirty="0" err="1"/>
              <a:t>to</a:t>
            </a:r>
            <a:r>
              <a:rPr lang="tr-TR" dirty="0"/>
              <a:t> </a:t>
            </a:r>
            <a:r>
              <a:rPr lang="tr-TR" dirty="0" err="1"/>
              <a:t>look</a:t>
            </a:r>
            <a:r>
              <a:rPr lang="tr-TR" dirty="0"/>
              <a:t> </a:t>
            </a:r>
            <a:r>
              <a:rPr lang="tr-TR" dirty="0" err="1"/>
              <a:t>like</a:t>
            </a:r>
            <a:r>
              <a:rPr lang="tr-TR" dirty="0"/>
              <a:t> </a:t>
            </a:r>
            <a:r>
              <a:rPr lang="tr-TR" dirty="0" err="1"/>
              <a:t>you</a:t>
            </a:r>
            <a:r>
              <a:rPr lang="tr-TR" dirty="0"/>
              <a:t> had </a:t>
            </a:r>
            <a:r>
              <a:rPr lang="tr-TR" dirty="0" err="1"/>
              <a:t>made</a:t>
            </a:r>
            <a:r>
              <a:rPr lang="tr-TR" dirty="0"/>
              <a:t> a "</a:t>
            </a:r>
            <a:r>
              <a:rPr lang="tr-TR" dirty="0" err="1"/>
              <a:t>special</a:t>
            </a:r>
            <a:r>
              <a:rPr lang="tr-TR" dirty="0"/>
              <a:t>" </a:t>
            </a:r>
            <a:r>
              <a:rPr lang="tr-TR" dirty="0" err="1"/>
              <a:t>subroutine</a:t>
            </a:r>
            <a:r>
              <a:rPr lang="tr-TR" dirty="0"/>
              <a:t> </a:t>
            </a:r>
            <a:r>
              <a:rPr lang="tr-TR" dirty="0" err="1"/>
              <a:t>call</a:t>
            </a:r>
            <a:r>
              <a:rPr lang="tr-TR" dirty="0"/>
              <a:t> </a:t>
            </a:r>
            <a:r>
              <a:rPr lang="tr-TR" dirty="0" err="1"/>
              <a:t>to</a:t>
            </a:r>
            <a:r>
              <a:rPr lang="tr-TR" dirty="0"/>
              <a:t> </a:t>
            </a:r>
            <a:r>
              <a:rPr lang="tr-TR" dirty="0" err="1"/>
              <a:t>the</a:t>
            </a:r>
            <a:r>
              <a:rPr lang="tr-TR" dirty="0"/>
              <a:t> </a:t>
            </a:r>
            <a:r>
              <a:rPr lang="tr-TR" dirty="0" err="1"/>
              <a:t>signal</a:t>
            </a:r>
            <a:r>
              <a:rPr lang="tr-TR" dirty="0"/>
              <a:t> </a:t>
            </a:r>
            <a:r>
              <a:rPr lang="tr-TR" dirty="0" err="1"/>
              <a:t>handler</a:t>
            </a:r>
            <a:r>
              <a:rPr lang="tr-TR" dirty="0"/>
              <a:t> at </a:t>
            </a:r>
            <a:r>
              <a:rPr lang="tr-TR" dirty="0" err="1"/>
              <a:t>the</a:t>
            </a:r>
            <a:r>
              <a:rPr lang="tr-TR" dirty="0"/>
              <a:t> </a:t>
            </a:r>
            <a:r>
              <a:rPr lang="tr-TR" dirty="0" err="1"/>
              <a:t>point</a:t>
            </a:r>
            <a:r>
              <a:rPr lang="tr-TR" dirty="0"/>
              <a:t> </a:t>
            </a:r>
            <a:r>
              <a:rPr lang="tr-TR" dirty="0" err="1"/>
              <a:t>where</a:t>
            </a:r>
            <a:r>
              <a:rPr lang="tr-TR" dirty="0"/>
              <a:t> </a:t>
            </a:r>
            <a:r>
              <a:rPr lang="tr-TR" dirty="0" err="1"/>
              <a:t>you</a:t>
            </a:r>
            <a:r>
              <a:rPr lang="tr-TR" dirty="0"/>
              <a:t> </a:t>
            </a:r>
            <a:r>
              <a:rPr lang="tr-TR" dirty="0" err="1"/>
              <a:t>originally</a:t>
            </a:r>
            <a:r>
              <a:rPr lang="tr-TR" dirty="0"/>
              <a:t> </a:t>
            </a:r>
            <a:r>
              <a:rPr lang="tr-TR" dirty="0" err="1"/>
              <a:t>left</a:t>
            </a:r>
            <a:r>
              <a:rPr lang="tr-TR" dirty="0"/>
              <a:t> </a:t>
            </a:r>
            <a:r>
              <a:rPr lang="tr-TR" dirty="0" err="1"/>
              <a:t>user</a:t>
            </a:r>
            <a:r>
              <a:rPr lang="tr-TR" dirty="0"/>
              <a:t> </a:t>
            </a:r>
            <a:r>
              <a:rPr lang="tr-TR" dirty="0" err="1" smtClean="0"/>
              <a:t>mode</a:t>
            </a:r>
            <a:r>
              <a:rPr lang="tr-TR" dirty="0" smtClean="0"/>
              <a:t>.</a:t>
            </a:r>
          </a:p>
          <a:p>
            <a:pPr lvl="1"/>
            <a:r>
              <a:rPr lang="tr-TR" dirty="0" smtClean="0"/>
              <a:t>NOTE </a:t>
            </a:r>
            <a:r>
              <a:rPr lang="tr-TR" dirty="0" err="1" smtClean="0"/>
              <a:t>that</a:t>
            </a:r>
            <a:r>
              <a:rPr lang="tr-TR" dirty="0" smtClean="0"/>
              <a:t>  </a:t>
            </a:r>
            <a:r>
              <a:rPr lang="tr-TR" dirty="0" err="1" smtClean="0"/>
              <a:t>the</a:t>
            </a:r>
            <a:r>
              <a:rPr lang="tr-TR" dirty="0" smtClean="0"/>
              <a:t> </a:t>
            </a:r>
            <a:r>
              <a:rPr lang="tr-TR" dirty="0" err="1"/>
              <a:t>return</a:t>
            </a:r>
            <a:r>
              <a:rPr lang="tr-TR" dirty="0"/>
              <a:t> </a:t>
            </a:r>
            <a:r>
              <a:rPr lang="tr-TR" dirty="0" err="1"/>
              <a:t>from</a:t>
            </a:r>
            <a:r>
              <a:rPr lang="tr-TR" dirty="0"/>
              <a:t> </a:t>
            </a:r>
            <a:r>
              <a:rPr lang="tr-TR" dirty="0" err="1"/>
              <a:t>this</a:t>
            </a:r>
            <a:r>
              <a:rPr lang="tr-TR" dirty="0"/>
              <a:t> "</a:t>
            </a:r>
            <a:r>
              <a:rPr lang="tr-TR" dirty="0" err="1"/>
              <a:t>special</a:t>
            </a:r>
            <a:r>
              <a:rPr lang="tr-TR" dirty="0"/>
              <a:t>" </a:t>
            </a:r>
            <a:r>
              <a:rPr lang="tr-TR" dirty="0" err="1"/>
              <a:t>subroutine</a:t>
            </a:r>
            <a:r>
              <a:rPr lang="tr-TR" dirty="0"/>
              <a:t> </a:t>
            </a:r>
            <a:r>
              <a:rPr lang="tr-TR" dirty="0" err="1"/>
              <a:t>call</a:t>
            </a:r>
            <a:r>
              <a:rPr lang="tr-TR" dirty="0"/>
              <a:t> </a:t>
            </a:r>
            <a:r>
              <a:rPr lang="tr-TR" dirty="0" err="1"/>
              <a:t>involves</a:t>
            </a:r>
            <a:r>
              <a:rPr lang="tr-TR" dirty="0"/>
              <a:t> </a:t>
            </a:r>
            <a:r>
              <a:rPr lang="tr-TR" dirty="0" err="1"/>
              <a:t>making</a:t>
            </a:r>
            <a:r>
              <a:rPr lang="tr-TR" dirty="0"/>
              <a:t> a </a:t>
            </a:r>
            <a:r>
              <a:rPr lang="tr-TR" dirty="0" err="1"/>
              <a:t>system</a:t>
            </a:r>
            <a:r>
              <a:rPr lang="tr-TR" dirty="0"/>
              <a:t> </a:t>
            </a:r>
            <a:r>
              <a:rPr lang="tr-TR" dirty="0" err="1"/>
              <a:t>call</a:t>
            </a:r>
            <a:r>
              <a:rPr lang="tr-TR" dirty="0"/>
              <a:t> </a:t>
            </a:r>
            <a:r>
              <a:rPr lang="tr-TR" dirty="0" err="1"/>
              <a:t>to</a:t>
            </a:r>
            <a:r>
              <a:rPr lang="tr-TR" dirty="0"/>
              <a:t> restore </a:t>
            </a:r>
            <a:r>
              <a:rPr lang="tr-TR" dirty="0" err="1"/>
              <a:t>the</a:t>
            </a:r>
            <a:r>
              <a:rPr lang="tr-TR" dirty="0"/>
              <a:t> </a:t>
            </a:r>
            <a:r>
              <a:rPr lang="tr-TR" dirty="0" err="1"/>
              <a:t>original</a:t>
            </a:r>
            <a:r>
              <a:rPr lang="tr-TR" dirty="0"/>
              <a:t> </a:t>
            </a:r>
            <a:r>
              <a:rPr lang="tr-TR" dirty="0" err="1" smtClean="0"/>
              <a:t>state</a:t>
            </a:r>
            <a:r>
              <a:rPr lang="tr-TR" dirty="0" smtClean="0"/>
              <a:t>.</a:t>
            </a:r>
            <a:endParaRPr lang="tr-TR" dirty="0"/>
          </a:p>
          <a:p>
            <a:endParaRPr lang="tr-TR" dirty="0"/>
          </a:p>
        </p:txBody>
      </p:sp>
      <p:sp>
        <p:nvSpPr>
          <p:cNvPr id="4" name="Rectangle 3"/>
          <p:cNvSpPr/>
          <p:nvPr/>
        </p:nvSpPr>
        <p:spPr>
          <a:xfrm>
            <a:off x="24916" y="6103292"/>
            <a:ext cx="9119084" cy="461665"/>
          </a:xfrm>
          <a:prstGeom prst="rect">
            <a:avLst/>
          </a:prstGeom>
        </p:spPr>
        <p:txBody>
          <a:bodyPr wrap="square">
            <a:spAutoFit/>
          </a:bodyPr>
          <a:lstStyle/>
          <a:p>
            <a:r>
              <a:rPr lang="tr-TR" dirty="0">
                <a:hlinkClick r:id="rId2"/>
              </a:rPr>
              <a:t>https://</a:t>
            </a:r>
            <a:r>
              <a:rPr lang="tr-TR" dirty="0" smtClean="0">
                <a:hlinkClick r:id="rId2"/>
              </a:rPr>
              <a:t>unix.stackexchange.com/questions/241115/signal-execution-details</a:t>
            </a:r>
            <a:r>
              <a:rPr lang="tr-TR" dirty="0" smtClean="0"/>
              <a:t> </a:t>
            </a:r>
            <a:endParaRPr lang="tr-TR" dirty="0"/>
          </a:p>
        </p:txBody>
      </p:sp>
    </p:spTree>
    <p:extLst>
      <p:ext uri="{BB962C8B-B14F-4D97-AF65-F5344CB8AC3E}">
        <p14:creationId xmlns:p14="http://schemas.microsoft.com/office/powerpoint/2010/main" val="1850144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Handler</a:t>
            </a:r>
          </a:p>
        </p:txBody>
      </p:sp>
      <p:sp>
        <p:nvSpPr>
          <p:cNvPr id="3" name="Content Placeholder 2"/>
          <p:cNvSpPr>
            <a:spLocks noGrp="1"/>
          </p:cNvSpPr>
          <p:nvPr>
            <p:ph idx="1"/>
          </p:nvPr>
        </p:nvSpPr>
        <p:spPr/>
        <p:txBody>
          <a:bodyPr/>
          <a:lstStyle/>
          <a:p>
            <a:r>
              <a:rPr lang="en-US"/>
              <a:t>Usually works in same stack. Kernel pushes handler activation on stack.</a:t>
            </a:r>
            <a:endParaRPr lang="en-US">
              <a:solidFill>
                <a:srgbClr val="000000"/>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322842497"/>
              </p:ext>
            </p:extLst>
          </p:nvPr>
        </p:nvGraphicFramePr>
        <p:xfrm>
          <a:off x="1153038" y="2552700"/>
          <a:ext cx="959122" cy="2575559"/>
        </p:xfrm>
        <a:graphic>
          <a:graphicData uri="http://schemas.openxmlformats.org/drawingml/2006/table">
            <a:tbl>
              <a:tblPr>
                <a:tableStyleId>{073A0DAA-6AF3-43AB-8588-CEC1D06C72B9}</a:tableStyleId>
              </a:tblPr>
              <a:tblGrid>
                <a:gridCol w="959122">
                  <a:extLst>
                    <a:ext uri="{9D8B030D-6E8A-4147-A177-3AD203B41FA5}">
                      <a16:colId xmlns:a16="http://schemas.microsoft.com/office/drawing/2014/main" val="3056898976"/>
                    </a:ext>
                  </a:extLst>
                </a:gridCol>
              </a:tblGrid>
              <a:tr h="365760">
                <a:tc>
                  <a:txBody>
                    <a:bodyPr/>
                    <a:lstStyle/>
                    <a:p>
                      <a:endParaRPr lang="en-US"/>
                    </a:p>
                  </a:txBody>
                  <a:tcPr>
                    <a:solidFill>
                      <a:schemeClr val="bg1">
                        <a:lumMod val="95000"/>
                      </a:schemeClr>
                    </a:solidFill>
                  </a:tcPr>
                </a:tc>
                <a:extLst>
                  <a:ext uri="{0D108BD9-81ED-4DB2-BD59-A6C34878D82A}">
                    <a16:rowId xmlns:a16="http://schemas.microsoft.com/office/drawing/2014/main" val="2722212999"/>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2081482665"/>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3865396415"/>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1202488031"/>
                  </a:ext>
                </a:extLst>
              </a:tr>
              <a:tr h="380999">
                <a:tc>
                  <a:txBody>
                    <a:bodyPr/>
                    <a:lstStyle/>
                    <a:p>
                      <a:endParaRPr lang="en-US"/>
                    </a:p>
                  </a:txBody>
                  <a:tcPr>
                    <a:solidFill>
                      <a:schemeClr val="bg1">
                        <a:lumMod val="95000"/>
                      </a:schemeClr>
                    </a:solidFill>
                  </a:tcPr>
                </a:tc>
                <a:extLst>
                  <a:ext uri="{0D108BD9-81ED-4DB2-BD59-A6C34878D82A}">
                    <a16:rowId xmlns:a16="http://schemas.microsoft.com/office/drawing/2014/main" val="4274275783"/>
                  </a:ext>
                </a:extLst>
              </a:tr>
              <a:tr h="0">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273223246"/>
                  </a:ext>
                </a:extLst>
              </a:tr>
              <a:tr h="0">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48548877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1774883"/>
              </p:ext>
            </p:extLst>
          </p:nvPr>
        </p:nvGraphicFramePr>
        <p:xfrm>
          <a:off x="4421567" y="2552700"/>
          <a:ext cx="959122" cy="2545079"/>
        </p:xfrm>
        <a:graphic>
          <a:graphicData uri="http://schemas.openxmlformats.org/drawingml/2006/table">
            <a:tbl>
              <a:tblPr>
                <a:tableStyleId>{073A0DAA-6AF3-43AB-8588-CEC1D06C72B9}</a:tableStyleId>
              </a:tblPr>
              <a:tblGrid>
                <a:gridCol w="959122">
                  <a:extLst>
                    <a:ext uri="{9D8B030D-6E8A-4147-A177-3AD203B41FA5}">
                      <a16:colId xmlns:a16="http://schemas.microsoft.com/office/drawing/2014/main" val="3056898976"/>
                    </a:ext>
                  </a:extLst>
                </a:gridCol>
              </a:tblGrid>
              <a:tr h="365760">
                <a:tc>
                  <a:txBody>
                    <a:bodyPr/>
                    <a:lstStyle/>
                    <a:p>
                      <a:endParaRPr lang="en-US"/>
                    </a:p>
                  </a:txBody>
                  <a:tcPr>
                    <a:solidFill>
                      <a:schemeClr val="bg1">
                        <a:lumMod val="95000"/>
                      </a:schemeClr>
                    </a:solidFill>
                  </a:tcPr>
                </a:tc>
                <a:extLst>
                  <a:ext uri="{0D108BD9-81ED-4DB2-BD59-A6C34878D82A}">
                    <a16:rowId xmlns:a16="http://schemas.microsoft.com/office/drawing/2014/main" val="2722212999"/>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2081482665"/>
                  </a:ext>
                </a:extLst>
              </a:tr>
              <a:tr h="0">
                <a:tc>
                  <a:txBody>
                    <a:bodyPr/>
                    <a:lstStyle/>
                    <a:p>
                      <a:r>
                        <a:rPr lang="en-US" b="1">
                          <a:latin typeface="Calibri"/>
                        </a:rPr>
                        <a:t>locals</a:t>
                      </a:r>
                    </a:p>
                  </a:txBody>
                  <a:tcPr>
                    <a:solidFill>
                      <a:schemeClr val="accent1">
                        <a:lumMod val="60000"/>
                        <a:lumOff val="40000"/>
                      </a:schemeClr>
                    </a:solidFill>
                  </a:tcPr>
                </a:tc>
                <a:extLst>
                  <a:ext uri="{0D108BD9-81ED-4DB2-BD59-A6C34878D82A}">
                    <a16:rowId xmlns:a16="http://schemas.microsoft.com/office/drawing/2014/main" val="3865396415"/>
                  </a:ext>
                </a:extLst>
              </a:tr>
              <a:tr h="0">
                <a:tc>
                  <a:txBody>
                    <a:bodyPr/>
                    <a:lstStyle/>
                    <a:p>
                      <a:r>
                        <a:rPr lang="en-US" sz="1600" b="1" err="1">
                          <a:latin typeface="Calibri"/>
                        </a:rPr>
                        <a:t>param</a:t>
                      </a:r>
                    </a:p>
                  </a:txBody>
                  <a:tcPr>
                    <a:solidFill>
                      <a:schemeClr val="accent1">
                        <a:lumMod val="60000"/>
                        <a:lumOff val="40000"/>
                      </a:schemeClr>
                    </a:solidFill>
                  </a:tcPr>
                </a:tc>
                <a:extLst>
                  <a:ext uri="{0D108BD9-81ED-4DB2-BD59-A6C34878D82A}">
                    <a16:rowId xmlns:a16="http://schemas.microsoft.com/office/drawing/2014/main" val="1202488031"/>
                  </a:ext>
                </a:extLst>
              </a:tr>
              <a:tr h="380999">
                <a:tc>
                  <a:txBody>
                    <a:bodyPr/>
                    <a:lstStyle/>
                    <a:p>
                      <a:r>
                        <a:rPr lang="en-US" b="1" err="1">
                          <a:latin typeface="Courier New"/>
                        </a:rPr>
                        <a:t>IPcur</a:t>
                      </a:r>
                    </a:p>
                  </a:txBody>
                  <a:tcPr>
                    <a:solidFill>
                      <a:schemeClr val="accent1">
                        <a:lumMod val="60000"/>
                        <a:lumOff val="40000"/>
                      </a:schemeClr>
                    </a:solidFill>
                  </a:tcPr>
                </a:tc>
                <a:extLst>
                  <a:ext uri="{0D108BD9-81ED-4DB2-BD59-A6C34878D82A}">
                    <a16:rowId xmlns:a16="http://schemas.microsoft.com/office/drawing/2014/main" val="4274275783"/>
                  </a:ext>
                </a:extLst>
              </a:tr>
              <a:tr h="0">
                <a:tc>
                  <a:txBody>
                    <a:bodyPr/>
                    <a:lstStyle/>
                    <a:p>
                      <a:endParaRPr lang="en-US">
                        <a:latin typeface="Courier New"/>
                      </a:endParaRPr>
                    </a:p>
                  </a:txBody>
                  <a:tcPr>
                    <a:solidFill>
                      <a:schemeClr val="accent1">
                        <a:lumMod val="60000"/>
                        <a:lumOff val="40000"/>
                      </a:schemeClr>
                    </a:solidFill>
                  </a:tcPr>
                </a:tc>
                <a:extLst>
                  <a:ext uri="{0D108BD9-81ED-4DB2-BD59-A6C34878D82A}">
                    <a16:rowId xmlns:a16="http://schemas.microsoft.com/office/drawing/2014/main" val="1273223246"/>
                  </a:ext>
                </a:extLst>
              </a:tr>
              <a:tr h="0">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4854887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70536632"/>
              </p:ext>
            </p:extLst>
          </p:nvPr>
        </p:nvGraphicFramePr>
        <p:xfrm>
          <a:off x="6851523" y="2590800"/>
          <a:ext cx="959122" cy="2575559"/>
        </p:xfrm>
        <a:graphic>
          <a:graphicData uri="http://schemas.openxmlformats.org/drawingml/2006/table">
            <a:tbl>
              <a:tblPr>
                <a:tableStyleId>{073A0DAA-6AF3-43AB-8588-CEC1D06C72B9}</a:tableStyleId>
              </a:tblPr>
              <a:tblGrid>
                <a:gridCol w="959122">
                  <a:extLst>
                    <a:ext uri="{9D8B030D-6E8A-4147-A177-3AD203B41FA5}">
                      <a16:colId xmlns:a16="http://schemas.microsoft.com/office/drawing/2014/main" val="3056898976"/>
                    </a:ext>
                  </a:extLst>
                </a:gridCol>
              </a:tblGrid>
              <a:tr h="365760">
                <a:tc>
                  <a:txBody>
                    <a:bodyPr/>
                    <a:lstStyle/>
                    <a:p>
                      <a:endParaRPr lang="en-US"/>
                    </a:p>
                  </a:txBody>
                  <a:tcPr>
                    <a:solidFill>
                      <a:schemeClr val="bg1">
                        <a:lumMod val="95000"/>
                      </a:schemeClr>
                    </a:solidFill>
                  </a:tcPr>
                </a:tc>
                <a:extLst>
                  <a:ext uri="{0D108BD9-81ED-4DB2-BD59-A6C34878D82A}">
                    <a16:rowId xmlns:a16="http://schemas.microsoft.com/office/drawing/2014/main" val="2722212999"/>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2081482665"/>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3865396415"/>
                  </a:ext>
                </a:extLst>
              </a:tr>
              <a:tr h="0">
                <a:tc>
                  <a:txBody>
                    <a:bodyPr/>
                    <a:lstStyle/>
                    <a:p>
                      <a:endParaRPr lang="en-US"/>
                    </a:p>
                  </a:txBody>
                  <a:tcPr>
                    <a:solidFill>
                      <a:schemeClr val="bg1">
                        <a:lumMod val="95000"/>
                      </a:schemeClr>
                    </a:solidFill>
                  </a:tcPr>
                </a:tc>
                <a:extLst>
                  <a:ext uri="{0D108BD9-81ED-4DB2-BD59-A6C34878D82A}">
                    <a16:rowId xmlns:a16="http://schemas.microsoft.com/office/drawing/2014/main" val="1202488031"/>
                  </a:ext>
                </a:extLst>
              </a:tr>
              <a:tr h="380999">
                <a:tc>
                  <a:txBody>
                    <a:bodyPr/>
                    <a:lstStyle/>
                    <a:p>
                      <a:endParaRPr lang="en-US"/>
                    </a:p>
                  </a:txBody>
                  <a:tcPr>
                    <a:solidFill>
                      <a:schemeClr val="bg1">
                        <a:lumMod val="95000"/>
                      </a:schemeClr>
                    </a:solidFill>
                  </a:tcPr>
                </a:tc>
                <a:extLst>
                  <a:ext uri="{0D108BD9-81ED-4DB2-BD59-A6C34878D82A}">
                    <a16:rowId xmlns:a16="http://schemas.microsoft.com/office/drawing/2014/main" val="4274275783"/>
                  </a:ext>
                </a:extLst>
              </a:tr>
              <a:tr h="0">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273223246"/>
                  </a:ext>
                </a:extLst>
              </a:tr>
              <a:tr h="0">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485488775"/>
                  </a:ext>
                </a:extLst>
              </a:tr>
            </a:tbl>
          </a:graphicData>
        </a:graphic>
      </p:graphicFrame>
      <p:sp>
        <p:nvSpPr>
          <p:cNvPr id="7" name="Arrow: Right 6"/>
          <p:cNvSpPr/>
          <p:nvPr/>
        </p:nvSpPr>
        <p:spPr bwMode="auto">
          <a:xfrm>
            <a:off x="676576" y="4352925"/>
            <a:ext cx="417513" cy="181441"/>
          </a:xfrm>
          <a:prstGeom prst="rightArrow">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552696" y="4078238"/>
            <a:ext cx="417102" cy="369332"/>
          </a:xfrm>
          <a:prstGeom prst="rect">
            <a:avLst/>
          </a:prstGeom>
        </p:spPr>
        <p:txBody>
          <a:bodyPr wrap="none" rtlCol="0" anchor="t">
            <a:spAutoFit/>
          </a:bodyPr>
          <a:lstStyle/>
          <a:p>
            <a:pPr algn="ctr"/>
            <a:r>
              <a:rPr lang="en-US" sz="1800">
                <a:latin typeface="Calibri" pitchFamily="34" charset="0"/>
              </a:rPr>
              <a:t>SP</a:t>
            </a:r>
          </a:p>
        </p:txBody>
      </p:sp>
      <p:sp>
        <p:nvSpPr>
          <p:cNvPr id="9" name="Arrow: Right 8"/>
          <p:cNvSpPr/>
          <p:nvPr/>
        </p:nvSpPr>
        <p:spPr bwMode="auto">
          <a:xfrm>
            <a:off x="3983222" y="3257550"/>
            <a:ext cx="417513" cy="181441"/>
          </a:xfrm>
          <a:prstGeom prst="rightArrow">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0" name="TextBox 9"/>
          <p:cNvSpPr txBox="1"/>
          <p:nvPr/>
        </p:nvSpPr>
        <p:spPr>
          <a:xfrm>
            <a:off x="3840283" y="3009900"/>
            <a:ext cx="417102" cy="369332"/>
          </a:xfrm>
          <a:prstGeom prst="rect">
            <a:avLst/>
          </a:prstGeom>
        </p:spPr>
        <p:txBody>
          <a:bodyPr wrap="none" rtlCol="0" anchor="t">
            <a:spAutoFit/>
          </a:bodyPr>
          <a:lstStyle/>
          <a:p>
            <a:pPr algn="ctr"/>
            <a:r>
              <a:rPr lang="en-US" sz="1800">
                <a:latin typeface="Calibri" pitchFamily="34" charset="0"/>
              </a:rPr>
              <a:t>SP</a:t>
            </a:r>
          </a:p>
        </p:txBody>
      </p:sp>
      <p:sp>
        <p:nvSpPr>
          <p:cNvPr id="11" name="TextBox 10"/>
          <p:cNvSpPr txBox="1"/>
          <p:nvPr/>
        </p:nvSpPr>
        <p:spPr>
          <a:xfrm>
            <a:off x="712733" y="5238750"/>
            <a:ext cx="1175322" cy="369332"/>
          </a:xfrm>
          <a:prstGeom prst="rect">
            <a:avLst/>
          </a:prstGeom>
        </p:spPr>
        <p:txBody>
          <a:bodyPr wrap="none" rtlCol="0" anchor="t">
            <a:spAutoFit/>
          </a:bodyPr>
          <a:lstStyle/>
          <a:p>
            <a:pPr algn="ctr"/>
            <a:r>
              <a:rPr lang="en-US" sz="1800">
                <a:latin typeface="Calibri" pitchFamily="34" charset="0"/>
              </a:rPr>
              <a:t>IP: </a:t>
            </a:r>
            <a:r>
              <a:rPr lang="en-US" sz="1800" err="1">
                <a:latin typeface="Courier New"/>
              </a:rPr>
              <a:t>IPcur</a:t>
            </a:r>
          </a:p>
        </p:txBody>
      </p:sp>
      <p:sp>
        <p:nvSpPr>
          <p:cNvPr id="12" name="TextBox 11"/>
          <p:cNvSpPr txBox="1"/>
          <p:nvPr/>
        </p:nvSpPr>
        <p:spPr>
          <a:xfrm>
            <a:off x="4059456" y="5210175"/>
            <a:ext cx="1660775" cy="369332"/>
          </a:xfrm>
          <a:prstGeom prst="rect">
            <a:avLst/>
          </a:prstGeom>
        </p:spPr>
        <p:txBody>
          <a:bodyPr wrap="none" rtlCol="0" anchor="t">
            <a:spAutoFit/>
          </a:bodyPr>
          <a:lstStyle/>
          <a:p>
            <a:pPr algn="ctr"/>
            <a:r>
              <a:rPr lang="en-US" sz="1800">
                <a:latin typeface="Calibri" pitchFamily="34" charset="0"/>
              </a:rPr>
              <a:t>IP: </a:t>
            </a:r>
            <a:r>
              <a:rPr lang="en-US" sz="1800" err="1">
                <a:latin typeface="Calibri" pitchFamily="34" charset="0"/>
              </a:rPr>
              <a:t>handleraddr</a:t>
            </a:r>
            <a:endParaRPr lang="en-US" sz="1800" err="1">
              <a:solidFill>
                <a:srgbClr val="000000"/>
              </a:solidFill>
              <a:latin typeface="Courier New"/>
            </a:endParaRPr>
          </a:p>
        </p:txBody>
      </p:sp>
      <p:cxnSp>
        <p:nvCxnSpPr>
          <p:cNvPr id="13" name="Straight Arrow Connector 12"/>
          <p:cNvCxnSpPr/>
          <p:nvPr/>
        </p:nvCxnSpPr>
        <p:spPr bwMode="auto">
          <a:xfrm>
            <a:off x="2344193" y="2105892"/>
            <a:ext cx="37356" cy="4104446"/>
          </a:xfrm>
          <a:prstGeom prst="straightConnector1">
            <a:avLst/>
          </a:prstGeom>
          <a:noFill/>
          <a:ln w="25400" cap="flat" cmpd="sng" algn="ctr">
            <a:solidFill>
              <a:schemeClr val="tx1"/>
            </a:solidFill>
            <a:prstDash val="solid"/>
            <a:round/>
            <a:headEnd type="none"/>
            <a:tailEnd type="none"/>
          </a:ln>
          <a:effectLst/>
        </p:spPr>
      </p:cxnSp>
      <p:cxnSp>
        <p:nvCxnSpPr>
          <p:cNvPr id="14" name="Straight Arrow Connector 13"/>
          <p:cNvCxnSpPr/>
          <p:nvPr/>
        </p:nvCxnSpPr>
        <p:spPr bwMode="auto">
          <a:xfrm>
            <a:off x="3659228" y="2095500"/>
            <a:ext cx="37356" cy="4104446"/>
          </a:xfrm>
          <a:prstGeom prst="straightConnector1">
            <a:avLst/>
          </a:prstGeom>
          <a:noFill/>
          <a:ln w="25400" cap="flat" cmpd="sng" algn="ctr">
            <a:solidFill>
              <a:schemeClr val="tx1"/>
            </a:solidFill>
            <a:prstDash val="solid"/>
            <a:round/>
            <a:headEnd type="none"/>
            <a:tailEnd type="none"/>
          </a:ln>
          <a:effectLst/>
        </p:spPr>
      </p:cxnSp>
      <p:sp>
        <p:nvSpPr>
          <p:cNvPr id="15" name="TextBox 14"/>
          <p:cNvSpPr txBox="1"/>
          <p:nvPr/>
        </p:nvSpPr>
        <p:spPr>
          <a:xfrm>
            <a:off x="1029158" y="2152650"/>
            <a:ext cx="1226618" cy="369332"/>
          </a:xfrm>
          <a:prstGeom prst="rect">
            <a:avLst/>
          </a:prstGeom>
        </p:spPr>
        <p:txBody>
          <a:bodyPr wrap="none" rtlCol="0">
            <a:spAutoFit/>
          </a:bodyPr>
          <a:lstStyle/>
          <a:p>
            <a:pPr algn="ctr"/>
            <a:r>
              <a:rPr lang="en-US" sz="1800">
                <a:solidFill>
                  <a:srgbClr val="000000"/>
                </a:solidFill>
                <a:latin typeface="Calibri"/>
              </a:rPr>
              <a:t>User mode</a:t>
            </a:r>
          </a:p>
        </p:txBody>
      </p:sp>
      <p:sp>
        <p:nvSpPr>
          <p:cNvPr id="16" name="TextBox 15"/>
          <p:cNvSpPr txBox="1"/>
          <p:nvPr/>
        </p:nvSpPr>
        <p:spPr>
          <a:xfrm>
            <a:off x="5469783" y="2152650"/>
            <a:ext cx="1226618" cy="369332"/>
          </a:xfrm>
          <a:prstGeom prst="rect">
            <a:avLst/>
          </a:prstGeom>
        </p:spPr>
        <p:txBody>
          <a:bodyPr wrap="none" rtlCol="0">
            <a:spAutoFit/>
          </a:bodyPr>
          <a:lstStyle/>
          <a:p>
            <a:pPr algn="ctr"/>
            <a:r>
              <a:rPr lang="en-US" sz="1800">
                <a:solidFill>
                  <a:srgbClr val="000000"/>
                </a:solidFill>
                <a:latin typeface="Calibri"/>
              </a:rPr>
              <a:t>User mode</a:t>
            </a:r>
          </a:p>
        </p:txBody>
      </p:sp>
      <p:sp>
        <p:nvSpPr>
          <p:cNvPr id="17" name="TextBox 16"/>
          <p:cNvSpPr txBox="1"/>
          <p:nvPr/>
        </p:nvSpPr>
        <p:spPr>
          <a:xfrm>
            <a:off x="2316280" y="2152650"/>
            <a:ext cx="1401987" cy="369332"/>
          </a:xfrm>
          <a:prstGeom prst="rect">
            <a:avLst/>
          </a:prstGeom>
        </p:spPr>
        <p:txBody>
          <a:bodyPr wrap="none" rtlCol="0">
            <a:spAutoFit/>
          </a:bodyPr>
          <a:lstStyle/>
          <a:p>
            <a:pPr algn="ctr"/>
            <a:r>
              <a:rPr lang="en-US" sz="1800">
                <a:solidFill>
                  <a:srgbClr val="C00000"/>
                </a:solidFill>
                <a:latin typeface="Calibri"/>
              </a:rPr>
              <a:t>Kernel mode</a:t>
            </a:r>
          </a:p>
        </p:txBody>
      </p:sp>
      <p:sp>
        <p:nvSpPr>
          <p:cNvPr id="18" name="TextBox 17"/>
          <p:cNvSpPr txBox="1"/>
          <p:nvPr/>
        </p:nvSpPr>
        <p:spPr>
          <a:xfrm>
            <a:off x="2283127" y="2622019"/>
            <a:ext cx="1473993" cy="2585323"/>
          </a:xfrm>
          <a:prstGeom prst="rect">
            <a:avLst/>
          </a:prstGeom>
        </p:spPr>
        <p:txBody>
          <a:bodyPr wrap="none" rtlCol="0">
            <a:spAutoFit/>
          </a:bodyPr>
          <a:lstStyle/>
          <a:p>
            <a:pPr algn="ctr"/>
            <a:r>
              <a:rPr lang="en-US" sz="1800" b="0">
                <a:solidFill>
                  <a:srgbClr val="000000"/>
                </a:solidFill>
                <a:latin typeface="Calibri"/>
              </a:rPr>
              <a:t>Process stack </a:t>
            </a:r>
            <a:r>
              <a:rPr lang="en-US" sz="1800">
                <a:latin typeface="Calibri"/>
              </a:rPr>
              <a:t/>
            </a:r>
            <a:br>
              <a:rPr lang="en-US" sz="1800">
                <a:latin typeface="Calibri"/>
              </a:rPr>
            </a:br>
            <a:r>
              <a:rPr lang="en-US" sz="1800" b="0">
                <a:solidFill>
                  <a:srgbClr val="000000"/>
                </a:solidFill>
                <a:latin typeface="Calibri"/>
              </a:rPr>
              <a:t>is modified</a:t>
            </a:r>
            <a:r>
              <a:rPr lang="en-US" sz="1800">
                <a:latin typeface="Calibri"/>
              </a:rPr>
              <a:t/>
            </a:r>
            <a:br>
              <a:rPr lang="en-US" sz="1800">
                <a:latin typeface="Calibri"/>
              </a:rPr>
            </a:br>
            <a:r>
              <a:rPr lang="en-US" sz="1800" b="0">
                <a:solidFill>
                  <a:srgbClr val="000000"/>
                </a:solidFill>
                <a:latin typeface="Calibri"/>
              </a:rPr>
              <a:t>as a call to</a:t>
            </a:r>
            <a:r>
              <a:rPr lang="en-US" sz="1800">
                <a:latin typeface="Calibri"/>
              </a:rPr>
              <a:t/>
            </a:r>
            <a:br>
              <a:rPr lang="en-US" sz="1800">
                <a:latin typeface="Calibri"/>
              </a:rPr>
            </a:br>
            <a:r>
              <a:rPr lang="en-US" sz="1800" b="0">
                <a:solidFill>
                  <a:srgbClr val="000000"/>
                </a:solidFill>
                <a:latin typeface="Calibri"/>
              </a:rPr>
              <a:t>handler </a:t>
            </a:r>
            <a:r>
              <a:rPr lang="en-US" sz="1800" b="0">
                <a:latin typeface="Calibri"/>
              </a:rPr>
              <a:t/>
            </a:r>
            <a:br>
              <a:rPr lang="en-US" sz="1800" b="0">
                <a:latin typeface="Calibri"/>
              </a:rPr>
            </a:br>
            <a:r>
              <a:rPr lang="en-US" sz="1800" b="0">
                <a:solidFill>
                  <a:srgbClr val="000000"/>
                </a:solidFill>
                <a:latin typeface="Calibri"/>
              </a:rPr>
              <a:t>function</a:t>
            </a:r>
            <a:r>
              <a:rPr lang="en-US" sz="1800">
                <a:latin typeface="Calibri"/>
              </a:rPr>
              <a:t/>
            </a:r>
            <a:br>
              <a:rPr lang="en-US" sz="1800">
                <a:latin typeface="Calibri"/>
              </a:rPr>
            </a:br>
            <a:r>
              <a:rPr lang="en-US" sz="1800" b="0">
                <a:solidFill>
                  <a:srgbClr val="000000"/>
                </a:solidFill>
                <a:latin typeface="Calibri"/>
              </a:rPr>
              <a:t>SP and IP</a:t>
            </a:r>
            <a:r>
              <a:rPr lang="en-US" sz="1800">
                <a:latin typeface="Calibri"/>
              </a:rPr>
              <a:t/>
            </a:r>
            <a:br>
              <a:rPr lang="en-US" sz="1800">
                <a:latin typeface="Calibri"/>
              </a:rPr>
            </a:br>
            <a:r>
              <a:rPr lang="en-US" sz="1800" b="0">
                <a:solidFill>
                  <a:srgbClr val="000000"/>
                </a:solidFill>
                <a:latin typeface="Calibri"/>
              </a:rPr>
              <a:t>registers</a:t>
            </a:r>
            <a:r>
              <a:rPr lang="en-US" sz="1800">
                <a:latin typeface="Calibri"/>
              </a:rPr>
              <a:t/>
            </a:r>
            <a:br>
              <a:rPr lang="en-US" sz="1800">
                <a:latin typeface="Calibri"/>
              </a:rPr>
            </a:br>
            <a:r>
              <a:rPr lang="en-US" sz="1800" b="0">
                <a:solidFill>
                  <a:srgbClr val="000000"/>
                </a:solidFill>
                <a:latin typeface="Calibri"/>
              </a:rPr>
              <a:t>are </a:t>
            </a:r>
            <a:r>
              <a:rPr lang="en-US" sz="1800" b="0">
                <a:latin typeface="Calibri"/>
              </a:rPr>
              <a:t/>
            </a:r>
            <a:br>
              <a:rPr lang="en-US" sz="1800" b="0">
                <a:latin typeface="Calibri"/>
              </a:rPr>
            </a:br>
            <a:r>
              <a:rPr lang="en-US" sz="1800" b="0">
                <a:solidFill>
                  <a:srgbClr val="000000"/>
                </a:solidFill>
                <a:latin typeface="Calibri"/>
              </a:rPr>
              <a:t>modified</a:t>
            </a:r>
          </a:p>
        </p:txBody>
      </p:sp>
      <p:cxnSp>
        <p:nvCxnSpPr>
          <p:cNvPr id="20" name="Straight Arrow Connector 19"/>
          <p:cNvCxnSpPr/>
          <p:nvPr/>
        </p:nvCxnSpPr>
        <p:spPr bwMode="auto">
          <a:xfrm flipV="1">
            <a:off x="1887027" y="6263862"/>
            <a:ext cx="414973" cy="96186"/>
          </a:xfrm>
          <a:prstGeom prst="straightConnector1">
            <a:avLst/>
          </a:prstGeom>
          <a:noFill/>
          <a:ln w="25400" cap="flat" cmpd="sng" algn="ctr">
            <a:solidFill>
              <a:schemeClr val="tx1"/>
            </a:solidFill>
            <a:prstDash val="solid"/>
            <a:round/>
            <a:headEnd type="none"/>
            <a:tailEnd type="arrow"/>
          </a:ln>
          <a:effectLst/>
        </p:spPr>
      </p:cxnSp>
      <p:sp>
        <p:nvSpPr>
          <p:cNvPr id="21" name="TextBox 20"/>
          <p:cNvSpPr txBox="1"/>
          <p:nvPr/>
        </p:nvSpPr>
        <p:spPr>
          <a:xfrm>
            <a:off x="491296" y="6162675"/>
            <a:ext cx="1409360" cy="369332"/>
          </a:xfrm>
          <a:prstGeom prst="rect">
            <a:avLst/>
          </a:prstGeom>
        </p:spPr>
        <p:txBody>
          <a:bodyPr wrap="none" rtlCol="0">
            <a:spAutoFit/>
          </a:bodyPr>
          <a:lstStyle/>
          <a:p>
            <a:pPr algn="ctr"/>
            <a:r>
              <a:rPr lang="en-US" sz="1800" i="1">
                <a:solidFill>
                  <a:srgbClr val="C00000"/>
                </a:solidFill>
                <a:latin typeface="Calibri"/>
              </a:rPr>
              <a:t>Signal raised</a:t>
            </a:r>
          </a:p>
        </p:txBody>
      </p:sp>
      <p:sp>
        <p:nvSpPr>
          <p:cNvPr id="22" name="TextBox 21"/>
          <p:cNvSpPr txBox="1"/>
          <p:nvPr/>
        </p:nvSpPr>
        <p:spPr>
          <a:xfrm>
            <a:off x="2601482" y="6191250"/>
            <a:ext cx="974849" cy="369888"/>
          </a:xfrm>
          <a:prstGeom prst="rect">
            <a:avLst/>
          </a:prstGeom>
        </p:spPr>
        <p:txBody>
          <a:bodyPr wrap="square" rtlCol="0">
            <a:spAutoFit/>
          </a:bodyPr>
          <a:lstStyle/>
          <a:p>
            <a:pPr algn="ctr"/>
            <a:r>
              <a:rPr lang="en-US" sz="1800" i="1">
                <a:solidFill>
                  <a:srgbClr val="C00000"/>
                </a:solidFill>
                <a:latin typeface="Calibri"/>
              </a:rPr>
              <a:t>Return</a:t>
            </a:r>
            <a:endParaRPr lang="en-US" sz="1800" i="1">
              <a:latin typeface="Calibri"/>
            </a:endParaRPr>
          </a:p>
        </p:txBody>
      </p:sp>
      <p:cxnSp>
        <p:nvCxnSpPr>
          <p:cNvPr id="23" name="Straight Arrow Connector 22"/>
          <p:cNvCxnSpPr/>
          <p:nvPr/>
        </p:nvCxnSpPr>
        <p:spPr bwMode="auto">
          <a:xfrm>
            <a:off x="5665755" y="4016010"/>
            <a:ext cx="914400" cy="13395"/>
          </a:xfrm>
          <a:prstGeom prst="straightConnector1">
            <a:avLst/>
          </a:prstGeom>
          <a:noFill/>
          <a:ln w="25400" cap="flat" cmpd="sng" algn="ctr">
            <a:solidFill>
              <a:schemeClr val="tx1"/>
            </a:solidFill>
            <a:prstDash val="solid"/>
            <a:round/>
            <a:headEnd type="none"/>
            <a:tailEnd type="arrow"/>
          </a:ln>
          <a:effectLst/>
        </p:spPr>
      </p:cxnSp>
      <p:cxnSp>
        <p:nvCxnSpPr>
          <p:cNvPr id="24" name="Straight Arrow Connector 23"/>
          <p:cNvCxnSpPr/>
          <p:nvPr/>
        </p:nvCxnSpPr>
        <p:spPr bwMode="auto">
          <a:xfrm flipV="1">
            <a:off x="3392391" y="6333277"/>
            <a:ext cx="414973" cy="96186"/>
          </a:xfrm>
          <a:prstGeom prst="straightConnector1">
            <a:avLst/>
          </a:prstGeom>
          <a:noFill/>
          <a:ln w="25400" cap="flat" cmpd="sng" algn="ctr">
            <a:solidFill>
              <a:schemeClr val="tx1"/>
            </a:solidFill>
            <a:prstDash val="solid"/>
            <a:round/>
            <a:headEnd type="none"/>
            <a:tailEnd type="arrow"/>
          </a:ln>
          <a:effectLst/>
        </p:spPr>
      </p:cxnSp>
      <p:sp>
        <p:nvSpPr>
          <p:cNvPr id="25" name="TextBox 24"/>
          <p:cNvSpPr txBox="1"/>
          <p:nvPr/>
        </p:nvSpPr>
        <p:spPr>
          <a:xfrm>
            <a:off x="5593663" y="3400425"/>
            <a:ext cx="974849" cy="646331"/>
          </a:xfrm>
          <a:prstGeom prst="rect">
            <a:avLst/>
          </a:prstGeom>
        </p:spPr>
        <p:txBody>
          <a:bodyPr wrap="square" rtlCol="0">
            <a:spAutoFit/>
          </a:bodyPr>
          <a:lstStyle/>
          <a:p>
            <a:pPr algn="ctr"/>
            <a:r>
              <a:rPr lang="en-US" sz="1800" i="1">
                <a:solidFill>
                  <a:srgbClr val="C00000"/>
                </a:solidFill>
                <a:latin typeface="Calibri"/>
              </a:rPr>
              <a:t>Handler</a:t>
            </a:r>
            <a:r>
              <a:rPr lang="en-US" sz="1800" i="1">
                <a:latin typeface="Calibri"/>
              </a:rPr>
              <a:t/>
            </a:r>
            <a:br>
              <a:rPr lang="en-US" sz="1800" i="1">
                <a:latin typeface="Calibri"/>
              </a:rPr>
            </a:br>
            <a:r>
              <a:rPr lang="en-US" sz="1800" i="1">
                <a:solidFill>
                  <a:srgbClr val="C00000"/>
                </a:solidFill>
                <a:latin typeface="Calibri"/>
              </a:rPr>
              <a:t>Returns</a:t>
            </a:r>
          </a:p>
        </p:txBody>
      </p:sp>
      <p:sp>
        <p:nvSpPr>
          <p:cNvPr id="26" name="Arrow: Right 25"/>
          <p:cNvSpPr/>
          <p:nvPr/>
        </p:nvSpPr>
        <p:spPr bwMode="auto">
          <a:xfrm>
            <a:off x="6356002" y="4371975"/>
            <a:ext cx="417513" cy="181441"/>
          </a:xfrm>
          <a:prstGeom prst="rightArrow">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6232122" y="4105275"/>
            <a:ext cx="417102" cy="369332"/>
          </a:xfrm>
          <a:prstGeom prst="rect">
            <a:avLst/>
          </a:prstGeom>
        </p:spPr>
        <p:txBody>
          <a:bodyPr wrap="none" rtlCol="0" anchor="t">
            <a:spAutoFit/>
          </a:bodyPr>
          <a:lstStyle/>
          <a:p>
            <a:pPr algn="ctr"/>
            <a:r>
              <a:rPr lang="en-US" sz="1800">
                <a:latin typeface="Calibri" pitchFamily="34" charset="0"/>
              </a:rPr>
              <a:t>SP</a:t>
            </a:r>
          </a:p>
        </p:txBody>
      </p:sp>
      <p:sp>
        <p:nvSpPr>
          <p:cNvPr id="28" name="TextBox 27"/>
          <p:cNvSpPr txBox="1"/>
          <p:nvPr/>
        </p:nvSpPr>
        <p:spPr>
          <a:xfrm>
            <a:off x="6691153" y="5226540"/>
            <a:ext cx="1175322" cy="369332"/>
          </a:xfrm>
          <a:prstGeom prst="rect">
            <a:avLst/>
          </a:prstGeom>
        </p:spPr>
        <p:txBody>
          <a:bodyPr wrap="none" rtlCol="0" anchor="t">
            <a:spAutoFit/>
          </a:bodyPr>
          <a:lstStyle/>
          <a:p>
            <a:pPr algn="ctr"/>
            <a:r>
              <a:rPr lang="en-US" sz="1800">
                <a:latin typeface="Calibri" pitchFamily="34" charset="0"/>
              </a:rPr>
              <a:t>IP: </a:t>
            </a:r>
            <a:r>
              <a:rPr lang="en-US" sz="1800" err="1">
                <a:latin typeface="Courier New"/>
              </a:rPr>
              <a:t>IPcur</a:t>
            </a:r>
          </a:p>
        </p:txBody>
      </p:sp>
    </p:spTree>
    <p:extLst>
      <p:ext uri="{BB962C8B-B14F-4D97-AF65-F5344CB8AC3E}">
        <p14:creationId xmlns:p14="http://schemas.microsoft.com/office/powerpoint/2010/main" val="2310349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Signal Handlers	</a:t>
            </a:r>
          </a:p>
        </p:txBody>
      </p:sp>
      <p:sp>
        <p:nvSpPr>
          <p:cNvPr id="3" name="Content Placeholder 2"/>
          <p:cNvSpPr>
            <a:spLocks noGrp="1"/>
          </p:cNvSpPr>
          <p:nvPr>
            <p:ph idx="1"/>
          </p:nvPr>
        </p:nvSpPr>
        <p:spPr>
          <a:xfrm>
            <a:off x="396875" y="1362075"/>
            <a:ext cx="7896225" cy="619125"/>
          </a:xfrm>
        </p:spPr>
        <p:txBody>
          <a:bodyPr/>
          <a:lstStyle/>
          <a:p>
            <a:r>
              <a:rPr lang="en-US"/>
              <a:t>Handlers can be interrupted by other handlers</a:t>
            </a:r>
          </a:p>
        </p:txBody>
      </p:sp>
      <p:sp>
        <p:nvSpPr>
          <p:cNvPr id="4" name="Line 93"/>
          <p:cNvSpPr>
            <a:spLocks noChangeShapeType="1"/>
          </p:cNvSpPr>
          <p:nvPr/>
        </p:nvSpPr>
        <p:spPr bwMode="auto">
          <a:xfrm>
            <a:off x="2844290" y="28225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5" name="Line 94"/>
          <p:cNvSpPr>
            <a:spLocks noChangeShapeType="1"/>
          </p:cNvSpPr>
          <p:nvPr/>
        </p:nvSpPr>
        <p:spPr bwMode="auto">
          <a:xfrm>
            <a:off x="2850640" y="3427403"/>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6"/>
          <p:cNvSpPr>
            <a:spLocks noChangeShapeType="1"/>
          </p:cNvSpPr>
          <p:nvPr/>
        </p:nvSpPr>
        <p:spPr bwMode="auto">
          <a:xfrm flipH="1" flipV="1">
            <a:off x="5198533" y="4116924"/>
            <a:ext cx="2355340" cy="5317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7"/>
          <p:cNvSpPr>
            <a:spLocks noChangeShapeType="1"/>
          </p:cNvSpPr>
          <p:nvPr/>
        </p:nvSpPr>
        <p:spPr bwMode="auto">
          <a:xfrm>
            <a:off x="2845877" y="4108440"/>
            <a:ext cx="3175" cy="876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Rectangle 98"/>
          <p:cNvSpPr>
            <a:spLocks noChangeArrowheads="1"/>
          </p:cNvSpPr>
          <p:nvPr/>
        </p:nvSpPr>
        <p:spPr bwMode="auto">
          <a:xfrm>
            <a:off x="3033202" y="2825740"/>
            <a:ext cx="2051032"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(2) Control passes to handler S</a:t>
            </a:r>
          </a:p>
        </p:txBody>
      </p:sp>
      <p:sp>
        <p:nvSpPr>
          <p:cNvPr id="9" name="Rectangle 99"/>
          <p:cNvSpPr>
            <a:spLocks noChangeArrowheads="1"/>
          </p:cNvSpPr>
          <p:nvPr/>
        </p:nvSpPr>
        <p:spPr bwMode="auto">
          <a:xfrm>
            <a:off x="2017189" y="2286000"/>
            <a:ext cx="1644643" cy="33598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 Main program</a:t>
            </a:r>
          </a:p>
        </p:txBody>
      </p:sp>
      <p:sp>
        <p:nvSpPr>
          <p:cNvPr id="10" name="Rectangle 100"/>
          <p:cNvSpPr>
            <a:spLocks noChangeArrowheads="1"/>
          </p:cNvSpPr>
          <p:nvPr/>
        </p:nvSpPr>
        <p:spPr bwMode="auto">
          <a:xfrm>
            <a:off x="5612346" y="4571994"/>
            <a:ext cx="1478488" cy="82842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(5) Handler T</a:t>
            </a:r>
          </a:p>
          <a:p>
            <a:r>
              <a:rPr lang="en-US" sz="1600" i="1">
                <a:latin typeface="Helvetica" charset="0"/>
              </a:rPr>
              <a:t>returns to handler S</a:t>
            </a:r>
          </a:p>
        </p:txBody>
      </p:sp>
      <p:sp>
        <p:nvSpPr>
          <p:cNvPr id="11" name="Text Box 101"/>
          <p:cNvSpPr txBox="1">
            <a:spLocks noChangeArrowheads="1"/>
          </p:cNvSpPr>
          <p:nvPr/>
        </p:nvSpPr>
        <p:spPr bwMode="auto">
          <a:xfrm>
            <a:off x="2341052" y="3144828"/>
            <a:ext cx="547258"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2" name="Text Box 102"/>
          <p:cNvSpPr txBox="1">
            <a:spLocks noChangeArrowheads="1"/>
          </p:cNvSpPr>
          <p:nvPr/>
        </p:nvSpPr>
        <p:spPr bwMode="auto">
          <a:xfrm>
            <a:off x="2341052" y="3849678"/>
            <a:ext cx="56106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i="1" err="1">
                <a:latin typeface="Helvetica" charset="0"/>
              </a:rPr>
              <a:t>I</a:t>
            </a:r>
            <a:r>
              <a:rPr lang="en-US" sz="1600" i="1" baseline="-25000" err="1">
                <a:latin typeface="Helvetica" charset="0"/>
              </a:rPr>
              <a:t>next</a:t>
            </a:r>
            <a:endParaRPr lang="en-US" sz="1600" i="1">
              <a:latin typeface="Helvetica" charset="0"/>
            </a:endParaRPr>
          </a:p>
        </p:txBody>
      </p:sp>
      <p:sp>
        <p:nvSpPr>
          <p:cNvPr id="13" name="Rectangle 105"/>
          <p:cNvSpPr>
            <a:spLocks noChangeArrowheads="1"/>
          </p:cNvSpPr>
          <p:nvPr/>
        </p:nvSpPr>
        <p:spPr bwMode="auto">
          <a:xfrm>
            <a:off x="436033" y="3105157"/>
            <a:ext cx="1917701"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(1) Program catches signal s</a:t>
            </a:r>
          </a:p>
        </p:txBody>
      </p:sp>
      <p:sp>
        <p:nvSpPr>
          <p:cNvPr id="14" name="Rectangle 99"/>
          <p:cNvSpPr>
            <a:spLocks noChangeArrowheads="1"/>
          </p:cNvSpPr>
          <p:nvPr/>
        </p:nvSpPr>
        <p:spPr bwMode="auto">
          <a:xfrm>
            <a:off x="4595290" y="2286000"/>
            <a:ext cx="1280576" cy="33598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 Handler S</a:t>
            </a:r>
          </a:p>
        </p:txBody>
      </p:sp>
      <p:sp>
        <p:nvSpPr>
          <p:cNvPr id="15" name="Rectangle 99"/>
          <p:cNvSpPr>
            <a:spLocks noChangeArrowheads="1"/>
          </p:cNvSpPr>
          <p:nvPr/>
        </p:nvSpPr>
        <p:spPr bwMode="auto">
          <a:xfrm>
            <a:off x="6949024" y="2286000"/>
            <a:ext cx="1280576" cy="33598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 Handler T</a:t>
            </a:r>
          </a:p>
        </p:txBody>
      </p:sp>
      <p:sp>
        <p:nvSpPr>
          <p:cNvPr id="16" name="Rectangle 105"/>
          <p:cNvSpPr>
            <a:spLocks noChangeArrowheads="1"/>
          </p:cNvSpPr>
          <p:nvPr/>
        </p:nvSpPr>
        <p:spPr bwMode="auto">
          <a:xfrm>
            <a:off x="3369734" y="3600457"/>
            <a:ext cx="1854200"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(3) Program catches signal t</a:t>
            </a:r>
          </a:p>
        </p:txBody>
      </p:sp>
      <p:sp>
        <p:nvSpPr>
          <p:cNvPr id="17" name="Line 93"/>
          <p:cNvSpPr>
            <a:spLocks noChangeShapeType="1"/>
          </p:cNvSpPr>
          <p:nvPr/>
        </p:nvSpPr>
        <p:spPr bwMode="auto">
          <a:xfrm>
            <a:off x="5231890" y="34321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8" name="Line 94"/>
          <p:cNvSpPr>
            <a:spLocks noChangeShapeType="1"/>
          </p:cNvSpPr>
          <p:nvPr/>
        </p:nvSpPr>
        <p:spPr bwMode="auto">
          <a:xfrm>
            <a:off x="5225540" y="4024303"/>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9" name="Rectangle 98"/>
          <p:cNvSpPr>
            <a:spLocks noChangeArrowheads="1"/>
          </p:cNvSpPr>
          <p:nvPr/>
        </p:nvSpPr>
        <p:spPr bwMode="auto">
          <a:xfrm>
            <a:off x="5357301" y="3409940"/>
            <a:ext cx="2114531"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(4)  Control passes to handler T</a:t>
            </a:r>
          </a:p>
        </p:txBody>
      </p:sp>
      <p:sp>
        <p:nvSpPr>
          <p:cNvPr id="20" name="Line 93"/>
          <p:cNvSpPr>
            <a:spLocks noChangeShapeType="1"/>
          </p:cNvSpPr>
          <p:nvPr/>
        </p:nvSpPr>
        <p:spPr bwMode="auto">
          <a:xfrm>
            <a:off x="7606790" y="40798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1" name="Line 93"/>
          <p:cNvSpPr>
            <a:spLocks noChangeShapeType="1"/>
          </p:cNvSpPr>
          <p:nvPr/>
        </p:nvSpPr>
        <p:spPr bwMode="auto">
          <a:xfrm>
            <a:off x="5231890" y="42068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2" name="Line 96"/>
          <p:cNvSpPr>
            <a:spLocks noChangeShapeType="1"/>
          </p:cNvSpPr>
          <p:nvPr/>
        </p:nvSpPr>
        <p:spPr bwMode="auto">
          <a:xfrm flipH="1" flipV="1">
            <a:off x="2836333" y="4040723"/>
            <a:ext cx="2342640" cy="7095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3" name="Rectangle 100"/>
          <p:cNvSpPr>
            <a:spLocks noChangeArrowheads="1"/>
          </p:cNvSpPr>
          <p:nvPr/>
        </p:nvSpPr>
        <p:spPr bwMode="auto">
          <a:xfrm>
            <a:off x="3529546" y="4698994"/>
            <a:ext cx="1478488" cy="10746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(6) Handler S</a:t>
            </a:r>
          </a:p>
          <a:p>
            <a:r>
              <a:rPr lang="en-US" sz="1600" i="1">
                <a:latin typeface="Helvetica" charset="0"/>
              </a:rPr>
              <a:t>returns to main program</a:t>
            </a:r>
          </a:p>
        </p:txBody>
      </p:sp>
      <p:sp>
        <p:nvSpPr>
          <p:cNvPr id="24" name="Rectangle 105"/>
          <p:cNvSpPr>
            <a:spLocks noChangeArrowheads="1"/>
          </p:cNvSpPr>
          <p:nvPr/>
        </p:nvSpPr>
        <p:spPr bwMode="auto">
          <a:xfrm>
            <a:off x="436033" y="3930657"/>
            <a:ext cx="1917701" cy="58220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a:latin typeface="Helvetica" charset="0"/>
              </a:rPr>
              <a:t>(7) Main program resumes </a:t>
            </a:r>
          </a:p>
        </p:txBody>
      </p:sp>
    </p:spTree>
    <p:extLst>
      <p:ext uri="{BB962C8B-B14F-4D97-AF65-F5344CB8AC3E}">
        <p14:creationId xmlns:p14="http://schemas.microsoft.com/office/powerpoint/2010/main" val="1771553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Blocking and Unblocking Signals	</a:t>
            </a:r>
          </a:p>
        </p:txBody>
      </p:sp>
      <p:sp>
        <p:nvSpPr>
          <p:cNvPr id="3" name="Content Placeholder 2"/>
          <p:cNvSpPr>
            <a:spLocks noGrp="1"/>
          </p:cNvSpPr>
          <p:nvPr>
            <p:ph idx="1"/>
          </p:nvPr>
        </p:nvSpPr>
        <p:spPr/>
        <p:txBody>
          <a:bodyPr/>
          <a:lstStyle/>
          <a:p>
            <a:r>
              <a:rPr lang="en-US" dirty="0"/>
              <a:t>Implicit blocking mechanism	</a:t>
            </a:r>
          </a:p>
          <a:p>
            <a:pPr lvl="1"/>
            <a:r>
              <a:rPr lang="en-US" dirty="0"/>
              <a:t>Kernel blocks any pending signals of type currently being handled. </a:t>
            </a:r>
          </a:p>
          <a:p>
            <a:pPr lvl="1"/>
            <a:r>
              <a:rPr lang="en-US" dirty="0"/>
              <a:t>E.g., A SIGINT handler can’t be interrupted by another SIGINT</a:t>
            </a:r>
          </a:p>
          <a:p>
            <a:pPr marL="0" indent="0">
              <a:buNone/>
            </a:pPr>
            <a:endParaRPr lang="en-US" dirty="0"/>
          </a:p>
          <a:p>
            <a:r>
              <a:rPr lang="en-US" dirty="0"/>
              <a:t>Explicit blocking and unblocking mechanism</a:t>
            </a:r>
          </a:p>
          <a:p>
            <a:pPr lvl="1"/>
            <a:r>
              <a:rPr lang="en-US" dirty="0" err="1">
                <a:latin typeface="Courier New"/>
                <a:cs typeface="Courier New"/>
              </a:rPr>
              <a:t>sigprocmask</a:t>
            </a:r>
            <a:r>
              <a:rPr lang="en-US" dirty="0">
                <a:latin typeface="Courier New"/>
                <a:cs typeface="Courier New"/>
              </a:rPr>
              <a:t> </a:t>
            </a:r>
            <a:r>
              <a:rPr lang="en-US" dirty="0"/>
              <a:t>function</a:t>
            </a:r>
          </a:p>
          <a:p>
            <a:pPr lvl="1"/>
            <a:endParaRPr lang="en-US" dirty="0"/>
          </a:p>
          <a:p>
            <a:r>
              <a:rPr lang="en-US" dirty="0"/>
              <a:t>Supporting functions</a:t>
            </a:r>
          </a:p>
          <a:p>
            <a:pPr lvl="1"/>
            <a:r>
              <a:rPr lang="en-US" dirty="0" err="1">
                <a:latin typeface="Courier New"/>
                <a:cs typeface="Courier New"/>
              </a:rPr>
              <a:t>sigemptyset</a:t>
            </a:r>
            <a:r>
              <a:rPr lang="en-US" dirty="0"/>
              <a:t> – Create empty set</a:t>
            </a:r>
          </a:p>
          <a:p>
            <a:pPr lvl="1"/>
            <a:r>
              <a:rPr lang="en-US" dirty="0" err="1">
                <a:latin typeface="Courier New"/>
                <a:cs typeface="Courier New"/>
              </a:rPr>
              <a:t>sigfillset</a:t>
            </a:r>
            <a:r>
              <a:rPr lang="en-US" dirty="0">
                <a:latin typeface="Courier New"/>
                <a:cs typeface="Courier New"/>
              </a:rPr>
              <a:t> </a:t>
            </a:r>
            <a:r>
              <a:rPr lang="en-US" dirty="0"/>
              <a:t>– Add every signal number to set</a:t>
            </a:r>
          </a:p>
          <a:p>
            <a:pPr lvl="1"/>
            <a:r>
              <a:rPr lang="en-US" dirty="0" err="1">
                <a:latin typeface="Courier New"/>
                <a:cs typeface="Courier New"/>
              </a:rPr>
              <a:t>sigaddset</a:t>
            </a:r>
            <a:r>
              <a:rPr lang="en-US" dirty="0"/>
              <a:t> – Add signal number to set</a:t>
            </a:r>
          </a:p>
          <a:p>
            <a:pPr lvl="1"/>
            <a:r>
              <a:rPr lang="en-US" dirty="0" err="1">
                <a:latin typeface="Courier New"/>
                <a:cs typeface="Courier New"/>
              </a:rPr>
              <a:t>sigdelset</a:t>
            </a:r>
            <a:r>
              <a:rPr lang="en-US" dirty="0"/>
              <a:t> – Delete signal number from set</a:t>
            </a:r>
          </a:p>
          <a:p>
            <a:pPr lvl="1"/>
            <a:endParaRPr lang="en-US" dirty="0"/>
          </a:p>
        </p:txBody>
      </p:sp>
    </p:spTree>
    <p:extLst>
      <p:ext uri="{BB962C8B-B14F-4D97-AF65-F5344CB8AC3E}">
        <p14:creationId xmlns:p14="http://schemas.microsoft.com/office/powerpoint/2010/main" val="1779283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Safe Signal Handling</a:t>
            </a:r>
          </a:p>
        </p:txBody>
      </p:sp>
      <p:sp>
        <p:nvSpPr>
          <p:cNvPr id="3" name="Content Placeholder 2"/>
          <p:cNvSpPr>
            <a:spLocks noGrp="1"/>
          </p:cNvSpPr>
          <p:nvPr>
            <p:ph idx="1"/>
          </p:nvPr>
        </p:nvSpPr>
        <p:spPr>
          <a:xfrm>
            <a:off x="381000" y="1362075"/>
            <a:ext cx="7896225" cy="4972050"/>
          </a:xfrm>
        </p:spPr>
        <p:txBody>
          <a:bodyPr/>
          <a:lstStyle/>
          <a:p>
            <a:r>
              <a:rPr lang="en-US"/>
              <a:t>Handlers are tricky because they are concurrent with main program and share the same global data structures.</a:t>
            </a:r>
          </a:p>
          <a:p>
            <a:pPr lvl="1"/>
            <a:r>
              <a:rPr lang="en-US"/>
              <a:t>Shared data structures can become corrupted.</a:t>
            </a:r>
          </a:p>
          <a:p>
            <a:pPr marL="230188" indent="-230188"/>
            <a:r>
              <a:rPr lang="en-US"/>
              <a:t>Pending signals are not queued</a:t>
            </a:r>
          </a:p>
          <a:p>
            <a:pPr marL="401638" lvl="1" indent="-171450"/>
            <a:r>
              <a:rPr lang="en-US"/>
              <a:t>For each signal type, one bit indicates whether or not signal is pending…</a:t>
            </a:r>
          </a:p>
          <a:p>
            <a:pPr marL="401638" lvl="1" indent="-171450"/>
            <a:r>
              <a:rPr lang="en-US"/>
              <a:t>…thus at most one pending signal of any particular type. </a:t>
            </a:r>
          </a:p>
          <a:p>
            <a:pPr marL="401638" lvl="1" indent="-171450"/>
            <a:r>
              <a:rPr lang="en-US"/>
              <a:t> </a:t>
            </a:r>
            <a:r>
              <a:rPr lang="en-US" b="1"/>
              <a:t>You can’t use signals to count events, such as children terminating</a:t>
            </a:r>
            <a:r>
              <a:rPr lang="en-US"/>
              <a:t>.</a:t>
            </a:r>
          </a:p>
          <a:p>
            <a:pPr marL="1588" indent="-171450"/>
            <a:r>
              <a:rPr lang="en-US"/>
              <a:t>Waiting for Signals</a:t>
            </a:r>
          </a:p>
          <a:p>
            <a:pPr marL="401638" lvl="1" indent="-171450"/>
            <a:r>
              <a:rPr lang="en-US" b="1" err="1">
                <a:latin typeface="Courier New"/>
                <a:cs typeface="Courier New"/>
              </a:rPr>
              <a:t>int</a:t>
            </a:r>
            <a:r>
              <a:rPr lang="en-US" b="1">
                <a:latin typeface="Courier New"/>
                <a:cs typeface="Courier New"/>
              </a:rPr>
              <a:t> </a:t>
            </a:r>
            <a:r>
              <a:rPr lang="en-US" b="1" err="1">
                <a:latin typeface="Courier New"/>
                <a:cs typeface="Courier New"/>
              </a:rPr>
              <a:t>sigsuspend</a:t>
            </a:r>
            <a:r>
              <a:rPr lang="en-US" b="1">
                <a:latin typeface="Courier New"/>
                <a:cs typeface="Courier New"/>
              </a:rPr>
              <a:t>(</a:t>
            </a:r>
            <a:r>
              <a:rPr lang="en-US" b="1" err="1">
                <a:latin typeface="Courier New"/>
                <a:cs typeface="Courier New"/>
              </a:rPr>
              <a:t>const</a:t>
            </a:r>
            <a:r>
              <a:rPr lang="en-US" b="1">
                <a:latin typeface="Courier New"/>
                <a:cs typeface="Courier New"/>
              </a:rPr>
              <a:t> </a:t>
            </a:r>
            <a:r>
              <a:rPr lang="en-US" b="1" err="1">
                <a:latin typeface="Courier New"/>
                <a:cs typeface="Courier New"/>
              </a:rPr>
              <a:t>sigset_t</a:t>
            </a:r>
            <a:r>
              <a:rPr lang="en-US" b="1">
                <a:latin typeface="Courier New"/>
                <a:cs typeface="Courier New"/>
              </a:rPr>
              <a:t> *mask)</a:t>
            </a:r>
          </a:p>
          <a:p>
            <a:pPr marL="401638" lvl="1" indent="-171450"/>
            <a:endParaRPr lang="en-US" sz="1800"/>
          </a:p>
          <a:p>
            <a:pPr marL="457200" lvl="1" indent="0">
              <a:buNone/>
            </a:pPr>
            <a:endParaRPr lang="en-US"/>
          </a:p>
        </p:txBody>
      </p:sp>
    </p:spTree>
    <p:extLst>
      <p:ext uri="{BB962C8B-B14F-4D97-AF65-F5344CB8AC3E}">
        <p14:creationId xmlns:p14="http://schemas.microsoft.com/office/powerpoint/2010/main" val="1142863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a:t>Inter-Process Communication:</a:t>
            </a:r>
            <a:br>
              <a:rPr lang="en-US"/>
            </a:br>
            <a:r>
              <a:rPr lang="en-US"/>
              <a:t>Shared memory</a:t>
            </a:r>
            <a:endParaRPr lang="en-US" sz="2000" b="0"/>
          </a:p>
        </p:txBody>
      </p:sp>
    </p:spTree>
    <p:extLst>
      <p:ext uri="{BB962C8B-B14F-4D97-AF65-F5344CB8AC3E}">
        <p14:creationId xmlns:p14="http://schemas.microsoft.com/office/powerpoint/2010/main" val="21157829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IPC- Shared Memory</a:t>
            </a:r>
            <a:endParaRPr lang="en-US" dirty="0"/>
          </a:p>
        </p:txBody>
      </p:sp>
      <p:sp>
        <p:nvSpPr>
          <p:cNvPr id="3" name="Content Placeholder 2"/>
          <p:cNvSpPr>
            <a:spLocks noGrp="1"/>
          </p:cNvSpPr>
          <p:nvPr>
            <p:ph idx="1"/>
          </p:nvPr>
        </p:nvSpPr>
        <p:spPr>
          <a:xfrm>
            <a:off x="396875" y="1362075"/>
            <a:ext cx="7896225" cy="1844951"/>
          </a:xfrm>
        </p:spPr>
        <p:txBody>
          <a:bodyPr/>
          <a:lstStyle/>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Allows multiple processes to share virtual memory space. </a:t>
            </a:r>
          </a:p>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Fastest but not necessarily the easiest (synchronization-wise) way for processes to communicate with one another</a:t>
            </a:r>
            <a:r>
              <a:rPr lang="en-US" b="0" dirty="0">
                <a:latin typeface="Calibri" charset="0"/>
                <a:ea typeface="Calibri" charset="0"/>
                <a:cs typeface="Calibri" charset="0"/>
              </a:rPr>
              <a:t>. </a:t>
            </a:r>
          </a:p>
          <a:p>
            <a:endParaRPr lang="en-US" dirty="0"/>
          </a:p>
        </p:txBody>
      </p:sp>
      <p:sp>
        <p:nvSpPr>
          <p:cNvPr id="4" name="TextBox 3"/>
          <p:cNvSpPr txBox="1"/>
          <p:nvPr/>
        </p:nvSpPr>
        <p:spPr>
          <a:xfrm>
            <a:off x="2456630" y="3497545"/>
            <a:ext cx="1828800" cy="1524000"/>
          </a:xfrm>
          <a:prstGeom prst="rect">
            <a:avLst/>
          </a:prstGeom>
          <a:solidFill>
            <a:schemeClr val="accent2">
              <a:lumMod val="20000"/>
              <a:lumOff val="80000"/>
            </a:schemeClr>
          </a:solidFill>
          <a:ln w="25400">
            <a:solidFill>
              <a:schemeClr val="tx1"/>
            </a:solidFill>
          </a:ln>
        </p:spPr>
        <p:txBody>
          <a:bodyPr wrap="square" rtlCol="0" anchor="ctr" anchorCtr="1">
            <a:noAutofit/>
          </a:bodyPr>
          <a:lstStyle/>
          <a:p>
            <a:r>
              <a:rPr lang="en-US" sz="1800" dirty="0">
                <a:latin typeface="Calibri" pitchFamily="34" charset="0"/>
              </a:rPr>
              <a:t>Process A’s </a:t>
            </a:r>
            <a:r>
              <a:rPr lang="en-US" sz="1800" dirty="0" smtClean="0">
                <a:latin typeface="Calibri" pitchFamily="34" charset="0"/>
              </a:rPr>
              <a:t>address</a:t>
            </a:r>
          </a:p>
          <a:p>
            <a:r>
              <a:rPr lang="en-US" sz="1800" dirty="0" smtClean="0">
                <a:latin typeface="Calibri" pitchFamily="34" charset="0"/>
              </a:rPr>
              <a:t>space</a:t>
            </a:r>
            <a:endParaRPr lang="en-US" sz="1800" dirty="0">
              <a:latin typeface="Calibri" pitchFamily="34" charset="0"/>
            </a:endParaRPr>
          </a:p>
        </p:txBody>
      </p:sp>
      <p:sp>
        <p:nvSpPr>
          <p:cNvPr id="5" name="TextBox 4"/>
          <p:cNvSpPr txBox="1"/>
          <p:nvPr/>
        </p:nvSpPr>
        <p:spPr>
          <a:xfrm>
            <a:off x="4012438" y="3086727"/>
            <a:ext cx="1828800" cy="1524000"/>
          </a:xfrm>
          <a:prstGeom prst="rect">
            <a:avLst/>
          </a:prstGeom>
          <a:solidFill>
            <a:srgbClr val="F1C7C7">
              <a:alpha val="65000"/>
            </a:srgbClr>
          </a:solidFill>
          <a:ln w="25400">
            <a:solidFill>
              <a:schemeClr val="tx1"/>
            </a:solidFill>
          </a:ln>
        </p:spPr>
        <p:txBody>
          <a:bodyPr wrap="square" rtlCol="0" anchor="ctr" anchorCtr="1">
            <a:noAutofit/>
          </a:bodyPr>
          <a:lstStyle/>
          <a:p>
            <a:r>
              <a:rPr lang="en-US" sz="1800" dirty="0">
                <a:latin typeface="Calibri" pitchFamily="34" charset="0"/>
              </a:rPr>
              <a:t>Process B’s address </a:t>
            </a:r>
            <a:endParaRPr lang="en-US" sz="1800" dirty="0" smtClean="0">
              <a:latin typeface="Calibri" pitchFamily="34" charset="0"/>
            </a:endParaRPr>
          </a:p>
          <a:p>
            <a:r>
              <a:rPr lang="en-US" sz="1800" dirty="0" smtClean="0">
                <a:latin typeface="Calibri" pitchFamily="34" charset="0"/>
              </a:rPr>
              <a:t>space</a:t>
            </a:r>
            <a:endParaRPr lang="en-US" sz="1800" dirty="0">
              <a:latin typeface="Calibri" pitchFamily="34" charset="0"/>
            </a:endParaRPr>
          </a:p>
        </p:txBody>
      </p:sp>
      <p:cxnSp>
        <p:nvCxnSpPr>
          <p:cNvPr id="19" name="Straight Connector 18"/>
          <p:cNvCxnSpPr/>
          <p:nvPr/>
        </p:nvCxnSpPr>
        <p:spPr bwMode="auto">
          <a:xfrm>
            <a:off x="0" y="5361761"/>
            <a:ext cx="9144000" cy="13252"/>
          </a:xfrm>
          <a:prstGeom prst="line">
            <a:avLst/>
          </a:prstGeom>
          <a:noFill/>
          <a:ln w="25400" cap="flat" cmpd="sng" algn="ctr">
            <a:solidFill>
              <a:schemeClr val="tx1"/>
            </a:solidFill>
            <a:prstDash val="dash"/>
            <a:round/>
            <a:headEnd type="none" w="med" len="med"/>
            <a:tailEnd type="none" w="med" len="med"/>
          </a:ln>
          <a:effectLst/>
        </p:spPr>
      </p:cxnSp>
      <p:sp>
        <p:nvSpPr>
          <p:cNvPr id="20" name="TextBox 19"/>
          <p:cNvSpPr txBox="1"/>
          <p:nvPr/>
        </p:nvSpPr>
        <p:spPr>
          <a:xfrm>
            <a:off x="-27199" y="5361761"/>
            <a:ext cx="852156" cy="646331"/>
          </a:xfrm>
          <a:prstGeom prst="rect">
            <a:avLst/>
          </a:prstGeom>
          <a:noFill/>
        </p:spPr>
        <p:txBody>
          <a:bodyPr wrap="none" rtlCol="0">
            <a:spAutoFit/>
          </a:bodyPr>
          <a:lstStyle/>
          <a:p>
            <a:r>
              <a:rPr lang="en-US" sz="1800" dirty="0" smtClean="0">
                <a:latin typeface="Calibri" pitchFamily="34" charset="0"/>
              </a:rPr>
              <a:t>Kernel </a:t>
            </a:r>
          </a:p>
          <a:p>
            <a:r>
              <a:rPr lang="en-US" sz="1800" dirty="0" smtClean="0">
                <a:latin typeface="Calibri" pitchFamily="34" charset="0"/>
              </a:rPr>
              <a:t>Space</a:t>
            </a:r>
          </a:p>
        </p:txBody>
      </p:sp>
      <p:sp>
        <p:nvSpPr>
          <p:cNvPr id="21" name="TextBox 20"/>
          <p:cNvSpPr txBox="1"/>
          <p:nvPr/>
        </p:nvSpPr>
        <p:spPr>
          <a:xfrm>
            <a:off x="-27199" y="4698378"/>
            <a:ext cx="742511" cy="646331"/>
          </a:xfrm>
          <a:prstGeom prst="rect">
            <a:avLst/>
          </a:prstGeom>
          <a:noFill/>
        </p:spPr>
        <p:txBody>
          <a:bodyPr wrap="none" rtlCol="0">
            <a:spAutoFit/>
          </a:bodyPr>
          <a:lstStyle/>
          <a:p>
            <a:r>
              <a:rPr lang="en-US" sz="1800" dirty="0" smtClean="0">
                <a:latin typeface="Calibri" pitchFamily="34" charset="0"/>
              </a:rPr>
              <a:t>User</a:t>
            </a:r>
          </a:p>
          <a:p>
            <a:r>
              <a:rPr lang="en-US" sz="1800" dirty="0" smtClean="0">
                <a:latin typeface="Calibri" pitchFamily="34" charset="0"/>
              </a:rPr>
              <a:t>Space</a:t>
            </a:r>
          </a:p>
        </p:txBody>
      </p:sp>
    </p:spTree>
    <p:extLst>
      <p:ext uri="{BB962C8B-B14F-4D97-AF65-F5344CB8AC3E}">
        <p14:creationId xmlns:p14="http://schemas.microsoft.com/office/powerpoint/2010/main" val="2393863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IPC- Shared Memory</a:t>
            </a:r>
          </a:p>
        </p:txBody>
      </p:sp>
      <p:sp>
        <p:nvSpPr>
          <p:cNvPr id="3" name="Content Placeholder 2"/>
          <p:cNvSpPr>
            <a:spLocks noGrp="1"/>
          </p:cNvSpPr>
          <p:nvPr>
            <p:ph idx="1"/>
          </p:nvPr>
        </p:nvSpPr>
        <p:spPr>
          <a:xfrm>
            <a:off x="396875" y="1362075"/>
            <a:ext cx="8137525" cy="2143125"/>
          </a:xfrm>
        </p:spPr>
        <p:txBody>
          <a:bodyPr/>
          <a:lstStyle/>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Allows multiple processes to share virtual memory space. </a:t>
            </a:r>
          </a:p>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Fastest but not necessarily the easiest (synchronization-wise) way for processes to communicate with one another</a:t>
            </a:r>
            <a:r>
              <a:rPr lang="en-US" b="0" dirty="0">
                <a:latin typeface="Calibri" charset="0"/>
                <a:ea typeface="Calibri" charset="0"/>
                <a:cs typeface="Calibri" charset="0"/>
              </a:rPr>
              <a:t>. </a:t>
            </a:r>
          </a:p>
          <a:p>
            <a:pPr marL="0" indent="0">
              <a:buNone/>
            </a:pPr>
            <a:endParaRPr lang="en-US" dirty="0">
              <a:latin typeface="Calibri" charset="0"/>
              <a:ea typeface="Calibri" charset="0"/>
              <a:cs typeface="Calibri" charset="0"/>
            </a:endParaRPr>
          </a:p>
        </p:txBody>
      </p:sp>
      <p:grpSp>
        <p:nvGrpSpPr>
          <p:cNvPr id="4" name="Group 12"/>
          <p:cNvGrpSpPr>
            <a:grpSpLocks/>
          </p:cNvGrpSpPr>
          <p:nvPr/>
        </p:nvGrpSpPr>
        <p:grpSpPr bwMode="auto">
          <a:xfrm>
            <a:off x="1551455" y="3581400"/>
            <a:ext cx="1165225" cy="441325"/>
            <a:chOff x="1152" y="2400"/>
            <a:chExt cx="734" cy="278"/>
          </a:xfrm>
        </p:grpSpPr>
        <p:sp>
          <p:nvSpPr>
            <p:cNvPr id="5" name="Text Box 6"/>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6" name="Text Box 7"/>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7" name="Group 13"/>
          <p:cNvGrpSpPr>
            <a:grpSpLocks/>
          </p:cNvGrpSpPr>
          <p:nvPr/>
        </p:nvGrpSpPr>
        <p:grpSpPr bwMode="auto">
          <a:xfrm>
            <a:off x="1551455" y="4064000"/>
            <a:ext cx="1165225" cy="441325"/>
            <a:chOff x="1152" y="2400"/>
            <a:chExt cx="734" cy="278"/>
          </a:xfrm>
        </p:grpSpPr>
        <p:sp>
          <p:nvSpPr>
            <p:cNvPr id="8" name="Text Box 14"/>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9" name="Text Box 15"/>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10" name="Group 16"/>
          <p:cNvGrpSpPr>
            <a:grpSpLocks/>
          </p:cNvGrpSpPr>
          <p:nvPr/>
        </p:nvGrpSpPr>
        <p:grpSpPr bwMode="auto">
          <a:xfrm>
            <a:off x="1551455" y="4546600"/>
            <a:ext cx="1165225" cy="441325"/>
            <a:chOff x="1152" y="2400"/>
            <a:chExt cx="734" cy="278"/>
          </a:xfrm>
        </p:grpSpPr>
        <p:sp>
          <p:nvSpPr>
            <p:cNvPr id="11" name="Text Box 17"/>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12" name="Text Box 18"/>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13" name="Group 19"/>
          <p:cNvGrpSpPr>
            <a:grpSpLocks/>
          </p:cNvGrpSpPr>
          <p:nvPr/>
        </p:nvGrpSpPr>
        <p:grpSpPr bwMode="auto">
          <a:xfrm>
            <a:off x="1551455" y="5029200"/>
            <a:ext cx="1165225" cy="441325"/>
            <a:chOff x="1152" y="2400"/>
            <a:chExt cx="734" cy="278"/>
          </a:xfrm>
        </p:grpSpPr>
        <p:sp>
          <p:nvSpPr>
            <p:cNvPr id="14" name="Text Box 20"/>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15" name="Text Box 21"/>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16" name="Group 22"/>
          <p:cNvGrpSpPr>
            <a:grpSpLocks/>
          </p:cNvGrpSpPr>
          <p:nvPr/>
        </p:nvGrpSpPr>
        <p:grpSpPr bwMode="auto">
          <a:xfrm>
            <a:off x="1551455" y="4305300"/>
            <a:ext cx="1165225" cy="441325"/>
            <a:chOff x="1152" y="2400"/>
            <a:chExt cx="734" cy="278"/>
          </a:xfrm>
        </p:grpSpPr>
        <p:sp>
          <p:nvSpPr>
            <p:cNvPr id="17" name="Text Box 23"/>
            <p:cNvSpPr txBox="1">
              <a:spLocks noChangeArrowheads="1"/>
            </p:cNvSpPr>
            <p:nvPr/>
          </p:nvSpPr>
          <p:spPr bwMode="auto">
            <a:xfrm>
              <a:off x="1152" y="2400"/>
              <a:ext cx="734" cy="126"/>
            </a:xfrm>
            <a:prstGeom prst="rect">
              <a:avLst/>
            </a:prstGeom>
            <a:solidFill>
              <a:srgbClr val="969696"/>
            </a:solidFill>
            <a:ln w="127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18" name="Text Box 24"/>
            <p:cNvSpPr txBox="1">
              <a:spLocks noChangeArrowheads="1"/>
            </p:cNvSpPr>
            <p:nvPr/>
          </p:nvSpPr>
          <p:spPr bwMode="auto">
            <a:xfrm>
              <a:off x="1152" y="2552"/>
              <a:ext cx="734" cy="126"/>
            </a:xfrm>
            <a:prstGeom prst="rect">
              <a:avLst/>
            </a:prstGeom>
            <a:solidFill>
              <a:srgbClr val="969696"/>
            </a:solidFill>
            <a:ln w="127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19" name="Group 25"/>
          <p:cNvGrpSpPr>
            <a:grpSpLocks/>
          </p:cNvGrpSpPr>
          <p:nvPr/>
        </p:nvGrpSpPr>
        <p:grpSpPr bwMode="auto">
          <a:xfrm>
            <a:off x="6275855" y="3581400"/>
            <a:ext cx="1165225" cy="441325"/>
            <a:chOff x="1152" y="2400"/>
            <a:chExt cx="734" cy="278"/>
          </a:xfrm>
        </p:grpSpPr>
        <p:sp>
          <p:nvSpPr>
            <p:cNvPr id="20" name="Text Box 26"/>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21" name="Text Box 27"/>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22" name="Group 28"/>
          <p:cNvGrpSpPr>
            <a:grpSpLocks/>
          </p:cNvGrpSpPr>
          <p:nvPr/>
        </p:nvGrpSpPr>
        <p:grpSpPr bwMode="auto">
          <a:xfrm>
            <a:off x="6275855" y="4064000"/>
            <a:ext cx="1165225" cy="441325"/>
            <a:chOff x="1152" y="2400"/>
            <a:chExt cx="734" cy="278"/>
          </a:xfrm>
        </p:grpSpPr>
        <p:sp>
          <p:nvSpPr>
            <p:cNvPr id="23" name="Text Box 29"/>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24" name="Text Box 30"/>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25" name="Group 31"/>
          <p:cNvGrpSpPr>
            <a:grpSpLocks/>
          </p:cNvGrpSpPr>
          <p:nvPr/>
        </p:nvGrpSpPr>
        <p:grpSpPr bwMode="auto">
          <a:xfrm>
            <a:off x="6275855" y="4546600"/>
            <a:ext cx="1165225" cy="441325"/>
            <a:chOff x="1152" y="2400"/>
            <a:chExt cx="734" cy="278"/>
          </a:xfrm>
        </p:grpSpPr>
        <p:sp>
          <p:nvSpPr>
            <p:cNvPr id="26" name="Text Box 32"/>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27" name="Text Box 33"/>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28" name="Group 34"/>
          <p:cNvGrpSpPr>
            <a:grpSpLocks/>
          </p:cNvGrpSpPr>
          <p:nvPr/>
        </p:nvGrpSpPr>
        <p:grpSpPr bwMode="auto">
          <a:xfrm>
            <a:off x="6275855" y="5029200"/>
            <a:ext cx="1165225" cy="441325"/>
            <a:chOff x="1152" y="2400"/>
            <a:chExt cx="734" cy="278"/>
          </a:xfrm>
        </p:grpSpPr>
        <p:sp>
          <p:nvSpPr>
            <p:cNvPr id="29" name="Text Box 35"/>
            <p:cNvSpPr txBox="1">
              <a:spLocks noChangeArrowheads="1"/>
            </p:cNvSpPr>
            <p:nvPr/>
          </p:nvSpPr>
          <p:spPr bwMode="auto">
            <a:xfrm>
              <a:off x="1152" y="2400"/>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30" name="Text Box 36"/>
            <p:cNvSpPr txBox="1">
              <a:spLocks noChangeArrowheads="1"/>
            </p:cNvSpPr>
            <p:nvPr/>
          </p:nvSpPr>
          <p:spPr bwMode="auto">
            <a:xfrm>
              <a:off x="1152" y="2552"/>
              <a:ext cx="734" cy="126"/>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grpSp>
        <p:nvGrpSpPr>
          <p:cNvPr id="31" name="Group 37"/>
          <p:cNvGrpSpPr>
            <a:grpSpLocks/>
          </p:cNvGrpSpPr>
          <p:nvPr/>
        </p:nvGrpSpPr>
        <p:grpSpPr bwMode="auto">
          <a:xfrm>
            <a:off x="6275855" y="4787900"/>
            <a:ext cx="1165225" cy="441325"/>
            <a:chOff x="1152" y="2400"/>
            <a:chExt cx="734" cy="278"/>
          </a:xfrm>
        </p:grpSpPr>
        <p:sp>
          <p:nvSpPr>
            <p:cNvPr id="32" name="Text Box 38"/>
            <p:cNvSpPr txBox="1">
              <a:spLocks noChangeArrowheads="1"/>
            </p:cNvSpPr>
            <p:nvPr/>
          </p:nvSpPr>
          <p:spPr bwMode="auto">
            <a:xfrm>
              <a:off x="1152" y="2400"/>
              <a:ext cx="734" cy="126"/>
            </a:xfrm>
            <a:prstGeom prst="rect">
              <a:avLst/>
            </a:prstGeom>
            <a:solidFill>
              <a:srgbClr val="969696"/>
            </a:solidFill>
            <a:ln w="127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sp>
          <p:nvSpPr>
            <p:cNvPr id="33" name="Text Box 39"/>
            <p:cNvSpPr txBox="1">
              <a:spLocks noChangeArrowheads="1"/>
            </p:cNvSpPr>
            <p:nvPr/>
          </p:nvSpPr>
          <p:spPr bwMode="auto">
            <a:xfrm>
              <a:off x="1152" y="2552"/>
              <a:ext cx="734" cy="126"/>
            </a:xfrm>
            <a:prstGeom prst="rect">
              <a:avLst/>
            </a:prstGeom>
            <a:solidFill>
              <a:srgbClr val="969696"/>
            </a:solidFill>
            <a:ln w="127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700">
                <a:latin typeface="Calibri" charset="0"/>
                <a:ea typeface="Calibri" charset="0"/>
                <a:cs typeface="Calibri" charset="0"/>
              </a:endParaRPr>
            </a:p>
          </p:txBody>
        </p:sp>
      </p:grpSp>
      <p:sp>
        <p:nvSpPr>
          <p:cNvPr id="34" name="Text Box 41"/>
          <p:cNvSpPr txBox="1">
            <a:spLocks noChangeArrowheads="1"/>
          </p:cNvSpPr>
          <p:nvPr/>
        </p:nvSpPr>
        <p:spPr bwMode="auto">
          <a:xfrm>
            <a:off x="3380255" y="4940300"/>
            <a:ext cx="2209800" cy="646331"/>
          </a:xfrm>
          <a:prstGeom prst="rect">
            <a:avLst/>
          </a:prstGeom>
          <a:solidFill>
            <a:srgbClr val="969696"/>
          </a:solidFill>
          <a:ln w="127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3600">
              <a:latin typeface="Calibri" charset="0"/>
              <a:ea typeface="Calibri" charset="0"/>
              <a:cs typeface="Calibri" charset="0"/>
            </a:endParaRPr>
          </a:p>
        </p:txBody>
      </p:sp>
      <p:sp>
        <p:nvSpPr>
          <p:cNvPr id="35" name="Text Box 42"/>
          <p:cNvSpPr txBox="1">
            <a:spLocks noChangeArrowheads="1"/>
          </p:cNvSpPr>
          <p:nvPr/>
        </p:nvSpPr>
        <p:spPr bwMode="auto">
          <a:xfrm>
            <a:off x="3380255" y="5715000"/>
            <a:ext cx="2209800" cy="646331"/>
          </a:xfrm>
          <a:prstGeom prst="rect">
            <a:avLst/>
          </a:prstGeom>
          <a:solidFill>
            <a:srgbClr val="969696"/>
          </a:solidFill>
          <a:ln w="127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3600">
              <a:latin typeface="Calibri" charset="0"/>
              <a:ea typeface="Calibri" charset="0"/>
              <a:cs typeface="Calibri" charset="0"/>
            </a:endParaRPr>
          </a:p>
        </p:txBody>
      </p:sp>
      <p:sp>
        <p:nvSpPr>
          <p:cNvPr id="36" name="Text Box 43"/>
          <p:cNvSpPr txBox="1">
            <a:spLocks noChangeArrowheads="1"/>
          </p:cNvSpPr>
          <p:nvPr/>
        </p:nvSpPr>
        <p:spPr bwMode="auto">
          <a:xfrm>
            <a:off x="1551455" y="2974975"/>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latin typeface="Calibri" charset="0"/>
                <a:ea typeface="Calibri" charset="0"/>
                <a:cs typeface="Calibri" charset="0"/>
              </a:rPr>
              <a:t>Process A</a:t>
            </a:r>
          </a:p>
        </p:txBody>
      </p:sp>
      <p:sp>
        <p:nvSpPr>
          <p:cNvPr id="37" name="Text Box 44"/>
          <p:cNvSpPr txBox="1">
            <a:spLocks noChangeArrowheads="1"/>
          </p:cNvSpPr>
          <p:nvPr/>
        </p:nvSpPr>
        <p:spPr bwMode="auto">
          <a:xfrm>
            <a:off x="6123455" y="2971800"/>
            <a:ext cx="10922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latin typeface="Calibri" charset="0"/>
                <a:ea typeface="Calibri" charset="0"/>
                <a:cs typeface="Calibri" charset="0"/>
              </a:rPr>
              <a:t>Process B</a:t>
            </a:r>
          </a:p>
        </p:txBody>
      </p:sp>
      <p:sp>
        <p:nvSpPr>
          <p:cNvPr id="38" name="Line 45"/>
          <p:cNvSpPr>
            <a:spLocks noChangeShapeType="1"/>
          </p:cNvSpPr>
          <p:nvPr/>
        </p:nvSpPr>
        <p:spPr bwMode="auto">
          <a:xfrm flipH="1" flipV="1">
            <a:off x="2694455" y="4343400"/>
            <a:ext cx="685800" cy="609600"/>
          </a:xfrm>
          <a:prstGeom prst="line">
            <a:avLst/>
          </a:prstGeom>
          <a:noFill/>
          <a:ln w="12700">
            <a:solidFill>
              <a:schemeClr val="accent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800">
              <a:latin typeface="Calibri" charset="0"/>
              <a:ea typeface="Calibri" charset="0"/>
              <a:cs typeface="Calibri" charset="0"/>
            </a:endParaRPr>
          </a:p>
        </p:txBody>
      </p:sp>
      <p:sp>
        <p:nvSpPr>
          <p:cNvPr id="39" name="Line 46"/>
          <p:cNvSpPr>
            <a:spLocks noChangeShapeType="1"/>
          </p:cNvSpPr>
          <p:nvPr/>
        </p:nvSpPr>
        <p:spPr bwMode="auto">
          <a:xfrm flipH="1" flipV="1">
            <a:off x="2694455" y="4724400"/>
            <a:ext cx="685800" cy="1636931"/>
          </a:xfrm>
          <a:prstGeom prst="line">
            <a:avLst/>
          </a:prstGeom>
          <a:noFill/>
          <a:ln w="12700">
            <a:solidFill>
              <a:schemeClr val="accent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800">
              <a:latin typeface="Calibri" charset="0"/>
              <a:ea typeface="Calibri" charset="0"/>
              <a:cs typeface="Calibri" charset="0"/>
            </a:endParaRPr>
          </a:p>
        </p:txBody>
      </p:sp>
      <p:sp>
        <p:nvSpPr>
          <p:cNvPr id="40" name="Line 47"/>
          <p:cNvSpPr>
            <a:spLocks noChangeShapeType="1"/>
          </p:cNvSpPr>
          <p:nvPr/>
        </p:nvSpPr>
        <p:spPr bwMode="auto">
          <a:xfrm flipV="1">
            <a:off x="5590055" y="4724400"/>
            <a:ext cx="685800" cy="228600"/>
          </a:xfrm>
          <a:prstGeom prst="line">
            <a:avLst/>
          </a:prstGeom>
          <a:noFill/>
          <a:ln w="12700">
            <a:solidFill>
              <a:schemeClr val="accent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800">
              <a:latin typeface="Calibri" charset="0"/>
              <a:ea typeface="Calibri" charset="0"/>
              <a:cs typeface="Calibri" charset="0"/>
            </a:endParaRPr>
          </a:p>
        </p:txBody>
      </p:sp>
      <p:sp>
        <p:nvSpPr>
          <p:cNvPr id="41" name="Line 48"/>
          <p:cNvSpPr>
            <a:spLocks noChangeShapeType="1"/>
          </p:cNvSpPr>
          <p:nvPr/>
        </p:nvSpPr>
        <p:spPr bwMode="auto">
          <a:xfrm flipV="1">
            <a:off x="5590055" y="5257800"/>
            <a:ext cx="685800" cy="1103531"/>
          </a:xfrm>
          <a:prstGeom prst="line">
            <a:avLst/>
          </a:prstGeom>
          <a:noFill/>
          <a:ln w="12700">
            <a:solidFill>
              <a:schemeClr val="accent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800">
              <a:latin typeface="Calibri" charset="0"/>
              <a:ea typeface="Calibri" charset="0"/>
              <a:cs typeface="Calibri" charset="0"/>
            </a:endParaRPr>
          </a:p>
        </p:txBody>
      </p:sp>
      <p:sp>
        <p:nvSpPr>
          <p:cNvPr id="42" name="Text Box 49"/>
          <p:cNvSpPr txBox="1">
            <a:spLocks noChangeArrowheads="1"/>
          </p:cNvSpPr>
          <p:nvPr/>
        </p:nvSpPr>
        <p:spPr bwMode="auto">
          <a:xfrm>
            <a:off x="544980" y="4076700"/>
            <a:ext cx="9926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latin typeface="Calibri" charset="0"/>
                <a:ea typeface="Calibri" charset="0"/>
                <a:cs typeface="Calibri" charset="0"/>
              </a:rPr>
              <a:t>0x30000</a:t>
            </a:r>
          </a:p>
        </p:txBody>
      </p:sp>
      <p:sp>
        <p:nvSpPr>
          <p:cNvPr id="43" name="Text Box 50"/>
          <p:cNvSpPr txBox="1">
            <a:spLocks noChangeArrowheads="1"/>
          </p:cNvSpPr>
          <p:nvPr/>
        </p:nvSpPr>
        <p:spPr bwMode="auto">
          <a:xfrm>
            <a:off x="484655" y="4648200"/>
            <a:ext cx="9926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latin typeface="Calibri" charset="0"/>
                <a:ea typeface="Calibri" charset="0"/>
                <a:cs typeface="Calibri" charset="0"/>
              </a:rPr>
              <a:t>0x50000</a:t>
            </a:r>
          </a:p>
        </p:txBody>
      </p:sp>
      <p:sp>
        <p:nvSpPr>
          <p:cNvPr id="44" name="Text Box 51"/>
          <p:cNvSpPr txBox="1">
            <a:spLocks noChangeArrowheads="1"/>
          </p:cNvSpPr>
          <p:nvPr/>
        </p:nvSpPr>
        <p:spPr bwMode="auto">
          <a:xfrm>
            <a:off x="7571255" y="4495800"/>
            <a:ext cx="9926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latin typeface="Calibri" charset="0"/>
                <a:ea typeface="Calibri" charset="0"/>
                <a:cs typeface="Calibri" charset="0"/>
              </a:rPr>
              <a:t>0x50000</a:t>
            </a:r>
          </a:p>
        </p:txBody>
      </p:sp>
      <p:sp>
        <p:nvSpPr>
          <p:cNvPr id="45" name="Text Box 52"/>
          <p:cNvSpPr txBox="1">
            <a:spLocks noChangeArrowheads="1"/>
          </p:cNvSpPr>
          <p:nvPr/>
        </p:nvSpPr>
        <p:spPr bwMode="auto">
          <a:xfrm>
            <a:off x="7571255" y="5105400"/>
            <a:ext cx="9926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latin typeface="Calibri" charset="0"/>
                <a:ea typeface="Calibri" charset="0"/>
                <a:cs typeface="Calibri" charset="0"/>
              </a:rPr>
              <a:t>0x70000</a:t>
            </a:r>
          </a:p>
        </p:txBody>
      </p:sp>
      <p:sp>
        <p:nvSpPr>
          <p:cNvPr id="46" name="Text Box 53"/>
          <p:cNvSpPr txBox="1">
            <a:spLocks noChangeArrowheads="1"/>
          </p:cNvSpPr>
          <p:nvPr/>
        </p:nvSpPr>
        <p:spPr bwMode="auto">
          <a:xfrm>
            <a:off x="3508758" y="3995081"/>
            <a:ext cx="172354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dirty="0">
                <a:latin typeface="Calibri" charset="0"/>
                <a:ea typeface="Calibri" charset="0"/>
                <a:cs typeface="Calibri" charset="0"/>
              </a:rPr>
              <a:t>Shared </a:t>
            </a:r>
            <a:r>
              <a:rPr lang="en-US" sz="1800" b="1" dirty="0" smtClean="0">
                <a:latin typeface="Calibri" charset="0"/>
                <a:ea typeface="Calibri" charset="0"/>
                <a:cs typeface="Calibri" charset="0"/>
              </a:rPr>
              <a:t>memory</a:t>
            </a:r>
            <a:endParaRPr lang="en-US" sz="1800" b="1" dirty="0">
              <a:latin typeface="Calibri" charset="0"/>
              <a:ea typeface="Calibri" charset="0"/>
              <a:cs typeface="Calibri" charset="0"/>
            </a:endParaRPr>
          </a:p>
          <a:p>
            <a:pPr algn="ctr"/>
            <a:r>
              <a:rPr lang="en-US" sz="1800" b="1" dirty="0">
                <a:latin typeface="Calibri" charset="0"/>
                <a:ea typeface="Calibri" charset="0"/>
                <a:cs typeface="Calibri" charset="0"/>
              </a:rPr>
              <a:t>region</a:t>
            </a:r>
          </a:p>
        </p:txBody>
      </p:sp>
    </p:spTree>
    <p:extLst>
      <p:ext uri="{BB962C8B-B14F-4D97-AF65-F5344CB8AC3E}">
        <p14:creationId xmlns:p14="http://schemas.microsoft.com/office/powerpoint/2010/main" val="69929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IPC – (Unnamed) Pipes </a:t>
            </a:r>
            <a:endParaRPr lang="en-US" dirty="0"/>
          </a:p>
        </p:txBody>
      </p:sp>
      <p:sp>
        <p:nvSpPr>
          <p:cNvPr id="3" name="Content Placeholder 2"/>
          <p:cNvSpPr>
            <a:spLocks noGrp="1"/>
          </p:cNvSpPr>
          <p:nvPr>
            <p:ph idx="1"/>
          </p:nvPr>
        </p:nvSpPr>
        <p:spPr>
          <a:xfrm>
            <a:off x="396875" y="1362076"/>
            <a:ext cx="8342864" cy="802370"/>
          </a:xfrm>
        </p:spPr>
        <p:txBody>
          <a:bodyPr/>
          <a:lstStyle/>
          <a:p>
            <a:r>
              <a:rPr lang="en-US" sz="2000" b="0" dirty="0"/>
              <a:t>A byte-stream among processes. </a:t>
            </a:r>
            <a:endParaRPr lang="en-US" sz="2000" b="0" dirty="0" smtClean="0"/>
          </a:p>
          <a:p>
            <a:r>
              <a:rPr lang="en-US" sz="2000" b="0" dirty="0" smtClean="0"/>
              <a:t>Bytes </a:t>
            </a:r>
            <a:r>
              <a:rPr lang="en-US" sz="2000" b="0" dirty="0"/>
              <a:t>written by a process is readable by another process in the other end.</a:t>
            </a:r>
            <a:endParaRPr lang="en-US" sz="2000" b="0" dirty="0">
              <a:solidFill>
                <a:srgbClr val="000000"/>
              </a:solidFill>
              <a:latin typeface="Calibri"/>
            </a:endParaRPr>
          </a:p>
          <a:p>
            <a:pPr marL="0" indent="0">
              <a:buNone/>
            </a:pPr>
            <a:endParaRPr lang="en-US" sz="2000" dirty="0"/>
          </a:p>
        </p:txBody>
      </p:sp>
      <p:grpSp>
        <p:nvGrpSpPr>
          <p:cNvPr id="7" name="Group 6"/>
          <p:cNvGrpSpPr/>
          <p:nvPr/>
        </p:nvGrpSpPr>
        <p:grpSpPr>
          <a:xfrm>
            <a:off x="887493" y="2164445"/>
            <a:ext cx="6914985" cy="1524000"/>
            <a:chOff x="1034126" y="2257210"/>
            <a:chExt cx="6914985" cy="1524000"/>
          </a:xfrm>
        </p:grpSpPr>
        <p:sp>
          <p:nvSpPr>
            <p:cNvPr id="4" name="TextBox 3"/>
            <p:cNvSpPr txBox="1"/>
            <p:nvPr/>
          </p:nvSpPr>
          <p:spPr>
            <a:xfrm>
              <a:off x="1034126" y="2257210"/>
              <a:ext cx="1828800" cy="1524000"/>
            </a:xfrm>
            <a:prstGeom prst="rect">
              <a:avLst/>
            </a:prstGeom>
            <a:solidFill>
              <a:schemeClr val="accent2">
                <a:lumMod val="20000"/>
                <a:lumOff val="80000"/>
              </a:schemeClr>
            </a:solidFill>
            <a:ln w="25400">
              <a:solidFill>
                <a:schemeClr val="tx1"/>
              </a:solidFill>
            </a:ln>
          </p:spPr>
          <p:txBody>
            <a:bodyPr wrap="square" rtlCol="0" anchor="ctr" anchorCtr="1">
              <a:noAutofit/>
            </a:bodyPr>
            <a:lstStyle/>
            <a:p>
              <a:r>
                <a:rPr lang="en-US" sz="1800" dirty="0">
                  <a:latin typeface="Calibri" pitchFamily="34" charset="0"/>
                </a:rPr>
                <a:t>Process A’s address </a:t>
              </a:r>
              <a:endParaRPr lang="en-US" sz="1800" dirty="0" smtClean="0">
                <a:latin typeface="Calibri" pitchFamily="34" charset="0"/>
              </a:endParaRPr>
            </a:p>
            <a:p>
              <a:r>
                <a:rPr lang="en-US" sz="1800" dirty="0" smtClean="0">
                  <a:latin typeface="Calibri" pitchFamily="34" charset="0"/>
                </a:rPr>
                <a:t>space</a:t>
              </a:r>
              <a:endParaRPr lang="en-US" sz="1800" dirty="0">
                <a:latin typeface="Calibri" pitchFamily="34" charset="0"/>
              </a:endParaRPr>
            </a:p>
          </p:txBody>
        </p:sp>
        <p:sp>
          <p:nvSpPr>
            <p:cNvPr id="5" name="TextBox 4"/>
            <p:cNvSpPr txBox="1"/>
            <p:nvPr/>
          </p:nvSpPr>
          <p:spPr>
            <a:xfrm>
              <a:off x="6120311" y="2257210"/>
              <a:ext cx="1828800" cy="1524000"/>
            </a:xfrm>
            <a:prstGeom prst="rect">
              <a:avLst/>
            </a:prstGeom>
            <a:solidFill>
              <a:srgbClr val="F1C7C7"/>
            </a:solidFill>
            <a:ln w="25400">
              <a:solidFill>
                <a:schemeClr val="tx1"/>
              </a:solidFill>
            </a:ln>
          </p:spPr>
          <p:txBody>
            <a:bodyPr wrap="square" rtlCol="0" anchor="ctr" anchorCtr="1">
              <a:noAutofit/>
            </a:bodyPr>
            <a:lstStyle/>
            <a:p>
              <a:r>
                <a:rPr lang="en-US" sz="1800" dirty="0">
                  <a:latin typeface="Calibri" pitchFamily="34" charset="0"/>
                </a:rPr>
                <a:t>Process B’s address </a:t>
              </a:r>
              <a:endParaRPr lang="en-US" sz="1800" dirty="0" smtClean="0">
                <a:latin typeface="Calibri" pitchFamily="34" charset="0"/>
              </a:endParaRPr>
            </a:p>
            <a:p>
              <a:r>
                <a:rPr lang="en-US" sz="1800" dirty="0" smtClean="0">
                  <a:latin typeface="Calibri" pitchFamily="34" charset="0"/>
                </a:rPr>
                <a:t>space</a:t>
              </a:r>
              <a:endParaRPr lang="en-US" sz="1800" dirty="0">
                <a:latin typeface="Calibri" pitchFamily="34" charset="0"/>
              </a:endParaRPr>
            </a:p>
          </p:txBody>
        </p:sp>
      </p:grpSp>
      <p:sp>
        <p:nvSpPr>
          <p:cNvPr id="6" name="TextBox 5"/>
          <p:cNvSpPr txBox="1"/>
          <p:nvPr/>
        </p:nvSpPr>
        <p:spPr>
          <a:xfrm>
            <a:off x="3121727" y="4490201"/>
            <a:ext cx="2446519" cy="505869"/>
          </a:xfrm>
          <a:prstGeom prst="rect">
            <a:avLst/>
          </a:prstGeom>
          <a:solidFill>
            <a:srgbClr val="F6F5BD"/>
          </a:solidFill>
          <a:ln w="25400">
            <a:solidFill>
              <a:schemeClr val="tx1"/>
            </a:solidFill>
          </a:ln>
        </p:spPr>
        <p:txBody>
          <a:bodyPr wrap="square" rtlCol="0" anchor="ctr" anchorCtr="1">
            <a:noAutofit/>
          </a:bodyPr>
          <a:lstStyle/>
          <a:p>
            <a:r>
              <a:rPr lang="en-US" sz="1800" dirty="0" smtClean="0">
                <a:latin typeface="Calibri" pitchFamily="34" charset="0"/>
              </a:rPr>
              <a:t>Pipe</a:t>
            </a:r>
            <a:endParaRPr lang="en-US" sz="1800" dirty="0">
              <a:latin typeface="Calibri" pitchFamily="34" charset="0"/>
            </a:endParaRPr>
          </a:p>
        </p:txBody>
      </p:sp>
      <p:cxnSp>
        <p:nvCxnSpPr>
          <p:cNvPr id="9" name="Elbow Connector 8"/>
          <p:cNvCxnSpPr/>
          <p:nvPr/>
        </p:nvCxnSpPr>
        <p:spPr bwMode="auto">
          <a:xfrm>
            <a:off x="2186609" y="3688445"/>
            <a:ext cx="914400" cy="914400"/>
          </a:xfrm>
          <a:prstGeom prst="bentConnector3">
            <a:avLst>
              <a:gd name="adj1" fmla="val -2174"/>
            </a:avLst>
          </a:prstGeom>
          <a:noFill/>
          <a:ln w="25400" cap="flat" cmpd="sng" algn="ctr">
            <a:solidFill>
              <a:schemeClr val="tx1"/>
            </a:solidFill>
            <a:prstDash val="solid"/>
            <a:round/>
            <a:headEnd type="none" w="lg" len="lg"/>
            <a:tailEnd type="triangle" w="lg" len="lg"/>
          </a:ln>
          <a:effectLst/>
        </p:spPr>
      </p:cxnSp>
      <p:cxnSp>
        <p:nvCxnSpPr>
          <p:cNvPr id="11" name="Elbow Connector 10"/>
          <p:cNvCxnSpPr>
            <a:stCxn id="4" idx="2"/>
          </p:cNvCxnSpPr>
          <p:nvPr/>
        </p:nvCxnSpPr>
        <p:spPr bwMode="auto">
          <a:xfrm rot="16200000" flipH="1">
            <a:off x="1853654" y="3636684"/>
            <a:ext cx="1195595" cy="1299116"/>
          </a:xfrm>
          <a:prstGeom prst="bentConnector2">
            <a:avLst/>
          </a:prstGeom>
          <a:noFill/>
          <a:ln w="25400" cap="flat" cmpd="sng" algn="ctr">
            <a:solidFill>
              <a:schemeClr val="tx1"/>
            </a:solidFill>
            <a:prstDash val="solid"/>
            <a:round/>
            <a:headEnd type="triangle" w="lg" len="lg"/>
            <a:tailEnd type="none" w="lg" len="lg"/>
          </a:ln>
          <a:effectLst/>
        </p:spPr>
      </p:cxnSp>
      <p:cxnSp>
        <p:nvCxnSpPr>
          <p:cNvPr id="16" name="Elbow Connector 15"/>
          <p:cNvCxnSpPr/>
          <p:nvPr/>
        </p:nvCxnSpPr>
        <p:spPr bwMode="auto">
          <a:xfrm flipH="1">
            <a:off x="5568246" y="3688444"/>
            <a:ext cx="914400" cy="914400"/>
          </a:xfrm>
          <a:prstGeom prst="bentConnector3">
            <a:avLst>
              <a:gd name="adj1" fmla="val -2174"/>
            </a:avLst>
          </a:prstGeom>
          <a:noFill/>
          <a:ln w="25400" cap="flat" cmpd="sng" algn="ctr">
            <a:solidFill>
              <a:schemeClr val="tx1"/>
            </a:solidFill>
            <a:prstDash val="solid"/>
            <a:round/>
            <a:headEnd type="none" w="lg" len="lg"/>
            <a:tailEnd type="triangle" w="lg" len="lg"/>
          </a:ln>
          <a:effectLst/>
        </p:spPr>
      </p:cxnSp>
      <p:cxnSp>
        <p:nvCxnSpPr>
          <p:cNvPr id="17" name="Elbow Connector 16"/>
          <p:cNvCxnSpPr/>
          <p:nvPr/>
        </p:nvCxnSpPr>
        <p:spPr bwMode="auto">
          <a:xfrm rot="5400000">
            <a:off x="5630364" y="3636684"/>
            <a:ext cx="1195595" cy="1299116"/>
          </a:xfrm>
          <a:prstGeom prst="bentConnector2">
            <a:avLst/>
          </a:prstGeom>
          <a:noFill/>
          <a:ln w="25400" cap="flat" cmpd="sng" algn="ctr">
            <a:solidFill>
              <a:schemeClr val="tx1"/>
            </a:solidFill>
            <a:prstDash val="solid"/>
            <a:round/>
            <a:headEnd type="triangle" w="lg" len="lg"/>
            <a:tailEnd type="none" w="lg" len="lg"/>
          </a:ln>
          <a:effectLst/>
        </p:spPr>
      </p:cxnSp>
      <p:cxnSp>
        <p:nvCxnSpPr>
          <p:cNvPr id="19" name="Straight Connector 18"/>
          <p:cNvCxnSpPr/>
          <p:nvPr/>
        </p:nvCxnSpPr>
        <p:spPr bwMode="auto">
          <a:xfrm>
            <a:off x="0" y="4028661"/>
            <a:ext cx="9144000" cy="13252"/>
          </a:xfrm>
          <a:prstGeom prst="line">
            <a:avLst/>
          </a:prstGeom>
          <a:noFill/>
          <a:ln w="25400" cap="flat" cmpd="sng" algn="ctr">
            <a:solidFill>
              <a:schemeClr val="tx1"/>
            </a:solidFill>
            <a:prstDash val="dash"/>
            <a:round/>
            <a:headEnd type="none" w="med" len="med"/>
            <a:tailEnd type="none" w="med" len="med"/>
          </a:ln>
          <a:effectLst/>
        </p:spPr>
      </p:cxnSp>
      <p:sp>
        <p:nvSpPr>
          <p:cNvPr id="20" name="TextBox 19"/>
          <p:cNvSpPr txBox="1"/>
          <p:nvPr/>
        </p:nvSpPr>
        <p:spPr>
          <a:xfrm>
            <a:off x="-27199" y="4028661"/>
            <a:ext cx="852156" cy="646331"/>
          </a:xfrm>
          <a:prstGeom prst="rect">
            <a:avLst/>
          </a:prstGeom>
          <a:noFill/>
        </p:spPr>
        <p:txBody>
          <a:bodyPr wrap="none" rtlCol="0">
            <a:spAutoFit/>
          </a:bodyPr>
          <a:lstStyle/>
          <a:p>
            <a:r>
              <a:rPr lang="en-US" sz="1800" dirty="0" smtClean="0">
                <a:latin typeface="Calibri" pitchFamily="34" charset="0"/>
              </a:rPr>
              <a:t>Kernel </a:t>
            </a:r>
          </a:p>
          <a:p>
            <a:r>
              <a:rPr lang="en-US" sz="1800" dirty="0" smtClean="0">
                <a:latin typeface="Calibri" pitchFamily="34" charset="0"/>
              </a:rPr>
              <a:t>Space</a:t>
            </a:r>
          </a:p>
        </p:txBody>
      </p:sp>
      <p:sp>
        <p:nvSpPr>
          <p:cNvPr id="21" name="TextBox 20"/>
          <p:cNvSpPr txBox="1"/>
          <p:nvPr/>
        </p:nvSpPr>
        <p:spPr>
          <a:xfrm>
            <a:off x="-27199" y="3365278"/>
            <a:ext cx="742511" cy="646331"/>
          </a:xfrm>
          <a:prstGeom prst="rect">
            <a:avLst/>
          </a:prstGeom>
          <a:noFill/>
        </p:spPr>
        <p:txBody>
          <a:bodyPr wrap="none" rtlCol="0">
            <a:spAutoFit/>
          </a:bodyPr>
          <a:lstStyle/>
          <a:p>
            <a:r>
              <a:rPr lang="en-US" sz="1800" dirty="0" smtClean="0">
                <a:latin typeface="Calibri" pitchFamily="34" charset="0"/>
              </a:rPr>
              <a:t>User</a:t>
            </a:r>
          </a:p>
          <a:p>
            <a:r>
              <a:rPr lang="en-US" sz="1800" dirty="0" smtClean="0">
                <a:latin typeface="Calibri" pitchFamily="34" charset="0"/>
              </a:rPr>
              <a:t>Space</a:t>
            </a:r>
          </a:p>
        </p:txBody>
      </p:sp>
    </p:spTree>
    <p:extLst>
      <p:ext uri="{BB962C8B-B14F-4D97-AF65-F5344CB8AC3E}">
        <p14:creationId xmlns:p14="http://schemas.microsoft.com/office/powerpoint/2010/main" val="392898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Shared Memory</a:t>
            </a:r>
          </a:p>
        </p:txBody>
      </p:sp>
      <p:sp>
        <p:nvSpPr>
          <p:cNvPr id="3" name="Content Placeholder 2"/>
          <p:cNvSpPr>
            <a:spLocks noGrp="1"/>
          </p:cNvSpPr>
          <p:nvPr>
            <p:ph idx="1"/>
          </p:nvPr>
        </p:nvSpPr>
        <p:spPr/>
        <p:txBody>
          <a:bodyPr>
            <a:normAutofit lnSpcReduction="10000"/>
          </a:bodyPr>
          <a:lstStyle/>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One process </a:t>
            </a:r>
            <a:r>
              <a:rPr lang="en-US" dirty="0">
                <a:solidFill>
                  <a:srgbClr val="FF0000"/>
                </a:solidFill>
                <a:latin typeface="Calibri" charset="0"/>
                <a:ea typeface="Calibri" charset="0"/>
                <a:cs typeface="Calibri" charset="0"/>
              </a:rPr>
              <a:t>creates</a:t>
            </a:r>
            <a:r>
              <a:rPr lang="en-US" dirty="0">
                <a:latin typeface="Calibri" charset="0"/>
                <a:ea typeface="Calibri" charset="0"/>
                <a:cs typeface="Calibri" charset="0"/>
              </a:rPr>
              <a:t> or allocates the shared memory segment. </a:t>
            </a:r>
          </a:p>
          <a:p>
            <a:pPr marL="738188" lvl="1" indent="-338138">
              <a:buClrTx/>
              <a:buSzTx/>
              <a:buFont typeface="Wingdings" charset="0"/>
              <a:buChar char="§"/>
              <a:tabLst>
                <a:tab pos="969963" algn="l"/>
                <a:tab pos="1082675" algn="l"/>
                <a:tab pos="1485900" algn="l"/>
                <a:tab pos="1600200" algn="l"/>
              </a:tabLst>
            </a:pPr>
            <a:r>
              <a:rPr lang="en-US" b="0" dirty="0">
                <a:latin typeface="Calibri" charset="0"/>
                <a:ea typeface="Calibri" charset="0"/>
                <a:cs typeface="Calibri" charset="0"/>
              </a:rPr>
              <a:t>size and access permissions set at creation. </a:t>
            </a:r>
          </a:p>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The process then </a:t>
            </a:r>
            <a:r>
              <a:rPr lang="en-US" dirty="0">
                <a:solidFill>
                  <a:srgbClr val="FF0000"/>
                </a:solidFill>
                <a:latin typeface="Calibri" charset="0"/>
                <a:ea typeface="Calibri" charset="0"/>
                <a:cs typeface="Calibri" charset="0"/>
              </a:rPr>
              <a:t>attaches</a:t>
            </a:r>
            <a:r>
              <a:rPr lang="en-US" dirty="0">
                <a:latin typeface="Calibri" charset="0"/>
                <a:ea typeface="Calibri" charset="0"/>
                <a:cs typeface="Calibri" charset="0"/>
              </a:rPr>
              <a:t> the shared segment, </a:t>
            </a:r>
          </a:p>
          <a:p>
            <a:pPr marL="738188" lvl="1" indent="-338138">
              <a:buClrTx/>
              <a:buSzTx/>
              <a:buFont typeface="Wingdings" charset="0"/>
              <a:buChar char="§"/>
              <a:tabLst>
                <a:tab pos="969963" algn="l"/>
                <a:tab pos="1082675" algn="l"/>
                <a:tab pos="1485900" algn="l"/>
                <a:tab pos="1600200" algn="l"/>
              </a:tabLst>
            </a:pPr>
            <a:r>
              <a:rPr lang="en-US" b="0" dirty="0">
                <a:latin typeface="Calibri" charset="0"/>
                <a:ea typeface="Calibri" charset="0"/>
                <a:cs typeface="Calibri" charset="0"/>
              </a:rPr>
              <a:t>causing it to be mapped into its current data space. </a:t>
            </a:r>
          </a:p>
          <a:p>
            <a:pPr marL="738188" lvl="1" indent="-338138">
              <a:buClrTx/>
              <a:buSzTx/>
              <a:buFont typeface="Wingdings" charset="0"/>
              <a:buChar char="§"/>
              <a:tabLst>
                <a:tab pos="969963" algn="l"/>
                <a:tab pos="1082675" algn="l"/>
                <a:tab pos="1485900" algn="l"/>
                <a:tab pos="1600200" algn="l"/>
              </a:tabLst>
            </a:pPr>
            <a:r>
              <a:rPr lang="en-US" b="0" dirty="0">
                <a:latin typeface="Calibri" charset="0"/>
                <a:ea typeface="Calibri" charset="0"/>
                <a:cs typeface="Calibri" charset="0"/>
              </a:rPr>
              <a:t>If needed, the creating process then initializes the shared memory.</a:t>
            </a:r>
          </a:p>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Once created, and if permissions permit, </a:t>
            </a:r>
          </a:p>
          <a:p>
            <a:pPr marL="738188" lvl="1" indent="-338138">
              <a:buClrTx/>
              <a:buSzTx/>
              <a:buFont typeface="Wingdings" charset="0"/>
              <a:buChar char="§"/>
              <a:tabLst>
                <a:tab pos="969963" algn="l"/>
                <a:tab pos="1082675" algn="l"/>
                <a:tab pos="1485900" algn="l"/>
                <a:tab pos="1600200" algn="l"/>
              </a:tabLst>
            </a:pPr>
            <a:r>
              <a:rPr lang="en-US" b="0" dirty="0">
                <a:latin typeface="Calibri" charset="0"/>
                <a:ea typeface="Calibri" charset="0"/>
                <a:cs typeface="Calibri" charset="0"/>
              </a:rPr>
              <a:t>other processes can gain access to the shared memory segment and map it into their data space.</a:t>
            </a:r>
          </a:p>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Each process accesses the shared memory relative to its attachment address.</a:t>
            </a:r>
          </a:p>
          <a:p>
            <a:pPr marL="338138"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For each process involved, the mapped memory appears to be no different from any other of its memory addresses</a:t>
            </a:r>
            <a:r>
              <a:rPr lang="en-US" b="0" dirty="0">
                <a:latin typeface="Calibri" charset="0"/>
                <a:ea typeface="Calibri" charset="0"/>
                <a:cs typeface="Calibri" charset="0"/>
              </a:rPr>
              <a:t>. </a:t>
            </a:r>
          </a:p>
          <a:p>
            <a:pPr marL="338138" lvl="0" indent="-338138">
              <a:buClrTx/>
              <a:buSzTx/>
              <a:buFont typeface="Wingdings" charset="0"/>
              <a:buChar char="§"/>
              <a:tabLst>
                <a:tab pos="969963" algn="l"/>
                <a:tab pos="1082675" algn="l"/>
                <a:tab pos="1485900" algn="l"/>
                <a:tab pos="1600200" algn="l"/>
              </a:tabLst>
            </a:pPr>
            <a:endParaRPr lang="en-US" b="0" dirty="0">
              <a:latin typeface="Calibri" charset="0"/>
              <a:ea typeface="Calibri" charset="0"/>
              <a:cs typeface="Calibri" charset="0"/>
            </a:endParaRPr>
          </a:p>
          <a:p>
            <a:pPr marL="338138" lvl="0" indent="-338138">
              <a:buClrTx/>
              <a:buSzTx/>
              <a:buFont typeface="Wingdings" charset="0"/>
              <a:buChar char="§"/>
              <a:tabLst>
                <a:tab pos="969963" algn="l"/>
                <a:tab pos="1082675" algn="l"/>
                <a:tab pos="1485900" algn="l"/>
                <a:tab pos="1600200" algn="l"/>
              </a:tabLst>
            </a:pPr>
            <a:endParaRPr lang="en-US" b="0" dirty="0">
              <a:latin typeface="Calibri" charset="0"/>
              <a:ea typeface="Calibri" charset="0"/>
              <a:cs typeface="Calibri" charset="0"/>
            </a:endParaRPr>
          </a:p>
          <a:p>
            <a:pPr marL="0" indent="0">
              <a:buNone/>
            </a:pPr>
            <a:endParaRPr lang="en-US" dirty="0">
              <a:latin typeface="Calibri" charset="0"/>
              <a:ea typeface="Calibri" charset="0"/>
              <a:cs typeface="Calibri" charset="0"/>
            </a:endParaRPr>
          </a:p>
        </p:txBody>
      </p:sp>
    </p:spTree>
    <p:extLst>
      <p:ext uri="{BB962C8B-B14F-4D97-AF65-F5344CB8AC3E}">
        <p14:creationId xmlns:p14="http://schemas.microsoft.com/office/powerpoint/2010/main" val="1999170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Shared Memory</a:t>
            </a:r>
            <a:endParaRPr lang="tr-TR" dirty="0"/>
          </a:p>
        </p:txBody>
      </p:sp>
      <p:sp>
        <p:nvSpPr>
          <p:cNvPr id="3" name="Content Placeholder 2"/>
          <p:cNvSpPr>
            <a:spLocks noGrp="1"/>
          </p:cNvSpPr>
          <p:nvPr>
            <p:ph idx="1"/>
          </p:nvPr>
        </p:nvSpPr>
        <p:spPr/>
        <p:txBody>
          <a:bodyPr>
            <a:normAutofit fontScale="92500" lnSpcReduction="10000"/>
          </a:bodyPr>
          <a:lstStyle/>
          <a:p>
            <a:r>
              <a:rPr lang="tr-TR" dirty="0" err="1" smtClean="0">
                <a:solidFill>
                  <a:srgbClr val="FF0000"/>
                </a:solidFill>
              </a:rPr>
              <a:t>Process</a:t>
            </a:r>
            <a:r>
              <a:rPr lang="tr-TR" dirty="0" smtClean="0">
                <a:solidFill>
                  <a:srgbClr val="FF0000"/>
                </a:solidFill>
              </a:rPr>
              <a:t> A</a:t>
            </a:r>
          </a:p>
          <a:p>
            <a:pPr lvl="1"/>
            <a:r>
              <a:rPr lang="tr-TR" dirty="0" err="1"/>
              <a:t>Create</a:t>
            </a:r>
            <a:r>
              <a:rPr lang="tr-TR" dirty="0"/>
              <a:t> </a:t>
            </a:r>
            <a:r>
              <a:rPr lang="tr-TR" dirty="0" err="1"/>
              <a:t>shared</a:t>
            </a:r>
            <a:r>
              <a:rPr lang="tr-TR" dirty="0"/>
              <a:t> </a:t>
            </a:r>
            <a:r>
              <a:rPr lang="tr-TR" dirty="0" err="1"/>
              <a:t>memory</a:t>
            </a:r>
            <a:r>
              <a:rPr lang="tr-TR" dirty="0"/>
              <a:t> </a:t>
            </a:r>
            <a:r>
              <a:rPr lang="tr-TR" dirty="0" err="1" smtClean="0"/>
              <a:t>segment</a:t>
            </a:r>
            <a:endParaRPr lang="tr-TR" dirty="0" smtClean="0"/>
          </a:p>
          <a:p>
            <a:pPr lvl="2"/>
            <a:r>
              <a:rPr lang="tr-TR" b="1" dirty="0" err="1" smtClean="0">
                <a:latin typeface="Courier" charset="0"/>
                <a:ea typeface="Courier" charset="0"/>
                <a:cs typeface="Courier" charset="0"/>
              </a:rPr>
              <a:t>segment</a:t>
            </a:r>
            <a:r>
              <a:rPr lang="tr-TR" b="1" dirty="0" smtClean="0">
                <a:latin typeface="Courier" charset="0"/>
                <a:ea typeface="Courier" charset="0"/>
                <a:cs typeface="Courier" charset="0"/>
              </a:rPr>
              <a:t> </a:t>
            </a:r>
            <a:r>
              <a:rPr lang="tr-TR" b="1" dirty="0" err="1">
                <a:latin typeface="Courier" charset="0"/>
                <a:ea typeface="Courier" charset="0"/>
                <a:cs typeface="Courier" charset="0"/>
              </a:rPr>
              <a:t>id</a:t>
            </a:r>
            <a:r>
              <a:rPr lang="tr-TR" b="1" dirty="0">
                <a:latin typeface="Courier" charset="0"/>
                <a:ea typeface="Courier" charset="0"/>
                <a:cs typeface="Courier" charset="0"/>
              </a:rPr>
              <a:t> = </a:t>
            </a:r>
            <a:r>
              <a:rPr lang="tr-TR" b="1" dirty="0" err="1">
                <a:latin typeface="Courier" charset="0"/>
                <a:ea typeface="Courier" charset="0"/>
                <a:cs typeface="Courier" charset="0"/>
              </a:rPr>
              <a:t>shmget</a:t>
            </a:r>
            <a:r>
              <a:rPr lang="tr-TR" b="1" dirty="0">
                <a:latin typeface="Courier" charset="0"/>
                <a:ea typeface="Courier" charset="0"/>
                <a:cs typeface="Courier" charset="0"/>
              </a:rPr>
              <a:t>(</a:t>
            </a:r>
            <a:r>
              <a:rPr lang="tr-TR" b="1" dirty="0" err="1">
                <a:solidFill>
                  <a:srgbClr val="0070C0"/>
                </a:solidFill>
                <a:latin typeface="Courier" charset="0"/>
                <a:ea typeface="Courier" charset="0"/>
                <a:cs typeface="Courier" charset="0"/>
              </a:rPr>
              <a:t>key</a:t>
            </a:r>
            <a:r>
              <a:rPr lang="tr-TR" b="1" dirty="0">
                <a:latin typeface="Courier" charset="0"/>
                <a:ea typeface="Courier" charset="0"/>
                <a:cs typeface="Courier" charset="0"/>
              </a:rPr>
              <a:t>, size, IPC_CREAT);</a:t>
            </a:r>
          </a:p>
          <a:p>
            <a:pPr lvl="1"/>
            <a:r>
              <a:rPr lang="tr-TR" dirty="0" err="1"/>
              <a:t>Attach</a:t>
            </a:r>
            <a:r>
              <a:rPr lang="tr-TR" dirty="0"/>
              <a:t> </a:t>
            </a:r>
            <a:r>
              <a:rPr lang="tr-TR" dirty="0" err="1"/>
              <a:t>shared</a:t>
            </a:r>
            <a:r>
              <a:rPr lang="tr-TR" dirty="0"/>
              <a:t> </a:t>
            </a:r>
            <a:r>
              <a:rPr lang="tr-TR" dirty="0" err="1"/>
              <a:t>memory</a:t>
            </a:r>
            <a:r>
              <a:rPr lang="tr-TR" dirty="0"/>
              <a:t> </a:t>
            </a:r>
            <a:r>
              <a:rPr lang="tr-TR" dirty="0" err="1"/>
              <a:t>to</a:t>
            </a:r>
            <a:r>
              <a:rPr lang="tr-TR" dirty="0"/>
              <a:t> </a:t>
            </a:r>
            <a:r>
              <a:rPr lang="tr-TR" dirty="0" err="1"/>
              <a:t>its</a:t>
            </a:r>
            <a:r>
              <a:rPr lang="tr-TR" dirty="0"/>
              <a:t> </a:t>
            </a:r>
            <a:r>
              <a:rPr lang="tr-TR" dirty="0" err="1"/>
              <a:t>address</a:t>
            </a:r>
            <a:r>
              <a:rPr lang="tr-TR" dirty="0"/>
              <a:t> </a:t>
            </a:r>
            <a:r>
              <a:rPr lang="tr-TR" dirty="0" err="1" smtClean="0"/>
              <a:t>space</a:t>
            </a:r>
            <a:endParaRPr lang="tr-TR" dirty="0" smtClean="0"/>
          </a:p>
          <a:p>
            <a:pPr lvl="2"/>
            <a:r>
              <a:rPr lang="tr-TR" b="1" dirty="0" err="1" smtClean="0">
                <a:latin typeface="Courier" charset="0"/>
                <a:ea typeface="Courier" charset="0"/>
                <a:cs typeface="Courier" charset="0"/>
              </a:rPr>
              <a:t>addr</a:t>
            </a:r>
            <a:r>
              <a:rPr lang="tr-TR" b="1" dirty="0">
                <a:latin typeface="Courier" charset="0"/>
                <a:ea typeface="Courier" charset="0"/>
                <a:cs typeface="Courier" charset="0"/>
              </a:rPr>
              <a:t>= (</a:t>
            </a:r>
            <a:r>
              <a:rPr lang="tr-TR" b="1" dirty="0" err="1">
                <a:latin typeface="Courier" charset="0"/>
                <a:ea typeface="Courier" charset="0"/>
                <a:cs typeface="Courier" charset="0"/>
              </a:rPr>
              <a:t>char</a:t>
            </a:r>
            <a:r>
              <a:rPr lang="tr-TR" b="1" dirty="0">
                <a:latin typeface="Courier" charset="0"/>
                <a:ea typeface="Courier" charset="0"/>
                <a:cs typeface="Courier" charset="0"/>
              </a:rPr>
              <a:t> *) </a:t>
            </a:r>
            <a:r>
              <a:rPr lang="tr-TR" b="1" dirty="0" err="1">
                <a:latin typeface="Courier" charset="0"/>
                <a:ea typeface="Courier" charset="0"/>
                <a:cs typeface="Courier" charset="0"/>
              </a:rPr>
              <a:t>shmat</a:t>
            </a:r>
            <a:r>
              <a:rPr lang="tr-TR" b="1" dirty="0">
                <a:latin typeface="Courier" charset="0"/>
                <a:ea typeface="Courier" charset="0"/>
                <a:cs typeface="Courier" charset="0"/>
              </a:rPr>
              <a:t>(</a:t>
            </a:r>
            <a:r>
              <a:rPr lang="tr-TR" b="1" dirty="0" err="1">
                <a:latin typeface="Courier" charset="0"/>
                <a:ea typeface="Courier" charset="0"/>
                <a:cs typeface="Courier" charset="0"/>
              </a:rPr>
              <a:t>id</a:t>
            </a:r>
            <a:r>
              <a:rPr lang="tr-TR" b="1" dirty="0">
                <a:latin typeface="Courier" charset="0"/>
                <a:ea typeface="Courier" charset="0"/>
                <a:cs typeface="Courier" charset="0"/>
              </a:rPr>
              <a:t>, NULL, 0);</a:t>
            </a:r>
          </a:p>
          <a:p>
            <a:pPr lvl="1"/>
            <a:r>
              <a:rPr lang="tr-TR" dirty="0"/>
              <a:t> </a:t>
            </a:r>
            <a:r>
              <a:rPr lang="tr-TR" dirty="0" err="1"/>
              <a:t>write</a:t>
            </a:r>
            <a:r>
              <a:rPr lang="tr-TR" dirty="0"/>
              <a:t> </a:t>
            </a:r>
            <a:r>
              <a:rPr lang="tr-TR" dirty="0" err="1"/>
              <a:t>to</a:t>
            </a:r>
            <a:r>
              <a:rPr lang="tr-TR" dirty="0"/>
              <a:t> </a:t>
            </a:r>
            <a:r>
              <a:rPr lang="tr-TR" dirty="0" err="1"/>
              <a:t>the</a:t>
            </a:r>
            <a:r>
              <a:rPr lang="tr-TR" dirty="0"/>
              <a:t> </a:t>
            </a:r>
            <a:r>
              <a:rPr lang="tr-TR" dirty="0" err="1"/>
              <a:t>shared</a:t>
            </a:r>
            <a:r>
              <a:rPr lang="tr-TR" dirty="0"/>
              <a:t> </a:t>
            </a:r>
            <a:r>
              <a:rPr lang="tr-TR" dirty="0" err="1" smtClean="0"/>
              <a:t>memory</a:t>
            </a:r>
            <a:endParaRPr lang="tr-TR" dirty="0" smtClean="0"/>
          </a:p>
          <a:p>
            <a:pPr lvl="2"/>
            <a:r>
              <a:rPr lang="tr-TR" b="1" dirty="0" smtClean="0">
                <a:latin typeface="Courier" charset="0"/>
                <a:ea typeface="Courier" charset="0"/>
                <a:cs typeface="Courier" charset="0"/>
              </a:rPr>
              <a:t>*</a:t>
            </a:r>
            <a:r>
              <a:rPr lang="tr-TR" b="1" dirty="0" err="1" smtClean="0">
                <a:latin typeface="Courier" charset="0"/>
                <a:ea typeface="Courier" charset="0"/>
                <a:cs typeface="Courier" charset="0"/>
              </a:rPr>
              <a:t>addr</a:t>
            </a:r>
            <a:r>
              <a:rPr lang="tr-TR" b="1" dirty="0" smtClean="0">
                <a:latin typeface="Courier" charset="0"/>
                <a:ea typeface="Courier" charset="0"/>
                <a:cs typeface="Courier" charset="0"/>
              </a:rPr>
              <a:t> </a:t>
            </a:r>
            <a:r>
              <a:rPr lang="tr-TR" b="1" dirty="0">
                <a:latin typeface="Courier" charset="0"/>
                <a:ea typeface="Courier" charset="0"/>
                <a:cs typeface="Courier" charset="0"/>
              </a:rPr>
              <a:t>= 1;</a:t>
            </a:r>
          </a:p>
          <a:p>
            <a:pPr lvl="1"/>
            <a:r>
              <a:rPr lang="tr-TR" dirty="0" err="1"/>
              <a:t>Detach</a:t>
            </a:r>
            <a:r>
              <a:rPr lang="tr-TR" dirty="0"/>
              <a:t> </a:t>
            </a:r>
            <a:r>
              <a:rPr lang="tr-TR" dirty="0" err="1"/>
              <a:t>shared</a:t>
            </a:r>
            <a:r>
              <a:rPr lang="tr-TR" dirty="0"/>
              <a:t> </a:t>
            </a:r>
            <a:r>
              <a:rPr lang="tr-TR" dirty="0" err="1" smtClean="0"/>
              <a:t>memory</a:t>
            </a:r>
            <a:endParaRPr lang="tr-TR" dirty="0" smtClean="0"/>
          </a:p>
          <a:p>
            <a:pPr lvl="2"/>
            <a:r>
              <a:rPr lang="tr-TR" b="1" dirty="0" err="1" smtClean="0">
                <a:latin typeface="Courier" charset="0"/>
                <a:ea typeface="Courier" charset="0"/>
                <a:cs typeface="Courier" charset="0"/>
              </a:rPr>
              <a:t>shmdt</a:t>
            </a:r>
            <a:r>
              <a:rPr lang="tr-TR" b="1" dirty="0" smtClean="0">
                <a:latin typeface="Courier" charset="0"/>
                <a:ea typeface="Courier" charset="0"/>
                <a:cs typeface="Courier" charset="0"/>
              </a:rPr>
              <a:t>(</a:t>
            </a:r>
            <a:r>
              <a:rPr lang="tr-TR" b="1" dirty="0" err="1" smtClean="0">
                <a:latin typeface="Courier" charset="0"/>
                <a:ea typeface="Courier" charset="0"/>
                <a:cs typeface="Courier" charset="0"/>
              </a:rPr>
              <a:t>addr</a:t>
            </a:r>
            <a:r>
              <a:rPr lang="tr-TR" b="1" dirty="0" smtClean="0">
                <a:latin typeface="Courier" charset="0"/>
                <a:ea typeface="Courier" charset="0"/>
                <a:cs typeface="Courier" charset="0"/>
              </a:rPr>
              <a:t>);</a:t>
            </a:r>
          </a:p>
          <a:p>
            <a:r>
              <a:rPr lang="tr-TR" dirty="0" err="1" smtClean="0">
                <a:solidFill>
                  <a:srgbClr val="FF0000"/>
                </a:solidFill>
              </a:rPr>
              <a:t>Process</a:t>
            </a:r>
            <a:r>
              <a:rPr lang="tr-TR" dirty="0" smtClean="0">
                <a:solidFill>
                  <a:srgbClr val="FF0000"/>
                </a:solidFill>
              </a:rPr>
              <a:t> B</a:t>
            </a:r>
          </a:p>
          <a:p>
            <a:pPr lvl="1"/>
            <a:r>
              <a:rPr lang="tr-TR" dirty="0" err="1"/>
              <a:t>Use</a:t>
            </a:r>
            <a:r>
              <a:rPr lang="tr-TR" dirty="0"/>
              <a:t> </a:t>
            </a:r>
            <a:r>
              <a:rPr lang="tr-TR" dirty="0" err="1"/>
              <a:t>existing</a:t>
            </a:r>
            <a:r>
              <a:rPr lang="tr-TR" dirty="0"/>
              <a:t> </a:t>
            </a:r>
            <a:r>
              <a:rPr lang="tr-TR" dirty="0" err="1"/>
              <a:t>segment</a:t>
            </a:r>
            <a:r>
              <a:rPr lang="tr-TR" dirty="0"/>
              <a:t> (</a:t>
            </a:r>
            <a:r>
              <a:rPr lang="tr-TR" dirty="0" err="1"/>
              <a:t>same</a:t>
            </a:r>
            <a:r>
              <a:rPr lang="tr-TR" dirty="0"/>
              <a:t> </a:t>
            </a:r>
            <a:r>
              <a:rPr lang="tr-TR" dirty="0" err="1"/>
              <a:t>key</a:t>
            </a:r>
            <a:r>
              <a:rPr lang="tr-TR" dirty="0"/>
              <a:t>, </a:t>
            </a:r>
            <a:r>
              <a:rPr lang="tr-TR" dirty="0" err="1"/>
              <a:t>no</a:t>
            </a:r>
            <a:r>
              <a:rPr lang="tr-TR" dirty="0"/>
              <a:t> IPC_CREAT)</a:t>
            </a:r>
          </a:p>
          <a:p>
            <a:pPr lvl="2"/>
            <a:r>
              <a:rPr lang="tr-TR" b="1" dirty="0" err="1" smtClean="0">
                <a:latin typeface="Courier" charset="0"/>
                <a:ea typeface="Courier" charset="0"/>
                <a:cs typeface="Courier" charset="0"/>
              </a:rPr>
              <a:t>segment</a:t>
            </a:r>
            <a:r>
              <a:rPr lang="tr-TR" b="1" dirty="0" smtClean="0">
                <a:latin typeface="Courier" charset="0"/>
                <a:ea typeface="Courier" charset="0"/>
                <a:cs typeface="Courier" charset="0"/>
              </a:rPr>
              <a:t> </a:t>
            </a:r>
            <a:r>
              <a:rPr lang="tr-TR" b="1" dirty="0" err="1">
                <a:latin typeface="Courier" charset="0"/>
                <a:ea typeface="Courier" charset="0"/>
                <a:cs typeface="Courier" charset="0"/>
              </a:rPr>
              <a:t>id</a:t>
            </a:r>
            <a:r>
              <a:rPr lang="tr-TR" b="1" dirty="0">
                <a:latin typeface="Courier" charset="0"/>
                <a:ea typeface="Courier" charset="0"/>
                <a:cs typeface="Courier" charset="0"/>
              </a:rPr>
              <a:t> = </a:t>
            </a:r>
            <a:r>
              <a:rPr lang="tr-TR" b="1" dirty="0" err="1">
                <a:latin typeface="Courier" charset="0"/>
                <a:ea typeface="Courier" charset="0"/>
                <a:cs typeface="Courier" charset="0"/>
              </a:rPr>
              <a:t>shmget</a:t>
            </a:r>
            <a:r>
              <a:rPr lang="tr-TR" b="1" dirty="0">
                <a:latin typeface="Courier" charset="0"/>
                <a:ea typeface="Courier" charset="0"/>
                <a:cs typeface="Courier" charset="0"/>
              </a:rPr>
              <a:t>(</a:t>
            </a:r>
            <a:r>
              <a:rPr lang="tr-TR" b="1" dirty="0" err="1">
                <a:solidFill>
                  <a:srgbClr val="0070C0"/>
                </a:solidFill>
                <a:latin typeface="Courier" charset="0"/>
                <a:ea typeface="Courier" charset="0"/>
                <a:cs typeface="Courier" charset="0"/>
              </a:rPr>
              <a:t>key</a:t>
            </a:r>
            <a:r>
              <a:rPr lang="tr-TR" b="1" dirty="0">
                <a:latin typeface="Courier" charset="0"/>
                <a:ea typeface="Courier" charset="0"/>
                <a:cs typeface="Courier" charset="0"/>
              </a:rPr>
              <a:t>, size, 0666);</a:t>
            </a:r>
          </a:p>
          <a:p>
            <a:pPr lvl="2"/>
            <a:r>
              <a:rPr lang="tr-TR" b="1" dirty="0" err="1" smtClean="0">
                <a:latin typeface="Courier" charset="0"/>
                <a:ea typeface="Courier" charset="0"/>
                <a:cs typeface="Courier" charset="0"/>
              </a:rPr>
              <a:t>addr</a:t>
            </a:r>
            <a:r>
              <a:rPr lang="tr-TR" b="1" dirty="0" smtClean="0">
                <a:latin typeface="Courier" charset="0"/>
                <a:ea typeface="Courier" charset="0"/>
                <a:cs typeface="Courier" charset="0"/>
              </a:rPr>
              <a:t> </a:t>
            </a:r>
            <a:r>
              <a:rPr lang="tr-TR" b="1" dirty="0">
                <a:latin typeface="Courier" charset="0"/>
                <a:ea typeface="Courier" charset="0"/>
                <a:cs typeface="Courier" charset="0"/>
              </a:rPr>
              <a:t>= (</a:t>
            </a:r>
            <a:r>
              <a:rPr lang="tr-TR" b="1" dirty="0" err="1">
                <a:latin typeface="Courier" charset="0"/>
                <a:ea typeface="Courier" charset="0"/>
                <a:cs typeface="Courier" charset="0"/>
              </a:rPr>
              <a:t>char</a:t>
            </a:r>
            <a:r>
              <a:rPr lang="tr-TR" b="1" dirty="0">
                <a:latin typeface="Courier" charset="0"/>
                <a:ea typeface="Courier" charset="0"/>
                <a:cs typeface="Courier" charset="0"/>
              </a:rPr>
              <a:t> *) </a:t>
            </a:r>
            <a:r>
              <a:rPr lang="tr-TR" b="1" dirty="0" err="1">
                <a:latin typeface="Courier" charset="0"/>
                <a:ea typeface="Courier" charset="0"/>
                <a:cs typeface="Courier" charset="0"/>
              </a:rPr>
              <a:t>shmat</a:t>
            </a:r>
            <a:r>
              <a:rPr lang="tr-TR" b="1" dirty="0">
                <a:latin typeface="Courier" charset="0"/>
                <a:ea typeface="Courier" charset="0"/>
                <a:cs typeface="Courier" charset="0"/>
              </a:rPr>
              <a:t>(</a:t>
            </a:r>
            <a:r>
              <a:rPr lang="tr-TR" b="1" dirty="0" err="1">
                <a:latin typeface="Courier" charset="0"/>
                <a:ea typeface="Courier" charset="0"/>
                <a:cs typeface="Courier" charset="0"/>
              </a:rPr>
              <a:t>id</a:t>
            </a:r>
            <a:r>
              <a:rPr lang="tr-TR" b="1" dirty="0">
                <a:latin typeface="Courier" charset="0"/>
                <a:ea typeface="Courier" charset="0"/>
                <a:cs typeface="Courier" charset="0"/>
              </a:rPr>
              <a:t>, NULL, 0);</a:t>
            </a:r>
          </a:p>
          <a:p>
            <a:pPr lvl="2"/>
            <a:r>
              <a:rPr lang="tr-TR" b="1" dirty="0" smtClean="0">
                <a:latin typeface="Courier" charset="0"/>
                <a:ea typeface="Courier" charset="0"/>
                <a:cs typeface="Courier" charset="0"/>
              </a:rPr>
              <a:t>c </a:t>
            </a:r>
            <a:r>
              <a:rPr lang="tr-TR" b="1" dirty="0">
                <a:latin typeface="Courier" charset="0"/>
                <a:ea typeface="Courier" charset="0"/>
                <a:cs typeface="Courier" charset="0"/>
              </a:rPr>
              <a:t>= *</a:t>
            </a:r>
            <a:r>
              <a:rPr lang="tr-TR" b="1" dirty="0" err="1">
                <a:latin typeface="Courier" charset="0"/>
                <a:ea typeface="Courier" charset="0"/>
                <a:cs typeface="Courier" charset="0"/>
              </a:rPr>
              <a:t>addr</a:t>
            </a:r>
            <a:r>
              <a:rPr lang="tr-TR" b="1" dirty="0">
                <a:latin typeface="Courier" charset="0"/>
                <a:ea typeface="Courier" charset="0"/>
                <a:cs typeface="Courier" charset="0"/>
              </a:rPr>
              <a:t>;</a:t>
            </a:r>
          </a:p>
          <a:p>
            <a:pPr lvl="2"/>
            <a:r>
              <a:rPr lang="tr-TR" b="1" dirty="0" err="1" smtClean="0">
                <a:latin typeface="Courier" charset="0"/>
                <a:ea typeface="Courier" charset="0"/>
                <a:cs typeface="Courier" charset="0"/>
              </a:rPr>
              <a:t>shmdt</a:t>
            </a:r>
            <a:r>
              <a:rPr lang="tr-TR" b="1" dirty="0" smtClean="0">
                <a:latin typeface="Courier" charset="0"/>
                <a:ea typeface="Courier" charset="0"/>
                <a:cs typeface="Courier" charset="0"/>
              </a:rPr>
              <a:t>(</a:t>
            </a:r>
            <a:r>
              <a:rPr lang="tr-TR" b="1" dirty="0" err="1" smtClean="0">
                <a:latin typeface="Courier" charset="0"/>
                <a:ea typeface="Courier" charset="0"/>
                <a:cs typeface="Courier" charset="0"/>
              </a:rPr>
              <a:t>addr</a:t>
            </a:r>
            <a:r>
              <a:rPr lang="tr-TR" b="1" dirty="0">
                <a:latin typeface="Courier" charset="0"/>
                <a:ea typeface="Courier" charset="0"/>
                <a:cs typeface="Courier" charset="0"/>
              </a:rPr>
              <a:t>);</a:t>
            </a:r>
          </a:p>
          <a:p>
            <a:pPr lvl="1"/>
            <a:endParaRPr lang="tr-TR" dirty="0"/>
          </a:p>
          <a:p>
            <a:pPr marL="914400" lvl="2" indent="0">
              <a:buNone/>
            </a:pPr>
            <a:endParaRPr lang="tr-TR" dirty="0"/>
          </a:p>
          <a:p>
            <a:pPr lvl="1"/>
            <a:endParaRPr lang="tr-TR" dirty="0"/>
          </a:p>
        </p:txBody>
      </p:sp>
    </p:spTree>
    <p:extLst>
      <p:ext uri="{BB962C8B-B14F-4D97-AF65-F5344CB8AC3E}">
        <p14:creationId xmlns:p14="http://schemas.microsoft.com/office/powerpoint/2010/main" val="1593709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Example: Producer-Consumer Problem </a:t>
            </a:r>
          </a:p>
        </p:txBody>
      </p:sp>
      <p:sp>
        <p:nvSpPr>
          <p:cNvPr id="32771" name="Rectangle 3"/>
          <p:cNvSpPr>
            <a:spLocks noGrp="1" noChangeArrowheads="1"/>
          </p:cNvSpPr>
          <p:nvPr>
            <p:ph idx="1"/>
          </p:nvPr>
        </p:nvSpPr>
        <p:spPr/>
        <p:txBody>
          <a:bodyPr/>
          <a:lstStyle/>
          <a:p>
            <a:r>
              <a:rPr lang="en-US" i="1">
                <a:latin typeface="Calibri" charset="0"/>
                <a:ea typeface="Calibri" charset="0"/>
                <a:cs typeface="Calibri" charset="0"/>
              </a:rPr>
              <a:t>Producer</a:t>
            </a:r>
            <a:r>
              <a:rPr lang="en-US">
                <a:latin typeface="Calibri" charset="0"/>
                <a:ea typeface="Calibri" charset="0"/>
                <a:cs typeface="Calibri" charset="0"/>
              </a:rPr>
              <a:t> process produces information that is consumed by a </a:t>
            </a:r>
            <a:r>
              <a:rPr lang="en-US" i="1">
                <a:latin typeface="Calibri" charset="0"/>
                <a:ea typeface="Calibri" charset="0"/>
                <a:cs typeface="Calibri" charset="0"/>
              </a:rPr>
              <a:t>consumer</a:t>
            </a:r>
            <a:r>
              <a:rPr lang="en-US">
                <a:latin typeface="Calibri" charset="0"/>
                <a:ea typeface="Calibri" charset="0"/>
                <a:cs typeface="Calibri" charset="0"/>
              </a:rPr>
              <a:t> process </a:t>
            </a:r>
          </a:p>
          <a:p>
            <a:pPr lvl="1"/>
            <a:r>
              <a:rPr lang="en-US" sz="1800">
                <a:latin typeface="Calibri" charset="0"/>
                <a:ea typeface="Calibri" charset="0"/>
                <a:cs typeface="Calibri" charset="0"/>
              </a:rPr>
              <a:t>e.g. print utility places data and printer fetches data to print.</a:t>
            </a:r>
          </a:p>
        </p:txBody>
      </p:sp>
      <p:pic>
        <p:nvPicPr>
          <p:cNvPr id="32772" name="Picture 5" descr="http://www.cs.oberlin.edu/~jdonalds/341/Producer-Consumer.png"/>
          <p:cNvPicPr>
            <a:picLocks noChangeAspect="1" noChangeArrowheads="1"/>
          </p:cNvPicPr>
          <p:nvPr/>
        </p:nvPicPr>
        <p:blipFill>
          <a:blip r:embed="rId3"/>
          <a:srcRect/>
          <a:stretch>
            <a:fillRect/>
          </a:stretch>
        </p:blipFill>
        <p:spPr bwMode="auto">
          <a:xfrm>
            <a:off x="1616742" y="2743200"/>
            <a:ext cx="5535612" cy="2760663"/>
          </a:xfrm>
          <a:prstGeom prst="rect">
            <a:avLst/>
          </a:prstGeom>
          <a:noFill/>
          <a:ln w="9525">
            <a:noFill/>
            <a:miter lim="800000"/>
            <a:headEnd/>
            <a:tailEnd/>
          </a:ln>
        </p:spPr>
      </p:pic>
    </p:spTree>
    <p:extLst>
      <p:ext uri="{BB962C8B-B14F-4D97-AF65-F5344CB8AC3E}">
        <p14:creationId xmlns:p14="http://schemas.microsoft.com/office/powerpoint/2010/main" val="128943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1732" y="228600"/>
            <a:ext cx="8229600" cy="576263"/>
          </a:xfrm>
        </p:spPr>
        <p:txBody>
          <a:bodyPr/>
          <a:lstStyle/>
          <a:p>
            <a:pPr eaLnBrk="1" hangingPunct="1"/>
            <a:r>
              <a:rPr lang="en-US"/>
              <a:t>Server code for producer</a:t>
            </a:r>
          </a:p>
        </p:txBody>
      </p:sp>
      <p:sp>
        <p:nvSpPr>
          <p:cNvPr id="5" name="Text Box 4"/>
          <p:cNvSpPr txBox="1">
            <a:spLocks noChangeArrowheads="1"/>
          </p:cNvSpPr>
          <p:nvPr/>
        </p:nvSpPr>
        <p:spPr bwMode="auto">
          <a:xfrm>
            <a:off x="457200" y="1008062"/>
            <a:ext cx="8475662" cy="5509201"/>
          </a:xfrm>
          <a:prstGeom prst="rect">
            <a:avLst/>
          </a:prstGeom>
          <a:solidFill>
            <a:srgbClr val="F6F5BD"/>
          </a:solidFill>
          <a:ln w="12700">
            <a:solidFill>
              <a:schemeClr val="tx1"/>
            </a:solidFill>
            <a:miter lim="800000"/>
            <a:headEnd/>
            <a:tailEnd/>
          </a:ln>
          <a:effectLst/>
        </p:spPr>
        <p:txBody>
          <a:bodyPr wrap="square">
            <a:spAutoFit/>
          </a:bodyPr>
          <a:lstStyle/>
          <a:p>
            <a:pPr>
              <a:buFont typeface="Wingdings" charset="2"/>
              <a:buNone/>
            </a:pPr>
            <a:r>
              <a:rPr lang="en-US" sz="1600" dirty="0">
                <a:latin typeface="Courier"/>
                <a:cs typeface="Courier"/>
              </a:rPr>
              <a:t>main() {</a:t>
            </a:r>
          </a:p>
          <a:p>
            <a:pPr>
              <a:buFont typeface="Wingdings" charset="2"/>
              <a:buNone/>
            </a:pPr>
            <a:r>
              <a:rPr lang="en-US" sz="1600" dirty="0">
                <a:latin typeface="Courier"/>
                <a:cs typeface="Courier"/>
              </a:rPr>
              <a:t>    char c;  </a:t>
            </a:r>
            <a:r>
              <a:rPr lang="en-US" sz="1600" dirty="0" err="1">
                <a:latin typeface="Courier"/>
                <a:cs typeface="Courier"/>
              </a:rPr>
              <a:t>int</a:t>
            </a:r>
            <a:r>
              <a:rPr lang="en-US" sz="1600" dirty="0">
                <a:latin typeface="Courier"/>
                <a:cs typeface="Courier"/>
              </a:rPr>
              <a:t> </a:t>
            </a:r>
            <a:r>
              <a:rPr lang="en-US" sz="1600" dirty="0" err="1">
                <a:latin typeface="Courier"/>
                <a:cs typeface="Courier"/>
              </a:rPr>
              <a:t>shmid</a:t>
            </a:r>
            <a:r>
              <a:rPr lang="en-US" sz="1600" dirty="0">
                <a:latin typeface="Courier"/>
                <a:cs typeface="Courier"/>
              </a:rPr>
              <a:t>;   </a:t>
            </a:r>
            <a:r>
              <a:rPr lang="en-US" sz="1600" dirty="0" err="1">
                <a:latin typeface="Courier"/>
                <a:cs typeface="Courier"/>
              </a:rPr>
              <a:t>key_t</a:t>
            </a:r>
            <a:r>
              <a:rPr lang="en-US" sz="1600" dirty="0">
                <a:latin typeface="Courier"/>
                <a:cs typeface="Courier"/>
              </a:rPr>
              <a:t> </a:t>
            </a:r>
            <a:r>
              <a:rPr lang="en-US" sz="1600" dirty="0">
                <a:solidFill>
                  <a:schemeClr val="accent2"/>
                </a:solidFill>
                <a:latin typeface="Courier"/>
                <a:cs typeface="Courier"/>
              </a:rPr>
              <a:t>key=</a:t>
            </a:r>
            <a:r>
              <a:rPr lang="en-US" sz="1600" dirty="0">
                <a:solidFill>
                  <a:srgbClr val="3366FF"/>
                </a:solidFill>
                <a:latin typeface="Courier"/>
                <a:cs typeface="Courier"/>
              </a:rPr>
              <a:t>5678</a:t>
            </a:r>
            <a:r>
              <a:rPr lang="en-US" sz="1600" dirty="0">
                <a:latin typeface="Courier"/>
                <a:cs typeface="Courier"/>
              </a:rPr>
              <a:t>;</a:t>
            </a:r>
          </a:p>
          <a:p>
            <a:pPr>
              <a:buFont typeface="Wingdings" charset="2"/>
              <a:buNone/>
            </a:pPr>
            <a:r>
              <a:rPr lang="en-US" sz="1600" dirty="0">
                <a:latin typeface="Courier"/>
                <a:cs typeface="Courier"/>
              </a:rPr>
              <a:t>    char *</a:t>
            </a:r>
            <a:r>
              <a:rPr lang="en-US" sz="1600" dirty="0" err="1">
                <a:latin typeface="Courier"/>
                <a:cs typeface="Courier"/>
              </a:rPr>
              <a:t>shm</a:t>
            </a:r>
            <a:r>
              <a:rPr lang="en-US" sz="1600" dirty="0">
                <a:latin typeface="Courier"/>
                <a:cs typeface="Courier"/>
              </a:rPr>
              <a:t>, *s;</a:t>
            </a:r>
          </a:p>
          <a:p>
            <a:pPr>
              <a:buFont typeface="Wingdings" charset="2"/>
              <a:buNone/>
            </a:pPr>
            <a:r>
              <a:rPr lang="en-US" sz="1600" dirty="0">
                <a:solidFill>
                  <a:srgbClr val="FF0000"/>
                </a:solidFill>
                <a:latin typeface="Courier"/>
                <a:cs typeface="Courier"/>
              </a:rPr>
              <a:t>   /*  Create the segment. */</a:t>
            </a:r>
          </a:p>
          <a:p>
            <a:pPr>
              <a:buFont typeface="Wingdings" charset="2"/>
              <a:buNone/>
            </a:pPr>
            <a:r>
              <a:rPr lang="en-US" sz="1600" dirty="0">
                <a:latin typeface="Courier"/>
                <a:cs typeface="Courier"/>
              </a:rPr>
              <a:t>    if ((</a:t>
            </a:r>
            <a:r>
              <a:rPr lang="en-US" sz="1600" dirty="0" err="1">
                <a:solidFill>
                  <a:schemeClr val="accent2"/>
                </a:solidFill>
                <a:latin typeface="Courier"/>
                <a:cs typeface="Courier"/>
              </a:rPr>
              <a:t>shmid</a:t>
            </a:r>
            <a:r>
              <a:rPr lang="en-US" sz="1600" dirty="0">
                <a:solidFill>
                  <a:schemeClr val="accent2"/>
                </a:solidFill>
                <a:latin typeface="Courier"/>
                <a:cs typeface="Courier"/>
              </a:rPr>
              <a:t> = </a:t>
            </a:r>
            <a:r>
              <a:rPr lang="en-US" sz="1600" dirty="0" err="1">
                <a:solidFill>
                  <a:schemeClr val="accent2"/>
                </a:solidFill>
                <a:latin typeface="Courier"/>
                <a:cs typeface="Courier"/>
              </a:rPr>
              <a:t>shmget</a:t>
            </a:r>
            <a:r>
              <a:rPr lang="en-US" sz="1600" dirty="0">
                <a:solidFill>
                  <a:schemeClr val="accent2"/>
                </a:solidFill>
                <a:latin typeface="Courier"/>
                <a:cs typeface="Courier"/>
              </a:rPr>
              <a:t>(key, 27, IPC_CREAT | 0666)) </a:t>
            </a:r>
            <a:r>
              <a:rPr lang="en-US" sz="1600" dirty="0">
                <a:latin typeface="Courier"/>
                <a:cs typeface="Courier"/>
              </a:rPr>
              <a:t>&lt; 0) {   </a:t>
            </a:r>
          </a:p>
          <a:p>
            <a:pPr>
              <a:buFont typeface="Wingdings" charset="2"/>
              <a:buNone/>
            </a:pPr>
            <a:r>
              <a:rPr lang="en-US" sz="1600" dirty="0">
                <a:latin typeface="Courier"/>
                <a:cs typeface="Courier"/>
              </a:rPr>
              <a:t>		</a:t>
            </a:r>
            <a:r>
              <a:rPr lang="en-US" sz="1600" dirty="0" err="1">
                <a:latin typeface="Courier"/>
                <a:cs typeface="Courier"/>
              </a:rPr>
              <a:t>printf</a:t>
            </a:r>
            <a:r>
              <a:rPr lang="en-US" sz="1600" dirty="0">
                <a:latin typeface="Courier"/>
                <a:cs typeface="Courier"/>
              </a:rPr>
              <a:t>("server: </a:t>
            </a:r>
            <a:r>
              <a:rPr lang="en-US" sz="1600" dirty="0" err="1">
                <a:latin typeface="Courier"/>
                <a:cs typeface="Courier"/>
              </a:rPr>
              <a:t>shmget</a:t>
            </a:r>
            <a:r>
              <a:rPr lang="en-US" sz="1600" dirty="0">
                <a:latin typeface="Courier"/>
                <a:cs typeface="Courier"/>
              </a:rPr>
              <a:t> error\n");   </a:t>
            </a:r>
          </a:p>
          <a:p>
            <a:pPr>
              <a:buFont typeface="Wingdings" charset="2"/>
              <a:buNone/>
            </a:pPr>
            <a:r>
              <a:rPr lang="en-US" sz="1600" dirty="0">
                <a:latin typeface="Courier"/>
                <a:cs typeface="Courier"/>
              </a:rPr>
              <a:t>		exit(1);</a:t>
            </a:r>
          </a:p>
          <a:p>
            <a:pPr>
              <a:buFont typeface="Wingdings" charset="2"/>
              <a:buNone/>
            </a:pPr>
            <a:r>
              <a:rPr lang="en-US" sz="1600" dirty="0">
                <a:latin typeface="Courier"/>
                <a:cs typeface="Courier"/>
              </a:rPr>
              <a:t>    }</a:t>
            </a:r>
          </a:p>
          <a:p>
            <a:pPr>
              <a:buFont typeface="Wingdings" charset="2"/>
              <a:buNone/>
            </a:pPr>
            <a:r>
              <a:rPr lang="en-US" sz="1600" dirty="0">
                <a:solidFill>
                  <a:srgbClr val="FF0000"/>
                </a:solidFill>
                <a:latin typeface="Courier"/>
                <a:cs typeface="Courier"/>
              </a:rPr>
              <a:t> /* Attach the segment to our data space. */</a:t>
            </a:r>
          </a:p>
          <a:p>
            <a:pPr>
              <a:buFont typeface="Wingdings" charset="2"/>
              <a:buNone/>
            </a:pPr>
            <a:r>
              <a:rPr lang="en-US" sz="1600" dirty="0">
                <a:latin typeface="Courier"/>
                <a:cs typeface="Courier"/>
              </a:rPr>
              <a:t>    if ((</a:t>
            </a:r>
            <a:r>
              <a:rPr lang="en-US" sz="1600" dirty="0" err="1">
                <a:solidFill>
                  <a:schemeClr val="accent2"/>
                </a:solidFill>
                <a:latin typeface="Courier"/>
                <a:cs typeface="Courier"/>
              </a:rPr>
              <a:t>shm</a:t>
            </a:r>
            <a:r>
              <a:rPr lang="en-US" sz="1600" dirty="0">
                <a:solidFill>
                  <a:schemeClr val="accent2"/>
                </a:solidFill>
                <a:latin typeface="Courier"/>
                <a:cs typeface="Courier"/>
              </a:rPr>
              <a:t> = </a:t>
            </a:r>
            <a:r>
              <a:rPr lang="en-US" sz="1600" dirty="0" err="1">
                <a:solidFill>
                  <a:schemeClr val="accent2"/>
                </a:solidFill>
                <a:latin typeface="Courier"/>
                <a:cs typeface="Courier"/>
              </a:rPr>
              <a:t>shmat</a:t>
            </a:r>
            <a:r>
              <a:rPr lang="en-US" sz="1600" dirty="0">
                <a:solidFill>
                  <a:schemeClr val="accent2"/>
                </a:solidFill>
                <a:latin typeface="Courier"/>
                <a:cs typeface="Courier"/>
              </a:rPr>
              <a:t>(</a:t>
            </a:r>
            <a:r>
              <a:rPr lang="en-US" sz="1600" dirty="0" err="1">
                <a:solidFill>
                  <a:schemeClr val="accent2"/>
                </a:solidFill>
                <a:latin typeface="Courier"/>
                <a:cs typeface="Courier"/>
              </a:rPr>
              <a:t>shmid</a:t>
            </a:r>
            <a:r>
              <a:rPr lang="en-US" sz="1600" dirty="0">
                <a:solidFill>
                  <a:schemeClr val="accent2"/>
                </a:solidFill>
                <a:latin typeface="Courier"/>
                <a:cs typeface="Courier"/>
              </a:rPr>
              <a:t>, NULL, 0)</a:t>
            </a:r>
            <a:r>
              <a:rPr lang="en-US" sz="1600" dirty="0">
                <a:latin typeface="Courier"/>
                <a:cs typeface="Courier"/>
              </a:rPr>
              <a:t>) == (char *) -1) {</a:t>
            </a:r>
          </a:p>
          <a:p>
            <a:pPr>
              <a:buFont typeface="Wingdings" charset="2"/>
              <a:buNone/>
            </a:pPr>
            <a:r>
              <a:rPr lang="en-US" sz="1600" dirty="0">
                <a:latin typeface="Courier"/>
                <a:cs typeface="Courier"/>
              </a:rPr>
              <a:t>        </a:t>
            </a:r>
            <a:r>
              <a:rPr lang="en-US" sz="1600" dirty="0" err="1">
                <a:latin typeface="Courier"/>
                <a:cs typeface="Courier"/>
              </a:rPr>
              <a:t>printf</a:t>
            </a:r>
            <a:r>
              <a:rPr lang="en-US" sz="1600" dirty="0">
                <a:latin typeface="Courier"/>
                <a:cs typeface="Courier"/>
              </a:rPr>
              <a:t>("server: </a:t>
            </a:r>
            <a:r>
              <a:rPr lang="en-US" sz="1600" dirty="0" err="1">
                <a:latin typeface="Courier"/>
                <a:cs typeface="Courier"/>
              </a:rPr>
              <a:t>shmat</a:t>
            </a:r>
            <a:r>
              <a:rPr lang="en-US" sz="1600" dirty="0">
                <a:latin typeface="Courier"/>
                <a:cs typeface="Courier"/>
              </a:rPr>
              <a:t> error\n");    </a:t>
            </a:r>
          </a:p>
          <a:p>
            <a:pPr>
              <a:buFont typeface="Wingdings" charset="2"/>
              <a:buNone/>
            </a:pPr>
            <a:r>
              <a:rPr lang="en-US" sz="1600" dirty="0">
                <a:latin typeface="Courier"/>
                <a:cs typeface="Courier"/>
              </a:rPr>
              <a:t>	exit(1);</a:t>
            </a:r>
          </a:p>
          <a:p>
            <a:pPr>
              <a:buFont typeface="Wingdings" charset="2"/>
              <a:buNone/>
            </a:pPr>
            <a:r>
              <a:rPr lang="en-US" sz="1600" dirty="0">
                <a:latin typeface="Courier"/>
                <a:cs typeface="Courier"/>
              </a:rPr>
              <a:t>    }</a:t>
            </a:r>
          </a:p>
          <a:p>
            <a:pPr>
              <a:buFont typeface="Wingdings" charset="2"/>
              <a:buNone/>
            </a:pPr>
            <a:r>
              <a:rPr lang="en-US" sz="1600" dirty="0">
                <a:solidFill>
                  <a:srgbClr val="FF0000"/>
                </a:solidFill>
                <a:latin typeface="Courier"/>
                <a:cs typeface="Courier"/>
              </a:rPr>
              <a:t>/*  Output data*/</a:t>
            </a:r>
            <a:endParaRPr lang="en-US" sz="1600" dirty="0">
              <a:latin typeface="Courier"/>
              <a:cs typeface="Courier"/>
            </a:endParaRPr>
          </a:p>
          <a:p>
            <a:pPr>
              <a:buFont typeface="Wingdings" charset="2"/>
              <a:buNone/>
            </a:pPr>
            <a:r>
              <a:rPr lang="en-US" sz="1600" dirty="0">
                <a:latin typeface="Courier"/>
                <a:cs typeface="Courier"/>
              </a:rPr>
              <a:t>    </a:t>
            </a:r>
            <a:r>
              <a:rPr lang="en-US" sz="1600" dirty="0">
                <a:solidFill>
                  <a:schemeClr val="accent2"/>
                </a:solidFill>
                <a:latin typeface="Courier"/>
                <a:cs typeface="Courier"/>
              </a:rPr>
              <a:t>s = </a:t>
            </a:r>
            <a:r>
              <a:rPr lang="en-US" sz="1600" dirty="0" err="1">
                <a:solidFill>
                  <a:schemeClr val="accent2"/>
                </a:solidFill>
                <a:latin typeface="Courier"/>
                <a:cs typeface="Courier"/>
              </a:rPr>
              <a:t>shm</a:t>
            </a:r>
            <a:r>
              <a:rPr lang="en-US" sz="1600" dirty="0">
                <a:solidFill>
                  <a:schemeClr val="accent2"/>
                </a:solidFill>
                <a:latin typeface="Courier"/>
                <a:cs typeface="Courier"/>
              </a:rPr>
              <a:t>; </a:t>
            </a:r>
          </a:p>
          <a:p>
            <a:pPr>
              <a:buFont typeface="Wingdings" charset="2"/>
              <a:buNone/>
            </a:pPr>
            <a:r>
              <a:rPr lang="en-US" sz="1600" dirty="0">
                <a:solidFill>
                  <a:schemeClr val="accent2"/>
                </a:solidFill>
                <a:latin typeface="Courier"/>
                <a:cs typeface="Courier"/>
              </a:rPr>
              <a:t>    for (c = 'a'; c &lt;= 'z'; </a:t>
            </a:r>
            <a:r>
              <a:rPr lang="en-US" sz="1600" dirty="0" err="1">
                <a:solidFill>
                  <a:schemeClr val="accent2"/>
                </a:solidFill>
                <a:latin typeface="Courier"/>
                <a:cs typeface="Courier"/>
              </a:rPr>
              <a:t>c++</a:t>
            </a:r>
            <a:r>
              <a:rPr lang="en-US" sz="1600" dirty="0">
                <a:solidFill>
                  <a:schemeClr val="accent2"/>
                </a:solidFill>
                <a:latin typeface="Courier"/>
                <a:cs typeface="Courier"/>
              </a:rPr>
              <a:t>)      </a:t>
            </a:r>
          </a:p>
          <a:p>
            <a:pPr>
              <a:buFont typeface="Wingdings" charset="2"/>
              <a:buNone/>
            </a:pPr>
            <a:r>
              <a:rPr lang="en-US" sz="1600" dirty="0">
                <a:solidFill>
                  <a:schemeClr val="accent2"/>
                </a:solidFill>
                <a:latin typeface="Courier"/>
                <a:cs typeface="Courier"/>
              </a:rPr>
              <a:t>	*s++ = c;</a:t>
            </a:r>
          </a:p>
          <a:p>
            <a:pPr>
              <a:buFont typeface="Wingdings" charset="2"/>
              <a:buNone/>
            </a:pPr>
            <a:r>
              <a:rPr lang="en-US" sz="1600" dirty="0">
                <a:solidFill>
                  <a:srgbClr val="FF0000"/>
                </a:solidFill>
                <a:latin typeface="Courier"/>
                <a:cs typeface="Courier"/>
              </a:rPr>
              <a:t>/*  Wait the client consumer to respond*/</a:t>
            </a:r>
            <a:endParaRPr lang="en-US" sz="1600" dirty="0">
              <a:latin typeface="Courier"/>
              <a:cs typeface="Courier"/>
            </a:endParaRPr>
          </a:p>
          <a:p>
            <a:pPr>
              <a:buFont typeface="Wingdings" charset="2"/>
              <a:buNone/>
            </a:pPr>
            <a:r>
              <a:rPr lang="en-US" sz="1600" dirty="0">
                <a:latin typeface="Courier"/>
                <a:cs typeface="Courier"/>
              </a:rPr>
              <a:t>    while (*</a:t>
            </a:r>
            <a:r>
              <a:rPr lang="en-US" sz="1600" dirty="0" err="1">
                <a:latin typeface="Courier"/>
                <a:cs typeface="Courier"/>
              </a:rPr>
              <a:t>shm</a:t>
            </a:r>
            <a:r>
              <a:rPr lang="en-US" sz="1600" dirty="0">
                <a:latin typeface="Courier"/>
                <a:cs typeface="Courier"/>
              </a:rPr>
              <a:t> != '*') sleep(1);</a:t>
            </a:r>
          </a:p>
          <a:p>
            <a:pPr>
              <a:buFont typeface="Wingdings" charset="2"/>
              <a:buNone/>
            </a:pPr>
            <a:r>
              <a:rPr lang="en-US" sz="1600" dirty="0">
                <a:latin typeface="Courier"/>
                <a:cs typeface="Courier"/>
              </a:rPr>
              <a:t>    </a:t>
            </a:r>
            <a:r>
              <a:rPr lang="en-US" sz="1600" dirty="0" err="1">
                <a:solidFill>
                  <a:schemeClr val="accent2"/>
                </a:solidFill>
                <a:latin typeface="Courier"/>
                <a:cs typeface="Courier"/>
              </a:rPr>
              <a:t>shmdt</a:t>
            </a:r>
            <a:r>
              <a:rPr lang="en-US" sz="1600" dirty="0">
                <a:solidFill>
                  <a:schemeClr val="accent2"/>
                </a:solidFill>
                <a:latin typeface="Courier"/>
                <a:cs typeface="Courier"/>
              </a:rPr>
              <a:t>(</a:t>
            </a:r>
            <a:r>
              <a:rPr lang="en-US" sz="1600" dirty="0" err="1">
                <a:solidFill>
                  <a:schemeClr val="accent2"/>
                </a:solidFill>
                <a:latin typeface="Courier"/>
                <a:cs typeface="Courier"/>
              </a:rPr>
              <a:t>shm</a:t>
            </a:r>
            <a:r>
              <a:rPr lang="en-US" sz="1600" dirty="0">
                <a:solidFill>
                  <a:schemeClr val="accent2"/>
                </a:solidFill>
                <a:latin typeface="Courier"/>
                <a:cs typeface="Courier"/>
              </a:rPr>
              <a:t>)</a:t>
            </a:r>
            <a:r>
              <a:rPr lang="en-US" sz="1600" dirty="0">
                <a:latin typeface="Courier"/>
                <a:cs typeface="Courier"/>
              </a:rPr>
              <a:t>;</a:t>
            </a:r>
          </a:p>
          <a:p>
            <a:pPr>
              <a:buFont typeface="Wingdings" charset="2"/>
              <a:buNone/>
            </a:pPr>
            <a:r>
              <a:rPr lang="en-US" sz="1600" dirty="0">
                <a:latin typeface="Courier"/>
                <a:cs typeface="Courier"/>
              </a:rPr>
              <a:t>    exit(0);</a:t>
            </a:r>
          </a:p>
          <a:p>
            <a:pPr>
              <a:buFont typeface="Wingdings" charset="2"/>
              <a:buNone/>
            </a:pPr>
            <a:r>
              <a:rPr lang="en-US" sz="1600" dirty="0">
                <a:latin typeface="Courier"/>
                <a:cs typeface="Courier"/>
              </a:rPr>
              <a:t>}</a:t>
            </a:r>
          </a:p>
        </p:txBody>
      </p:sp>
    </p:spTree>
    <p:extLst>
      <p:ext uri="{BB962C8B-B14F-4D97-AF65-F5344CB8AC3E}">
        <p14:creationId xmlns:p14="http://schemas.microsoft.com/office/powerpoint/2010/main" val="147578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5937" y="223838"/>
            <a:ext cx="7316787" cy="576262"/>
          </a:xfrm>
        </p:spPr>
        <p:txBody>
          <a:bodyPr/>
          <a:lstStyle/>
          <a:p>
            <a:pPr eaLnBrk="1" hangingPunct="1"/>
            <a:r>
              <a:rPr lang="en-US"/>
              <a:t>Client code for consumer</a:t>
            </a:r>
          </a:p>
        </p:txBody>
      </p:sp>
      <p:sp>
        <p:nvSpPr>
          <p:cNvPr id="5" name="Text Box 4"/>
          <p:cNvSpPr txBox="1">
            <a:spLocks noChangeArrowheads="1"/>
          </p:cNvSpPr>
          <p:nvPr/>
        </p:nvSpPr>
        <p:spPr bwMode="auto">
          <a:xfrm>
            <a:off x="515938" y="1266884"/>
            <a:ext cx="8475662" cy="4770537"/>
          </a:xfrm>
          <a:prstGeom prst="rect">
            <a:avLst/>
          </a:prstGeom>
          <a:solidFill>
            <a:srgbClr val="F6F5BD"/>
          </a:solidFill>
          <a:ln w="12700">
            <a:solidFill>
              <a:schemeClr val="tx1"/>
            </a:solidFill>
            <a:miter lim="800000"/>
            <a:headEnd/>
            <a:tailEnd/>
          </a:ln>
          <a:effectLst/>
        </p:spPr>
        <p:txBody>
          <a:bodyPr wrap="square">
            <a:spAutoFit/>
          </a:bodyPr>
          <a:lstStyle/>
          <a:p>
            <a:pPr>
              <a:buFont typeface="Wingdings" charset="2"/>
              <a:buNone/>
            </a:pPr>
            <a:r>
              <a:rPr lang="en-US" sz="1600" dirty="0">
                <a:latin typeface="Courier"/>
                <a:cs typeface="Courier"/>
              </a:rPr>
              <a:t>main(){</a:t>
            </a:r>
          </a:p>
          <a:p>
            <a:pPr>
              <a:buFont typeface="Wingdings" charset="2"/>
              <a:buNone/>
            </a:pPr>
            <a:r>
              <a:rPr lang="en-US" sz="1600" dirty="0">
                <a:latin typeface="Courier"/>
                <a:cs typeface="Courier"/>
              </a:rPr>
              <a:t>    </a:t>
            </a:r>
            <a:r>
              <a:rPr lang="en-US" sz="1600" dirty="0" err="1">
                <a:latin typeface="Courier"/>
                <a:cs typeface="Courier"/>
              </a:rPr>
              <a:t>int</a:t>
            </a:r>
            <a:r>
              <a:rPr lang="en-US" sz="1600" dirty="0">
                <a:latin typeface="Courier"/>
                <a:cs typeface="Courier"/>
              </a:rPr>
              <a:t> </a:t>
            </a:r>
            <a:r>
              <a:rPr lang="en-US" sz="1600" dirty="0" err="1">
                <a:latin typeface="Courier"/>
                <a:cs typeface="Courier"/>
              </a:rPr>
              <a:t>shmid</a:t>
            </a:r>
            <a:r>
              <a:rPr lang="en-US" sz="1600" dirty="0">
                <a:latin typeface="Courier"/>
                <a:cs typeface="Courier"/>
              </a:rPr>
              <a:t>;  </a:t>
            </a:r>
            <a:r>
              <a:rPr lang="en-US" sz="1600" dirty="0" err="1">
                <a:latin typeface="Courier"/>
                <a:cs typeface="Courier"/>
              </a:rPr>
              <a:t>key_t</a:t>
            </a:r>
            <a:r>
              <a:rPr lang="en-US" sz="1600" dirty="0">
                <a:latin typeface="Courier"/>
                <a:cs typeface="Courier"/>
              </a:rPr>
              <a:t> </a:t>
            </a:r>
            <a:r>
              <a:rPr lang="en-US" sz="1600" dirty="0">
                <a:solidFill>
                  <a:schemeClr val="accent2"/>
                </a:solidFill>
                <a:latin typeface="Courier"/>
                <a:cs typeface="Courier"/>
              </a:rPr>
              <a:t>key=</a:t>
            </a:r>
            <a:r>
              <a:rPr lang="en-US" sz="1600" dirty="0">
                <a:solidFill>
                  <a:srgbClr val="3366FF"/>
                </a:solidFill>
                <a:latin typeface="Courier"/>
                <a:cs typeface="Courier"/>
              </a:rPr>
              <a:t>5678</a:t>
            </a:r>
            <a:r>
              <a:rPr lang="en-US" sz="1600" dirty="0">
                <a:latin typeface="Courier"/>
                <a:cs typeface="Courier"/>
              </a:rPr>
              <a:t>;</a:t>
            </a:r>
          </a:p>
          <a:p>
            <a:pPr>
              <a:buFont typeface="Wingdings" charset="2"/>
              <a:buNone/>
            </a:pPr>
            <a:r>
              <a:rPr lang="en-US" sz="1600" dirty="0">
                <a:latin typeface="Courier"/>
                <a:cs typeface="Courier"/>
              </a:rPr>
              <a:t>    char *</a:t>
            </a:r>
            <a:r>
              <a:rPr lang="en-US" sz="1600" dirty="0" err="1">
                <a:latin typeface="Courier"/>
                <a:cs typeface="Courier"/>
              </a:rPr>
              <a:t>shm</a:t>
            </a:r>
            <a:r>
              <a:rPr lang="en-US" sz="1600" dirty="0">
                <a:latin typeface="Courier"/>
                <a:cs typeface="Courier"/>
              </a:rPr>
              <a:t>, *s;</a:t>
            </a:r>
          </a:p>
          <a:p>
            <a:pPr>
              <a:buFont typeface="Wingdings" charset="2"/>
              <a:buNone/>
            </a:pPr>
            <a:r>
              <a:rPr lang="en-US" sz="1600" dirty="0">
                <a:solidFill>
                  <a:srgbClr val="FF0000"/>
                </a:solidFill>
                <a:latin typeface="Courier"/>
                <a:cs typeface="Courier"/>
              </a:rPr>
              <a:t>    /* Locate the segment.  */</a:t>
            </a:r>
          </a:p>
          <a:p>
            <a:pPr>
              <a:buFont typeface="Wingdings" charset="2"/>
              <a:buNone/>
            </a:pPr>
            <a:r>
              <a:rPr lang="en-US" sz="1600" dirty="0">
                <a:latin typeface="Courier"/>
                <a:cs typeface="Courier"/>
              </a:rPr>
              <a:t>    if ((</a:t>
            </a:r>
            <a:r>
              <a:rPr lang="en-US" sz="1600" dirty="0" err="1">
                <a:solidFill>
                  <a:schemeClr val="accent2"/>
                </a:solidFill>
                <a:latin typeface="Courier"/>
                <a:cs typeface="Courier"/>
              </a:rPr>
              <a:t>shmid</a:t>
            </a:r>
            <a:r>
              <a:rPr lang="en-US" sz="1600" dirty="0">
                <a:solidFill>
                  <a:schemeClr val="accent2"/>
                </a:solidFill>
                <a:latin typeface="Courier"/>
                <a:cs typeface="Courier"/>
              </a:rPr>
              <a:t> = </a:t>
            </a:r>
            <a:r>
              <a:rPr lang="en-US" sz="1600" dirty="0" err="1">
                <a:solidFill>
                  <a:schemeClr val="accent2"/>
                </a:solidFill>
                <a:latin typeface="Courier"/>
                <a:cs typeface="Courier"/>
              </a:rPr>
              <a:t>shmget</a:t>
            </a:r>
            <a:r>
              <a:rPr lang="en-US" sz="1600" dirty="0">
                <a:solidFill>
                  <a:schemeClr val="accent2"/>
                </a:solidFill>
                <a:latin typeface="Courier"/>
                <a:cs typeface="Courier"/>
              </a:rPr>
              <a:t>(key, SHMSZ, 0666</a:t>
            </a:r>
            <a:r>
              <a:rPr lang="en-US" sz="1600" dirty="0">
                <a:latin typeface="Courier"/>
                <a:cs typeface="Courier"/>
              </a:rPr>
              <a:t>)) &lt; 0) {</a:t>
            </a:r>
          </a:p>
          <a:p>
            <a:pPr>
              <a:buFont typeface="Wingdings" charset="2"/>
              <a:buNone/>
            </a:pPr>
            <a:r>
              <a:rPr lang="en-US" sz="1600" dirty="0">
                <a:latin typeface="Courier"/>
                <a:cs typeface="Courier"/>
              </a:rPr>
              <a:t>        </a:t>
            </a:r>
            <a:r>
              <a:rPr lang="en-US" sz="1600" dirty="0" err="1">
                <a:latin typeface="Courier"/>
                <a:cs typeface="Courier"/>
              </a:rPr>
              <a:t>printf</a:t>
            </a:r>
            <a:r>
              <a:rPr lang="en-US" sz="1600" dirty="0">
                <a:latin typeface="Courier"/>
                <a:cs typeface="Courier"/>
              </a:rPr>
              <a:t>("client: </a:t>
            </a:r>
            <a:r>
              <a:rPr lang="en-US" sz="1600" dirty="0" err="1">
                <a:latin typeface="Courier"/>
                <a:cs typeface="Courier"/>
              </a:rPr>
              <a:t>shmget</a:t>
            </a:r>
            <a:r>
              <a:rPr lang="en-US" sz="1600" dirty="0">
                <a:latin typeface="Courier"/>
                <a:cs typeface="Courier"/>
              </a:rPr>
              <a:t> error\n"); exit(1);</a:t>
            </a:r>
          </a:p>
          <a:p>
            <a:pPr>
              <a:buFont typeface="Wingdings" charset="2"/>
              <a:buNone/>
            </a:pPr>
            <a:r>
              <a:rPr lang="en-US" sz="1600" dirty="0">
                <a:latin typeface="Courier"/>
                <a:cs typeface="Courier"/>
              </a:rPr>
              <a:t>    }</a:t>
            </a:r>
          </a:p>
          <a:p>
            <a:pPr>
              <a:buFont typeface="Wingdings" charset="2"/>
              <a:buNone/>
            </a:pPr>
            <a:r>
              <a:rPr lang="en-US" sz="1600" dirty="0">
                <a:solidFill>
                  <a:srgbClr val="FF0000"/>
                </a:solidFill>
                <a:latin typeface="Courier"/>
                <a:cs typeface="Courier"/>
              </a:rPr>
              <a:t>    /*  attach the segment to our data space.*/</a:t>
            </a:r>
          </a:p>
          <a:p>
            <a:pPr>
              <a:buFont typeface="Wingdings" charset="2"/>
              <a:buNone/>
            </a:pPr>
            <a:r>
              <a:rPr lang="en-US" sz="1600" dirty="0">
                <a:latin typeface="Courier"/>
                <a:cs typeface="Courier"/>
              </a:rPr>
              <a:t>    if ((</a:t>
            </a:r>
            <a:r>
              <a:rPr lang="en-US" sz="1600" dirty="0" err="1">
                <a:solidFill>
                  <a:schemeClr val="accent2"/>
                </a:solidFill>
                <a:latin typeface="Courier"/>
                <a:cs typeface="Courier"/>
              </a:rPr>
              <a:t>shm</a:t>
            </a:r>
            <a:r>
              <a:rPr lang="en-US" sz="1600" dirty="0">
                <a:solidFill>
                  <a:schemeClr val="accent2"/>
                </a:solidFill>
                <a:latin typeface="Courier"/>
                <a:cs typeface="Courier"/>
              </a:rPr>
              <a:t> = </a:t>
            </a:r>
            <a:r>
              <a:rPr lang="en-US" sz="1600" dirty="0" err="1">
                <a:solidFill>
                  <a:schemeClr val="accent2"/>
                </a:solidFill>
                <a:latin typeface="Courier"/>
                <a:cs typeface="Courier"/>
              </a:rPr>
              <a:t>shmat</a:t>
            </a:r>
            <a:r>
              <a:rPr lang="en-US" sz="1600" dirty="0">
                <a:solidFill>
                  <a:schemeClr val="accent2"/>
                </a:solidFill>
                <a:latin typeface="Courier"/>
                <a:cs typeface="Courier"/>
              </a:rPr>
              <a:t>(</a:t>
            </a:r>
            <a:r>
              <a:rPr lang="en-US" sz="1600" dirty="0" err="1">
                <a:solidFill>
                  <a:schemeClr val="accent2"/>
                </a:solidFill>
                <a:latin typeface="Courier"/>
                <a:cs typeface="Courier"/>
              </a:rPr>
              <a:t>shmid</a:t>
            </a:r>
            <a:r>
              <a:rPr lang="en-US" sz="1600" dirty="0">
                <a:solidFill>
                  <a:schemeClr val="accent2"/>
                </a:solidFill>
                <a:latin typeface="Courier"/>
                <a:cs typeface="Courier"/>
              </a:rPr>
              <a:t>, NULL, 0)</a:t>
            </a:r>
            <a:r>
              <a:rPr lang="en-US" sz="1600" dirty="0">
                <a:latin typeface="Courier"/>
                <a:cs typeface="Courier"/>
              </a:rPr>
              <a:t>) == (char *) -1) {</a:t>
            </a:r>
          </a:p>
          <a:p>
            <a:pPr>
              <a:buFont typeface="Wingdings" charset="2"/>
              <a:buNone/>
            </a:pPr>
            <a:r>
              <a:rPr lang="en-US" sz="1600" dirty="0">
                <a:latin typeface="Courier"/>
                <a:cs typeface="Courier"/>
              </a:rPr>
              <a:t>        </a:t>
            </a:r>
            <a:r>
              <a:rPr lang="en-US" sz="1600" dirty="0" err="1">
                <a:latin typeface="Courier"/>
                <a:cs typeface="Courier"/>
              </a:rPr>
              <a:t>printf</a:t>
            </a:r>
            <a:r>
              <a:rPr lang="en-US" sz="1600" dirty="0">
                <a:latin typeface="Courier"/>
                <a:cs typeface="Courier"/>
              </a:rPr>
              <a:t>("client: </a:t>
            </a:r>
            <a:r>
              <a:rPr lang="en-US" sz="1600" dirty="0" err="1">
                <a:latin typeface="Courier"/>
                <a:cs typeface="Courier"/>
              </a:rPr>
              <a:t>shmat</a:t>
            </a:r>
            <a:r>
              <a:rPr lang="en-US" sz="1600" dirty="0">
                <a:latin typeface="Courier"/>
                <a:cs typeface="Courier"/>
              </a:rPr>
              <a:t> error\n");  exit(1);</a:t>
            </a:r>
          </a:p>
          <a:p>
            <a:pPr>
              <a:buFont typeface="Wingdings" charset="2"/>
              <a:buNone/>
            </a:pPr>
            <a:r>
              <a:rPr lang="en-US" sz="1600" dirty="0">
                <a:latin typeface="Courier"/>
                <a:cs typeface="Courier"/>
              </a:rPr>
              <a:t>    }</a:t>
            </a:r>
          </a:p>
          <a:p>
            <a:pPr>
              <a:buFont typeface="Wingdings" charset="2"/>
              <a:buNone/>
            </a:pPr>
            <a:r>
              <a:rPr lang="en-US" sz="1600" dirty="0">
                <a:latin typeface="Courier"/>
                <a:cs typeface="Courier"/>
              </a:rPr>
              <a:t>    </a:t>
            </a:r>
            <a:r>
              <a:rPr lang="en-US" sz="1600" dirty="0">
                <a:solidFill>
                  <a:srgbClr val="FF0000"/>
                </a:solidFill>
                <a:latin typeface="Courier"/>
                <a:cs typeface="Courier"/>
              </a:rPr>
              <a:t>/* Read what the server put in the memory, and display them*/</a:t>
            </a:r>
          </a:p>
          <a:p>
            <a:pPr>
              <a:buFont typeface="Wingdings" charset="2"/>
              <a:buNone/>
            </a:pPr>
            <a:r>
              <a:rPr lang="en-US" sz="1600" dirty="0">
                <a:latin typeface="Courier"/>
                <a:cs typeface="Courier"/>
              </a:rPr>
              <a:t>    </a:t>
            </a:r>
            <a:r>
              <a:rPr lang="en-US" sz="1600" dirty="0">
                <a:solidFill>
                  <a:schemeClr val="accent2"/>
                </a:solidFill>
                <a:latin typeface="Courier"/>
                <a:cs typeface="Courier"/>
              </a:rPr>
              <a:t>for (s = </a:t>
            </a:r>
            <a:r>
              <a:rPr lang="en-US" sz="1600" dirty="0" err="1">
                <a:solidFill>
                  <a:schemeClr val="accent2"/>
                </a:solidFill>
                <a:latin typeface="Courier"/>
                <a:cs typeface="Courier"/>
              </a:rPr>
              <a:t>shm</a:t>
            </a:r>
            <a:r>
              <a:rPr lang="en-US" sz="1600" dirty="0">
                <a:solidFill>
                  <a:schemeClr val="accent2"/>
                </a:solidFill>
                <a:latin typeface="Courier"/>
                <a:cs typeface="Courier"/>
              </a:rPr>
              <a:t>; *s != ‘z’; s++)   </a:t>
            </a:r>
          </a:p>
          <a:p>
            <a:pPr>
              <a:buFont typeface="Wingdings" charset="2"/>
              <a:buNone/>
            </a:pPr>
            <a:r>
              <a:rPr lang="en-US" sz="1600" dirty="0">
                <a:solidFill>
                  <a:schemeClr val="accent2"/>
                </a:solidFill>
                <a:latin typeface="Courier"/>
                <a:cs typeface="Courier"/>
              </a:rPr>
              <a:t>	</a:t>
            </a:r>
            <a:r>
              <a:rPr lang="en-US" sz="1600" dirty="0" err="1">
                <a:solidFill>
                  <a:schemeClr val="accent2"/>
                </a:solidFill>
                <a:latin typeface="Courier"/>
                <a:cs typeface="Courier"/>
              </a:rPr>
              <a:t>putchar</a:t>
            </a:r>
            <a:r>
              <a:rPr lang="en-US" sz="1600" dirty="0">
                <a:solidFill>
                  <a:schemeClr val="accent2"/>
                </a:solidFill>
                <a:latin typeface="Courier"/>
                <a:cs typeface="Courier"/>
              </a:rPr>
              <a:t>(*s);</a:t>
            </a:r>
          </a:p>
          <a:p>
            <a:pPr>
              <a:buFont typeface="Wingdings" charset="2"/>
              <a:buNone/>
            </a:pPr>
            <a:r>
              <a:rPr lang="en-US" sz="1600" dirty="0">
                <a:solidFill>
                  <a:schemeClr val="accent2"/>
                </a:solidFill>
                <a:latin typeface="Courier"/>
                <a:cs typeface="Courier"/>
              </a:rPr>
              <a:t>    </a:t>
            </a:r>
            <a:r>
              <a:rPr lang="en-US" sz="1600" dirty="0" err="1">
                <a:solidFill>
                  <a:schemeClr val="accent2"/>
                </a:solidFill>
                <a:latin typeface="Courier"/>
                <a:cs typeface="Courier"/>
              </a:rPr>
              <a:t>putchar</a:t>
            </a:r>
            <a:r>
              <a:rPr lang="en-US" sz="1600" dirty="0">
                <a:solidFill>
                  <a:schemeClr val="accent2"/>
                </a:solidFill>
                <a:latin typeface="Courier"/>
                <a:cs typeface="Courier"/>
              </a:rPr>
              <a:t>('\n');</a:t>
            </a:r>
          </a:p>
          <a:p>
            <a:pPr>
              <a:buFont typeface="Wingdings" charset="2"/>
              <a:buNone/>
            </a:pPr>
            <a:r>
              <a:rPr lang="en-US" sz="1600" dirty="0">
                <a:solidFill>
                  <a:srgbClr val="FF0000"/>
                </a:solidFill>
                <a:latin typeface="Courier"/>
                <a:cs typeface="Courier"/>
              </a:rPr>
              <a:t>    /* Finally, change the first character of the segment to '*‘ */</a:t>
            </a:r>
          </a:p>
          <a:p>
            <a:pPr>
              <a:buFont typeface="Wingdings" charset="2"/>
              <a:buNone/>
            </a:pPr>
            <a:r>
              <a:rPr lang="en-US" sz="1600" dirty="0">
                <a:latin typeface="Courier"/>
                <a:cs typeface="Courier"/>
              </a:rPr>
              <a:t>    </a:t>
            </a:r>
            <a:r>
              <a:rPr lang="en-US" sz="1600" dirty="0">
                <a:solidFill>
                  <a:schemeClr val="accent2"/>
                </a:solidFill>
                <a:latin typeface="Courier"/>
                <a:cs typeface="Courier"/>
              </a:rPr>
              <a:t>*</a:t>
            </a:r>
            <a:r>
              <a:rPr lang="en-US" sz="1600" dirty="0" err="1">
                <a:solidFill>
                  <a:schemeClr val="accent2"/>
                </a:solidFill>
                <a:latin typeface="Courier"/>
                <a:cs typeface="Courier"/>
              </a:rPr>
              <a:t>shm</a:t>
            </a:r>
            <a:r>
              <a:rPr lang="en-US" sz="1600" dirty="0">
                <a:solidFill>
                  <a:schemeClr val="accent2"/>
                </a:solidFill>
                <a:latin typeface="Courier"/>
                <a:cs typeface="Courier"/>
              </a:rPr>
              <a:t> = '*';</a:t>
            </a:r>
          </a:p>
          <a:p>
            <a:pPr>
              <a:buFont typeface="Wingdings" charset="2"/>
              <a:buNone/>
            </a:pPr>
            <a:r>
              <a:rPr lang="en-US" sz="1600" dirty="0">
                <a:latin typeface="Courier"/>
                <a:cs typeface="Courier"/>
              </a:rPr>
              <a:t>    exit(0);</a:t>
            </a:r>
          </a:p>
          <a:p>
            <a:pPr>
              <a:buFont typeface="Wingdings" charset="2"/>
              <a:buNone/>
            </a:pPr>
            <a:r>
              <a:rPr lang="en-US" sz="1600" dirty="0">
                <a:latin typeface="Courier"/>
                <a:cs typeface="Courier"/>
              </a:rPr>
              <a:t>}</a:t>
            </a:r>
          </a:p>
        </p:txBody>
      </p:sp>
    </p:spTree>
    <p:extLst>
      <p:ext uri="{BB962C8B-B14F-4D97-AF65-F5344CB8AC3E}">
        <p14:creationId xmlns:p14="http://schemas.microsoft.com/office/powerpoint/2010/main" val="1431321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936082" cy="762000"/>
          </a:xfrm>
        </p:spPr>
        <p:txBody>
          <a:bodyPr>
            <a:normAutofit fontScale="90000"/>
          </a:bodyPr>
          <a:lstStyle/>
          <a:p>
            <a:r>
              <a:rPr lang="en-US" dirty="0" smtClean="0"/>
              <a:t>Shared memory example: Currency Exchange</a:t>
            </a:r>
            <a:endParaRPr lang="en-US" dirty="0"/>
          </a:p>
        </p:txBody>
      </p:sp>
      <p:sp>
        <p:nvSpPr>
          <p:cNvPr id="3" name="Content Placeholder 2"/>
          <p:cNvSpPr>
            <a:spLocks noGrp="1"/>
          </p:cNvSpPr>
          <p:nvPr>
            <p:ph idx="1"/>
          </p:nvPr>
        </p:nvSpPr>
        <p:spPr>
          <a:solidFill>
            <a:srgbClr val="F6F5BD"/>
          </a:solidFill>
          <a:ln>
            <a:solidFill>
              <a:schemeClr val="tx1"/>
            </a:solidFill>
          </a:ln>
        </p:spPr>
        <p:txBody>
          <a:bodyPr/>
          <a:lstStyle/>
          <a:p>
            <a:pPr marL="0" indent="0">
              <a:buNone/>
            </a:pPr>
            <a:r>
              <a:rPr lang="en-US" sz="1600" dirty="0" err="1">
                <a:latin typeface="Courier New"/>
                <a:cs typeface="Courier New"/>
              </a:rPr>
              <a:t>e</a:t>
            </a:r>
            <a:r>
              <a:rPr lang="en-US" sz="1600" dirty="0" err="1" smtClean="0">
                <a:latin typeface="Courier New"/>
                <a:cs typeface="Courier New"/>
              </a:rPr>
              <a:t>num</a:t>
            </a:r>
            <a:r>
              <a:rPr lang="en-US" sz="1600" dirty="0" smtClean="0">
                <a:latin typeface="Courier New"/>
                <a:cs typeface="Courier New"/>
              </a:rPr>
              <a:t> currency {DOLLAR , EURO, STERLIN, POUND}; </a:t>
            </a:r>
          </a:p>
          <a:p>
            <a:pPr marL="0" indent="0">
              <a:buNone/>
            </a:pPr>
            <a:r>
              <a:rPr lang="en-US" sz="1600" dirty="0" err="1" smtClean="0">
                <a:latin typeface="Courier New"/>
                <a:cs typeface="Courier New"/>
              </a:rPr>
              <a:t>struct</a:t>
            </a:r>
            <a:r>
              <a:rPr lang="en-US" sz="1600" dirty="0" smtClean="0">
                <a:latin typeface="Courier New"/>
                <a:cs typeface="Courier New"/>
              </a:rPr>
              <a:t> Currency {double sell, buy; double stock;};</a:t>
            </a:r>
            <a:endParaRPr lang="en-US" sz="1600" dirty="0">
              <a:latin typeface="Courier New"/>
              <a:cs typeface="Courier New"/>
            </a:endParaRPr>
          </a:p>
          <a:p>
            <a:pPr marL="0" indent="0">
              <a:buNone/>
            </a:pPr>
            <a:r>
              <a:rPr lang="en-US" sz="1600" dirty="0" err="1">
                <a:latin typeface="Courier New"/>
                <a:cs typeface="Courier New"/>
              </a:rPr>
              <a:t>i</a:t>
            </a:r>
            <a:r>
              <a:rPr lang="en-US" sz="1600" dirty="0" err="1" smtClean="0">
                <a:latin typeface="Courier New"/>
                <a:cs typeface="Courier New"/>
              </a:rPr>
              <a:t>nt</a:t>
            </a:r>
            <a:r>
              <a:rPr lang="en-US" sz="1600" dirty="0" smtClean="0">
                <a:latin typeface="Courier New"/>
                <a:cs typeface="Courier New"/>
              </a:rPr>
              <a:t> buy(</a:t>
            </a:r>
            <a:r>
              <a:rPr lang="en-US" sz="1600" dirty="0" err="1" smtClean="0">
                <a:latin typeface="Courier New"/>
                <a:cs typeface="Courier New"/>
              </a:rPr>
              <a:t>struct</a:t>
            </a:r>
            <a:r>
              <a:rPr lang="en-US" sz="1600" dirty="0" smtClean="0">
                <a:latin typeface="Courier New"/>
                <a:cs typeface="Courier New"/>
              </a:rPr>
              <a:t> Currency *c, double amount, double *balance) {</a:t>
            </a:r>
          </a:p>
          <a:p>
            <a:pPr marL="0" indent="0">
              <a:buNone/>
            </a:pPr>
            <a:r>
              <a:rPr lang="en-US" sz="1600" dirty="0" smtClean="0">
                <a:latin typeface="Courier New"/>
                <a:cs typeface="Courier New"/>
              </a:rPr>
              <a:t>	if (*balance &lt; amount*c-&gt;buy) return -1;</a:t>
            </a:r>
          </a:p>
          <a:p>
            <a:pPr marL="0" indent="0">
              <a:buNone/>
            </a:pPr>
            <a:r>
              <a:rPr lang="en-US" sz="1600" dirty="0">
                <a:latin typeface="Courier New"/>
                <a:cs typeface="Courier New"/>
              </a:rPr>
              <a:t>	</a:t>
            </a:r>
            <a:r>
              <a:rPr lang="en-US" sz="1600" dirty="0" smtClean="0">
                <a:latin typeface="Courier New"/>
                <a:cs typeface="Courier New"/>
              </a:rPr>
              <a:t>*balance -= amount*c-&gt;buy;</a:t>
            </a:r>
          </a:p>
          <a:p>
            <a:pPr marL="0" indent="0">
              <a:buNone/>
            </a:pPr>
            <a:r>
              <a:rPr lang="en-US" sz="1600" dirty="0">
                <a:latin typeface="Courier New"/>
                <a:cs typeface="Courier New"/>
              </a:rPr>
              <a:t>	</a:t>
            </a:r>
            <a:r>
              <a:rPr lang="en-US" sz="1600" dirty="0" smtClean="0">
                <a:latin typeface="Courier New"/>
                <a:cs typeface="Courier New"/>
              </a:rPr>
              <a:t>c-&gt;stock += amount;</a:t>
            </a:r>
          </a:p>
          <a:p>
            <a:pPr marL="0" indent="0">
              <a:buNone/>
            </a:pPr>
            <a:r>
              <a:rPr lang="en-US" sz="1600" dirty="0">
                <a:latin typeface="Courier New"/>
                <a:cs typeface="Courier New"/>
              </a:rPr>
              <a:t>	</a:t>
            </a:r>
            <a:r>
              <a:rPr lang="en-US" sz="1600" dirty="0" smtClean="0">
                <a:latin typeface="Courier New"/>
                <a:cs typeface="Courier New"/>
              </a:rPr>
              <a:t>return 0;</a:t>
            </a:r>
            <a:endParaRPr lang="en-US" sz="1600" dirty="0">
              <a:latin typeface="Courier New"/>
              <a:cs typeface="Courier New"/>
            </a:endParaRPr>
          </a:p>
          <a:p>
            <a:pPr marL="0" indent="0">
              <a:buNone/>
            </a:pPr>
            <a:r>
              <a:rPr lang="en-US" sz="1600" dirty="0" smtClean="0">
                <a:latin typeface="Courier New"/>
                <a:cs typeface="Courier New"/>
              </a:rPr>
              <a:t>} </a:t>
            </a:r>
          </a:p>
          <a:p>
            <a:pPr marL="0" indent="0">
              <a:buNone/>
            </a:pPr>
            <a:r>
              <a:rPr lang="en-US" sz="1600" dirty="0" err="1">
                <a:latin typeface="Courier New"/>
                <a:cs typeface="Courier New"/>
              </a:rPr>
              <a:t>int</a:t>
            </a:r>
            <a:r>
              <a:rPr lang="en-US" sz="1600" dirty="0">
                <a:latin typeface="Courier New"/>
                <a:cs typeface="Courier New"/>
              </a:rPr>
              <a:t> </a:t>
            </a:r>
            <a:r>
              <a:rPr lang="en-US" sz="1600" dirty="0" smtClean="0">
                <a:latin typeface="Courier New"/>
                <a:cs typeface="Courier New"/>
              </a:rPr>
              <a:t>sell(</a:t>
            </a:r>
            <a:r>
              <a:rPr lang="en-US" sz="1600" dirty="0" err="1">
                <a:latin typeface="Courier New"/>
                <a:cs typeface="Courier New"/>
              </a:rPr>
              <a:t>struct</a:t>
            </a:r>
            <a:r>
              <a:rPr lang="en-US" sz="1600" dirty="0">
                <a:latin typeface="Courier New"/>
                <a:cs typeface="Courier New"/>
              </a:rPr>
              <a:t> Currency *c, double amount, double *balance) {</a:t>
            </a:r>
          </a:p>
          <a:p>
            <a:pPr marL="0" indent="0">
              <a:buNone/>
            </a:pPr>
            <a:r>
              <a:rPr lang="en-US" sz="1600" dirty="0">
                <a:latin typeface="Courier New"/>
                <a:cs typeface="Courier New"/>
              </a:rPr>
              <a:t>	if (c-&gt;stock &lt; </a:t>
            </a:r>
            <a:r>
              <a:rPr lang="en-US" sz="1600" dirty="0" smtClean="0">
                <a:latin typeface="Courier New"/>
                <a:cs typeface="Courier New"/>
              </a:rPr>
              <a:t>amount) </a:t>
            </a:r>
            <a:r>
              <a:rPr lang="en-US" sz="1600" dirty="0">
                <a:latin typeface="Courier New"/>
                <a:cs typeface="Courier New"/>
              </a:rPr>
              <a:t>return -1;</a:t>
            </a:r>
          </a:p>
          <a:p>
            <a:pPr marL="0" indent="0">
              <a:buNone/>
            </a:pPr>
            <a:r>
              <a:rPr lang="en-US" sz="1600" dirty="0">
                <a:latin typeface="Courier New"/>
                <a:cs typeface="Courier New"/>
              </a:rPr>
              <a:t>	*balance </a:t>
            </a:r>
            <a:r>
              <a:rPr lang="en-US" sz="1600" dirty="0" smtClean="0">
                <a:latin typeface="Courier New"/>
                <a:cs typeface="Courier New"/>
              </a:rPr>
              <a:t>+= </a:t>
            </a:r>
            <a:r>
              <a:rPr lang="en-US" sz="1600" dirty="0">
                <a:latin typeface="Courier New"/>
                <a:cs typeface="Courier New"/>
              </a:rPr>
              <a:t>amount*c-</a:t>
            </a:r>
            <a:r>
              <a:rPr lang="en-US" sz="1600" dirty="0" smtClean="0">
                <a:latin typeface="Courier New"/>
                <a:cs typeface="Courier New"/>
              </a:rPr>
              <a:t>&gt;sell;</a:t>
            </a:r>
            <a:endParaRPr lang="en-US" sz="1600" dirty="0">
              <a:latin typeface="Courier New"/>
              <a:cs typeface="Courier New"/>
            </a:endParaRPr>
          </a:p>
          <a:p>
            <a:pPr marL="0" indent="0">
              <a:buNone/>
            </a:pPr>
            <a:r>
              <a:rPr lang="en-US" sz="1600" dirty="0">
                <a:latin typeface="Courier New"/>
                <a:cs typeface="Courier New"/>
              </a:rPr>
              <a:t>	c-&gt;stock -= amount;</a:t>
            </a:r>
          </a:p>
          <a:p>
            <a:pPr marL="0" indent="0">
              <a:buNone/>
            </a:pPr>
            <a:r>
              <a:rPr lang="en-US" sz="1600" dirty="0">
                <a:latin typeface="Courier New"/>
                <a:cs typeface="Courier New"/>
              </a:rPr>
              <a:t>	return 0;</a:t>
            </a:r>
          </a:p>
          <a:p>
            <a:pPr marL="0" indent="0">
              <a:buNone/>
            </a:pPr>
            <a:r>
              <a:rPr lang="en-US" sz="1600" dirty="0" smtClean="0">
                <a:latin typeface="Courier New"/>
                <a:cs typeface="Courier New"/>
              </a:rPr>
              <a:t>}</a:t>
            </a:r>
          </a:p>
          <a:p>
            <a:pPr marL="0" indent="0">
              <a:buNone/>
            </a:pPr>
            <a:endParaRPr lang="en-US" sz="1600" dirty="0">
              <a:latin typeface="Courier New"/>
              <a:cs typeface="Courier New"/>
            </a:endParaRPr>
          </a:p>
        </p:txBody>
      </p:sp>
    </p:spTree>
    <p:extLst>
      <p:ext uri="{BB962C8B-B14F-4D97-AF65-F5344CB8AC3E}">
        <p14:creationId xmlns:p14="http://schemas.microsoft.com/office/powerpoint/2010/main" val="296044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47394" cy="762000"/>
          </a:xfrm>
        </p:spPr>
        <p:txBody>
          <a:bodyPr/>
          <a:lstStyle/>
          <a:p>
            <a:r>
              <a:rPr lang="en-US" sz="3200" dirty="0"/>
              <a:t>Shared memory example: Currency Exchange</a:t>
            </a:r>
          </a:p>
        </p:txBody>
      </p:sp>
      <p:sp>
        <p:nvSpPr>
          <p:cNvPr id="3" name="Content Placeholder 2"/>
          <p:cNvSpPr>
            <a:spLocks noGrp="1"/>
          </p:cNvSpPr>
          <p:nvPr>
            <p:ph idx="1"/>
          </p:nvPr>
        </p:nvSpPr>
        <p:spPr/>
        <p:txBody>
          <a:bodyPr/>
          <a:lstStyle/>
          <a:p>
            <a:r>
              <a:rPr lang="en-US" dirty="0" smtClean="0"/>
              <a:t>A </a:t>
            </a:r>
            <a:r>
              <a:rPr lang="en-US" dirty="0" smtClean="0"/>
              <a:t>shared memory segment keeps currency values sell and buy, and current stock.</a:t>
            </a:r>
          </a:p>
          <a:p>
            <a:r>
              <a:rPr lang="en-US" dirty="0" smtClean="0"/>
              <a:t>Processes attach it and make exchange operations based on user input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681060"/>
              </p:ext>
            </p:extLst>
          </p:nvPr>
        </p:nvGraphicFramePr>
        <p:xfrm>
          <a:off x="2058688" y="3870310"/>
          <a:ext cx="1968181" cy="2663904"/>
        </p:xfrm>
        <a:graphic>
          <a:graphicData uri="http://schemas.openxmlformats.org/drawingml/2006/table">
            <a:tbl>
              <a:tblPr firstRow="1" bandRow="1">
                <a:tableStyleId>{BC89EF96-8CEA-46FF-86C4-4CE0E7609802}</a:tableStyleId>
              </a:tblPr>
              <a:tblGrid>
                <a:gridCol w="815260">
                  <a:extLst>
                    <a:ext uri="{9D8B030D-6E8A-4147-A177-3AD203B41FA5}">
                      <a16:colId xmlns:a16="http://schemas.microsoft.com/office/drawing/2014/main" val="20000"/>
                    </a:ext>
                  </a:extLst>
                </a:gridCol>
                <a:gridCol w="534688">
                  <a:extLst>
                    <a:ext uri="{9D8B030D-6E8A-4147-A177-3AD203B41FA5}">
                      <a16:colId xmlns:a16="http://schemas.microsoft.com/office/drawing/2014/main" val="20001"/>
                    </a:ext>
                  </a:extLst>
                </a:gridCol>
                <a:gridCol w="618233">
                  <a:extLst>
                    <a:ext uri="{9D8B030D-6E8A-4147-A177-3AD203B41FA5}">
                      <a16:colId xmlns:a16="http://schemas.microsoft.com/office/drawing/2014/main" val="20002"/>
                    </a:ext>
                  </a:extLst>
                </a:gridCol>
              </a:tblGrid>
              <a:tr h="370840">
                <a:tc>
                  <a:txBody>
                    <a:bodyPr/>
                    <a:lstStyle/>
                    <a:p>
                      <a:r>
                        <a:rPr lang="en-US" sz="1600" dirty="0" smtClean="0">
                          <a:latin typeface="Calibri"/>
                          <a:cs typeface="Calibri"/>
                        </a:rPr>
                        <a:t>DOLLAR</a:t>
                      </a:r>
                      <a:endParaRPr lang="en-US" sz="1600" dirty="0">
                        <a:latin typeface="Calibri"/>
                        <a:cs typeface="Calibri"/>
                      </a:endParaRPr>
                    </a:p>
                  </a:txBody>
                  <a:tcPr marL="0" marR="0" marT="0" marB="0"/>
                </a:tc>
                <a:tc>
                  <a:txBody>
                    <a:bodyPr/>
                    <a:lstStyle/>
                    <a:p>
                      <a:r>
                        <a:rPr lang="en-US" sz="1600" b="0" dirty="0" smtClean="0">
                          <a:latin typeface="Calibri"/>
                          <a:cs typeface="Calibri"/>
                        </a:rPr>
                        <a:t>Sell</a:t>
                      </a:r>
                      <a:endParaRPr lang="en-US" sz="1600" b="0" dirty="0">
                        <a:latin typeface="Calibri"/>
                        <a:cs typeface="Calibri"/>
                      </a:endParaRPr>
                    </a:p>
                  </a:txBody>
                  <a:tcPr marL="0" marR="0" marT="0" marB="0"/>
                </a:tc>
                <a:tc>
                  <a:txBody>
                    <a:bodyPr/>
                    <a:lstStyle/>
                    <a:p>
                      <a:r>
                        <a:rPr lang="en-US" sz="1600" b="0" dirty="0" smtClean="0">
                          <a:latin typeface="Calibri"/>
                          <a:cs typeface="Calibri"/>
                        </a:rPr>
                        <a:t>3.72</a:t>
                      </a:r>
                      <a:endParaRPr lang="en-US" sz="1600" b="0" dirty="0">
                        <a:latin typeface="Calibri"/>
                        <a:cs typeface="Calibri"/>
                      </a:endParaRPr>
                    </a:p>
                  </a:txBody>
                  <a:tcPr marL="0" marR="0" marT="0" marB="0"/>
                </a:tc>
                <a:extLst>
                  <a:ext uri="{0D108BD9-81ED-4DB2-BD59-A6C34878D82A}">
                    <a16:rowId xmlns:a16="http://schemas.microsoft.com/office/drawing/2014/main" val="10000"/>
                  </a:ext>
                </a:extLst>
              </a:tr>
              <a:tr h="370840">
                <a:tc>
                  <a:txBody>
                    <a:bodyPr/>
                    <a:lstStyle/>
                    <a:p>
                      <a:endParaRPr lang="en-US" sz="1600" dirty="0">
                        <a:latin typeface="Calibri"/>
                        <a:cs typeface="Calibri"/>
                      </a:endParaRPr>
                    </a:p>
                  </a:txBody>
                  <a:tcPr marL="0" marR="0" marT="0" marB="0"/>
                </a:tc>
                <a:tc>
                  <a:txBody>
                    <a:bodyPr/>
                    <a:lstStyle/>
                    <a:p>
                      <a:r>
                        <a:rPr lang="en-US" sz="1600" dirty="0" smtClean="0">
                          <a:latin typeface="Calibri"/>
                          <a:cs typeface="Calibri"/>
                        </a:rPr>
                        <a:t>Buy</a:t>
                      </a:r>
                      <a:endParaRPr lang="en-US" sz="1600" dirty="0">
                        <a:latin typeface="Calibri"/>
                        <a:cs typeface="Calibri"/>
                      </a:endParaRPr>
                    </a:p>
                  </a:txBody>
                  <a:tcPr marL="0" marR="0" marT="0" marB="0"/>
                </a:tc>
                <a:tc>
                  <a:txBody>
                    <a:bodyPr/>
                    <a:lstStyle/>
                    <a:p>
                      <a:r>
                        <a:rPr lang="en-US" sz="1600" dirty="0" smtClean="0">
                          <a:latin typeface="Calibri"/>
                          <a:cs typeface="Calibri"/>
                        </a:rPr>
                        <a:t>3.71</a:t>
                      </a:r>
                      <a:endParaRPr lang="en-US" sz="1600" dirty="0">
                        <a:latin typeface="Calibri"/>
                        <a:cs typeface="Calibri"/>
                      </a:endParaRPr>
                    </a:p>
                  </a:txBody>
                  <a:tcPr marL="0" marR="0" marT="0" marB="0"/>
                </a:tc>
                <a:extLst>
                  <a:ext uri="{0D108BD9-81ED-4DB2-BD59-A6C34878D82A}">
                    <a16:rowId xmlns:a16="http://schemas.microsoft.com/office/drawing/2014/main" val="10001"/>
                  </a:ext>
                </a:extLst>
              </a:tr>
              <a:tr h="370840">
                <a:tc>
                  <a:txBody>
                    <a:bodyPr/>
                    <a:lstStyle/>
                    <a:p>
                      <a:endParaRPr lang="en-US" sz="1600" dirty="0">
                        <a:latin typeface="Calibri"/>
                        <a:cs typeface="Calibri"/>
                      </a:endParaRPr>
                    </a:p>
                  </a:txBody>
                  <a:tcPr marL="0" marR="0" marT="0" marB="0"/>
                </a:tc>
                <a:tc>
                  <a:txBody>
                    <a:bodyPr/>
                    <a:lstStyle/>
                    <a:p>
                      <a:r>
                        <a:rPr lang="en-US" sz="1600" dirty="0" smtClean="0">
                          <a:latin typeface="Calibri"/>
                          <a:cs typeface="Calibri"/>
                        </a:rPr>
                        <a:t>Stock</a:t>
                      </a:r>
                      <a:endParaRPr lang="en-US" sz="1600" dirty="0">
                        <a:latin typeface="Calibri"/>
                        <a:cs typeface="Calibri"/>
                      </a:endParaRPr>
                    </a:p>
                  </a:txBody>
                  <a:tcPr marL="0" marR="0" marT="0" marB="0"/>
                </a:tc>
                <a:tc>
                  <a:txBody>
                    <a:bodyPr/>
                    <a:lstStyle/>
                    <a:p>
                      <a:r>
                        <a:rPr lang="en-US" sz="1600" dirty="0" smtClean="0">
                          <a:latin typeface="Calibri"/>
                          <a:cs typeface="Calibri"/>
                        </a:rPr>
                        <a:t>10000</a:t>
                      </a:r>
                    </a:p>
                  </a:txBody>
                  <a:tcPr marL="0" marR="0" marT="0" marB="0"/>
                </a:tc>
                <a:extLst>
                  <a:ext uri="{0D108BD9-81ED-4DB2-BD59-A6C34878D82A}">
                    <a16:rowId xmlns:a16="http://schemas.microsoft.com/office/drawing/2014/main" val="10002"/>
                  </a:ext>
                </a:extLst>
              </a:tr>
              <a:tr h="370840">
                <a:tc>
                  <a:txBody>
                    <a:bodyPr/>
                    <a:lstStyle/>
                    <a:p>
                      <a:r>
                        <a:rPr lang="en-US" sz="1600" b="1" dirty="0" smtClean="0">
                          <a:latin typeface="Calibri"/>
                          <a:cs typeface="Calibri"/>
                        </a:rPr>
                        <a:t>EURO</a:t>
                      </a:r>
                      <a:endParaRPr lang="en-US" sz="1600" b="1" dirty="0">
                        <a:latin typeface="Calibri"/>
                        <a:cs typeface="Calibri"/>
                      </a:endParaRPr>
                    </a:p>
                  </a:txBody>
                  <a:tcPr marL="0" marR="0" marT="0" marB="0"/>
                </a:tc>
                <a:tc>
                  <a:txBody>
                    <a:bodyPr/>
                    <a:lstStyle/>
                    <a:p>
                      <a:r>
                        <a:rPr lang="en-US" sz="1600" dirty="0" smtClean="0">
                          <a:latin typeface="Calibri"/>
                          <a:cs typeface="Calibri"/>
                        </a:rPr>
                        <a:t>Sell</a:t>
                      </a:r>
                      <a:endParaRPr lang="en-US" sz="1600" dirty="0">
                        <a:latin typeface="Calibri"/>
                        <a:cs typeface="Calibri"/>
                      </a:endParaRPr>
                    </a:p>
                  </a:txBody>
                  <a:tcPr marL="0" marR="0" marT="0" marB="0"/>
                </a:tc>
                <a:tc>
                  <a:txBody>
                    <a:bodyPr/>
                    <a:lstStyle/>
                    <a:p>
                      <a:r>
                        <a:rPr lang="en-US" sz="1600" dirty="0" smtClean="0">
                          <a:latin typeface="Calibri"/>
                          <a:cs typeface="Calibri"/>
                        </a:rPr>
                        <a:t>3.72</a:t>
                      </a:r>
                      <a:endParaRPr lang="en-US" sz="16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endParaRPr lang="en-US" sz="1600" dirty="0">
                        <a:latin typeface="Calibri"/>
                        <a:cs typeface="Calibri"/>
                      </a:endParaRPr>
                    </a:p>
                  </a:txBody>
                  <a:tcPr marL="0" marR="0" marT="0" marB="0"/>
                </a:tc>
                <a:tc>
                  <a:txBody>
                    <a:bodyPr/>
                    <a:lstStyle/>
                    <a:p>
                      <a:r>
                        <a:rPr lang="en-US" sz="1600" dirty="0" smtClean="0">
                          <a:latin typeface="Calibri"/>
                          <a:cs typeface="Calibri"/>
                        </a:rPr>
                        <a:t>Buy</a:t>
                      </a:r>
                      <a:endParaRPr lang="en-US" sz="1600" dirty="0">
                        <a:latin typeface="Calibri"/>
                        <a:cs typeface="Calibri"/>
                      </a:endParaRPr>
                    </a:p>
                  </a:txBody>
                  <a:tcPr marL="0" marR="0" marT="0" marB="0"/>
                </a:tc>
                <a:tc>
                  <a:txBody>
                    <a:bodyPr/>
                    <a:lstStyle/>
                    <a:p>
                      <a:r>
                        <a:rPr lang="en-US" sz="1600" dirty="0" smtClean="0">
                          <a:latin typeface="Calibri"/>
                          <a:cs typeface="Calibri"/>
                        </a:rPr>
                        <a:t>3.71</a:t>
                      </a:r>
                      <a:endParaRPr lang="en-US" sz="1600" dirty="0">
                        <a:latin typeface="Calibri"/>
                        <a:cs typeface="Calibri"/>
                      </a:endParaRPr>
                    </a:p>
                  </a:txBody>
                  <a:tcPr marL="0" marR="0" marT="0" marB="0"/>
                </a:tc>
                <a:extLst>
                  <a:ext uri="{0D108BD9-81ED-4DB2-BD59-A6C34878D82A}">
                    <a16:rowId xmlns:a16="http://schemas.microsoft.com/office/drawing/2014/main" val="10004"/>
                  </a:ext>
                </a:extLst>
              </a:tr>
              <a:tr h="370840">
                <a:tc>
                  <a:txBody>
                    <a:bodyPr/>
                    <a:lstStyle/>
                    <a:p>
                      <a:endParaRPr lang="en-US" sz="1600" dirty="0">
                        <a:latin typeface="Calibri"/>
                        <a:cs typeface="Calibri"/>
                      </a:endParaRPr>
                    </a:p>
                  </a:txBody>
                  <a:tcPr marL="0" marR="0" marT="0" marB="0"/>
                </a:tc>
                <a:tc>
                  <a:txBody>
                    <a:bodyPr/>
                    <a:lstStyle/>
                    <a:p>
                      <a:r>
                        <a:rPr lang="en-US" sz="1600" dirty="0" smtClean="0">
                          <a:latin typeface="Calibri"/>
                          <a:cs typeface="Calibri"/>
                        </a:rPr>
                        <a:t>Stock</a:t>
                      </a:r>
                      <a:endParaRPr lang="en-US" sz="1600" dirty="0">
                        <a:latin typeface="Calibri"/>
                        <a:cs typeface="Calibri"/>
                      </a:endParaRPr>
                    </a:p>
                  </a:txBody>
                  <a:tcPr marL="0" marR="0" marT="0" marB="0"/>
                </a:tc>
                <a:tc>
                  <a:txBody>
                    <a:bodyPr/>
                    <a:lstStyle/>
                    <a:p>
                      <a:r>
                        <a:rPr lang="en-US" sz="1600" dirty="0" smtClean="0">
                          <a:latin typeface="Calibri"/>
                          <a:cs typeface="Calibri"/>
                        </a:rPr>
                        <a:t>10000</a:t>
                      </a:r>
                    </a:p>
                  </a:txBody>
                  <a:tcPr marL="0" marR="0" marT="0" marB="0"/>
                </a:tc>
                <a:extLst>
                  <a:ext uri="{0D108BD9-81ED-4DB2-BD59-A6C34878D82A}">
                    <a16:rowId xmlns:a16="http://schemas.microsoft.com/office/drawing/2014/main" val="10005"/>
                  </a:ext>
                </a:extLst>
              </a:tr>
              <a:tr h="438864">
                <a:tc>
                  <a:txBody>
                    <a:bodyPr/>
                    <a:lstStyle/>
                    <a:p>
                      <a:r>
                        <a:rPr lang="is-IS" sz="1600" dirty="0" smtClean="0">
                          <a:latin typeface="Calibri"/>
                          <a:cs typeface="Calibri"/>
                        </a:rPr>
                        <a:t>…..</a:t>
                      </a:r>
                      <a:endParaRPr lang="en-US" sz="1600" dirty="0">
                        <a:latin typeface="Calibri"/>
                        <a:cs typeface="Calibri"/>
                      </a:endParaRPr>
                    </a:p>
                  </a:txBody>
                  <a:tcPr marL="0" marR="0" marT="0" marB="0"/>
                </a:tc>
                <a:tc>
                  <a:txBody>
                    <a:bodyPr/>
                    <a:lstStyle/>
                    <a:p>
                      <a:r>
                        <a:rPr lang="is-IS" sz="1600" dirty="0" smtClean="0">
                          <a:latin typeface="Calibri"/>
                          <a:cs typeface="Calibri"/>
                        </a:rPr>
                        <a:t>….</a:t>
                      </a:r>
                      <a:endParaRPr lang="en-US" sz="1600" dirty="0">
                        <a:latin typeface="Calibri"/>
                        <a:cs typeface="Calibri"/>
                      </a:endParaRPr>
                    </a:p>
                  </a:txBody>
                  <a:tcPr marL="0" marR="0" marT="0" marB="0"/>
                </a:tc>
                <a:tc>
                  <a:txBody>
                    <a:bodyPr/>
                    <a:lstStyle/>
                    <a:p>
                      <a:r>
                        <a:rPr lang="is-IS" sz="1600" dirty="0" smtClean="0">
                          <a:latin typeface="Calibri"/>
                          <a:cs typeface="Calibri"/>
                        </a:rPr>
                        <a:t>…</a:t>
                      </a:r>
                      <a:endParaRPr lang="en-US" sz="1600" dirty="0" smtClean="0">
                        <a:latin typeface="Calibri"/>
                        <a:cs typeface="Calibri"/>
                      </a:endParaRPr>
                    </a:p>
                  </a:txBody>
                  <a:tcPr marL="0" marR="0" marT="0" marB="0"/>
                </a:tc>
                <a:extLst>
                  <a:ext uri="{0D108BD9-81ED-4DB2-BD59-A6C34878D82A}">
                    <a16:rowId xmlns:a16="http://schemas.microsoft.com/office/drawing/2014/main" val="10006"/>
                  </a:ext>
                </a:extLst>
              </a:tr>
            </a:tbl>
          </a:graphicData>
        </a:graphic>
      </p:graphicFrame>
      <p:sp>
        <p:nvSpPr>
          <p:cNvPr id="6" name="TextBox 5"/>
          <p:cNvSpPr txBox="1"/>
          <p:nvPr/>
        </p:nvSpPr>
        <p:spPr>
          <a:xfrm>
            <a:off x="618233" y="3626404"/>
            <a:ext cx="1411639" cy="369332"/>
          </a:xfrm>
          <a:prstGeom prst="rect">
            <a:avLst/>
          </a:prstGeom>
          <a:noFill/>
        </p:spPr>
        <p:txBody>
          <a:bodyPr wrap="none" rtlCol="0">
            <a:spAutoFit/>
          </a:bodyPr>
          <a:lstStyle/>
          <a:p>
            <a:r>
              <a:rPr lang="en-US" sz="1800" dirty="0" smtClean="0">
                <a:latin typeface="Calibri" pitchFamily="34" charset="0"/>
              </a:rPr>
              <a:t>Shared </a:t>
            </a:r>
            <a:r>
              <a:rPr lang="en-US" sz="1800" dirty="0" err="1" smtClean="0">
                <a:latin typeface="Calibri" pitchFamily="34" charset="0"/>
              </a:rPr>
              <a:t>Mem</a:t>
            </a:r>
            <a:endParaRPr lang="en-US" sz="1800" dirty="0" smtClean="0">
              <a:latin typeface="Calibri" pitchFamily="34" charset="0"/>
            </a:endParaRPr>
          </a:p>
        </p:txBody>
      </p:sp>
      <p:sp>
        <p:nvSpPr>
          <p:cNvPr id="7" name="Oval 6"/>
          <p:cNvSpPr/>
          <p:nvPr/>
        </p:nvSpPr>
        <p:spPr bwMode="auto">
          <a:xfrm>
            <a:off x="5313462" y="3776809"/>
            <a:ext cx="1203048" cy="668462"/>
          </a:xfrm>
          <a:prstGeom prst="ellipse">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Calibri"/>
                <a:cs typeface="Calibri"/>
              </a:rPr>
              <a:t>Process</a:t>
            </a:r>
            <a:endParaRPr lang="en-US" sz="1400" dirty="0">
              <a:latin typeface="Calibri"/>
              <a:cs typeface="Calibri"/>
            </a:endParaRPr>
          </a:p>
        </p:txBody>
      </p:sp>
      <p:cxnSp>
        <p:nvCxnSpPr>
          <p:cNvPr id="9" name="Straight Arrow Connector 8"/>
          <p:cNvCxnSpPr>
            <a:stCxn id="7" idx="2"/>
            <a:endCxn id="5" idx="3"/>
          </p:cNvCxnSpPr>
          <p:nvPr/>
        </p:nvCxnSpPr>
        <p:spPr bwMode="auto">
          <a:xfrm flipH="1">
            <a:off x="4026869" y="4111040"/>
            <a:ext cx="1286593" cy="1091222"/>
          </a:xfrm>
          <a:prstGeom prst="straightConnector1">
            <a:avLst/>
          </a:prstGeom>
          <a:noFill/>
          <a:ln w="25400" cap="flat" cmpd="sng" algn="ctr">
            <a:solidFill>
              <a:schemeClr val="tx1"/>
            </a:solidFill>
            <a:prstDash val="solid"/>
            <a:round/>
            <a:headEnd type="none" w="med" len="med"/>
            <a:tailEnd type="arrow"/>
          </a:ln>
          <a:effectLst/>
        </p:spPr>
      </p:cxnSp>
      <p:sp>
        <p:nvSpPr>
          <p:cNvPr id="11" name="TextBox 10"/>
          <p:cNvSpPr txBox="1"/>
          <p:nvPr/>
        </p:nvSpPr>
        <p:spPr>
          <a:xfrm rot="19254532">
            <a:off x="4110414" y="4211310"/>
            <a:ext cx="985140" cy="369332"/>
          </a:xfrm>
          <a:prstGeom prst="rect">
            <a:avLst/>
          </a:prstGeom>
          <a:noFill/>
        </p:spPr>
        <p:txBody>
          <a:bodyPr wrap="none" rtlCol="0">
            <a:spAutoFit/>
          </a:bodyPr>
          <a:lstStyle/>
          <a:p>
            <a:r>
              <a:rPr lang="en-US" sz="1800" dirty="0" smtClean="0">
                <a:latin typeface="Calibri" pitchFamily="34" charset="0"/>
              </a:rPr>
              <a:t>Buy/Sell</a:t>
            </a:r>
          </a:p>
        </p:txBody>
      </p:sp>
      <p:sp>
        <p:nvSpPr>
          <p:cNvPr id="12" name="Oval 11"/>
          <p:cNvSpPr/>
          <p:nvPr/>
        </p:nvSpPr>
        <p:spPr bwMode="auto">
          <a:xfrm>
            <a:off x="5332190" y="4798213"/>
            <a:ext cx="1203048" cy="668462"/>
          </a:xfrm>
          <a:prstGeom prst="ellipse">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Calibri"/>
                <a:cs typeface="Calibri"/>
              </a:rPr>
              <a:t>Process</a:t>
            </a:r>
            <a:endParaRPr lang="en-US" sz="1400" dirty="0">
              <a:latin typeface="Calibri"/>
              <a:cs typeface="Calibri"/>
            </a:endParaRPr>
          </a:p>
        </p:txBody>
      </p:sp>
      <p:cxnSp>
        <p:nvCxnSpPr>
          <p:cNvPr id="13" name="Straight Arrow Connector 12"/>
          <p:cNvCxnSpPr>
            <a:stCxn id="12" idx="2"/>
            <a:endCxn id="5" idx="3"/>
          </p:cNvCxnSpPr>
          <p:nvPr/>
        </p:nvCxnSpPr>
        <p:spPr bwMode="auto">
          <a:xfrm flipH="1">
            <a:off x="4026869" y="5132444"/>
            <a:ext cx="1305321" cy="69818"/>
          </a:xfrm>
          <a:prstGeom prst="straightConnector1">
            <a:avLst/>
          </a:prstGeom>
          <a:noFill/>
          <a:ln w="25400" cap="flat" cmpd="sng" algn="ctr">
            <a:solidFill>
              <a:schemeClr val="tx1"/>
            </a:solidFill>
            <a:prstDash val="solid"/>
            <a:round/>
            <a:headEnd type="none" w="med" len="med"/>
            <a:tailEnd type="arrow"/>
          </a:ln>
          <a:effectLst/>
        </p:spPr>
      </p:cxnSp>
      <p:sp>
        <p:nvSpPr>
          <p:cNvPr id="14" name="TextBox 13"/>
          <p:cNvSpPr txBox="1"/>
          <p:nvPr/>
        </p:nvSpPr>
        <p:spPr>
          <a:xfrm>
            <a:off x="4312941" y="4831635"/>
            <a:ext cx="985140" cy="369332"/>
          </a:xfrm>
          <a:prstGeom prst="rect">
            <a:avLst/>
          </a:prstGeom>
          <a:noFill/>
        </p:spPr>
        <p:txBody>
          <a:bodyPr wrap="none" rtlCol="0">
            <a:spAutoFit/>
          </a:bodyPr>
          <a:lstStyle/>
          <a:p>
            <a:r>
              <a:rPr lang="en-US" sz="1800" dirty="0" smtClean="0">
                <a:latin typeface="Calibri" pitchFamily="34" charset="0"/>
              </a:rPr>
              <a:t>Buy/Sell</a:t>
            </a:r>
          </a:p>
        </p:txBody>
      </p:sp>
      <p:sp>
        <p:nvSpPr>
          <p:cNvPr id="15" name="Oval 14"/>
          <p:cNvSpPr/>
          <p:nvPr/>
        </p:nvSpPr>
        <p:spPr bwMode="auto">
          <a:xfrm>
            <a:off x="5384336" y="5719345"/>
            <a:ext cx="1203048" cy="668462"/>
          </a:xfrm>
          <a:prstGeom prst="ellipse">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Calibri"/>
                <a:cs typeface="Calibri"/>
              </a:rPr>
              <a:t>Process</a:t>
            </a:r>
            <a:endParaRPr lang="en-US" sz="1400" dirty="0">
              <a:latin typeface="Calibri"/>
              <a:cs typeface="Calibri"/>
            </a:endParaRPr>
          </a:p>
        </p:txBody>
      </p:sp>
      <p:cxnSp>
        <p:nvCxnSpPr>
          <p:cNvPr id="16" name="Straight Arrow Connector 15"/>
          <p:cNvCxnSpPr>
            <a:stCxn id="15" idx="2"/>
            <a:endCxn id="5" idx="3"/>
          </p:cNvCxnSpPr>
          <p:nvPr/>
        </p:nvCxnSpPr>
        <p:spPr bwMode="auto">
          <a:xfrm flipH="1" flipV="1">
            <a:off x="4026869" y="5202262"/>
            <a:ext cx="1357467" cy="851314"/>
          </a:xfrm>
          <a:prstGeom prst="straightConnector1">
            <a:avLst/>
          </a:prstGeom>
          <a:noFill/>
          <a:ln w="25400" cap="flat" cmpd="sng" algn="ctr">
            <a:solidFill>
              <a:schemeClr val="tx1"/>
            </a:solidFill>
            <a:prstDash val="solid"/>
            <a:round/>
            <a:headEnd type="none" w="med" len="med"/>
            <a:tailEnd type="arrow"/>
          </a:ln>
          <a:effectLst/>
        </p:spPr>
      </p:cxnSp>
      <p:sp>
        <p:nvSpPr>
          <p:cNvPr id="17" name="TextBox 16"/>
          <p:cNvSpPr txBox="1"/>
          <p:nvPr/>
        </p:nvSpPr>
        <p:spPr>
          <a:xfrm rot="1946111">
            <a:off x="4097744" y="5518804"/>
            <a:ext cx="985140" cy="369332"/>
          </a:xfrm>
          <a:prstGeom prst="rect">
            <a:avLst/>
          </a:prstGeom>
          <a:noFill/>
        </p:spPr>
        <p:txBody>
          <a:bodyPr wrap="none" rtlCol="0">
            <a:spAutoFit/>
          </a:bodyPr>
          <a:lstStyle/>
          <a:p>
            <a:r>
              <a:rPr lang="en-US" sz="1800" dirty="0" smtClean="0">
                <a:latin typeface="Calibri" pitchFamily="34" charset="0"/>
              </a:rPr>
              <a:t>Buy/Sell</a:t>
            </a:r>
          </a:p>
        </p:txBody>
      </p:sp>
    </p:spTree>
    <p:extLst>
      <p:ext uri="{BB962C8B-B14F-4D97-AF65-F5344CB8AC3E}">
        <p14:creationId xmlns:p14="http://schemas.microsoft.com/office/powerpoint/2010/main" val="2760161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exchange - 1</a:t>
            </a:r>
            <a:endParaRPr lang="en-US" dirty="0"/>
          </a:p>
        </p:txBody>
      </p:sp>
      <p:sp>
        <p:nvSpPr>
          <p:cNvPr id="4" name="Content Placeholder 2"/>
          <p:cNvSpPr txBox="1">
            <a:spLocks/>
          </p:cNvSpPr>
          <p:nvPr/>
        </p:nvSpPr>
        <p:spPr bwMode="auto">
          <a:xfrm>
            <a:off x="449021" y="1447627"/>
            <a:ext cx="7896225" cy="4972050"/>
          </a:xfrm>
          <a:prstGeom prst="rect">
            <a:avLst/>
          </a:prstGeom>
          <a:solidFill>
            <a:srgbClr val="F6F5BD"/>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sz="1600" dirty="0">
                <a:latin typeface="Courier New"/>
                <a:cs typeface="Courier New"/>
              </a:rPr>
              <a:t>#include "</a:t>
            </a:r>
            <a:r>
              <a:rPr lang="en-US" sz="1600" dirty="0" err="1" smtClean="0">
                <a:latin typeface="Courier New"/>
                <a:cs typeface="Courier New"/>
              </a:rPr>
              <a:t>exchange.h</a:t>
            </a:r>
            <a:r>
              <a:rPr lang="en-US" sz="1600" dirty="0" smtClean="0">
                <a:latin typeface="Courier New"/>
                <a:cs typeface="Courier New"/>
              </a:rPr>
              <a:t>”</a:t>
            </a:r>
            <a:endParaRPr lang="en-US" sz="1600" dirty="0">
              <a:latin typeface="Courier New"/>
              <a:cs typeface="Courier New"/>
            </a:endParaRPr>
          </a:p>
          <a:p>
            <a:pPr marL="0" indent="0">
              <a:buNone/>
            </a:pPr>
            <a:r>
              <a:rPr lang="en-US" sz="1600" dirty="0" err="1" smtClean="0">
                <a:latin typeface="Courier New"/>
                <a:cs typeface="Courier New"/>
              </a:rPr>
              <a:t>struct</a:t>
            </a:r>
            <a:r>
              <a:rPr lang="en-US" sz="1600" dirty="0" smtClean="0">
                <a:latin typeface="Courier New"/>
                <a:cs typeface="Courier New"/>
              </a:rPr>
              <a:t> </a:t>
            </a:r>
            <a:r>
              <a:rPr lang="en-US" sz="1600" dirty="0">
                <a:latin typeface="Courier New"/>
                <a:cs typeface="Courier New"/>
              </a:rPr>
              <a:t>Currency </a:t>
            </a:r>
            <a:r>
              <a:rPr lang="en-US" sz="1600" dirty="0" err="1">
                <a:latin typeface="Courier New"/>
                <a:cs typeface="Courier New"/>
              </a:rPr>
              <a:t>init</a:t>
            </a:r>
            <a:r>
              <a:rPr lang="en-US" sz="1600" dirty="0">
                <a:latin typeface="Courier New"/>
                <a:cs typeface="Courier New"/>
              </a:rPr>
              <a:t>[4] ={ {3.73, 3.72, 10000}</a:t>
            </a:r>
            <a:r>
              <a:rPr lang="en-US" sz="1600" dirty="0" smtClean="0">
                <a:latin typeface="Courier New"/>
                <a:cs typeface="Courier New"/>
              </a:rPr>
              <a:t>,</a:t>
            </a:r>
            <a:br>
              <a:rPr lang="en-US" sz="1600" dirty="0" smtClean="0">
                <a:latin typeface="Courier New"/>
                <a:cs typeface="Courier New"/>
              </a:rPr>
            </a:br>
            <a:r>
              <a:rPr lang="en-US" sz="1600" dirty="0" smtClean="0">
                <a:latin typeface="Courier New"/>
                <a:cs typeface="Courier New"/>
              </a:rPr>
              <a:t>	{</a:t>
            </a:r>
            <a:r>
              <a:rPr lang="en-US" sz="1600" dirty="0">
                <a:latin typeface="Courier New"/>
                <a:cs typeface="Courier New"/>
              </a:rPr>
              <a:t>3.932, 3.944, 10000}</a:t>
            </a:r>
            <a:r>
              <a:rPr lang="en-US" sz="1600" dirty="0" smtClean="0">
                <a:latin typeface="Courier New"/>
                <a:cs typeface="Courier New"/>
              </a:rPr>
              <a:t>, {</a:t>
            </a:r>
            <a:r>
              <a:rPr lang="en-US" sz="1600" dirty="0">
                <a:latin typeface="Courier New"/>
                <a:cs typeface="Courier New"/>
              </a:rPr>
              <a:t>4.551,4.552, 10000}, </a:t>
            </a:r>
            <a:r>
              <a:rPr lang="en-US" sz="1600" dirty="0" smtClean="0">
                <a:latin typeface="Courier New"/>
                <a:cs typeface="Courier New"/>
              </a:rPr>
              <a:t/>
            </a:r>
            <a:br>
              <a:rPr lang="en-US" sz="1600" dirty="0" smtClean="0">
                <a:latin typeface="Courier New"/>
                <a:cs typeface="Courier New"/>
              </a:rPr>
            </a:br>
            <a:r>
              <a:rPr lang="en-US" sz="1600" dirty="0" smtClean="0">
                <a:latin typeface="Courier New"/>
                <a:cs typeface="Courier New"/>
              </a:rPr>
              <a:t>	{</a:t>
            </a:r>
            <a:r>
              <a:rPr lang="en-US" sz="1600" dirty="0">
                <a:latin typeface="Courier New"/>
                <a:cs typeface="Courier New"/>
              </a:rPr>
              <a:t>3.24, 3.25, 5000}};</a:t>
            </a:r>
          </a:p>
          <a:p>
            <a:pPr marL="0" indent="0">
              <a:buNone/>
            </a:pPr>
            <a:r>
              <a:rPr lang="en-US" sz="1600" dirty="0" err="1">
                <a:latin typeface="Courier New"/>
                <a:cs typeface="Courier New"/>
              </a:rPr>
              <a:t>struct</a:t>
            </a:r>
            <a:r>
              <a:rPr lang="en-US" sz="1600" dirty="0">
                <a:latin typeface="Courier New"/>
                <a:cs typeface="Courier New"/>
              </a:rPr>
              <a:t> Currency *</a:t>
            </a:r>
            <a:r>
              <a:rPr lang="en-US" sz="1600" dirty="0" err="1">
                <a:latin typeface="Courier New"/>
                <a:cs typeface="Courier New"/>
              </a:rPr>
              <a:t>curshared</a:t>
            </a:r>
            <a:r>
              <a:rPr lang="en-US" sz="1600" dirty="0">
                <a:latin typeface="Courier New"/>
                <a:cs typeface="Courier New"/>
              </a:rPr>
              <a:t>;</a:t>
            </a:r>
          </a:p>
          <a:p>
            <a:pPr marL="0" indent="0">
              <a:buNone/>
            </a:pPr>
            <a:r>
              <a:rPr lang="en-US" sz="1600" dirty="0" err="1" smtClean="0">
                <a:latin typeface="Courier New"/>
                <a:cs typeface="Courier New"/>
              </a:rPr>
              <a:t>int</a:t>
            </a:r>
            <a:r>
              <a:rPr lang="en-US" sz="1600" dirty="0" smtClean="0">
                <a:latin typeface="Courier New"/>
                <a:cs typeface="Courier New"/>
              </a:rPr>
              <a:t> </a:t>
            </a:r>
            <a:r>
              <a:rPr lang="en-US" sz="1600" dirty="0">
                <a:latin typeface="Courier New"/>
                <a:cs typeface="Courier New"/>
              </a:rPr>
              <a:t>main() {</a:t>
            </a:r>
          </a:p>
          <a:p>
            <a:pPr marL="0" indent="0">
              <a:buNone/>
            </a:pPr>
            <a:r>
              <a:rPr lang="en-US" sz="1600" dirty="0">
                <a:latin typeface="Courier New"/>
                <a:cs typeface="Courier New"/>
              </a:rPr>
              <a:t>	</a:t>
            </a:r>
            <a:r>
              <a:rPr lang="en-US" sz="1600" dirty="0" err="1">
                <a:latin typeface="Courier New"/>
                <a:cs typeface="Courier New"/>
              </a:rPr>
              <a:t>int</a:t>
            </a:r>
            <a:r>
              <a:rPr lang="en-US" sz="1600" dirty="0">
                <a:latin typeface="Courier New"/>
                <a:cs typeface="Courier New"/>
              </a:rPr>
              <a:t> key, </a:t>
            </a:r>
            <a:r>
              <a:rPr lang="en-US" sz="1600" dirty="0" err="1">
                <a:latin typeface="Courier New"/>
                <a:cs typeface="Courier New"/>
              </a:rPr>
              <a:t>i</a:t>
            </a:r>
            <a:r>
              <a:rPr lang="en-US" sz="1600" dirty="0" smtClean="0">
                <a:latin typeface="Courier New"/>
                <a:cs typeface="Courier New"/>
              </a:rPr>
              <a:t>;</a:t>
            </a:r>
            <a:br>
              <a:rPr lang="en-US" sz="1600" dirty="0" smtClean="0">
                <a:latin typeface="Courier New"/>
                <a:cs typeface="Courier New"/>
              </a:rPr>
            </a:br>
            <a:r>
              <a:rPr lang="en-US" sz="1600" dirty="0" smtClean="0">
                <a:latin typeface="Courier New"/>
                <a:cs typeface="Courier New"/>
              </a:rPr>
              <a:t>	</a:t>
            </a:r>
            <a:r>
              <a:rPr lang="en-US" sz="1600" dirty="0" smtClean="0">
                <a:solidFill>
                  <a:srgbClr val="FF0000"/>
                </a:solidFill>
                <a:latin typeface="Courier New"/>
                <a:cs typeface="Courier New"/>
              </a:rPr>
              <a:t>// create a shared memory for 4 Currency structures</a:t>
            </a:r>
            <a:endParaRPr lang="en-US" sz="1600" dirty="0">
              <a:solidFill>
                <a:srgbClr val="FF0000"/>
              </a:solidFill>
              <a:latin typeface="Courier New"/>
              <a:cs typeface="Courier New"/>
            </a:endParaRPr>
          </a:p>
          <a:p>
            <a:pPr marL="0" indent="0">
              <a:buNone/>
            </a:pPr>
            <a:r>
              <a:rPr lang="en-US" sz="1600" dirty="0">
                <a:latin typeface="Courier New"/>
                <a:cs typeface="Courier New"/>
              </a:rPr>
              <a:t>	key = </a:t>
            </a:r>
            <a:r>
              <a:rPr lang="en-US" sz="1600" dirty="0" err="1">
                <a:latin typeface="Courier New"/>
                <a:cs typeface="Courier New"/>
              </a:rPr>
              <a:t>shmget</a:t>
            </a:r>
            <a:r>
              <a:rPr lang="en-US" sz="1600" dirty="0">
                <a:latin typeface="Courier New"/>
                <a:cs typeface="Courier New"/>
              </a:rPr>
              <a:t>(EXCHKEY, </a:t>
            </a:r>
            <a:r>
              <a:rPr lang="en-US" sz="1600" dirty="0" err="1">
                <a:latin typeface="Courier New"/>
                <a:cs typeface="Courier New"/>
              </a:rPr>
              <a:t>sizeof</a:t>
            </a:r>
            <a:r>
              <a:rPr lang="en-US" sz="1600" dirty="0">
                <a:latin typeface="Courier New"/>
                <a:cs typeface="Courier New"/>
              </a:rPr>
              <a:t>(</a:t>
            </a:r>
            <a:r>
              <a:rPr lang="en-US" sz="1600" dirty="0" err="1">
                <a:latin typeface="Courier New"/>
                <a:cs typeface="Courier New"/>
              </a:rPr>
              <a:t>struct</a:t>
            </a:r>
            <a:r>
              <a:rPr lang="en-US" sz="1600" dirty="0">
                <a:latin typeface="Courier New"/>
                <a:cs typeface="Courier New"/>
              </a:rPr>
              <a:t> Currency)*4, IPC_CREAT|0600);</a:t>
            </a:r>
          </a:p>
          <a:p>
            <a:pPr marL="0" indent="0">
              <a:buNone/>
            </a:pPr>
            <a:r>
              <a:rPr lang="en-US" sz="1600" dirty="0">
                <a:latin typeface="Courier New"/>
                <a:cs typeface="Courier New"/>
              </a:rPr>
              <a:t>	if (key &lt; 0) </a:t>
            </a:r>
            <a:r>
              <a:rPr lang="en-US" sz="1600" dirty="0" smtClean="0">
                <a:latin typeface="Courier New"/>
                <a:cs typeface="Courier New"/>
              </a:rPr>
              <a:t>{ </a:t>
            </a:r>
            <a:r>
              <a:rPr lang="en-US" sz="1600" dirty="0" err="1" smtClean="0">
                <a:latin typeface="Courier New"/>
                <a:cs typeface="Courier New"/>
              </a:rPr>
              <a:t>perror</a:t>
            </a:r>
            <a:r>
              <a:rPr lang="en-US" sz="1600" dirty="0">
                <a:latin typeface="Courier New"/>
                <a:cs typeface="Courier New"/>
              </a:rPr>
              <a:t>("</a:t>
            </a:r>
            <a:r>
              <a:rPr lang="en-US" sz="1600" dirty="0" err="1">
                <a:latin typeface="Courier New"/>
                <a:cs typeface="Courier New"/>
              </a:rPr>
              <a:t>shmget</a:t>
            </a:r>
            <a:r>
              <a:rPr lang="en-US" sz="1600" dirty="0">
                <a:latin typeface="Courier New"/>
                <a:cs typeface="Courier New"/>
              </a:rPr>
              <a:t>") ; return 1</a:t>
            </a:r>
            <a:r>
              <a:rPr lang="en-US" sz="1600" dirty="0" smtClean="0">
                <a:latin typeface="Courier New"/>
                <a:cs typeface="Courier New"/>
              </a:rPr>
              <a:t>;}</a:t>
            </a:r>
            <a:br>
              <a:rPr lang="en-US" sz="1600" dirty="0" smtClean="0">
                <a:latin typeface="Courier New"/>
                <a:cs typeface="Courier New"/>
              </a:rPr>
            </a:br>
            <a:r>
              <a:rPr lang="en-US" sz="1600" dirty="0" smtClean="0">
                <a:latin typeface="Courier New"/>
                <a:cs typeface="Courier New"/>
              </a:rPr>
              <a:t>	</a:t>
            </a:r>
            <a:r>
              <a:rPr lang="en-US" sz="1600" dirty="0" smtClean="0">
                <a:solidFill>
                  <a:srgbClr val="FF0000"/>
                </a:solidFill>
                <a:latin typeface="Courier New"/>
                <a:cs typeface="Courier New"/>
              </a:rPr>
              <a:t>// attach it and get result in </a:t>
            </a:r>
            <a:r>
              <a:rPr lang="en-US" sz="1600" dirty="0" err="1" smtClean="0">
                <a:solidFill>
                  <a:srgbClr val="FF0000"/>
                </a:solidFill>
                <a:latin typeface="Courier New"/>
                <a:cs typeface="Courier New"/>
              </a:rPr>
              <a:t>curshared</a:t>
            </a:r>
            <a:r>
              <a:rPr lang="en-US" sz="1600" dirty="0" smtClean="0">
                <a:solidFill>
                  <a:srgbClr val="FF0000"/>
                </a:solidFill>
                <a:latin typeface="Courier New"/>
                <a:cs typeface="Courier New"/>
              </a:rPr>
              <a:t> pointer</a:t>
            </a:r>
            <a:endParaRPr lang="en-US" sz="1600" dirty="0">
              <a:solidFill>
                <a:srgbClr val="FF0000"/>
              </a:solidFill>
              <a:latin typeface="Courier New"/>
              <a:cs typeface="Courier New"/>
            </a:endParaRPr>
          </a:p>
          <a:p>
            <a:pPr marL="0" indent="0">
              <a:buNone/>
            </a:pPr>
            <a:r>
              <a:rPr lang="en-US" sz="1600" dirty="0">
                <a:latin typeface="Courier New"/>
                <a:cs typeface="Courier New"/>
              </a:rPr>
              <a:t>	</a:t>
            </a:r>
            <a:r>
              <a:rPr lang="en-US" sz="1600" dirty="0" err="1">
                <a:latin typeface="Courier New"/>
                <a:cs typeface="Courier New"/>
              </a:rPr>
              <a:t>curshared</a:t>
            </a:r>
            <a:r>
              <a:rPr lang="en-US" sz="1600" dirty="0">
                <a:latin typeface="Courier New"/>
                <a:cs typeface="Courier New"/>
              </a:rPr>
              <a:t> = (</a:t>
            </a:r>
            <a:r>
              <a:rPr lang="en-US" sz="1600" dirty="0" err="1">
                <a:latin typeface="Courier New"/>
                <a:cs typeface="Courier New"/>
              </a:rPr>
              <a:t>struct</a:t>
            </a:r>
            <a:r>
              <a:rPr lang="en-US" sz="1600" dirty="0">
                <a:latin typeface="Courier New"/>
                <a:cs typeface="Courier New"/>
              </a:rPr>
              <a:t> Currency *) </a:t>
            </a:r>
            <a:r>
              <a:rPr lang="en-US" sz="1600" dirty="0" err="1">
                <a:latin typeface="Courier New"/>
                <a:cs typeface="Courier New"/>
              </a:rPr>
              <a:t>shmat</a:t>
            </a:r>
            <a:r>
              <a:rPr lang="en-US" sz="1600" dirty="0">
                <a:latin typeface="Courier New"/>
                <a:cs typeface="Courier New"/>
              </a:rPr>
              <a:t>( key, NULL, 0);</a:t>
            </a:r>
          </a:p>
          <a:p>
            <a:pPr marL="0" indent="0">
              <a:buNone/>
            </a:pPr>
            <a:r>
              <a:rPr lang="en-US" sz="1600" dirty="0">
                <a:latin typeface="Courier New"/>
                <a:cs typeface="Courier New"/>
              </a:rPr>
              <a:t>	for (</a:t>
            </a:r>
            <a:r>
              <a:rPr lang="en-US" sz="1600" dirty="0" err="1">
                <a:latin typeface="Courier New"/>
                <a:cs typeface="Courier New"/>
              </a:rPr>
              <a:t>i</a:t>
            </a:r>
            <a:r>
              <a:rPr lang="en-US" sz="1600" dirty="0">
                <a:latin typeface="Courier New"/>
                <a:cs typeface="Courier New"/>
              </a:rPr>
              <a:t> = 0; </a:t>
            </a:r>
            <a:r>
              <a:rPr lang="en-US" sz="1600" dirty="0" err="1">
                <a:latin typeface="Courier New"/>
                <a:cs typeface="Courier New"/>
              </a:rPr>
              <a:t>i</a:t>
            </a:r>
            <a:r>
              <a:rPr lang="en-US" sz="1600" dirty="0">
                <a:latin typeface="Courier New"/>
                <a:cs typeface="Courier New"/>
              </a:rPr>
              <a:t> &lt; 4; </a:t>
            </a:r>
            <a:r>
              <a:rPr lang="en-US" sz="1600" dirty="0" err="1">
                <a:latin typeface="Courier New"/>
                <a:cs typeface="Courier New"/>
              </a:rPr>
              <a:t>i</a:t>
            </a:r>
            <a:r>
              <a:rPr lang="en-US" sz="1600" dirty="0">
                <a:latin typeface="Courier New"/>
                <a:cs typeface="Courier New"/>
              </a:rPr>
              <a:t>++</a:t>
            </a:r>
            <a:r>
              <a:rPr lang="en-US" sz="1600" dirty="0" smtClean="0">
                <a:latin typeface="Courier New"/>
                <a:cs typeface="Courier New"/>
              </a:rPr>
              <a:t>) </a:t>
            </a:r>
            <a:r>
              <a:rPr lang="en-US" sz="1600" dirty="0" err="1" smtClean="0">
                <a:latin typeface="Courier New"/>
                <a:cs typeface="Courier New"/>
              </a:rPr>
              <a:t>curshared</a:t>
            </a:r>
            <a:r>
              <a:rPr lang="en-US" sz="1600" dirty="0">
                <a:latin typeface="Courier New"/>
                <a:cs typeface="Courier New"/>
              </a:rPr>
              <a:t>[</a:t>
            </a:r>
            <a:r>
              <a:rPr lang="en-US" sz="1600" dirty="0" err="1">
                <a:latin typeface="Courier New"/>
                <a:cs typeface="Courier New"/>
              </a:rPr>
              <a:t>i</a:t>
            </a:r>
            <a:r>
              <a:rPr lang="en-US" sz="1600" dirty="0">
                <a:latin typeface="Courier New"/>
                <a:cs typeface="Courier New"/>
              </a:rPr>
              <a:t>] = </a:t>
            </a:r>
            <a:r>
              <a:rPr lang="en-US" sz="1600" dirty="0" err="1">
                <a:latin typeface="Courier New"/>
                <a:cs typeface="Courier New"/>
              </a:rPr>
              <a:t>init</a:t>
            </a:r>
            <a:r>
              <a:rPr lang="en-US" sz="1600" dirty="0">
                <a:latin typeface="Courier New"/>
                <a:cs typeface="Courier New"/>
              </a:rPr>
              <a:t>[</a:t>
            </a:r>
            <a:r>
              <a:rPr lang="en-US" sz="1600" dirty="0" err="1">
                <a:latin typeface="Courier New"/>
                <a:cs typeface="Courier New"/>
              </a:rPr>
              <a:t>i</a:t>
            </a:r>
            <a:r>
              <a:rPr lang="en-US" sz="1600" dirty="0">
                <a:latin typeface="Courier New"/>
                <a:cs typeface="Courier New"/>
              </a:rPr>
              <a:t>];</a:t>
            </a:r>
          </a:p>
          <a:p>
            <a:pPr marL="0" indent="0">
              <a:buNone/>
            </a:pPr>
            <a:r>
              <a:rPr lang="en-US" sz="1600" dirty="0">
                <a:latin typeface="Courier New"/>
                <a:cs typeface="Courier New"/>
              </a:rPr>
              <a:t>	</a:t>
            </a:r>
            <a:r>
              <a:rPr lang="en-US" sz="1600" dirty="0" err="1">
                <a:latin typeface="Courier New"/>
                <a:cs typeface="Courier New"/>
              </a:rPr>
              <a:t>shmdt</a:t>
            </a:r>
            <a:r>
              <a:rPr lang="en-US" sz="1600" dirty="0">
                <a:latin typeface="Courier New"/>
                <a:cs typeface="Courier New"/>
              </a:rPr>
              <a:t>((void *) </a:t>
            </a:r>
            <a:r>
              <a:rPr lang="en-US" sz="1600" dirty="0" err="1">
                <a:latin typeface="Courier New"/>
                <a:cs typeface="Courier New"/>
              </a:rPr>
              <a:t>curshared</a:t>
            </a:r>
            <a:r>
              <a:rPr lang="en-US" sz="1600" dirty="0">
                <a:latin typeface="Courier New"/>
                <a:cs typeface="Courier New"/>
              </a:rPr>
              <a:t>);</a:t>
            </a:r>
          </a:p>
          <a:p>
            <a:pPr marL="0" indent="0">
              <a:buNone/>
            </a:pPr>
            <a:r>
              <a:rPr lang="en-US" sz="1600" dirty="0">
                <a:latin typeface="Courier New"/>
                <a:cs typeface="Courier New"/>
              </a:rPr>
              <a:t>	return 0;</a:t>
            </a:r>
          </a:p>
          <a:p>
            <a:pPr marL="0" indent="0">
              <a:buNone/>
            </a:pPr>
            <a:r>
              <a:rPr lang="en-US" sz="1600" dirty="0">
                <a:latin typeface="Courier New"/>
                <a:cs typeface="Courier New"/>
              </a:rPr>
              <a:t>}</a:t>
            </a:r>
            <a:r>
              <a:rPr lang="en-US" sz="1600" dirty="0" smtClean="0">
                <a:latin typeface="Courier New"/>
                <a:cs typeface="Courier New"/>
              </a:rPr>
              <a:t/>
            </a:r>
            <a:br>
              <a:rPr lang="en-US" sz="1600" dirty="0" smtClean="0">
                <a:latin typeface="Courier New"/>
                <a:cs typeface="Courier New"/>
              </a:rPr>
            </a:br>
            <a:r>
              <a:rPr lang="en-US" sz="1600" dirty="0" smtClean="0">
                <a:latin typeface="Courier New"/>
                <a:cs typeface="Courier New"/>
              </a:rPr>
              <a:t>       </a:t>
            </a:r>
            <a:endParaRPr lang="en-US" sz="1600" dirty="0">
              <a:latin typeface="Courier New"/>
              <a:cs typeface="Courier New"/>
            </a:endParaRPr>
          </a:p>
        </p:txBody>
      </p:sp>
    </p:spTree>
    <p:extLst>
      <p:ext uri="{BB962C8B-B14F-4D97-AF65-F5344CB8AC3E}">
        <p14:creationId xmlns:p14="http://schemas.microsoft.com/office/powerpoint/2010/main" val="2072704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 - </a:t>
            </a:r>
            <a:r>
              <a:rPr lang="en-US" dirty="0" smtClean="0"/>
              <a:t>2</a:t>
            </a:r>
            <a:endParaRPr lang="en-US" dirty="0"/>
          </a:p>
        </p:txBody>
      </p:sp>
      <p:sp>
        <p:nvSpPr>
          <p:cNvPr id="3" name="Content Placeholder 2"/>
          <p:cNvSpPr>
            <a:spLocks noGrp="1"/>
          </p:cNvSpPr>
          <p:nvPr>
            <p:ph idx="1"/>
          </p:nvPr>
        </p:nvSpPr>
        <p:spPr>
          <a:xfrm>
            <a:off x="380166" y="1428923"/>
            <a:ext cx="8145269" cy="4972050"/>
          </a:xfrm>
          <a:solidFill>
            <a:srgbClr val="F6F5BD"/>
          </a:solidFill>
          <a:ln>
            <a:solidFill>
              <a:srgbClr val="000000"/>
            </a:solidFill>
          </a:ln>
        </p:spPr>
        <p:txBody>
          <a:bodyPr>
            <a:normAutofit fontScale="92500"/>
          </a:bodyPr>
          <a:lstStyle/>
          <a:p>
            <a:pPr marL="0" indent="0">
              <a:buNone/>
            </a:pPr>
            <a:r>
              <a:rPr lang="en-US" sz="1600" dirty="0" smtClean="0">
                <a:latin typeface="Courier New"/>
                <a:cs typeface="Courier New"/>
              </a:rPr>
              <a:t>#include&lt;</a:t>
            </a:r>
            <a:r>
              <a:rPr lang="en-US" sz="1600" dirty="0" err="1" smtClean="0">
                <a:latin typeface="Courier New"/>
                <a:cs typeface="Courier New"/>
              </a:rPr>
              <a:t>exchange.h</a:t>
            </a:r>
            <a:r>
              <a:rPr lang="en-US" sz="1600" dirty="0">
                <a:latin typeface="Courier New"/>
                <a:cs typeface="Courier New"/>
              </a:rPr>
              <a:t>&gt;</a:t>
            </a:r>
            <a:r>
              <a:rPr lang="en-US" sz="1600" dirty="0" smtClean="0">
                <a:latin typeface="Courier New"/>
                <a:cs typeface="Courier New"/>
              </a:rPr>
              <a:t/>
            </a:r>
            <a:br>
              <a:rPr lang="en-US" sz="1600" dirty="0" smtClean="0">
                <a:latin typeface="Courier New"/>
                <a:cs typeface="Courier New"/>
              </a:rPr>
            </a:br>
            <a:r>
              <a:rPr lang="en-US" sz="1600" dirty="0" err="1" smtClean="0">
                <a:latin typeface="Courier New"/>
                <a:cs typeface="Courier New"/>
              </a:rPr>
              <a:t>struct</a:t>
            </a:r>
            <a:r>
              <a:rPr lang="en-US" sz="1600" dirty="0" smtClean="0">
                <a:latin typeface="Courier New"/>
                <a:cs typeface="Courier New"/>
              </a:rPr>
              <a:t> </a:t>
            </a:r>
            <a:r>
              <a:rPr lang="en-US" sz="1600" dirty="0">
                <a:latin typeface="Courier New"/>
                <a:cs typeface="Courier New"/>
              </a:rPr>
              <a:t>Currency *</a:t>
            </a:r>
            <a:r>
              <a:rPr lang="en-US" sz="1600" dirty="0" err="1">
                <a:latin typeface="Courier New"/>
                <a:cs typeface="Courier New"/>
              </a:rPr>
              <a:t>curshared</a:t>
            </a:r>
            <a:r>
              <a:rPr lang="en-US" sz="1600" dirty="0">
                <a:latin typeface="Courier New"/>
                <a:cs typeface="Courier New"/>
              </a:rPr>
              <a:t>;</a:t>
            </a:r>
          </a:p>
          <a:p>
            <a:pPr marL="0" indent="0">
              <a:buNone/>
            </a:pPr>
            <a:r>
              <a:rPr lang="en-US" sz="1600" dirty="0">
                <a:latin typeface="Courier New"/>
                <a:cs typeface="Courier New"/>
              </a:rPr>
              <a:t>double balance = 1000</a:t>
            </a:r>
            <a:r>
              <a:rPr lang="en-US" sz="1600" dirty="0" smtClean="0">
                <a:latin typeface="Courier New"/>
                <a:cs typeface="Courier New"/>
              </a:rPr>
              <a:t>;   </a:t>
            </a:r>
            <a:r>
              <a:rPr lang="en-US" sz="1600" dirty="0" smtClean="0">
                <a:solidFill>
                  <a:srgbClr val="FF0000"/>
                </a:solidFill>
                <a:latin typeface="Courier New"/>
                <a:cs typeface="Courier New"/>
              </a:rPr>
              <a:t>// initial balance</a:t>
            </a:r>
            <a:endParaRPr lang="en-US" sz="1600" dirty="0">
              <a:solidFill>
                <a:srgbClr val="FF0000"/>
              </a:solidFill>
              <a:latin typeface="Courier New"/>
              <a:cs typeface="Courier New"/>
            </a:endParaRPr>
          </a:p>
          <a:p>
            <a:pPr marL="0" indent="0">
              <a:buNone/>
            </a:pPr>
            <a:r>
              <a:rPr lang="en-US" sz="1600" dirty="0" err="1">
                <a:latin typeface="Courier New"/>
                <a:cs typeface="Courier New"/>
              </a:rPr>
              <a:t>int</a:t>
            </a:r>
            <a:r>
              <a:rPr lang="en-US" sz="1600" dirty="0">
                <a:latin typeface="Courier New"/>
                <a:cs typeface="Courier New"/>
              </a:rPr>
              <a:t> main() </a:t>
            </a:r>
            <a:r>
              <a:rPr lang="en-US" sz="1600" dirty="0" smtClean="0">
                <a:latin typeface="Courier New"/>
                <a:cs typeface="Courier New"/>
              </a:rPr>
              <a:t>{</a:t>
            </a:r>
            <a:br>
              <a:rPr lang="en-US" sz="1600" dirty="0" smtClean="0">
                <a:latin typeface="Courier New"/>
                <a:cs typeface="Courier New"/>
              </a:rPr>
            </a:br>
            <a:r>
              <a:rPr lang="en-US" sz="1600" dirty="0" smtClean="0">
                <a:latin typeface="Courier New"/>
                <a:cs typeface="Courier New"/>
              </a:rPr>
              <a:t>	</a:t>
            </a:r>
            <a:r>
              <a:rPr lang="en-US" sz="1600" dirty="0" smtClean="0">
                <a:solidFill>
                  <a:srgbClr val="FF0000"/>
                </a:solidFill>
                <a:latin typeface="Courier New"/>
                <a:cs typeface="Courier New"/>
              </a:rPr>
              <a:t>// get key for already created </a:t>
            </a:r>
            <a:r>
              <a:rPr lang="en-US" sz="1600" dirty="0" err="1" smtClean="0">
                <a:solidFill>
                  <a:srgbClr val="FF0000"/>
                </a:solidFill>
                <a:latin typeface="Courier New"/>
                <a:cs typeface="Courier New"/>
              </a:rPr>
              <a:t>shmem</a:t>
            </a:r>
            <a:endParaRPr lang="en-US" sz="1600" dirty="0">
              <a:solidFill>
                <a:srgbClr val="FF0000"/>
              </a:solidFill>
              <a:latin typeface="Courier New"/>
              <a:cs typeface="Courier New"/>
            </a:endParaRPr>
          </a:p>
          <a:p>
            <a:pPr marL="0" indent="0">
              <a:buNone/>
            </a:pPr>
            <a:r>
              <a:rPr lang="en-US" sz="1600" dirty="0">
                <a:latin typeface="Courier New"/>
                <a:cs typeface="Courier New"/>
              </a:rPr>
              <a:t>	key = </a:t>
            </a:r>
            <a:r>
              <a:rPr lang="en-US" sz="1600" dirty="0" err="1">
                <a:latin typeface="Courier New"/>
                <a:cs typeface="Courier New"/>
              </a:rPr>
              <a:t>shmget</a:t>
            </a:r>
            <a:r>
              <a:rPr lang="en-US" sz="1600" dirty="0">
                <a:latin typeface="Courier New"/>
                <a:cs typeface="Courier New"/>
              </a:rPr>
              <a:t>(EXCHKEY, </a:t>
            </a:r>
            <a:r>
              <a:rPr lang="en-US" sz="1600" dirty="0" err="1">
                <a:latin typeface="Courier New"/>
                <a:cs typeface="Courier New"/>
              </a:rPr>
              <a:t>sizeof</a:t>
            </a:r>
            <a:r>
              <a:rPr lang="en-US" sz="1600" dirty="0">
                <a:latin typeface="Courier New"/>
                <a:cs typeface="Courier New"/>
              </a:rPr>
              <a:t>(</a:t>
            </a:r>
            <a:r>
              <a:rPr lang="en-US" sz="1600" dirty="0" err="1">
                <a:latin typeface="Courier New"/>
                <a:cs typeface="Courier New"/>
              </a:rPr>
              <a:t>struct</a:t>
            </a:r>
            <a:r>
              <a:rPr lang="en-US" sz="1600" dirty="0">
                <a:latin typeface="Courier New"/>
                <a:cs typeface="Courier New"/>
              </a:rPr>
              <a:t> Currency)*4, 0);</a:t>
            </a:r>
          </a:p>
          <a:p>
            <a:pPr marL="0" indent="0">
              <a:buNone/>
            </a:pPr>
            <a:r>
              <a:rPr lang="en-US" sz="1600" dirty="0">
                <a:latin typeface="Courier New"/>
                <a:cs typeface="Courier New"/>
              </a:rPr>
              <a:t>	if (key &lt; 0) </a:t>
            </a:r>
            <a:r>
              <a:rPr lang="en-US" sz="1600" dirty="0" smtClean="0">
                <a:latin typeface="Courier New"/>
                <a:cs typeface="Courier New"/>
              </a:rPr>
              <a:t>{ </a:t>
            </a:r>
            <a:r>
              <a:rPr lang="en-US" sz="1600" dirty="0" err="1" smtClean="0">
                <a:latin typeface="Courier New"/>
                <a:cs typeface="Courier New"/>
              </a:rPr>
              <a:t>perror</a:t>
            </a:r>
            <a:r>
              <a:rPr lang="en-US" sz="1600" dirty="0">
                <a:latin typeface="Courier New"/>
                <a:cs typeface="Courier New"/>
              </a:rPr>
              <a:t>("</a:t>
            </a:r>
            <a:r>
              <a:rPr lang="en-US" sz="1600" dirty="0" err="1">
                <a:latin typeface="Courier New"/>
                <a:cs typeface="Courier New"/>
              </a:rPr>
              <a:t>shmget</a:t>
            </a:r>
            <a:r>
              <a:rPr lang="en-US" sz="1600" dirty="0">
                <a:latin typeface="Courier New"/>
                <a:cs typeface="Courier New"/>
              </a:rPr>
              <a:t>") ; return 1</a:t>
            </a:r>
            <a:r>
              <a:rPr lang="en-US" sz="1600" dirty="0" smtClean="0">
                <a:latin typeface="Courier New"/>
                <a:cs typeface="Courier New"/>
              </a:rPr>
              <a:t>; }</a:t>
            </a:r>
            <a:br>
              <a:rPr lang="en-US" sz="1600" dirty="0" smtClean="0">
                <a:latin typeface="Courier New"/>
                <a:cs typeface="Courier New"/>
              </a:rPr>
            </a:br>
            <a:r>
              <a:rPr lang="en-US" sz="1600" dirty="0" smtClean="0">
                <a:latin typeface="Courier New"/>
                <a:cs typeface="Courier New"/>
              </a:rPr>
              <a:t>	</a:t>
            </a:r>
            <a:r>
              <a:rPr lang="en-US" sz="1600" dirty="0" smtClean="0">
                <a:solidFill>
                  <a:srgbClr val="FF0000"/>
                </a:solidFill>
                <a:latin typeface="Courier New"/>
                <a:cs typeface="Courier New"/>
              </a:rPr>
              <a:t>// attach shared memory and get address in </a:t>
            </a:r>
            <a:r>
              <a:rPr lang="en-US" sz="1600" dirty="0" err="1" smtClean="0">
                <a:solidFill>
                  <a:srgbClr val="FF0000"/>
                </a:solidFill>
                <a:latin typeface="Courier New"/>
                <a:cs typeface="Courier New"/>
              </a:rPr>
              <a:t>curshared</a:t>
            </a:r>
            <a:endParaRPr lang="en-US" sz="1600" dirty="0">
              <a:solidFill>
                <a:srgbClr val="FF0000"/>
              </a:solidFill>
              <a:latin typeface="Courier New"/>
              <a:cs typeface="Courier New"/>
            </a:endParaRPr>
          </a:p>
          <a:p>
            <a:pPr marL="0" indent="0">
              <a:buNone/>
            </a:pPr>
            <a:r>
              <a:rPr lang="en-US" sz="1600" dirty="0">
                <a:latin typeface="Courier New"/>
                <a:cs typeface="Courier New"/>
              </a:rPr>
              <a:t>	</a:t>
            </a:r>
            <a:r>
              <a:rPr lang="en-US" sz="1600" dirty="0" err="1">
                <a:latin typeface="Courier New"/>
                <a:cs typeface="Courier New"/>
              </a:rPr>
              <a:t>curshared</a:t>
            </a:r>
            <a:r>
              <a:rPr lang="en-US" sz="1600" dirty="0">
                <a:latin typeface="Courier New"/>
                <a:cs typeface="Courier New"/>
              </a:rPr>
              <a:t> = (</a:t>
            </a:r>
            <a:r>
              <a:rPr lang="en-US" sz="1600" dirty="0" err="1">
                <a:latin typeface="Courier New"/>
                <a:cs typeface="Courier New"/>
              </a:rPr>
              <a:t>struct</a:t>
            </a:r>
            <a:r>
              <a:rPr lang="en-US" sz="1600" dirty="0">
                <a:latin typeface="Courier New"/>
                <a:cs typeface="Courier New"/>
              </a:rPr>
              <a:t> Currency *) </a:t>
            </a:r>
            <a:r>
              <a:rPr lang="en-US" sz="1600" dirty="0" err="1">
                <a:latin typeface="Courier New"/>
                <a:cs typeface="Courier New"/>
              </a:rPr>
              <a:t>shmat</a:t>
            </a:r>
            <a:r>
              <a:rPr lang="en-US" sz="1600" dirty="0">
                <a:latin typeface="Courier New"/>
                <a:cs typeface="Courier New"/>
              </a:rPr>
              <a:t>( key, NULL, 0);</a:t>
            </a:r>
          </a:p>
          <a:p>
            <a:pPr marL="0" indent="0">
              <a:buNone/>
            </a:pPr>
            <a:r>
              <a:rPr lang="en-US" sz="1600" dirty="0">
                <a:latin typeface="Courier New"/>
                <a:cs typeface="Courier New"/>
              </a:rPr>
              <a:t>	if (</a:t>
            </a:r>
            <a:r>
              <a:rPr lang="en-US" sz="1600" dirty="0" err="1">
                <a:latin typeface="Courier New"/>
                <a:cs typeface="Courier New"/>
              </a:rPr>
              <a:t>curshared</a:t>
            </a:r>
            <a:r>
              <a:rPr lang="en-US" sz="1600" dirty="0">
                <a:latin typeface="Courier New"/>
                <a:cs typeface="Courier New"/>
              </a:rPr>
              <a:t> == NULL) return -1;</a:t>
            </a:r>
          </a:p>
          <a:p>
            <a:pPr marL="0" indent="0">
              <a:buNone/>
            </a:pPr>
            <a:r>
              <a:rPr lang="en-US" sz="1600" dirty="0">
                <a:latin typeface="Courier New"/>
                <a:cs typeface="Courier New"/>
              </a:rPr>
              <a:t>	while (</a:t>
            </a:r>
            <a:r>
              <a:rPr lang="en-US" sz="1600" dirty="0" err="1">
                <a:latin typeface="Courier New"/>
                <a:cs typeface="Courier New"/>
              </a:rPr>
              <a:t>fgets</a:t>
            </a:r>
            <a:r>
              <a:rPr lang="en-US" sz="1600" dirty="0">
                <a:latin typeface="Courier New"/>
                <a:cs typeface="Courier New"/>
              </a:rPr>
              <a:t>(line, 80, </a:t>
            </a:r>
            <a:r>
              <a:rPr lang="en-US" sz="1600" dirty="0" err="1">
                <a:latin typeface="Courier New"/>
                <a:cs typeface="Courier New"/>
              </a:rPr>
              <a:t>stdin</a:t>
            </a:r>
            <a:r>
              <a:rPr lang="en-US" sz="1600" dirty="0">
                <a:latin typeface="Courier New"/>
                <a:cs typeface="Courier New"/>
              </a:rPr>
              <a:t>)) </a:t>
            </a:r>
            <a:r>
              <a:rPr lang="en-US" sz="1600" dirty="0" smtClean="0">
                <a:latin typeface="Courier New"/>
                <a:cs typeface="Courier New"/>
              </a:rPr>
              <a:t>{ </a:t>
            </a:r>
            <a:r>
              <a:rPr lang="en-US" sz="1600" dirty="0" smtClean="0">
                <a:solidFill>
                  <a:srgbClr val="FF0000"/>
                </a:solidFill>
                <a:latin typeface="Courier New"/>
                <a:cs typeface="Courier New"/>
              </a:rPr>
              <a:t>// trade loop</a:t>
            </a:r>
            <a:r>
              <a:rPr lang="en-US" sz="1600" dirty="0" smtClean="0">
                <a:latin typeface="Courier New"/>
                <a:cs typeface="Courier New"/>
              </a:rPr>
              <a:t/>
            </a:r>
            <a:br>
              <a:rPr lang="en-US" sz="1600" dirty="0" smtClean="0">
                <a:latin typeface="Courier New"/>
                <a:cs typeface="Courier New"/>
              </a:rPr>
            </a:br>
            <a:r>
              <a:rPr lang="en-US" sz="1600" dirty="0" smtClean="0">
                <a:latin typeface="Courier New"/>
                <a:cs typeface="Courier New"/>
              </a:rPr>
              <a:t>		</a:t>
            </a:r>
            <a:r>
              <a:rPr lang="en-US" sz="1600" dirty="0" smtClean="0">
                <a:solidFill>
                  <a:srgbClr val="FF0000"/>
                </a:solidFill>
                <a:latin typeface="Courier New"/>
                <a:cs typeface="Courier New"/>
              </a:rPr>
              <a:t>// assume input is parsed here</a:t>
            </a:r>
            <a:r>
              <a:rPr lang="is-IS" sz="1600" dirty="0" smtClean="0">
                <a:solidFill>
                  <a:srgbClr val="FF0000"/>
                </a:solidFill>
                <a:latin typeface="Courier New"/>
                <a:cs typeface="Courier New"/>
              </a:rPr>
              <a:t/>
            </a:r>
            <a:br>
              <a:rPr lang="is-IS" sz="1600" dirty="0" smtClean="0">
                <a:solidFill>
                  <a:srgbClr val="FF0000"/>
                </a:solidFill>
                <a:latin typeface="Courier New"/>
                <a:cs typeface="Courier New"/>
              </a:rPr>
            </a:br>
            <a:r>
              <a:rPr lang="is-IS" sz="1600" dirty="0" smtClean="0">
                <a:latin typeface="Courier New"/>
                <a:cs typeface="Courier New"/>
              </a:rPr>
              <a:t>		if (... “buy” )</a:t>
            </a:r>
            <a:r>
              <a:rPr lang="en-US" sz="1600" dirty="0" smtClean="0">
                <a:latin typeface="Courier New"/>
                <a:cs typeface="Courier New"/>
              </a:rPr>
              <a:t> buy</a:t>
            </a:r>
            <a:r>
              <a:rPr lang="en-US" sz="1600" dirty="0">
                <a:latin typeface="Courier New"/>
                <a:cs typeface="Courier New"/>
              </a:rPr>
              <a:t>(</a:t>
            </a:r>
            <a:r>
              <a:rPr lang="en-US" sz="1600" dirty="0" err="1">
                <a:latin typeface="Courier New"/>
                <a:cs typeface="Courier New"/>
              </a:rPr>
              <a:t>curshared+c</a:t>
            </a:r>
            <a:r>
              <a:rPr lang="en-US" sz="1600" dirty="0">
                <a:latin typeface="Courier New"/>
                <a:cs typeface="Courier New"/>
              </a:rPr>
              <a:t> , amount, &amp;balance);</a:t>
            </a:r>
          </a:p>
          <a:p>
            <a:pPr marL="0" indent="0">
              <a:buNone/>
            </a:pPr>
            <a:r>
              <a:rPr lang="en-US" sz="1600" dirty="0">
                <a:latin typeface="Courier New"/>
                <a:cs typeface="Courier New"/>
              </a:rPr>
              <a:t>		</a:t>
            </a:r>
            <a:r>
              <a:rPr lang="en-US" sz="1600" dirty="0" smtClean="0">
                <a:latin typeface="Courier New"/>
                <a:cs typeface="Courier New"/>
              </a:rPr>
              <a:t>if (</a:t>
            </a:r>
            <a:r>
              <a:rPr lang="is-IS" sz="1600" dirty="0" smtClean="0">
                <a:latin typeface="Courier New"/>
                <a:cs typeface="Courier New"/>
              </a:rPr>
              <a:t>… “sell”</a:t>
            </a:r>
            <a:r>
              <a:rPr lang="en-US" sz="1600" dirty="0" smtClean="0">
                <a:latin typeface="Courier New"/>
                <a:cs typeface="Courier New"/>
              </a:rPr>
              <a:t>)   sell</a:t>
            </a:r>
            <a:r>
              <a:rPr lang="en-US" sz="1600" dirty="0">
                <a:latin typeface="Courier New"/>
                <a:cs typeface="Courier New"/>
              </a:rPr>
              <a:t>(</a:t>
            </a:r>
            <a:r>
              <a:rPr lang="en-US" sz="1600" dirty="0" err="1">
                <a:latin typeface="Courier New"/>
                <a:cs typeface="Courier New"/>
              </a:rPr>
              <a:t>curshared+c</a:t>
            </a:r>
            <a:r>
              <a:rPr lang="en-US" sz="1600" dirty="0">
                <a:latin typeface="Courier New"/>
                <a:cs typeface="Courier New"/>
              </a:rPr>
              <a:t> , amount, &amp;balance);</a:t>
            </a:r>
          </a:p>
          <a:p>
            <a:pPr marL="0" indent="0">
              <a:buNone/>
            </a:pPr>
            <a:r>
              <a:rPr lang="en-US" sz="1600" dirty="0" smtClean="0">
                <a:latin typeface="Courier New"/>
                <a:cs typeface="Courier New"/>
              </a:rPr>
              <a:t>	}</a:t>
            </a:r>
            <a:endParaRPr lang="en-US" sz="1600" dirty="0">
              <a:latin typeface="Courier New"/>
              <a:cs typeface="Courier New"/>
            </a:endParaRPr>
          </a:p>
          <a:p>
            <a:pPr marL="0" indent="0">
              <a:buNone/>
            </a:pPr>
            <a:r>
              <a:rPr lang="en-US" sz="1600" dirty="0">
                <a:latin typeface="Courier New"/>
                <a:cs typeface="Courier New"/>
              </a:rPr>
              <a:t>	</a:t>
            </a:r>
            <a:r>
              <a:rPr lang="en-US" sz="1600" dirty="0" err="1">
                <a:latin typeface="Courier New"/>
                <a:cs typeface="Courier New"/>
              </a:rPr>
              <a:t>shmdt</a:t>
            </a:r>
            <a:r>
              <a:rPr lang="en-US" sz="1600" dirty="0">
                <a:latin typeface="Courier New"/>
                <a:cs typeface="Courier New"/>
              </a:rPr>
              <a:t>((void *) </a:t>
            </a:r>
            <a:r>
              <a:rPr lang="en-US" sz="1600" dirty="0" err="1">
                <a:latin typeface="Courier New"/>
                <a:cs typeface="Courier New"/>
              </a:rPr>
              <a:t>curshared</a:t>
            </a:r>
            <a:r>
              <a:rPr lang="en-US" sz="1600" dirty="0">
                <a:latin typeface="Courier New"/>
                <a:cs typeface="Courier New"/>
              </a:rPr>
              <a:t>);</a:t>
            </a:r>
          </a:p>
          <a:p>
            <a:pPr marL="0" indent="0">
              <a:buNone/>
            </a:pPr>
            <a:r>
              <a:rPr lang="en-US" sz="1600" dirty="0">
                <a:latin typeface="Courier New"/>
                <a:cs typeface="Courier New"/>
              </a:rPr>
              <a:t>	return 0;</a:t>
            </a:r>
          </a:p>
          <a:p>
            <a:pPr marL="0" indent="0">
              <a:buNone/>
            </a:pP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2407161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a common key..</a:t>
            </a:r>
          </a:p>
        </p:txBody>
      </p:sp>
      <p:sp>
        <p:nvSpPr>
          <p:cNvPr id="3" name="Content Placeholder 2"/>
          <p:cNvSpPr>
            <a:spLocks noGrp="1"/>
          </p:cNvSpPr>
          <p:nvPr>
            <p:ph idx="1"/>
          </p:nvPr>
        </p:nvSpPr>
        <p:spPr/>
        <p:txBody>
          <a:bodyPr>
            <a:normAutofit/>
          </a:bodyPr>
          <a:lstStyle/>
          <a:p>
            <a:pPr marL="0" indent="0" algn="ctr">
              <a:buNone/>
            </a:pPr>
            <a:r>
              <a:rPr lang="en-US" dirty="0" err="1">
                <a:solidFill>
                  <a:srgbClr val="FF0000"/>
                </a:solidFill>
                <a:latin typeface="Courier"/>
                <a:cs typeface="Courier"/>
              </a:rPr>
              <a:t>key_t</a:t>
            </a:r>
            <a:r>
              <a:rPr lang="en-US" dirty="0">
                <a:solidFill>
                  <a:srgbClr val="FF0000"/>
                </a:solidFill>
                <a:latin typeface="Courier"/>
                <a:cs typeface="Courier"/>
              </a:rPr>
              <a:t> </a:t>
            </a:r>
            <a:r>
              <a:rPr lang="en-US" dirty="0" err="1">
                <a:solidFill>
                  <a:srgbClr val="FF0000"/>
                </a:solidFill>
                <a:latin typeface="Courier"/>
                <a:cs typeface="Courier"/>
              </a:rPr>
              <a:t>ftok</a:t>
            </a:r>
            <a:r>
              <a:rPr lang="en-US" dirty="0">
                <a:solidFill>
                  <a:srgbClr val="FF0000"/>
                </a:solidFill>
                <a:latin typeface="Courier"/>
                <a:cs typeface="Courier"/>
              </a:rPr>
              <a:t>(</a:t>
            </a:r>
            <a:r>
              <a:rPr lang="en-US" dirty="0" err="1">
                <a:solidFill>
                  <a:srgbClr val="FF0000"/>
                </a:solidFill>
                <a:latin typeface="Courier"/>
                <a:cs typeface="Courier"/>
              </a:rPr>
              <a:t>const</a:t>
            </a:r>
            <a:r>
              <a:rPr lang="en-US" dirty="0">
                <a:solidFill>
                  <a:srgbClr val="FF0000"/>
                </a:solidFill>
                <a:latin typeface="Courier"/>
                <a:cs typeface="Courier"/>
              </a:rPr>
              <a:t> char *path, </a:t>
            </a:r>
            <a:r>
              <a:rPr lang="en-US" dirty="0" err="1">
                <a:solidFill>
                  <a:srgbClr val="FF0000"/>
                </a:solidFill>
                <a:latin typeface="Courier"/>
                <a:cs typeface="Courier"/>
              </a:rPr>
              <a:t>int</a:t>
            </a:r>
            <a:r>
              <a:rPr lang="en-US" dirty="0">
                <a:solidFill>
                  <a:srgbClr val="FF0000"/>
                </a:solidFill>
                <a:latin typeface="Courier"/>
                <a:cs typeface="Courier"/>
              </a:rPr>
              <a:t> id); </a:t>
            </a:r>
          </a:p>
          <a:p>
            <a:pPr lvl="1"/>
            <a:endParaRPr lang="en-US" dirty="0">
              <a:latin typeface="+mn-lt"/>
            </a:endParaRPr>
          </a:p>
          <a:p>
            <a:r>
              <a:rPr lang="en-US" sz="2800" b="1" dirty="0">
                <a:latin typeface="Calibri" charset="0"/>
                <a:ea typeface="Calibri" charset="0"/>
                <a:cs typeface="Calibri" charset="0"/>
              </a:rPr>
              <a:t>The </a:t>
            </a:r>
            <a:r>
              <a:rPr lang="en-US" sz="2800" b="1" dirty="0" err="1">
                <a:solidFill>
                  <a:schemeClr val="accent2"/>
                </a:solidFill>
                <a:latin typeface="Courier"/>
                <a:cs typeface="Courier"/>
              </a:rPr>
              <a:t>ftok</a:t>
            </a:r>
            <a:r>
              <a:rPr lang="en-US" sz="2800" b="1" dirty="0">
                <a:solidFill>
                  <a:schemeClr val="accent2"/>
                </a:solidFill>
                <a:latin typeface="Courier"/>
                <a:cs typeface="Courier"/>
              </a:rPr>
              <a:t>()</a:t>
            </a:r>
            <a:r>
              <a:rPr lang="en-US" sz="2800" b="1" dirty="0">
                <a:solidFill>
                  <a:schemeClr val="accent2"/>
                </a:solidFill>
                <a:latin typeface="+mn-lt"/>
              </a:rPr>
              <a:t> </a:t>
            </a:r>
            <a:r>
              <a:rPr lang="en-US" sz="2800" b="1" dirty="0">
                <a:latin typeface="Calibri" charset="0"/>
                <a:ea typeface="Calibri" charset="0"/>
                <a:cs typeface="Calibri" charset="0"/>
              </a:rPr>
              <a:t>function shall return a key based on </a:t>
            </a:r>
            <a:r>
              <a:rPr lang="en-US" sz="2800" b="1" i="1" dirty="0">
                <a:latin typeface="Calibri" charset="0"/>
                <a:ea typeface="Calibri" charset="0"/>
                <a:cs typeface="Calibri" charset="0"/>
              </a:rPr>
              <a:t>path</a:t>
            </a:r>
            <a:r>
              <a:rPr lang="en-US" sz="2800" b="1" dirty="0">
                <a:latin typeface="Calibri" charset="0"/>
                <a:ea typeface="Calibri" charset="0"/>
                <a:cs typeface="Calibri" charset="0"/>
              </a:rPr>
              <a:t> and </a:t>
            </a:r>
            <a:r>
              <a:rPr lang="en-US" sz="2800" b="1" i="1" dirty="0">
                <a:latin typeface="Calibri" charset="0"/>
                <a:ea typeface="Calibri" charset="0"/>
                <a:cs typeface="Calibri" charset="0"/>
              </a:rPr>
              <a:t>id</a:t>
            </a:r>
            <a:r>
              <a:rPr lang="en-US" sz="2800" b="1" dirty="0">
                <a:latin typeface="Calibri" charset="0"/>
                <a:ea typeface="Calibri" charset="0"/>
                <a:cs typeface="Calibri" charset="0"/>
              </a:rPr>
              <a:t> that is usable in subsequent calls to </a:t>
            </a:r>
            <a:r>
              <a:rPr lang="en-US" sz="2800" b="1" dirty="0" err="1">
                <a:latin typeface="Courier"/>
                <a:cs typeface="Courier"/>
              </a:rPr>
              <a:t>msgget</a:t>
            </a:r>
            <a:r>
              <a:rPr lang="en-US" sz="2800" b="1" dirty="0">
                <a:latin typeface="Courier"/>
                <a:cs typeface="Courier"/>
              </a:rPr>
              <a:t>(), </a:t>
            </a:r>
            <a:r>
              <a:rPr lang="en-US" sz="2800" b="1" dirty="0" err="1">
                <a:latin typeface="Courier"/>
                <a:cs typeface="Courier"/>
              </a:rPr>
              <a:t>semget</a:t>
            </a:r>
            <a:r>
              <a:rPr lang="en-US" sz="2800" b="1" dirty="0">
                <a:latin typeface="Courier"/>
                <a:cs typeface="Courier"/>
              </a:rPr>
              <a:t>(), </a:t>
            </a:r>
            <a:r>
              <a:rPr lang="en-US" sz="2800" b="1" dirty="0">
                <a:latin typeface="Calibri" charset="0"/>
                <a:ea typeface="Calibri" charset="0"/>
                <a:cs typeface="Calibri" charset="0"/>
              </a:rPr>
              <a:t>and</a:t>
            </a:r>
            <a:r>
              <a:rPr lang="en-US" sz="2800" b="1" dirty="0">
                <a:latin typeface="+mn-lt"/>
              </a:rPr>
              <a:t> </a:t>
            </a:r>
            <a:r>
              <a:rPr lang="en-US" sz="2800" b="1" dirty="0" err="1">
                <a:latin typeface="Courier"/>
                <a:cs typeface="Courier"/>
              </a:rPr>
              <a:t>shmget</a:t>
            </a:r>
            <a:r>
              <a:rPr lang="en-US" sz="2800" b="1" dirty="0">
                <a:latin typeface="Courier"/>
                <a:cs typeface="Courier"/>
              </a:rPr>
              <a:t>()</a:t>
            </a:r>
            <a:r>
              <a:rPr lang="en-US" sz="2800" b="1" dirty="0">
                <a:latin typeface="+mn-lt"/>
              </a:rPr>
              <a:t>. </a:t>
            </a:r>
          </a:p>
          <a:p>
            <a:r>
              <a:rPr lang="en-US" sz="2800" b="1" dirty="0">
                <a:latin typeface="Calibri" charset="0"/>
                <a:ea typeface="Calibri" charset="0"/>
                <a:cs typeface="Calibri" charset="0"/>
              </a:rPr>
              <a:t>The</a:t>
            </a:r>
            <a:r>
              <a:rPr lang="en-US" sz="2800" b="1" dirty="0">
                <a:latin typeface="+mn-lt"/>
              </a:rPr>
              <a:t> </a:t>
            </a:r>
            <a:r>
              <a:rPr lang="en-US" sz="2800" b="1" dirty="0" err="1">
                <a:latin typeface="Courier"/>
                <a:cs typeface="Courier"/>
              </a:rPr>
              <a:t>ftok</a:t>
            </a:r>
            <a:r>
              <a:rPr lang="en-US" sz="2800" b="1" dirty="0">
                <a:latin typeface="Courier"/>
                <a:cs typeface="Courier"/>
              </a:rPr>
              <a:t>()</a:t>
            </a:r>
            <a:r>
              <a:rPr lang="en-US" sz="2800" b="1" dirty="0">
                <a:latin typeface="+mn-lt"/>
              </a:rPr>
              <a:t> </a:t>
            </a:r>
            <a:r>
              <a:rPr lang="en-US" sz="2800" b="1" dirty="0">
                <a:latin typeface="Calibri" charset="0"/>
                <a:ea typeface="Calibri" charset="0"/>
                <a:cs typeface="Calibri" charset="0"/>
              </a:rPr>
              <a:t>function shall return the same key value for all paths that name the same file, when called with the same </a:t>
            </a:r>
            <a:r>
              <a:rPr lang="en-US" sz="2800" b="1" i="1" dirty="0">
                <a:latin typeface="Calibri" charset="0"/>
                <a:ea typeface="Calibri" charset="0"/>
                <a:cs typeface="Calibri" charset="0"/>
              </a:rPr>
              <a:t>id</a:t>
            </a:r>
            <a:r>
              <a:rPr lang="en-US" sz="2800" b="1" dirty="0">
                <a:latin typeface="Calibri" charset="0"/>
                <a:ea typeface="Calibri" charset="0"/>
                <a:cs typeface="Calibri" charset="0"/>
              </a:rPr>
              <a:t> value</a:t>
            </a:r>
            <a:r>
              <a:rPr lang="en-US" dirty="0">
                <a:latin typeface="Calibri" charset="0"/>
                <a:ea typeface="Calibri" charset="0"/>
                <a:cs typeface="Calibri" charset="0"/>
              </a:rPr>
              <a:t>. </a:t>
            </a:r>
          </a:p>
          <a:p>
            <a:r>
              <a:rPr lang="en-US" sz="2800" b="1" dirty="0">
                <a:latin typeface="Calibri" charset="0"/>
                <a:ea typeface="Calibri" charset="0"/>
                <a:cs typeface="Calibri" charset="0"/>
              </a:rPr>
              <a:t>Only the low-order 8-bits of id are significant. </a:t>
            </a:r>
          </a:p>
          <a:p>
            <a:pPr lvl="1"/>
            <a:r>
              <a:rPr lang="en-US" dirty="0">
                <a:latin typeface="Calibri" charset="0"/>
                <a:ea typeface="Calibri" charset="0"/>
                <a:cs typeface="Calibri" charset="0"/>
              </a:rPr>
              <a:t>The behavior of </a:t>
            </a:r>
            <a:r>
              <a:rPr lang="en-US" b="1" dirty="0" err="1">
                <a:latin typeface="Courier"/>
                <a:cs typeface="Courier"/>
              </a:rPr>
              <a:t>ftok</a:t>
            </a:r>
            <a:r>
              <a:rPr lang="en-US" b="1" dirty="0">
                <a:latin typeface="Courier"/>
                <a:cs typeface="Courier"/>
              </a:rPr>
              <a:t>()</a:t>
            </a:r>
            <a:r>
              <a:rPr lang="en-US" dirty="0">
                <a:latin typeface="+mn-lt"/>
              </a:rPr>
              <a:t> </a:t>
            </a:r>
            <a:r>
              <a:rPr lang="en-US" dirty="0">
                <a:latin typeface="Calibri" charset="0"/>
                <a:ea typeface="Calibri" charset="0"/>
                <a:cs typeface="Calibri" charset="0"/>
              </a:rPr>
              <a:t>is unspecified if these bits are 0.</a:t>
            </a:r>
          </a:p>
          <a:p>
            <a:endParaRPr lang="en-US" dirty="0"/>
          </a:p>
        </p:txBody>
      </p:sp>
    </p:spTree>
    <p:extLst>
      <p:ext uri="{BB962C8B-B14F-4D97-AF65-F5344CB8AC3E}">
        <p14:creationId xmlns:p14="http://schemas.microsoft.com/office/powerpoint/2010/main" val="158393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IPC – (Unnamed) Pipes </a:t>
            </a:r>
          </a:p>
        </p:txBody>
      </p:sp>
      <p:sp>
        <p:nvSpPr>
          <p:cNvPr id="3" name="Content Placeholder 2"/>
          <p:cNvSpPr>
            <a:spLocks noGrp="1"/>
          </p:cNvSpPr>
          <p:nvPr>
            <p:ph idx="1"/>
          </p:nvPr>
        </p:nvSpPr>
        <p:spPr/>
        <p:txBody>
          <a:bodyPr/>
          <a:lstStyle/>
          <a:p>
            <a:pPr>
              <a:lnSpc>
                <a:spcPct val="90000"/>
              </a:lnSpc>
            </a:pPr>
            <a:r>
              <a:rPr lang="en-US" dirty="0" smtClean="0"/>
              <a:t>Applications</a:t>
            </a:r>
            <a:r>
              <a:rPr lang="en-US" dirty="0"/>
              <a:t>: </a:t>
            </a:r>
            <a:endParaRPr lang="en-US" b="0" dirty="0"/>
          </a:p>
          <a:p>
            <a:pPr lvl="1">
              <a:lnSpc>
                <a:spcPct val="90000"/>
              </a:lnSpc>
            </a:pPr>
            <a:r>
              <a:rPr lang="en-US" dirty="0"/>
              <a:t>in shell passing output of one program to another program </a:t>
            </a:r>
          </a:p>
          <a:p>
            <a:pPr lvl="1">
              <a:lnSpc>
                <a:spcPct val="90000"/>
              </a:lnSpc>
            </a:pPr>
            <a:r>
              <a:rPr lang="en-US" dirty="0"/>
              <a:t>e.g. </a:t>
            </a:r>
            <a:r>
              <a:rPr lang="en-US" sz="1600" b="1" dirty="0">
                <a:latin typeface="Courier"/>
                <a:cs typeface="Courier"/>
              </a:rPr>
              <a:t>cat file1 file2 | sort</a:t>
            </a:r>
          </a:p>
          <a:p>
            <a:pPr>
              <a:lnSpc>
                <a:spcPct val="90000"/>
              </a:lnSpc>
            </a:pPr>
            <a:r>
              <a:rPr lang="en-US" dirty="0"/>
              <a:t>Limitations: </a:t>
            </a:r>
          </a:p>
          <a:p>
            <a:pPr lvl="1">
              <a:lnSpc>
                <a:spcPct val="90000"/>
              </a:lnSpc>
            </a:pPr>
            <a:r>
              <a:rPr lang="en-US" dirty="0"/>
              <a:t>Processes need to be relatives (parent-child or siblings)</a:t>
            </a:r>
          </a:p>
          <a:p>
            <a:pPr lvl="1">
              <a:lnSpc>
                <a:spcPct val="90000"/>
              </a:lnSpc>
            </a:pPr>
            <a:r>
              <a:rPr lang="en-US" dirty="0"/>
              <a:t>cannot be used for broadcasting;</a:t>
            </a:r>
          </a:p>
          <a:p>
            <a:pPr lvl="1">
              <a:lnSpc>
                <a:spcPct val="90000"/>
              </a:lnSpc>
            </a:pPr>
            <a:r>
              <a:rPr lang="en-US" dirty="0"/>
              <a:t>Data in pipe is a byte stream – has no structure</a:t>
            </a:r>
          </a:p>
          <a:p>
            <a:pPr lvl="1">
              <a:lnSpc>
                <a:spcPct val="90000"/>
              </a:lnSpc>
            </a:pPr>
            <a:r>
              <a:rPr lang="en-US" dirty="0"/>
              <a:t>No way to distinguish between several readers or write</a:t>
            </a:r>
          </a:p>
          <a:p>
            <a:pPr>
              <a:lnSpc>
                <a:spcPct val="90000"/>
              </a:lnSpc>
            </a:pPr>
            <a:r>
              <a:rPr lang="en-US" dirty="0"/>
              <a:t>Implementation:</a:t>
            </a:r>
          </a:p>
          <a:p>
            <a:pPr lvl="1">
              <a:lnSpc>
                <a:spcPct val="90000"/>
              </a:lnSpc>
            </a:pPr>
            <a:r>
              <a:rPr lang="en-US" b="0" dirty="0"/>
              <a:t>Internal kernel buffers, socket buffers or STREAM interface.</a:t>
            </a:r>
          </a:p>
          <a:p>
            <a:pPr>
              <a:lnSpc>
                <a:spcPct val="90000"/>
              </a:lnSpc>
            </a:pPr>
            <a:endParaRPr lang="en-US" dirty="0"/>
          </a:p>
        </p:txBody>
      </p:sp>
    </p:spTree>
    <p:extLst>
      <p:ext uri="{BB962C8B-B14F-4D97-AF65-F5344CB8AC3E}">
        <p14:creationId xmlns:p14="http://schemas.microsoft.com/office/powerpoint/2010/main" val="1589766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sz="3200"/>
              <a:t>IPC - Shared memory</a:t>
            </a:r>
            <a:endParaRPr lang="en-CA" sz="3200"/>
          </a:p>
        </p:txBody>
      </p:sp>
      <p:sp>
        <p:nvSpPr>
          <p:cNvPr id="420867" name="Rectangle 3"/>
          <p:cNvSpPr>
            <a:spLocks noGrp="1" noChangeArrowheads="1"/>
          </p:cNvSpPr>
          <p:nvPr>
            <p:ph type="body" idx="1"/>
          </p:nvPr>
        </p:nvSpPr>
        <p:spPr/>
        <p:txBody>
          <a:bodyPr/>
          <a:lstStyle/>
          <a:p>
            <a:r>
              <a:rPr lang="en-US" sz="2400" dirty="0"/>
              <a:t>Advantages                                                                   </a:t>
            </a:r>
          </a:p>
          <a:p>
            <a:pPr lvl="1"/>
            <a:r>
              <a:rPr lang="en-US" sz="2000" dirty="0"/>
              <a:t> good for sharing large amount of data                                     </a:t>
            </a:r>
            <a:endParaRPr lang="en-US" dirty="0"/>
          </a:p>
          <a:p>
            <a:pPr lvl="1"/>
            <a:r>
              <a:rPr lang="en-US" sz="2000" dirty="0"/>
              <a:t>very fast,</a:t>
            </a:r>
          </a:p>
          <a:p>
            <a:r>
              <a:rPr lang="en-US" sz="2400" dirty="0"/>
              <a:t>Limitation                                                                           </a:t>
            </a:r>
          </a:p>
          <a:p>
            <a:pPr lvl="1"/>
            <a:r>
              <a:rPr lang="en-US" sz="2000" dirty="0"/>
              <a:t> no synchronization </a:t>
            </a:r>
            <a:r>
              <a:rPr lang="en-US" sz="2000" dirty="0" smtClean="0"/>
              <a:t>provided. </a:t>
            </a:r>
            <a:r>
              <a:rPr lang="en-US" dirty="0"/>
              <a:t> </a:t>
            </a:r>
            <a:r>
              <a:rPr lang="en-US" dirty="0" smtClean="0"/>
              <a:t>i.e. wait for data to be available from other process.</a:t>
            </a:r>
            <a:endParaRPr lang="en-US" sz="2000" dirty="0"/>
          </a:p>
          <a:p>
            <a:pPr lvl="1"/>
            <a:r>
              <a:rPr lang="en-US" sz="2000" dirty="0" smtClean="0"/>
              <a:t>Integrity of shared variables </a:t>
            </a:r>
            <a:r>
              <a:rPr lang="en-US" dirty="0" smtClean="0"/>
              <a:t>may be violated. </a:t>
            </a:r>
            <a:r>
              <a:rPr lang="en-US" dirty="0" err="1" smtClean="0"/>
              <a:t>i.e</a:t>
            </a:r>
            <a:r>
              <a:rPr lang="en-US" dirty="0" smtClean="0"/>
              <a:t> negative stock on a currency. </a:t>
            </a:r>
            <a:r>
              <a:rPr lang="en-US" sz="2000" dirty="0" smtClean="0"/>
              <a:t>(to be covered in Synchronization chapter)</a:t>
            </a:r>
          </a:p>
          <a:p>
            <a:pPr lvl="1"/>
            <a:r>
              <a:rPr lang="en-US" sz="2000" dirty="0" smtClean="0"/>
              <a:t>applications must use other synchronization mechanisms.</a:t>
            </a:r>
          </a:p>
          <a:p>
            <a:pPr lvl="1"/>
            <a:r>
              <a:rPr lang="en-US" dirty="0" smtClean="0"/>
              <a:t>Persistent until reboot. Needs cleanup.</a:t>
            </a:r>
            <a:endParaRPr lang="en-US" sz="2000" dirty="0"/>
          </a:p>
          <a:p>
            <a:r>
              <a:rPr lang="en-US" sz="2400" dirty="0"/>
              <a:t>Alternative                                                                               </a:t>
            </a:r>
          </a:p>
          <a:p>
            <a:pPr lvl="1"/>
            <a:r>
              <a:rPr lang="en-US" b="1" dirty="0" err="1">
                <a:latin typeface="Courier New"/>
                <a:cs typeface="Courier New"/>
              </a:rPr>
              <a:t>m</a:t>
            </a:r>
            <a:r>
              <a:rPr lang="en-US" sz="2000" b="1" dirty="0" err="1">
                <a:latin typeface="Courier New"/>
                <a:cs typeface="Courier New"/>
              </a:rPr>
              <a:t>map</a:t>
            </a:r>
            <a:r>
              <a:rPr lang="en-US" sz="2000" b="1" dirty="0">
                <a:latin typeface="Courier New"/>
                <a:cs typeface="Courier New"/>
              </a:rPr>
              <a:t>()</a:t>
            </a:r>
            <a:r>
              <a:rPr lang="en-US" sz="2000" dirty="0"/>
              <a:t> system call, which maps file into the address space of the caller,</a:t>
            </a:r>
            <a:endParaRPr lang="en-CA" sz="2000" dirty="0"/>
          </a:p>
        </p:txBody>
      </p:sp>
    </p:spTree>
    <p:extLst>
      <p:ext uri="{BB962C8B-B14F-4D97-AF65-F5344CB8AC3E}">
        <p14:creationId xmlns:p14="http://schemas.microsoft.com/office/powerpoint/2010/main" val="995635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69806" cy="762000"/>
          </a:xfrm>
        </p:spPr>
        <p:txBody>
          <a:bodyPr>
            <a:normAutofit fontScale="90000"/>
          </a:bodyPr>
          <a:lstStyle/>
          <a:p>
            <a:r>
              <a:rPr lang="en-US" dirty="0"/>
              <a:t>IPC- </a:t>
            </a:r>
            <a:r>
              <a:rPr lang="en-US" dirty="0" err="1">
                <a:solidFill>
                  <a:srgbClr val="FF0000"/>
                </a:solidFill>
                <a:latin typeface="Courier New" panose="02070309020205020404" pitchFamily="49" charset="0"/>
                <a:cs typeface="Courier New" panose="02070309020205020404" pitchFamily="49" charset="0"/>
              </a:rPr>
              <a:t>mmap</a:t>
            </a:r>
            <a:r>
              <a:rPr lang="en-US" dirty="0">
                <a:solidFill>
                  <a:srgbClr val="FF0000"/>
                </a:solidFill>
                <a:latin typeface="Courier New" panose="02070309020205020404" pitchFamily="49" charset="0"/>
                <a:cs typeface="Courier New" panose="02070309020205020404" pitchFamily="49" charset="0"/>
              </a:rPr>
              <a:t>() </a:t>
            </a:r>
            <a:r>
              <a:rPr lang="en-US" dirty="0"/>
              <a:t>using a File as Shared Memory</a:t>
            </a:r>
          </a:p>
        </p:txBody>
      </p:sp>
      <p:sp>
        <p:nvSpPr>
          <p:cNvPr id="3" name="Content Placeholder 2"/>
          <p:cNvSpPr>
            <a:spLocks noGrp="1"/>
          </p:cNvSpPr>
          <p:nvPr>
            <p:ph idx="1"/>
          </p:nvPr>
        </p:nvSpPr>
        <p:spPr/>
        <p:txBody>
          <a:bodyPr/>
          <a:lstStyle/>
          <a:p>
            <a:pPr marL="338138" lvl="0" indent="-338138">
              <a:buClrTx/>
              <a:buSzTx/>
              <a:buFont typeface="Wingdings" charset="0"/>
              <a:buChar char="§"/>
              <a:tabLst>
                <a:tab pos="969963" algn="l"/>
                <a:tab pos="1082675" algn="l"/>
                <a:tab pos="1485900" algn="l"/>
                <a:tab pos="1600200" algn="l"/>
              </a:tabLst>
            </a:pPr>
            <a:r>
              <a:rPr lang="en-US" dirty="0" err="1">
                <a:solidFill>
                  <a:srgbClr val="FF0000"/>
                </a:solidFill>
                <a:latin typeface="Courier"/>
                <a:ea typeface="ＭＳ Ｐゴシック" charset="0"/>
                <a:cs typeface="Courier"/>
              </a:rPr>
              <a:t>mmap</a:t>
            </a:r>
            <a:r>
              <a:rPr lang="en-US" dirty="0">
                <a:solidFill>
                  <a:srgbClr val="FF0000"/>
                </a:solidFill>
                <a:latin typeface="Courier"/>
                <a:ea typeface="ＭＳ Ｐゴシック" charset="0"/>
                <a:cs typeface="Courier"/>
              </a:rPr>
              <a:t>() </a:t>
            </a:r>
            <a:r>
              <a:rPr lang="en-US" dirty="0">
                <a:latin typeface="Calibri" charset="0"/>
                <a:ea typeface="Calibri" charset="0"/>
                <a:cs typeface="Calibri" charset="0"/>
              </a:rPr>
              <a:t>is used </a:t>
            </a:r>
            <a:r>
              <a:rPr lang="en-US" dirty="0" smtClean="0">
                <a:latin typeface="Calibri" charset="0"/>
                <a:ea typeface="Calibri" charset="0"/>
                <a:cs typeface="Calibri" charset="0"/>
              </a:rPr>
              <a:t>to </a:t>
            </a:r>
          </a:p>
          <a:p>
            <a:pPr marL="738188" lvl="1" indent="-338138">
              <a:buClrTx/>
              <a:buSzTx/>
              <a:buFont typeface="Wingdings" charset="0"/>
              <a:buChar char="§"/>
              <a:tabLst>
                <a:tab pos="969963" algn="l"/>
                <a:tab pos="1082675" algn="l"/>
                <a:tab pos="1485900" algn="l"/>
                <a:tab pos="1600200" algn="l"/>
              </a:tabLst>
            </a:pPr>
            <a:r>
              <a:rPr lang="en-US" dirty="0" smtClean="0">
                <a:latin typeface="Calibri" charset="0"/>
                <a:ea typeface="Calibri" charset="0"/>
                <a:cs typeface="Calibri" charset="0"/>
              </a:rPr>
              <a:t>map </a:t>
            </a:r>
            <a:r>
              <a:rPr lang="en-US" dirty="0">
                <a:latin typeface="Calibri" charset="0"/>
                <a:ea typeface="Calibri" charset="0"/>
                <a:cs typeface="Calibri" charset="0"/>
              </a:rPr>
              <a:t>a file to a process's virtual memory address space</a:t>
            </a:r>
            <a:r>
              <a:rPr lang="en-US" dirty="0" smtClean="0">
                <a:latin typeface="Calibri" charset="0"/>
                <a:ea typeface="Calibri" charset="0"/>
                <a:cs typeface="Calibri" charset="0"/>
              </a:rPr>
              <a:t>. </a:t>
            </a:r>
            <a:endParaRPr lang="en-US" dirty="0">
              <a:latin typeface="Calibri" charset="0"/>
              <a:ea typeface="Calibri" charset="0"/>
              <a:cs typeface="Calibri" charset="0"/>
            </a:endParaRPr>
          </a:p>
          <a:p>
            <a:pPr marL="338138" lvl="0" indent="-338138">
              <a:buClrTx/>
              <a:buSzTx/>
              <a:buFont typeface="Wingdings" charset="0"/>
              <a:buChar char="§"/>
              <a:tabLst>
                <a:tab pos="969963" algn="l"/>
                <a:tab pos="1082675" algn="l"/>
                <a:tab pos="1485900" algn="l"/>
                <a:tab pos="1600200" algn="l"/>
              </a:tabLst>
            </a:pPr>
            <a:r>
              <a:rPr lang="en-US" dirty="0" smtClean="0">
                <a:latin typeface="Calibri" charset="0"/>
                <a:ea typeface="Calibri" charset="0"/>
                <a:cs typeface="Calibri" charset="0"/>
              </a:rPr>
              <a:t>More </a:t>
            </a:r>
            <a:r>
              <a:rPr lang="en-US" dirty="0">
                <a:latin typeface="Calibri" charset="0"/>
                <a:ea typeface="Calibri" charset="0"/>
                <a:cs typeface="Calibri" charset="0"/>
              </a:rPr>
              <a:t>flexible than shared </a:t>
            </a:r>
            <a:r>
              <a:rPr lang="en-US" dirty="0" smtClean="0">
                <a:latin typeface="Calibri" charset="0"/>
                <a:ea typeface="Calibri" charset="0"/>
                <a:cs typeface="Calibri" charset="0"/>
              </a:rPr>
              <a:t>memory, </a:t>
            </a:r>
            <a:endParaRPr lang="en-US" dirty="0" smtClean="0">
              <a:latin typeface="Calibri" charset="0"/>
              <a:ea typeface="Calibri" charset="0"/>
              <a:cs typeface="Calibri" charset="0"/>
            </a:endParaRPr>
          </a:p>
          <a:p>
            <a:pPr marL="738188" lvl="1" indent="-338138">
              <a:buClrTx/>
              <a:buSzTx/>
              <a:buFont typeface="Wingdings" charset="0"/>
              <a:buChar char="§"/>
              <a:tabLst>
                <a:tab pos="969963" algn="l"/>
                <a:tab pos="1082675" algn="l"/>
                <a:tab pos="1485900" algn="l"/>
                <a:tab pos="1600200" algn="l"/>
              </a:tabLst>
            </a:pPr>
            <a:r>
              <a:rPr lang="en-US" dirty="0" smtClean="0">
                <a:latin typeface="Calibri" charset="0"/>
                <a:ea typeface="Calibri" charset="0"/>
                <a:cs typeface="Calibri" charset="0"/>
              </a:rPr>
              <a:t>file </a:t>
            </a:r>
            <a:r>
              <a:rPr lang="en-US" dirty="0" smtClean="0">
                <a:latin typeface="Calibri" charset="0"/>
                <a:ea typeface="Calibri" charset="0"/>
                <a:cs typeface="Calibri" charset="0"/>
              </a:rPr>
              <a:t>and memory based access work together.</a:t>
            </a:r>
            <a:endParaRPr lang="en-US" dirty="0">
              <a:latin typeface="Calibri" charset="0"/>
              <a:ea typeface="Calibri" charset="0"/>
              <a:cs typeface="Calibri" charset="0"/>
            </a:endParaRPr>
          </a:p>
          <a:p>
            <a:pPr marL="338138" lvl="0" indent="-338138">
              <a:buClrTx/>
              <a:buSzTx/>
              <a:buFont typeface="Wingdings" charset="0"/>
              <a:buChar char="§"/>
              <a:tabLst>
                <a:tab pos="969963" algn="l"/>
                <a:tab pos="1082675" algn="l"/>
                <a:tab pos="1485900" algn="l"/>
                <a:tab pos="1600200" algn="l"/>
              </a:tabLst>
            </a:pPr>
            <a:r>
              <a:rPr lang="en-US" dirty="0">
                <a:latin typeface="Calibri" charset="0"/>
                <a:ea typeface="Calibri" charset="0"/>
                <a:cs typeface="Calibri" charset="0"/>
              </a:rPr>
              <a:t>Once a mapping has been established, </a:t>
            </a:r>
            <a:endParaRPr lang="en-US" dirty="0" smtClean="0">
              <a:latin typeface="Calibri" charset="0"/>
              <a:ea typeface="Calibri" charset="0"/>
              <a:cs typeface="Calibri" charset="0"/>
            </a:endParaRPr>
          </a:p>
          <a:p>
            <a:pPr marL="738188" lvl="1" indent="-338138">
              <a:buClrTx/>
              <a:buSzTx/>
              <a:buFont typeface="Wingdings" charset="0"/>
              <a:buChar char="§"/>
              <a:tabLst>
                <a:tab pos="969963" algn="l"/>
                <a:tab pos="1082675" algn="l"/>
                <a:tab pos="1485900" algn="l"/>
                <a:tab pos="1600200" algn="l"/>
              </a:tabLst>
            </a:pPr>
            <a:r>
              <a:rPr lang="en-US" dirty="0" smtClean="0">
                <a:latin typeface="Calibri" charset="0"/>
                <a:ea typeface="Calibri" charset="0"/>
                <a:cs typeface="Calibri" charset="0"/>
              </a:rPr>
              <a:t>file </a:t>
            </a:r>
            <a:r>
              <a:rPr lang="en-US" dirty="0" smtClean="0">
                <a:latin typeface="Calibri" charset="0"/>
                <a:ea typeface="Calibri" charset="0"/>
                <a:cs typeface="Calibri" charset="0"/>
              </a:rPr>
              <a:t>can be manipulated by updating memory instead of file system calls like </a:t>
            </a:r>
            <a:r>
              <a:rPr lang="en-US" b="1" dirty="0" smtClean="0">
                <a:latin typeface="Courier New" panose="02070309020205020404" pitchFamily="49" charset="0"/>
                <a:ea typeface="Calibri" charset="0"/>
                <a:cs typeface="Courier New" panose="02070309020205020404" pitchFamily="49" charset="0"/>
              </a:rPr>
              <a:t>open()/read()/write()/</a:t>
            </a:r>
            <a:r>
              <a:rPr lang="en-US" b="1" dirty="0" err="1" smtClean="0">
                <a:latin typeface="Courier New" panose="02070309020205020404" pitchFamily="49" charset="0"/>
                <a:ea typeface="Calibri" charset="0"/>
                <a:cs typeface="Courier New" panose="02070309020205020404" pitchFamily="49" charset="0"/>
              </a:rPr>
              <a:t>lseek</a:t>
            </a:r>
            <a:r>
              <a:rPr lang="en-US" b="1" dirty="0" smtClean="0">
                <a:latin typeface="Courier New" panose="02070309020205020404" pitchFamily="49" charset="0"/>
                <a:ea typeface="Calibri" charset="0"/>
                <a:cs typeface="Courier New" panose="02070309020205020404" pitchFamily="49" charset="0"/>
              </a:rPr>
              <a:t>()</a:t>
            </a:r>
            <a:r>
              <a:rPr lang="is-IS" dirty="0" smtClean="0">
                <a:latin typeface="Calibri" charset="0"/>
                <a:ea typeface="Calibri" charset="0"/>
                <a:cs typeface="Calibri" charset="0"/>
              </a:rPr>
              <a:t>…</a:t>
            </a:r>
            <a:endParaRPr lang="en-US" dirty="0">
              <a:latin typeface="Calibri" charset="0"/>
              <a:ea typeface="Calibri" charset="0"/>
              <a:cs typeface="Calibri" charset="0"/>
            </a:endParaRPr>
          </a:p>
          <a:p>
            <a:pPr marL="338138" lvl="0" indent="-338138">
              <a:buClrTx/>
              <a:buSzTx/>
              <a:buFont typeface="Wingdings" charset="0"/>
              <a:buChar char="§"/>
              <a:tabLst>
                <a:tab pos="969963" algn="l"/>
                <a:tab pos="1082675" algn="l"/>
                <a:tab pos="1485900" algn="l"/>
                <a:tab pos="1600200" algn="l"/>
              </a:tabLst>
            </a:pPr>
            <a:r>
              <a:rPr lang="en-US" dirty="0" smtClean="0">
                <a:latin typeface="Calibri" charset="0"/>
                <a:ea typeface="Calibri" charset="0"/>
                <a:cs typeface="Calibri" charset="0"/>
              </a:rPr>
              <a:t>Unlike shared memory, </a:t>
            </a:r>
            <a:endParaRPr lang="en-US" dirty="0" smtClean="0">
              <a:latin typeface="Calibri" charset="0"/>
              <a:ea typeface="Calibri" charset="0"/>
              <a:cs typeface="Calibri" charset="0"/>
            </a:endParaRPr>
          </a:p>
          <a:p>
            <a:pPr marL="738188" lvl="1" indent="-338138">
              <a:buClrTx/>
              <a:buSzTx/>
              <a:buFont typeface="Wingdings" charset="0"/>
              <a:buChar char="§"/>
              <a:tabLst>
                <a:tab pos="969963" algn="l"/>
                <a:tab pos="1082675" algn="l"/>
                <a:tab pos="1485900" algn="l"/>
                <a:tab pos="1600200" algn="l"/>
              </a:tabLst>
            </a:pPr>
            <a:r>
              <a:rPr lang="en-US" dirty="0" smtClean="0">
                <a:latin typeface="Calibri" charset="0"/>
                <a:ea typeface="Calibri" charset="0"/>
                <a:cs typeface="Calibri" charset="0"/>
              </a:rPr>
              <a:t>the </a:t>
            </a:r>
            <a:r>
              <a:rPr lang="en-US" dirty="0">
                <a:latin typeface="Calibri" charset="0"/>
                <a:ea typeface="Calibri" charset="0"/>
                <a:cs typeface="Calibri" charset="0"/>
              </a:rPr>
              <a:t>contents of a file are nonvolatile and will remain available even after a system has been shut down (and rebooted)</a:t>
            </a:r>
            <a:r>
              <a:rPr lang="en-US" dirty="0" smtClean="0">
                <a:latin typeface="Calibri" charset="0"/>
                <a:ea typeface="Calibri" charset="0"/>
                <a:cs typeface="Calibri" charset="0"/>
              </a:rPr>
              <a:t>. </a:t>
            </a:r>
            <a:endParaRPr lang="en-US" dirty="0">
              <a:latin typeface="Calibri" charset="0"/>
              <a:ea typeface="Calibri" charset="0"/>
              <a:cs typeface="Calibri" charset="0"/>
            </a:endParaRPr>
          </a:p>
          <a:p>
            <a:endParaRPr lang="en-US" dirty="0">
              <a:latin typeface="+mn-lt"/>
            </a:endParaRPr>
          </a:p>
        </p:txBody>
      </p:sp>
    </p:spTree>
    <p:extLst>
      <p:ext uri="{BB962C8B-B14F-4D97-AF65-F5344CB8AC3E}">
        <p14:creationId xmlns:p14="http://schemas.microsoft.com/office/powerpoint/2010/main" val="445892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 File as Shared Memory</a:t>
            </a:r>
          </a:p>
        </p:txBody>
      </p:sp>
      <p:sp>
        <p:nvSpPr>
          <p:cNvPr id="3" name="Content Placeholder 2"/>
          <p:cNvSpPr>
            <a:spLocks noGrp="1"/>
          </p:cNvSpPr>
          <p:nvPr>
            <p:ph idx="1"/>
          </p:nvPr>
        </p:nvSpPr>
        <p:spPr/>
        <p:txBody>
          <a:bodyPr>
            <a:normAutofit fontScale="92500" lnSpcReduction="10000"/>
          </a:bodyPr>
          <a:lstStyle/>
          <a:p>
            <a:pPr marL="0" lvl="0" indent="0" algn="ctr">
              <a:buNone/>
            </a:pPr>
            <a:r>
              <a:rPr lang="en-US" sz="1900" dirty="0">
                <a:solidFill>
                  <a:srgbClr val="FF0000"/>
                </a:solidFill>
                <a:latin typeface="Courier"/>
                <a:ea typeface="ＭＳ Ｐゴシック" charset="0"/>
                <a:cs typeface="Courier"/>
              </a:rPr>
              <a:t>void *</a:t>
            </a:r>
            <a:r>
              <a:rPr lang="en-US" sz="1900" dirty="0" err="1">
                <a:solidFill>
                  <a:srgbClr val="FF0000"/>
                </a:solidFill>
                <a:latin typeface="Courier"/>
                <a:ea typeface="ＭＳ Ｐゴシック" charset="0"/>
                <a:cs typeface="Courier"/>
              </a:rPr>
              <a:t>mmap</a:t>
            </a:r>
            <a:r>
              <a:rPr lang="en-US" sz="1900" dirty="0">
                <a:solidFill>
                  <a:srgbClr val="FF0000"/>
                </a:solidFill>
                <a:latin typeface="Courier"/>
                <a:ea typeface="ＭＳ Ｐゴシック" charset="0"/>
                <a:cs typeface="Courier"/>
              </a:rPr>
              <a:t>(void *start, </a:t>
            </a:r>
            <a:r>
              <a:rPr lang="en-US" sz="1900" dirty="0" err="1">
                <a:solidFill>
                  <a:srgbClr val="FF0000"/>
                </a:solidFill>
                <a:latin typeface="Courier"/>
                <a:ea typeface="ＭＳ Ｐゴシック" charset="0"/>
                <a:cs typeface="Courier"/>
              </a:rPr>
              <a:t>size_t</a:t>
            </a:r>
            <a:r>
              <a:rPr lang="en-US" sz="1900" dirty="0">
                <a:solidFill>
                  <a:srgbClr val="FF0000"/>
                </a:solidFill>
                <a:latin typeface="Courier"/>
                <a:ea typeface="ＭＳ Ｐゴシック" charset="0"/>
                <a:cs typeface="Courier"/>
              </a:rPr>
              <a:t> length, </a:t>
            </a:r>
            <a:r>
              <a:rPr lang="en-US" sz="1900" dirty="0" err="1">
                <a:solidFill>
                  <a:srgbClr val="FF0000"/>
                </a:solidFill>
                <a:latin typeface="Courier"/>
                <a:ea typeface="ＭＳ Ｐゴシック" charset="0"/>
                <a:cs typeface="Courier"/>
              </a:rPr>
              <a:t>int</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prot</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int</a:t>
            </a:r>
            <a:r>
              <a:rPr lang="en-US" sz="1900" dirty="0">
                <a:solidFill>
                  <a:srgbClr val="FF0000"/>
                </a:solidFill>
                <a:latin typeface="Courier"/>
                <a:ea typeface="ＭＳ Ｐゴシック" charset="0"/>
                <a:cs typeface="Courier"/>
              </a:rPr>
              <a:t> flags, </a:t>
            </a:r>
            <a:r>
              <a:rPr lang="en-US" sz="1900" dirty="0" err="1">
                <a:solidFill>
                  <a:srgbClr val="FF0000"/>
                </a:solidFill>
                <a:latin typeface="Courier"/>
                <a:ea typeface="ＭＳ Ｐゴシック" charset="0"/>
                <a:cs typeface="Courier"/>
              </a:rPr>
              <a:t>int</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fd</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off_t</a:t>
            </a:r>
            <a:r>
              <a:rPr lang="en-US" sz="1900" dirty="0">
                <a:solidFill>
                  <a:srgbClr val="FF0000"/>
                </a:solidFill>
                <a:latin typeface="Courier"/>
                <a:ea typeface="ＭＳ Ｐゴシック" charset="0"/>
                <a:cs typeface="Courier"/>
              </a:rPr>
              <a:t> offset);</a:t>
            </a:r>
          </a:p>
          <a:p>
            <a:pPr marL="857250">
              <a:lnSpc>
                <a:spcPct val="120000"/>
              </a:lnSpc>
              <a:buClrTx/>
              <a:buSzTx/>
              <a:buFont typeface="Wingdings" charset="2"/>
              <a:buChar char="§"/>
              <a:tabLst>
                <a:tab pos="969963" algn="l"/>
                <a:tab pos="1082675" algn="l"/>
                <a:tab pos="1485900" algn="l"/>
                <a:tab pos="1600200" algn="l"/>
              </a:tabLst>
            </a:pPr>
            <a:r>
              <a:rPr lang="en-US" dirty="0" smtClean="0">
                <a:latin typeface="Courier" charset="0"/>
                <a:ea typeface="Courier" charset="0"/>
                <a:cs typeface="Courier" charset="0"/>
              </a:rPr>
              <a:t>start</a:t>
            </a:r>
            <a:r>
              <a:rPr lang="en-US" dirty="0" smtClean="0">
                <a:latin typeface="+mn-lt"/>
                <a:ea typeface="Arial" charset="0"/>
                <a:cs typeface="Arial" charset="0"/>
              </a:rPr>
              <a:t> </a:t>
            </a:r>
            <a:r>
              <a:rPr lang="en-US" dirty="0">
                <a:latin typeface="Calibri" charset="0"/>
                <a:ea typeface="Calibri" charset="0"/>
                <a:cs typeface="Calibri" charset="0"/>
              </a:rPr>
              <a:t>is the address for attachment. </a:t>
            </a:r>
          </a:p>
          <a:p>
            <a:pPr marL="1257300" lvl="1" indent="-342900">
              <a:lnSpc>
                <a:spcPct val="120000"/>
              </a:lnSpc>
              <a:buSzTx/>
              <a:buFont typeface="Wingdings" charset="2"/>
              <a:buChar char="§"/>
              <a:tabLst>
                <a:tab pos="969963" algn="l"/>
                <a:tab pos="1082675" algn="l"/>
                <a:tab pos="1485900" algn="l"/>
                <a:tab pos="1600200" algn="l"/>
              </a:tabLst>
            </a:pPr>
            <a:r>
              <a:rPr lang="en-US" sz="1600" dirty="0">
                <a:latin typeface="Calibri" charset="0"/>
                <a:ea typeface="Calibri" charset="0"/>
                <a:cs typeface="Calibri" charset="0"/>
              </a:rPr>
              <a:t>mostly set to 0, which directs the system to choose a valid attachment address. </a:t>
            </a:r>
          </a:p>
          <a:p>
            <a:pPr marL="857250">
              <a:lnSpc>
                <a:spcPct val="120000"/>
              </a:lnSpc>
              <a:buClrTx/>
              <a:buSzTx/>
              <a:buFont typeface="Wingdings" charset="2"/>
              <a:buChar char="§"/>
              <a:tabLst>
                <a:tab pos="969963" algn="l"/>
                <a:tab pos="1082675" algn="l"/>
                <a:tab pos="1485900" algn="l"/>
                <a:tab pos="1600200" algn="l"/>
              </a:tabLst>
            </a:pPr>
            <a:r>
              <a:rPr lang="en-US" dirty="0">
                <a:latin typeface="Courier" charset="0"/>
                <a:ea typeface="Courier" charset="0"/>
                <a:cs typeface="Courier" charset="0"/>
              </a:rPr>
              <a:t>length:</a:t>
            </a:r>
            <a:r>
              <a:rPr lang="en-US" dirty="0">
                <a:latin typeface="+mn-lt"/>
                <a:ea typeface="Arial" charset="0"/>
                <a:cs typeface="Arial" charset="0"/>
              </a:rPr>
              <a:t> </a:t>
            </a:r>
            <a:r>
              <a:rPr lang="en-US" dirty="0">
                <a:latin typeface="Calibri" charset="0"/>
                <a:ea typeface="Calibri" charset="0"/>
                <a:cs typeface="Calibri" charset="0"/>
              </a:rPr>
              <a:t>The number of bytes to be </a:t>
            </a:r>
            <a:r>
              <a:rPr lang="en-US" dirty="0" smtClean="0">
                <a:latin typeface="Calibri" charset="0"/>
                <a:ea typeface="Calibri" charset="0"/>
                <a:cs typeface="Calibri" charset="0"/>
              </a:rPr>
              <a:t>attached. </a:t>
            </a:r>
            <a:endParaRPr lang="en-US" dirty="0" smtClean="0">
              <a:latin typeface="Calibri" charset="0"/>
              <a:ea typeface="Calibri" charset="0"/>
              <a:cs typeface="Calibri" charset="0"/>
            </a:endParaRPr>
          </a:p>
          <a:p>
            <a:pPr marL="1257300" lvl="1">
              <a:lnSpc>
                <a:spcPct val="120000"/>
              </a:lnSpc>
              <a:buClrTx/>
              <a:buSzTx/>
              <a:buFont typeface="Wingdings" charset="2"/>
              <a:buChar char="§"/>
              <a:tabLst>
                <a:tab pos="969963" algn="l"/>
                <a:tab pos="1082675" algn="l"/>
                <a:tab pos="1485900" algn="l"/>
                <a:tab pos="1600200" algn="l"/>
              </a:tabLst>
            </a:pPr>
            <a:r>
              <a:rPr lang="en-US" dirty="0" smtClean="0">
                <a:latin typeface="Calibri" charset="0"/>
                <a:ea typeface="Calibri" charset="0"/>
                <a:cs typeface="Calibri" charset="0"/>
              </a:rPr>
              <a:t>File </a:t>
            </a:r>
            <a:r>
              <a:rPr lang="en-US" dirty="0" smtClean="0">
                <a:latin typeface="Calibri" charset="0"/>
                <a:ea typeface="Calibri" charset="0"/>
                <a:cs typeface="Calibri" charset="0"/>
              </a:rPr>
              <a:t>size should be less than or equal to this.</a:t>
            </a:r>
            <a:endParaRPr lang="en-US" dirty="0">
              <a:latin typeface="Calibri" charset="0"/>
              <a:ea typeface="Calibri" charset="0"/>
              <a:cs typeface="Calibri" charset="0"/>
            </a:endParaRPr>
          </a:p>
          <a:p>
            <a:pPr marL="857250">
              <a:lnSpc>
                <a:spcPct val="120000"/>
              </a:lnSpc>
              <a:buClrTx/>
              <a:buSzTx/>
              <a:buFont typeface="Wingdings" charset="2"/>
              <a:buChar char="§"/>
              <a:tabLst>
                <a:tab pos="969963" algn="l"/>
                <a:tab pos="1082675" algn="l"/>
                <a:tab pos="1485900" algn="l"/>
                <a:tab pos="1600200" algn="l"/>
              </a:tabLst>
            </a:pPr>
            <a:r>
              <a:rPr lang="en-US" dirty="0" err="1">
                <a:latin typeface="Courier" charset="0"/>
                <a:ea typeface="Courier" charset="0"/>
                <a:cs typeface="Courier" charset="0"/>
              </a:rPr>
              <a:t>prot</a:t>
            </a:r>
            <a:r>
              <a:rPr lang="en-US" dirty="0">
                <a:latin typeface="Calibri" charset="0"/>
                <a:ea typeface="Calibri" charset="0"/>
                <a:cs typeface="Calibri" charset="0"/>
              </a:rPr>
              <a:t>: used to set the type of access (protection) for the segment. </a:t>
            </a:r>
            <a:endParaRPr lang="en-US" dirty="0" smtClean="0">
              <a:latin typeface="Calibri" charset="0"/>
              <a:ea typeface="Calibri" charset="0"/>
              <a:cs typeface="Calibri" charset="0"/>
            </a:endParaRPr>
          </a:p>
          <a:p>
            <a:pPr marL="857250">
              <a:lnSpc>
                <a:spcPct val="120000"/>
              </a:lnSpc>
              <a:buClrTx/>
              <a:buSzTx/>
              <a:buFont typeface="Wingdings" charset="2"/>
              <a:buChar char="§"/>
              <a:tabLst>
                <a:tab pos="969963" algn="l"/>
                <a:tab pos="1082675" algn="l"/>
                <a:tab pos="1485900" algn="l"/>
                <a:tab pos="1600200" algn="l"/>
              </a:tabLst>
            </a:pPr>
            <a:r>
              <a:rPr lang="en-US" dirty="0" smtClean="0">
                <a:latin typeface="Calibri" charset="0"/>
                <a:ea typeface="Calibri" charset="0"/>
                <a:cs typeface="Calibri" charset="0"/>
              </a:rPr>
              <a:t>Flags: MAP_SHARED for a shared mapping. </a:t>
            </a:r>
            <a:endParaRPr lang="en-US" dirty="0" smtClean="0">
              <a:latin typeface="Calibri" charset="0"/>
              <a:ea typeface="Calibri" charset="0"/>
              <a:cs typeface="Calibri" charset="0"/>
            </a:endParaRPr>
          </a:p>
          <a:p>
            <a:pPr marL="1257300" lvl="1">
              <a:lnSpc>
                <a:spcPct val="120000"/>
              </a:lnSpc>
              <a:buClrTx/>
              <a:buSzTx/>
              <a:buFont typeface="Wingdings" charset="2"/>
              <a:buChar char="§"/>
              <a:tabLst>
                <a:tab pos="969963" algn="l"/>
                <a:tab pos="1082675" algn="l"/>
                <a:tab pos="1485900" algn="l"/>
                <a:tab pos="1600200" algn="l"/>
              </a:tabLst>
            </a:pPr>
            <a:r>
              <a:rPr lang="en-US" dirty="0" smtClean="0">
                <a:latin typeface="Calibri" charset="0"/>
                <a:ea typeface="Calibri" charset="0"/>
                <a:cs typeface="Calibri" charset="0"/>
              </a:rPr>
              <a:t>Otherwise </a:t>
            </a:r>
            <a:r>
              <a:rPr lang="en-US" dirty="0" smtClean="0">
                <a:latin typeface="Calibri" charset="0"/>
                <a:ea typeface="Calibri" charset="0"/>
                <a:cs typeface="Calibri" charset="0"/>
              </a:rPr>
              <a:t>isolated.</a:t>
            </a:r>
            <a:endParaRPr lang="en-US" dirty="0">
              <a:latin typeface="Calibri" charset="0"/>
              <a:ea typeface="Calibri" charset="0"/>
              <a:cs typeface="Calibri" charset="0"/>
            </a:endParaRPr>
          </a:p>
          <a:p>
            <a:pPr marL="857250">
              <a:lnSpc>
                <a:spcPct val="120000"/>
              </a:lnSpc>
              <a:buClrTx/>
              <a:buSzTx/>
              <a:buFont typeface="Wingdings" charset="2"/>
              <a:buChar char="§"/>
              <a:tabLst>
                <a:tab pos="969963" algn="l"/>
                <a:tab pos="1082675" algn="l"/>
                <a:tab pos="1485900" algn="l"/>
                <a:tab pos="1600200" algn="l"/>
              </a:tabLst>
            </a:pPr>
            <a:r>
              <a:rPr lang="en-US" dirty="0" err="1">
                <a:latin typeface="Courier" charset="0"/>
                <a:ea typeface="Courier" charset="0"/>
                <a:cs typeface="Courier" charset="0"/>
              </a:rPr>
              <a:t>fd</a:t>
            </a:r>
            <a:r>
              <a:rPr lang="en-US" dirty="0">
                <a:latin typeface="+mn-lt"/>
                <a:ea typeface="Arial" charset="0"/>
                <a:cs typeface="Arial" charset="0"/>
              </a:rPr>
              <a:t>: </a:t>
            </a:r>
            <a:r>
              <a:rPr lang="en-US" dirty="0">
                <a:latin typeface="Calibri" charset="0"/>
                <a:ea typeface="Calibri" charset="0"/>
                <a:cs typeface="Calibri" charset="0"/>
              </a:rPr>
              <a:t>open file descriptor. </a:t>
            </a:r>
          </a:p>
          <a:p>
            <a:pPr marL="1257300" lvl="1" indent="-342900">
              <a:lnSpc>
                <a:spcPct val="120000"/>
              </a:lnSpc>
              <a:buSzTx/>
              <a:buFont typeface="Wingdings" charset="2"/>
              <a:buChar char="§"/>
              <a:tabLst>
                <a:tab pos="969963" algn="l"/>
                <a:tab pos="1082675" algn="l"/>
                <a:tab pos="1485900" algn="l"/>
                <a:tab pos="1600200" algn="l"/>
              </a:tabLst>
            </a:pPr>
            <a:r>
              <a:rPr lang="en-US" sz="1600" dirty="0">
                <a:latin typeface="Calibri" charset="0"/>
                <a:ea typeface="Calibri" charset="0"/>
                <a:cs typeface="Calibri" charset="0"/>
              </a:rPr>
              <a:t>Once the mapping is established, the file can be closed. </a:t>
            </a:r>
          </a:p>
          <a:p>
            <a:pPr marL="857250">
              <a:lnSpc>
                <a:spcPct val="120000"/>
              </a:lnSpc>
              <a:buClrTx/>
              <a:buSzTx/>
              <a:buFont typeface="Wingdings" charset="2"/>
              <a:buChar char="§"/>
              <a:tabLst>
                <a:tab pos="969963" algn="l"/>
                <a:tab pos="1082675" algn="l"/>
                <a:tab pos="1485900" algn="l"/>
                <a:tab pos="1600200" algn="l"/>
              </a:tabLst>
            </a:pPr>
            <a:r>
              <a:rPr lang="en-US" dirty="0">
                <a:latin typeface="Courier" charset="0"/>
                <a:ea typeface="Courier" charset="0"/>
                <a:cs typeface="Courier" charset="0"/>
              </a:rPr>
              <a:t>offset</a:t>
            </a:r>
            <a:r>
              <a:rPr lang="en-US" dirty="0">
                <a:latin typeface="+mn-lt"/>
                <a:ea typeface="Arial" charset="0"/>
                <a:cs typeface="Arial" charset="0"/>
              </a:rPr>
              <a:t>: </a:t>
            </a:r>
            <a:r>
              <a:rPr lang="en-US" dirty="0">
                <a:latin typeface="Calibri" charset="0"/>
                <a:ea typeface="Calibri" charset="0"/>
                <a:cs typeface="Calibri" charset="0"/>
              </a:rPr>
              <a:t>set the starting </a:t>
            </a:r>
            <a:r>
              <a:rPr lang="en-US" dirty="0">
                <a:solidFill>
                  <a:srgbClr val="000000"/>
                </a:solidFill>
                <a:latin typeface="Calibri" charset="0"/>
                <a:ea typeface="Calibri" charset="0"/>
                <a:cs typeface="Calibri" charset="0"/>
              </a:rPr>
              <a:t>position for the mapping.</a:t>
            </a:r>
          </a:p>
          <a:p>
            <a:pPr marL="738188" lvl="1" indent="-338138">
              <a:buClrTx/>
              <a:buSzTx/>
              <a:buFont typeface="Wingdings" charset="0"/>
              <a:buChar char="§"/>
              <a:tabLst>
                <a:tab pos="969963" algn="l"/>
                <a:tab pos="1082675" algn="l"/>
                <a:tab pos="1485900" algn="l"/>
                <a:tab pos="1600200" algn="l"/>
              </a:tabLst>
            </a:pPr>
            <a:endParaRPr lang="en-US" sz="1400" b="0" dirty="0">
              <a:solidFill>
                <a:srgbClr val="000000"/>
              </a:solidFill>
              <a:latin typeface="Arial" charset="0"/>
              <a:ea typeface="ＭＳ Ｐゴシック" charset="0"/>
              <a:cs typeface="Arial" charset="0"/>
            </a:endParaRPr>
          </a:p>
          <a:p>
            <a:pPr marL="738188" lvl="1" indent="-338138">
              <a:buClrTx/>
              <a:buSzTx/>
              <a:buFont typeface="Wingdings" charset="0"/>
              <a:buChar char="§"/>
              <a:tabLst>
                <a:tab pos="969963" algn="l"/>
                <a:tab pos="1082675" algn="l"/>
                <a:tab pos="1485900" algn="l"/>
                <a:tab pos="1600200" algn="l"/>
              </a:tabLst>
            </a:pPr>
            <a:endParaRPr lang="en-US" sz="1400" b="0" dirty="0">
              <a:solidFill>
                <a:srgbClr val="000000"/>
              </a:solidFill>
              <a:latin typeface="Arial" charset="0"/>
              <a:ea typeface="ＭＳ Ｐゴシック" charset="0"/>
              <a:cs typeface="Arial" charset="0"/>
            </a:endParaRPr>
          </a:p>
          <a:p>
            <a:pPr marL="1257300" lvl="1" indent="-342900">
              <a:buClrTx/>
              <a:buSzTx/>
              <a:buFont typeface="Wingdings" charset="0"/>
              <a:buChar char="Ø"/>
              <a:tabLst>
                <a:tab pos="969963" algn="l"/>
                <a:tab pos="1082675" algn="l"/>
                <a:tab pos="1485900" algn="l"/>
                <a:tab pos="1600200" algn="l"/>
              </a:tabLst>
            </a:pPr>
            <a:endParaRPr lang="en-US" sz="1600" dirty="0">
              <a:latin typeface="Arial" charset="0"/>
              <a:ea typeface="Arial" charset="0"/>
              <a:cs typeface="Arial" charset="0"/>
            </a:endParaRPr>
          </a:p>
          <a:p>
            <a:pPr lvl="0"/>
            <a:endParaRPr lang="en-US" sz="1600" dirty="0">
              <a:solidFill>
                <a:srgbClr val="000000"/>
              </a:solidFill>
              <a:latin typeface="Arial Unicode MS" charset="0"/>
              <a:ea typeface="ＭＳ Ｐゴシック" charset="0"/>
              <a:cs typeface="Arial" charset="0"/>
            </a:endParaRPr>
          </a:p>
          <a:p>
            <a:endParaRPr lang="en-US" sz="1600" dirty="0"/>
          </a:p>
        </p:txBody>
      </p:sp>
    </p:spTree>
    <p:extLst>
      <p:ext uri="{BB962C8B-B14F-4D97-AF65-F5344CB8AC3E}">
        <p14:creationId xmlns:p14="http://schemas.microsoft.com/office/powerpoint/2010/main" val="1549895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 File as Shared Memory</a:t>
            </a:r>
          </a:p>
        </p:txBody>
      </p:sp>
      <p:sp>
        <p:nvSpPr>
          <p:cNvPr id="3" name="Content Placeholder 2"/>
          <p:cNvSpPr>
            <a:spLocks noGrp="1"/>
          </p:cNvSpPr>
          <p:nvPr>
            <p:ph idx="1"/>
          </p:nvPr>
        </p:nvSpPr>
        <p:spPr/>
        <p:txBody>
          <a:bodyPr>
            <a:normAutofit/>
          </a:bodyPr>
          <a:lstStyle/>
          <a:p>
            <a:pPr marL="0" lvl="0" indent="0" algn="ctr">
              <a:buNone/>
            </a:pPr>
            <a:r>
              <a:rPr lang="en-US" sz="1900" dirty="0">
                <a:solidFill>
                  <a:srgbClr val="FF0000"/>
                </a:solidFill>
                <a:latin typeface="Courier"/>
                <a:ea typeface="ＭＳ Ｐゴシック" charset="0"/>
                <a:cs typeface="Courier"/>
              </a:rPr>
              <a:t>void *</a:t>
            </a:r>
            <a:r>
              <a:rPr lang="en-US" sz="1900" dirty="0" err="1">
                <a:solidFill>
                  <a:srgbClr val="FF0000"/>
                </a:solidFill>
                <a:latin typeface="Courier"/>
                <a:ea typeface="ＭＳ Ｐゴシック" charset="0"/>
                <a:cs typeface="Courier"/>
              </a:rPr>
              <a:t>mmap</a:t>
            </a:r>
            <a:r>
              <a:rPr lang="en-US" sz="1900" dirty="0">
                <a:solidFill>
                  <a:srgbClr val="FF0000"/>
                </a:solidFill>
                <a:latin typeface="Courier"/>
                <a:ea typeface="ＭＳ Ｐゴシック" charset="0"/>
                <a:cs typeface="Courier"/>
              </a:rPr>
              <a:t>(void *start, </a:t>
            </a:r>
            <a:r>
              <a:rPr lang="en-US" sz="1900" dirty="0" err="1">
                <a:solidFill>
                  <a:srgbClr val="FF0000"/>
                </a:solidFill>
                <a:latin typeface="Courier"/>
                <a:ea typeface="ＭＳ Ｐゴシック" charset="0"/>
                <a:cs typeface="Courier"/>
              </a:rPr>
              <a:t>size_t</a:t>
            </a:r>
            <a:r>
              <a:rPr lang="en-US" sz="1900" dirty="0">
                <a:solidFill>
                  <a:srgbClr val="FF0000"/>
                </a:solidFill>
                <a:latin typeface="Courier"/>
                <a:ea typeface="ＭＳ Ｐゴシック" charset="0"/>
                <a:cs typeface="Courier"/>
              </a:rPr>
              <a:t> length, </a:t>
            </a:r>
            <a:r>
              <a:rPr lang="en-US" sz="1900" dirty="0" err="1">
                <a:solidFill>
                  <a:srgbClr val="FF0000"/>
                </a:solidFill>
                <a:latin typeface="Courier"/>
                <a:ea typeface="ＭＳ Ｐゴシック" charset="0"/>
                <a:cs typeface="Courier"/>
              </a:rPr>
              <a:t>int</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prot</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int</a:t>
            </a:r>
            <a:r>
              <a:rPr lang="en-US" sz="1900" dirty="0">
                <a:solidFill>
                  <a:srgbClr val="FF0000"/>
                </a:solidFill>
                <a:latin typeface="Courier"/>
                <a:ea typeface="ＭＳ Ｐゴシック" charset="0"/>
                <a:cs typeface="Courier"/>
              </a:rPr>
              <a:t> flags, </a:t>
            </a:r>
            <a:r>
              <a:rPr lang="en-US" sz="1900" dirty="0" err="1">
                <a:solidFill>
                  <a:srgbClr val="FF0000"/>
                </a:solidFill>
                <a:latin typeface="Courier"/>
                <a:ea typeface="ＭＳ Ｐゴシック" charset="0"/>
                <a:cs typeface="Courier"/>
              </a:rPr>
              <a:t>int</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fd</a:t>
            </a:r>
            <a:r>
              <a:rPr lang="en-US" sz="1900" dirty="0">
                <a:solidFill>
                  <a:srgbClr val="FF0000"/>
                </a:solidFill>
                <a:latin typeface="Courier"/>
                <a:ea typeface="ＭＳ Ｐゴシック" charset="0"/>
                <a:cs typeface="Courier"/>
              </a:rPr>
              <a:t>, </a:t>
            </a:r>
            <a:r>
              <a:rPr lang="en-US" sz="1900" dirty="0" err="1">
                <a:solidFill>
                  <a:srgbClr val="FF0000"/>
                </a:solidFill>
                <a:latin typeface="Courier"/>
                <a:ea typeface="ＭＳ Ｐゴシック" charset="0"/>
                <a:cs typeface="Courier"/>
              </a:rPr>
              <a:t>off_t</a:t>
            </a:r>
            <a:r>
              <a:rPr lang="en-US" sz="1900" dirty="0">
                <a:solidFill>
                  <a:srgbClr val="FF0000"/>
                </a:solidFill>
                <a:latin typeface="Courier"/>
                <a:ea typeface="ＭＳ Ｐゴシック" charset="0"/>
                <a:cs typeface="Courier"/>
              </a:rPr>
              <a:t> offset);</a:t>
            </a:r>
          </a:p>
          <a:p>
            <a:pPr marL="338138" lvl="0" indent="-338138">
              <a:lnSpc>
                <a:spcPct val="120000"/>
              </a:lnSpc>
              <a:buClrTx/>
              <a:buSzTx/>
              <a:buFont typeface="Wingdings" charset="0"/>
              <a:buChar char="§"/>
              <a:tabLst>
                <a:tab pos="969963" algn="l"/>
                <a:tab pos="1082675" algn="l"/>
                <a:tab pos="1485900" algn="l"/>
                <a:tab pos="1600200" algn="l"/>
              </a:tabLst>
            </a:pPr>
            <a:r>
              <a:rPr lang="en-US" sz="2200" dirty="0" smtClean="0">
                <a:solidFill>
                  <a:srgbClr val="000000"/>
                </a:solidFill>
                <a:latin typeface="Calibri" charset="0"/>
                <a:ea typeface="Calibri" charset="0"/>
                <a:cs typeface="Calibri" charset="0"/>
              </a:rPr>
              <a:t>If </a:t>
            </a:r>
            <a:r>
              <a:rPr lang="en-US" sz="2200" dirty="0">
                <a:solidFill>
                  <a:srgbClr val="000000"/>
                </a:solidFill>
                <a:latin typeface="Calibri" charset="0"/>
                <a:ea typeface="Calibri" charset="0"/>
                <a:cs typeface="Calibri" charset="0"/>
              </a:rPr>
              <a:t>successful, </a:t>
            </a:r>
          </a:p>
          <a:p>
            <a:pPr marL="738188" lvl="1" indent="-338138">
              <a:lnSpc>
                <a:spcPct val="120000"/>
              </a:lnSpc>
              <a:buClrTx/>
              <a:buSzTx/>
              <a:buFont typeface="Wingdings" charset="0"/>
              <a:buChar char="§"/>
              <a:tabLst>
                <a:tab pos="969963" algn="l"/>
                <a:tab pos="1082675" algn="l"/>
                <a:tab pos="1485900" algn="l"/>
                <a:tab pos="1600200" algn="l"/>
              </a:tabLst>
            </a:pPr>
            <a:r>
              <a:rPr lang="en-US" sz="1700" b="0" dirty="0">
                <a:solidFill>
                  <a:srgbClr val="000000"/>
                </a:solidFill>
                <a:latin typeface="Calibri" charset="0"/>
                <a:ea typeface="Calibri" charset="0"/>
                <a:cs typeface="Calibri" charset="0"/>
              </a:rPr>
              <a:t>returns a reference to the mapped memory object. </a:t>
            </a:r>
          </a:p>
          <a:p>
            <a:pPr marL="338138" lvl="0" indent="-338138">
              <a:lnSpc>
                <a:spcPct val="120000"/>
              </a:lnSpc>
              <a:buClrTx/>
              <a:buSzTx/>
              <a:buFont typeface="Wingdings" charset="0"/>
              <a:buChar char="§"/>
              <a:tabLst>
                <a:tab pos="969963" algn="l"/>
                <a:tab pos="1082675" algn="l"/>
                <a:tab pos="1485900" algn="l"/>
                <a:tab pos="1600200" algn="l"/>
              </a:tabLst>
            </a:pPr>
            <a:r>
              <a:rPr lang="en-US" sz="2200" dirty="0">
                <a:solidFill>
                  <a:srgbClr val="000000"/>
                </a:solidFill>
                <a:latin typeface="Calibri" charset="0"/>
                <a:ea typeface="Calibri" charset="0"/>
                <a:cs typeface="Calibri" charset="0"/>
              </a:rPr>
              <a:t>else returns MAP_FAILED </a:t>
            </a:r>
          </a:p>
          <a:p>
            <a:pPr marL="738188" lvl="1" indent="-338138">
              <a:lnSpc>
                <a:spcPct val="120000"/>
              </a:lnSpc>
              <a:buClrTx/>
              <a:buSzTx/>
              <a:buFont typeface="Wingdings" charset="0"/>
              <a:buChar char="§"/>
              <a:tabLst>
                <a:tab pos="969963" algn="l"/>
                <a:tab pos="1082675" algn="l"/>
                <a:tab pos="1485900" algn="l"/>
                <a:tab pos="1600200" algn="l"/>
              </a:tabLst>
            </a:pPr>
            <a:r>
              <a:rPr lang="en-US" sz="1700" b="0" dirty="0">
                <a:solidFill>
                  <a:srgbClr val="000000"/>
                </a:solidFill>
                <a:latin typeface="Calibri" charset="0"/>
                <a:ea typeface="Calibri" charset="0"/>
                <a:cs typeface="Calibri" charset="0"/>
              </a:rPr>
              <a:t>which is actually the value -1 cast to a </a:t>
            </a:r>
            <a:r>
              <a:rPr lang="en-US" sz="1700" b="1" dirty="0">
                <a:solidFill>
                  <a:srgbClr val="000000"/>
                </a:solidFill>
                <a:latin typeface="Courier New" panose="02070309020205020404" pitchFamily="49" charset="0"/>
                <a:ea typeface="Calibri" charset="0"/>
                <a:cs typeface="Courier New" panose="02070309020205020404" pitchFamily="49" charset="0"/>
              </a:rPr>
              <a:t>void *</a:t>
            </a:r>
            <a:r>
              <a:rPr lang="en-US" sz="1700" b="0" dirty="0">
                <a:solidFill>
                  <a:srgbClr val="000000"/>
                </a:solidFill>
                <a:latin typeface="Calibri" charset="0"/>
                <a:ea typeface="Calibri" charset="0"/>
                <a:cs typeface="Calibri" charset="0"/>
              </a:rPr>
              <a:t>.</a:t>
            </a:r>
          </a:p>
          <a:p>
            <a:pPr marL="338138" lvl="0" indent="-338138">
              <a:lnSpc>
                <a:spcPct val="120000"/>
              </a:lnSpc>
              <a:buClrTx/>
              <a:buSzTx/>
              <a:buFont typeface="Wingdings" charset="0"/>
              <a:buChar char="§"/>
              <a:tabLst>
                <a:tab pos="969963" algn="l"/>
                <a:tab pos="1082675" algn="l"/>
                <a:tab pos="1485900" algn="l"/>
                <a:tab pos="1600200" algn="l"/>
              </a:tabLst>
            </a:pPr>
            <a:r>
              <a:rPr lang="en-US" sz="1800" dirty="0" err="1">
                <a:solidFill>
                  <a:srgbClr val="000000"/>
                </a:solidFill>
                <a:latin typeface="Courier"/>
                <a:ea typeface="ＭＳ Ｐゴシック" charset="0"/>
                <a:cs typeface="Courier"/>
              </a:rPr>
              <a:t>int</a:t>
            </a:r>
            <a:r>
              <a:rPr lang="en-US" sz="1800" dirty="0">
                <a:solidFill>
                  <a:srgbClr val="000000"/>
                </a:solidFill>
                <a:latin typeface="Courier"/>
                <a:ea typeface="ＭＳ Ｐゴシック" charset="0"/>
                <a:cs typeface="Courier"/>
              </a:rPr>
              <a:t> </a:t>
            </a:r>
            <a:r>
              <a:rPr lang="en-US" sz="1800" dirty="0" err="1">
                <a:solidFill>
                  <a:srgbClr val="000000"/>
                </a:solidFill>
                <a:latin typeface="Courier"/>
                <a:ea typeface="ＭＳ Ｐゴシック" charset="0"/>
                <a:cs typeface="Courier"/>
              </a:rPr>
              <a:t>munmap</a:t>
            </a:r>
            <a:r>
              <a:rPr lang="en-US" sz="1800" dirty="0">
                <a:solidFill>
                  <a:srgbClr val="000000"/>
                </a:solidFill>
                <a:latin typeface="Courier"/>
                <a:ea typeface="ＭＳ Ｐゴシック" charset="0"/>
                <a:cs typeface="Courier"/>
              </a:rPr>
              <a:t>(void *start, </a:t>
            </a:r>
            <a:r>
              <a:rPr lang="en-US" sz="1800" dirty="0" err="1">
                <a:solidFill>
                  <a:srgbClr val="000000"/>
                </a:solidFill>
                <a:latin typeface="Courier"/>
                <a:ea typeface="ＭＳ Ｐゴシック" charset="0"/>
                <a:cs typeface="Courier"/>
              </a:rPr>
              <a:t>size_t</a:t>
            </a:r>
            <a:r>
              <a:rPr lang="en-US" sz="1800" dirty="0">
                <a:solidFill>
                  <a:srgbClr val="000000"/>
                </a:solidFill>
                <a:latin typeface="Courier"/>
                <a:ea typeface="ＭＳ Ｐゴシック" charset="0"/>
                <a:cs typeface="Courier"/>
              </a:rPr>
              <a:t> length);</a:t>
            </a:r>
          </a:p>
          <a:p>
            <a:pPr marL="738188" lvl="1" indent="-338138">
              <a:lnSpc>
                <a:spcPct val="120000"/>
              </a:lnSpc>
              <a:buClrTx/>
              <a:buSzTx/>
              <a:buFont typeface="Wingdings" charset="0"/>
              <a:buChar char="§"/>
              <a:tabLst>
                <a:tab pos="969963" algn="l"/>
                <a:tab pos="1082675" algn="l"/>
                <a:tab pos="1485900" algn="l"/>
                <a:tab pos="1600200" algn="l"/>
              </a:tabLst>
            </a:pPr>
            <a:r>
              <a:rPr lang="en-US" sz="1900" dirty="0">
                <a:solidFill>
                  <a:srgbClr val="000000"/>
                </a:solidFill>
                <a:latin typeface="Calibri" charset="0"/>
                <a:ea typeface="Calibri" charset="0"/>
                <a:cs typeface="Calibri" charset="0"/>
              </a:rPr>
              <a:t>Called automatically when the process quits. </a:t>
            </a:r>
          </a:p>
          <a:p>
            <a:pPr marL="738188" lvl="1" indent="-338138">
              <a:buClrTx/>
              <a:buSzTx/>
              <a:buFont typeface="Wingdings" charset="0"/>
              <a:buChar char="§"/>
              <a:tabLst>
                <a:tab pos="969963" algn="l"/>
                <a:tab pos="1082675" algn="l"/>
                <a:tab pos="1485900" algn="l"/>
                <a:tab pos="1600200" algn="l"/>
              </a:tabLst>
            </a:pPr>
            <a:endParaRPr lang="en-US" sz="1400" b="0" dirty="0">
              <a:solidFill>
                <a:srgbClr val="000000"/>
              </a:solidFill>
              <a:latin typeface="Arial" charset="0"/>
              <a:ea typeface="ＭＳ Ｐゴシック" charset="0"/>
              <a:cs typeface="Arial" charset="0"/>
            </a:endParaRPr>
          </a:p>
          <a:p>
            <a:pPr marL="738188" lvl="1" indent="-338138">
              <a:buClrTx/>
              <a:buSzTx/>
              <a:buFont typeface="Wingdings" charset="0"/>
              <a:buChar char="§"/>
              <a:tabLst>
                <a:tab pos="969963" algn="l"/>
                <a:tab pos="1082675" algn="l"/>
                <a:tab pos="1485900" algn="l"/>
                <a:tab pos="1600200" algn="l"/>
              </a:tabLst>
            </a:pPr>
            <a:endParaRPr lang="en-US" sz="1400" b="0" dirty="0">
              <a:solidFill>
                <a:srgbClr val="000000"/>
              </a:solidFill>
              <a:latin typeface="Arial" charset="0"/>
              <a:ea typeface="ＭＳ Ｐゴシック" charset="0"/>
              <a:cs typeface="Arial" charset="0"/>
            </a:endParaRPr>
          </a:p>
          <a:p>
            <a:pPr marL="1257300" lvl="1" indent="-342900">
              <a:buClrTx/>
              <a:buSzTx/>
              <a:buFont typeface="Wingdings" charset="0"/>
              <a:buChar char="Ø"/>
              <a:tabLst>
                <a:tab pos="969963" algn="l"/>
                <a:tab pos="1082675" algn="l"/>
                <a:tab pos="1485900" algn="l"/>
                <a:tab pos="1600200" algn="l"/>
              </a:tabLst>
            </a:pPr>
            <a:endParaRPr lang="en-US" sz="1600" dirty="0">
              <a:latin typeface="Arial" charset="0"/>
              <a:ea typeface="Arial" charset="0"/>
              <a:cs typeface="Arial" charset="0"/>
            </a:endParaRPr>
          </a:p>
          <a:p>
            <a:pPr lvl="0"/>
            <a:endParaRPr lang="en-US" sz="1600" dirty="0">
              <a:solidFill>
                <a:srgbClr val="000000"/>
              </a:solidFill>
              <a:latin typeface="Arial Unicode MS" charset="0"/>
              <a:ea typeface="ＭＳ Ｐゴシック" charset="0"/>
              <a:cs typeface="Arial" charset="0"/>
            </a:endParaRPr>
          </a:p>
          <a:p>
            <a:endParaRPr lang="en-US" sz="1600" dirty="0"/>
          </a:p>
        </p:txBody>
      </p:sp>
    </p:spTree>
    <p:extLst>
      <p:ext uri="{BB962C8B-B14F-4D97-AF65-F5344CB8AC3E}">
        <p14:creationId xmlns:p14="http://schemas.microsoft.com/office/powerpoint/2010/main" val="3315760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5937" y="223838"/>
            <a:ext cx="7316787" cy="576262"/>
          </a:xfrm>
        </p:spPr>
        <p:txBody>
          <a:bodyPr/>
          <a:lstStyle/>
          <a:p>
            <a:pPr eaLnBrk="1" hangingPunct="1"/>
            <a:r>
              <a:rPr lang="en-US" dirty="0"/>
              <a:t>Writing to a file through </a:t>
            </a:r>
            <a:r>
              <a:rPr lang="en-US" dirty="0" err="1"/>
              <a:t>mmap</a:t>
            </a:r>
            <a:r>
              <a:rPr lang="en-US" dirty="0"/>
              <a:t>()</a:t>
            </a:r>
          </a:p>
        </p:txBody>
      </p:sp>
      <p:sp>
        <p:nvSpPr>
          <p:cNvPr id="5" name="Text Box 4"/>
          <p:cNvSpPr txBox="1">
            <a:spLocks noChangeArrowheads="1"/>
          </p:cNvSpPr>
          <p:nvPr/>
        </p:nvSpPr>
        <p:spPr bwMode="auto">
          <a:xfrm>
            <a:off x="304800" y="973888"/>
            <a:ext cx="8628062" cy="5509201"/>
          </a:xfrm>
          <a:prstGeom prst="rect">
            <a:avLst/>
          </a:prstGeom>
          <a:solidFill>
            <a:srgbClr val="F6F5BD"/>
          </a:solidFill>
          <a:ln w="12700">
            <a:solidFill>
              <a:schemeClr val="tx1"/>
            </a:solidFill>
            <a:miter lim="800000"/>
            <a:headEnd/>
            <a:tailEnd/>
          </a:ln>
          <a:effectLst/>
        </p:spPr>
        <p:txBody>
          <a:bodyPr wrap="square">
            <a:spAutoFit/>
          </a:bodyPr>
          <a:lstStyle/>
          <a:p>
            <a:pPr marL="0" indent="0">
              <a:buNone/>
            </a:pPr>
            <a:r>
              <a:rPr lang="en-US" sz="1600" dirty="0">
                <a:latin typeface="Courier New"/>
                <a:cs typeface="Courier New"/>
              </a:rPr>
              <a:t>#include&lt;</a:t>
            </a:r>
            <a:r>
              <a:rPr lang="en-US" sz="1600" dirty="0" err="1">
                <a:latin typeface="Courier New"/>
                <a:cs typeface="Courier New"/>
              </a:rPr>
              <a:t>exchange.h</a:t>
            </a:r>
            <a:r>
              <a:rPr lang="en-US" sz="1600" dirty="0">
                <a:latin typeface="Courier New"/>
                <a:cs typeface="Courier New"/>
              </a:rPr>
              <a:t>&gt;</a:t>
            </a:r>
            <a:br>
              <a:rPr lang="en-US" sz="1600" dirty="0">
                <a:latin typeface="Courier New"/>
                <a:cs typeface="Courier New"/>
              </a:rPr>
            </a:br>
            <a:r>
              <a:rPr lang="en-US" sz="1600" dirty="0" err="1">
                <a:latin typeface="Courier New"/>
                <a:cs typeface="Courier New"/>
              </a:rPr>
              <a:t>struct</a:t>
            </a:r>
            <a:r>
              <a:rPr lang="en-US" sz="1600" dirty="0">
                <a:latin typeface="Courier New"/>
                <a:cs typeface="Courier New"/>
              </a:rPr>
              <a:t> Currency *</a:t>
            </a:r>
            <a:r>
              <a:rPr lang="en-US" sz="1600" dirty="0" err="1">
                <a:latin typeface="Courier New"/>
                <a:cs typeface="Courier New"/>
              </a:rPr>
              <a:t>curshared</a:t>
            </a:r>
            <a:r>
              <a:rPr lang="en-US" sz="1600" dirty="0">
                <a:latin typeface="Courier New"/>
                <a:cs typeface="Courier New"/>
              </a:rPr>
              <a:t>;</a:t>
            </a:r>
          </a:p>
          <a:p>
            <a:pPr marL="0" indent="0">
              <a:buNone/>
            </a:pPr>
            <a:r>
              <a:rPr lang="en-US" sz="1600" dirty="0">
                <a:latin typeface="Courier New"/>
                <a:cs typeface="Courier New"/>
              </a:rPr>
              <a:t>double balance = 1000;   </a:t>
            </a:r>
            <a:r>
              <a:rPr lang="en-US" sz="1600" dirty="0">
                <a:solidFill>
                  <a:srgbClr val="FF0000"/>
                </a:solidFill>
                <a:latin typeface="Courier New"/>
                <a:cs typeface="Courier New"/>
              </a:rPr>
              <a:t>// initial balance</a:t>
            </a:r>
          </a:p>
          <a:p>
            <a:pPr marL="0" indent="0">
              <a:buNone/>
            </a:pPr>
            <a:r>
              <a:rPr lang="en-US" sz="1600" dirty="0" err="1">
                <a:latin typeface="Courier New"/>
                <a:cs typeface="Courier New"/>
              </a:rPr>
              <a:t>int</a:t>
            </a:r>
            <a:r>
              <a:rPr lang="en-US" sz="1600" dirty="0">
                <a:latin typeface="Courier New"/>
                <a:cs typeface="Courier New"/>
              </a:rPr>
              <a:t> main() </a:t>
            </a:r>
            <a:r>
              <a:rPr lang="en-US" sz="1600" dirty="0" smtClean="0">
                <a:latin typeface="Courier New"/>
                <a:cs typeface="Courier New"/>
              </a:rPr>
              <a:t>{</a:t>
            </a:r>
          </a:p>
          <a:p>
            <a:pPr marL="0" indent="0">
              <a:buNone/>
            </a:pPr>
            <a:r>
              <a:rPr lang="en-US" sz="1600" dirty="0">
                <a:latin typeface="Courier New"/>
                <a:cs typeface="Courier New"/>
              </a:rPr>
              <a:t>	</a:t>
            </a:r>
            <a:r>
              <a:rPr lang="en-US" sz="1600" dirty="0" err="1" smtClean="0">
                <a:latin typeface="Courier New"/>
                <a:cs typeface="Courier New"/>
              </a:rPr>
              <a:t>fd</a:t>
            </a:r>
            <a:r>
              <a:rPr lang="en-US" sz="1600" dirty="0" smtClean="0">
                <a:latin typeface="Courier New"/>
                <a:cs typeface="Courier New"/>
              </a:rPr>
              <a:t> </a:t>
            </a:r>
            <a:r>
              <a:rPr lang="en-US" sz="1600" dirty="0">
                <a:latin typeface="Courier New"/>
                <a:cs typeface="Courier New"/>
              </a:rPr>
              <a:t>= open("</a:t>
            </a:r>
            <a:r>
              <a:rPr lang="en-US" sz="1600" dirty="0" err="1">
                <a:latin typeface="Courier New"/>
                <a:cs typeface="Courier New"/>
              </a:rPr>
              <a:t>exchange.dat</a:t>
            </a:r>
            <a:r>
              <a:rPr lang="en-US" sz="1600" dirty="0">
                <a:latin typeface="Courier New"/>
                <a:cs typeface="Courier New"/>
              </a:rPr>
              <a:t>", O_RDWR | O_CREAT, 0600);</a:t>
            </a:r>
          </a:p>
          <a:p>
            <a:pPr marL="0" indent="0">
              <a:buNone/>
            </a:pPr>
            <a:r>
              <a:rPr lang="en-US" sz="1600" dirty="0">
                <a:latin typeface="Courier New"/>
                <a:cs typeface="Courier New"/>
              </a:rPr>
              <a:t>    </a:t>
            </a:r>
            <a:r>
              <a:rPr lang="en-US" sz="1600" dirty="0" smtClean="0">
                <a:latin typeface="Courier New"/>
                <a:cs typeface="Courier New"/>
              </a:rPr>
              <a:t>	if </a:t>
            </a:r>
            <a:r>
              <a:rPr lang="en-US" sz="1600" dirty="0">
                <a:latin typeface="Courier New"/>
                <a:cs typeface="Courier New"/>
              </a:rPr>
              <a:t>(</a:t>
            </a:r>
            <a:r>
              <a:rPr lang="en-US" sz="1600" dirty="0" err="1">
                <a:latin typeface="Courier New"/>
                <a:cs typeface="Courier New"/>
              </a:rPr>
              <a:t>fd</a:t>
            </a:r>
            <a:r>
              <a:rPr lang="en-US" sz="1600" dirty="0">
                <a:latin typeface="Courier New"/>
                <a:cs typeface="Courier New"/>
              </a:rPr>
              <a:t> &lt; 0) </a:t>
            </a:r>
            <a:r>
              <a:rPr lang="en-US" sz="1600" dirty="0" smtClean="0">
                <a:latin typeface="Courier New"/>
                <a:cs typeface="Courier New"/>
              </a:rPr>
              <a:t>{ </a:t>
            </a:r>
            <a:r>
              <a:rPr lang="en-US" sz="1600" dirty="0" err="1" smtClean="0">
                <a:latin typeface="Courier New"/>
                <a:cs typeface="Courier New"/>
              </a:rPr>
              <a:t>perror</a:t>
            </a:r>
            <a:r>
              <a:rPr lang="en-US" sz="1600" dirty="0">
                <a:latin typeface="Courier New"/>
                <a:cs typeface="Courier New"/>
              </a:rPr>
              <a:t>("open") ; return 1</a:t>
            </a:r>
            <a:r>
              <a:rPr lang="en-US" sz="1600" dirty="0" smtClean="0">
                <a:latin typeface="Courier New"/>
                <a:cs typeface="Courier New"/>
              </a:rPr>
              <a:t>; }</a:t>
            </a:r>
          </a:p>
          <a:p>
            <a:pPr marL="0" indent="0">
              <a:buNone/>
            </a:pPr>
            <a:r>
              <a:rPr lang="en-US" sz="1600" dirty="0">
                <a:solidFill>
                  <a:srgbClr val="800000"/>
                </a:solidFill>
                <a:latin typeface="Courier New"/>
                <a:cs typeface="Courier New"/>
              </a:rPr>
              <a:t>	</a:t>
            </a:r>
            <a:r>
              <a:rPr lang="en-US" sz="1600" dirty="0" smtClean="0">
                <a:solidFill>
                  <a:srgbClr val="FF0000"/>
                </a:solidFill>
                <a:latin typeface="Courier New"/>
                <a:cs typeface="Courier New"/>
              </a:rPr>
              <a:t>// map file as part of memory as a shared segment</a:t>
            </a:r>
            <a:endParaRPr lang="en-US" sz="1600" dirty="0">
              <a:solidFill>
                <a:srgbClr val="FF0000"/>
              </a:solidFill>
              <a:latin typeface="Courier New"/>
              <a:cs typeface="Courier New"/>
            </a:endParaRPr>
          </a:p>
          <a:p>
            <a:pPr marL="0" indent="0">
              <a:buNone/>
            </a:pPr>
            <a:r>
              <a:rPr lang="en-US" sz="1600" dirty="0" smtClean="0">
                <a:latin typeface="Courier New"/>
                <a:cs typeface="Courier New"/>
              </a:rPr>
              <a:t>	</a:t>
            </a:r>
            <a:r>
              <a:rPr lang="en-US" sz="1600" dirty="0" err="1" smtClean="0">
                <a:latin typeface="Courier New"/>
                <a:cs typeface="Courier New"/>
              </a:rPr>
              <a:t>curshared</a:t>
            </a:r>
            <a:r>
              <a:rPr lang="en-US" sz="1600" dirty="0" smtClean="0">
                <a:latin typeface="Courier New"/>
                <a:cs typeface="Courier New"/>
              </a:rPr>
              <a:t> </a:t>
            </a:r>
            <a:r>
              <a:rPr lang="en-US" sz="1600" dirty="0">
                <a:latin typeface="Courier New"/>
                <a:cs typeface="Courier New"/>
              </a:rPr>
              <a:t>= (</a:t>
            </a:r>
            <a:r>
              <a:rPr lang="en-US" sz="1600" dirty="0" err="1">
                <a:latin typeface="Courier New"/>
                <a:cs typeface="Courier New"/>
              </a:rPr>
              <a:t>struct</a:t>
            </a:r>
            <a:r>
              <a:rPr lang="en-US" sz="1600" dirty="0">
                <a:latin typeface="Courier New"/>
                <a:cs typeface="Courier New"/>
              </a:rPr>
              <a:t> Currency *) </a:t>
            </a:r>
            <a:r>
              <a:rPr lang="en-US" sz="1600" dirty="0" err="1">
                <a:latin typeface="Courier New"/>
                <a:cs typeface="Courier New"/>
              </a:rPr>
              <a:t>mmap</a:t>
            </a:r>
            <a:r>
              <a:rPr lang="en-US" sz="1600" dirty="0">
                <a:latin typeface="Courier New"/>
                <a:cs typeface="Courier New"/>
              </a:rPr>
              <a:t>(NULL, </a:t>
            </a:r>
            <a:endParaRPr lang="en-US" sz="1600" dirty="0" smtClean="0">
              <a:latin typeface="Courier New"/>
              <a:cs typeface="Courier New"/>
            </a:endParaRPr>
          </a:p>
          <a:p>
            <a:pPr marL="0" indent="0">
              <a:buNone/>
            </a:pPr>
            <a:r>
              <a:rPr lang="en-US" sz="1600" dirty="0">
                <a:latin typeface="Courier New"/>
                <a:cs typeface="Courier New"/>
              </a:rPr>
              <a:t>	</a:t>
            </a:r>
            <a:r>
              <a:rPr lang="en-US" sz="1600" dirty="0" smtClean="0">
                <a:latin typeface="Courier New"/>
                <a:cs typeface="Courier New"/>
              </a:rPr>
              <a:t>	4</a:t>
            </a:r>
            <a:r>
              <a:rPr lang="en-US" sz="1600" dirty="0">
                <a:latin typeface="Courier New"/>
                <a:cs typeface="Courier New"/>
              </a:rPr>
              <a:t>*</a:t>
            </a:r>
            <a:r>
              <a:rPr lang="en-US" sz="1600" dirty="0" err="1">
                <a:latin typeface="Courier New"/>
                <a:cs typeface="Courier New"/>
              </a:rPr>
              <a:t>sizeof</a:t>
            </a:r>
            <a:r>
              <a:rPr lang="en-US" sz="1600" dirty="0">
                <a:latin typeface="Courier New"/>
                <a:cs typeface="Courier New"/>
              </a:rPr>
              <a:t>(</a:t>
            </a:r>
            <a:r>
              <a:rPr lang="en-US" sz="1600" dirty="0" err="1">
                <a:latin typeface="Courier New"/>
                <a:cs typeface="Courier New"/>
              </a:rPr>
              <a:t>struct</a:t>
            </a:r>
            <a:r>
              <a:rPr lang="en-US" sz="1600" dirty="0">
                <a:latin typeface="Courier New"/>
                <a:cs typeface="Courier New"/>
              </a:rPr>
              <a:t> Currency)</a:t>
            </a:r>
            <a:r>
              <a:rPr lang="en-US" sz="1600" dirty="0" smtClean="0">
                <a:latin typeface="Courier New"/>
                <a:cs typeface="Courier New"/>
              </a:rPr>
              <a:t>, PROT_READ</a:t>
            </a:r>
            <a:r>
              <a:rPr lang="en-US" sz="1600" dirty="0">
                <a:latin typeface="Courier New"/>
                <a:cs typeface="Courier New"/>
              </a:rPr>
              <a:t>|PROT_WRITE, </a:t>
            </a:r>
            <a:endParaRPr lang="en-US" sz="1600" dirty="0" smtClean="0">
              <a:latin typeface="Courier New"/>
              <a:cs typeface="Courier New"/>
            </a:endParaRPr>
          </a:p>
          <a:p>
            <a:pPr marL="0" indent="0">
              <a:buNone/>
            </a:pPr>
            <a:r>
              <a:rPr lang="en-US" sz="1600" dirty="0">
                <a:latin typeface="Courier New"/>
                <a:cs typeface="Courier New"/>
              </a:rPr>
              <a:t>	</a:t>
            </a:r>
            <a:r>
              <a:rPr lang="en-US" sz="1600" dirty="0" smtClean="0">
                <a:latin typeface="Courier New"/>
                <a:cs typeface="Courier New"/>
              </a:rPr>
              <a:t>	</a:t>
            </a:r>
            <a:r>
              <a:rPr lang="en-US" sz="1600" dirty="0" smtClean="0">
                <a:solidFill>
                  <a:srgbClr val="FF0000"/>
                </a:solidFill>
                <a:latin typeface="Courier New"/>
                <a:cs typeface="Courier New"/>
              </a:rPr>
              <a:t>MAP_SHARED</a:t>
            </a:r>
            <a:r>
              <a:rPr lang="en-US" sz="1600" dirty="0">
                <a:latin typeface="Courier New"/>
                <a:cs typeface="Courier New"/>
              </a:rPr>
              <a:t>, </a:t>
            </a:r>
            <a:r>
              <a:rPr lang="en-US" sz="1600" dirty="0" err="1">
                <a:latin typeface="Courier New"/>
                <a:cs typeface="Courier New"/>
              </a:rPr>
              <a:t>fd</a:t>
            </a:r>
            <a:r>
              <a:rPr lang="en-US" sz="1600" dirty="0">
                <a:latin typeface="Courier New"/>
                <a:cs typeface="Courier New"/>
              </a:rPr>
              <a:t>, 0);</a:t>
            </a:r>
          </a:p>
          <a:p>
            <a:pPr marL="0" indent="0">
              <a:buNone/>
            </a:pPr>
            <a:r>
              <a:rPr lang="en-US" sz="1600" dirty="0">
                <a:latin typeface="Courier New"/>
                <a:cs typeface="Courier New"/>
              </a:rPr>
              <a:t>	</a:t>
            </a:r>
            <a:r>
              <a:rPr lang="en-US" sz="1600" dirty="0" smtClean="0">
                <a:latin typeface="Courier New"/>
                <a:cs typeface="Courier New"/>
              </a:rPr>
              <a:t>if </a:t>
            </a:r>
            <a:r>
              <a:rPr lang="en-US" sz="1600" dirty="0">
                <a:latin typeface="Courier New"/>
                <a:cs typeface="Courier New"/>
              </a:rPr>
              <a:t>(</a:t>
            </a:r>
            <a:r>
              <a:rPr lang="en-US" sz="1600" dirty="0" err="1">
                <a:latin typeface="Courier New"/>
                <a:cs typeface="Courier New"/>
              </a:rPr>
              <a:t>curshared</a:t>
            </a:r>
            <a:r>
              <a:rPr lang="en-US" sz="1600" dirty="0">
                <a:latin typeface="Courier New"/>
                <a:cs typeface="Courier New"/>
              </a:rPr>
              <a:t> == 0) { </a:t>
            </a:r>
            <a:r>
              <a:rPr lang="en-US" sz="1600" dirty="0" err="1">
                <a:latin typeface="Courier New"/>
                <a:cs typeface="Courier New"/>
              </a:rPr>
              <a:t>perror</a:t>
            </a:r>
            <a:r>
              <a:rPr lang="en-US" sz="1600" dirty="0">
                <a:latin typeface="Courier New"/>
                <a:cs typeface="Courier New"/>
              </a:rPr>
              <a:t>("</a:t>
            </a:r>
            <a:r>
              <a:rPr lang="en-US" sz="1600" dirty="0" err="1">
                <a:latin typeface="Courier New"/>
                <a:cs typeface="Courier New"/>
              </a:rPr>
              <a:t>mmap</a:t>
            </a:r>
            <a:r>
              <a:rPr lang="en-US" sz="1600" dirty="0">
                <a:latin typeface="Courier New"/>
                <a:cs typeface="Courier New"/>
              </a:rPr>
              <a:t>"); return -1;}</a:t>
            </a:r>
          </a:p>
          <a:p>
            <a:pPr marL="0" indent="0">
              <a:buNone/>
            </a:pPr>
            <a:r>
              <a:rPr lang="en-US" sz="1600" dirty="0" smtClean="0">
                <a:latin typeface="Courier New"/>
                <a:cs typeface="Courier New"/>
              </a:rPr>
              <a:t>	close</a:t>
            </a:r>
            <a:r>
              <a:rPr lang="en-US" sz="1600" dirty="0">
                <a:latin typeface="Courier New"/>
                <a:cs typeface="Courier New"/>
              </a:rPr>
              <a:t>(</a:t>
            </a:r>
            <a:r>
              <a:rPr lang="en-US" sz="1600" dirty="0" err="1">
                <a:latin typeface="Courier New"/>
                <a:cs typeface="Courier New"/>
              </a:rPr>
              <a:t>fd</a:t>
            </a:r>
            <a:r>
              <a:rPr lang="en-US" sz="1600" dirty="0">
                <a:latin typeface="Courier New"/>
                <a:cs typeface="Courier New"/>
              </a:rPr>
              <a:t>);      </a:t>
            </a:r>
            <a:r>
              <a:rPr lang="en-US" sz="1600" dirty="0">
                <a:solidFill>
                  <a:srgbClr val="FF0000"/>
                </a:solidFill>
                <a:latin typeface="Courier New"/>
                <a:cs typeface="Courier New"/>
              </a:rPr>
              <a:t>// you can close the file afterwards</a:t>
            </a:r>
            <a:br>
              <a:rPr lang="en-US" sz="1600" dirty="0">
                <a:solidFill>
                  <a:srgbClr val="FF0000"/>
                </a:solidFill>
                <a:latin typeface="Courier New"/>
                <a:cs typeface="Courier New"/>
              </a:rPr>
            </a:br>
            <a:r>
              <a:rPr lang="en-US" sz="1600" dirty="0">
                <a:latin typeface="Courier New"/>
                <a:cs typeface="Courier New"/>
              </a:rPr>
              <a:t>	</a:t>
            </a:r>
            <a:r>
              <a:rPr lang="en-US" sz="1600" dirty="0" smtClean="0">
                <a:latin typeface="Courier New"/>
                <a:cs typeface="Courier New"/>
              </a:rPr>
              <a:t>if </a:t>
            </a:r>
            <a:r>
              <a:rPr lang="en-US" sz="1600" dirty="0">
                <a:latin typeface="Courier New"/>
                <a:cs typeface="Courier New"/>
              </a:rPr>
              <a:t>(</a:t>
            </a:r>
            <a:r>
              <a:rPr lang="en-US" sz="1600" dirty="0" err="1">
                <a:latin typeface="Courier New"/>
                <a:cs typeface="Courier New"/>
              </a:rPr>
              <a:t>curshared</a:t>
            </a:r>
            <a:r>
              <a:rPr lang="en-US" sz="1600" dirty="0">
                <a:latin typeface="Courier New"/>
                <a:cs typeface="Courier New"/>
              </a:rPr>
              <a:t> == NULL) return -1;</a:t>
            </a:r>
          </a:p>
          <a:p>
            <a:pPr marL="0" indent="0">
              <a:buNone/>
            </a:pPr>
            <a:r>
              <a:rPr lang="en-US" sz="1600" dirty="0">
                <a:latin typeface="Courier New"/>
                <a:cs typeface="Courier New"/>
              </a:rPr>
              <a:t>	while (</a:t>
            </a:r>
            <a:r>
              <a:rPr lang="en-US" sz="1600" dirty="0" err="1">
                <a:latin typeface="Courier New"/>
                <a:cs typeface="Courier New"/>
              </a:rPr>
              <a:t>fgets</a:t>
            </a:r>
            <a:r>
              <a:rPr lang="en-US" sz="1600" dirty="0">
                <a:latin typeface="Courier New"/>
                <a:cs typeface="Courier New"/>
              </a:rPr>
              <a:t>(line, 80, </a:t>
            </a:r>
            <a:r>
              <a:rPr lang="en-US" sz="1600" dirty="0" err="1">
                <a:latin typeface="Courier New"/>
                <a:cs typeface="Courier New"/>
              </a:rPr>
              <a:t>stdin</a:t>
            </a:r>
            <a:r>
              <a:rPr lang="en-US" sz="1600" dirty="0">
                <a:latin typeface="Courier New"/>
                <a:cs typeface="Courier New"/>
              </a:rPr>
              <a:t>)) { </a:t>
            </a:r>
            <a:r>
              <a:rPr lang="en-US" sz="1600" dirty="0">
                <a:solidFill>
                  <a:srgbClr val="FF0000"/>
                </a:solidFill>
                <a:latin typeface="Courier New"/>
                <a:cs typeface="Courier New"/>
              </a:rPr>
              <a:t>// trade loop</a:t>
            </a:r>
            <a:br>
              <a:rPr lang="en-US" sz="1600" dirty="0">
                <a:solidFill>
                  <a:srgbClr val="FF0000"/>
                </a:solidFill>
                <a:latin typeface="Courier New"/>
                <a:cs typeface="Courier New"/>
              </a:rPr>
            </a:br>
            <a:r>
              <a:rPr lang="en-US" sz="1600" dirty="0">
                <a:latin typeface="Courier New"/>
                <a:cs typeface="Courier New"/>
              </a:rPr>
              <a:t>		</a:t>
            </a:r>
            <a:r>
              <a:rPr lang="en-US" sz="1600" dirty="0">
                <a:solidFill>
                  <a:srgbClr val="FF0000"/>
                </a:solidFill>
                <a:latin typeface="Courier New"/>
                <a:cs typeface="Courier New"/>
              </a:rPr>
              <a:t>// assume input is parsed here</a:t>
            </a:r>
            <a:r>
              <a:rPr lang="is-IS" sz="1600" dirty="0">
                <a:solidFill>
                  <a:srgbClr val="FF0000"/>
                </a:solidFill>
                <a:latin typeface="Courier New"/>
                <a:cs typeface="Courier New"/>
              </a:rPr>
              <a:t/>
            </a:r>
            <a:br>
              <a:rPr lang="is-IS" sz="1600" dirty="0">
                <a:solidFill>
                  <a:srgbClr val="FF0000"/>
                </a:solidFill>
                <a:latin typeface="Courier New"/>
                <a:cs typeface="Courier New"/>
              </a:rPr>
            </a:br>
            <a:r>
              <a:rPr lang="is-IS" sz="1600" dirty="0">
                <a:latin typeface="Courier New"/>
                <a:cs typeface="Courier New"/>
              </a:rPr>
              <a:t>		if (... “buy” )</a:t>
            </a:r>
            <a:r>
              <a:rPr lang="en-US" sz="1600" dirty="0">
                <a:latin typeface="Courier New"/>
                <a:cs typeface="Courier New"/>
              </a:rPr>
              <a:t> buy(</a:t>
            </a:r>
            <a:r>
              <a:rPr lang="en-US" sz="1600" dirty="0" err="1">
                <a:latin typeface="Courier New"/>
                <a:cs typeface="Courier New"/>
              </a:rPr>
              <a:t>curshared+c</a:t>
            </a:r>
            <a:r>
              <a:rPr lang="en-US" sz="1600" dirty="0">
                <a:latin typeface="Courier New"/>
                <a:cs typeface="Courier New"/>
              </a:rPr>
              <a:t> , amount, &amp;balance);</a:t>
            </a:r>
          </a:p>
          <a:p>
            <a:pPr marL="0" indent="0">
              <a:buNone/>
            </a:pPr>
            <a:r>
              <a:rPr lang="en-US" sz="1600" dirty="0">
                <a:latin typeface="Courier New"/>
                <a:cs typeface="Courier New"/>
              </a:rPr>
              <a:t>		if (</a:t>
            </a:r>
            <a:r>
              <a:rPr lang="is-IS" sz="1600" dirty="0">
                <a:latin typeface="Courier New"/>
                <a:cs typeface="Courier New"/>
              </a:rPr>
              <a:t>… “sell”</a:t>
            </a:r>
            <a:r>
              <a:rPr lang="en-US" sz="1600" dirty="0">
                <a:latin typeface="Courier New"/>
                <a:cs typeface="Courier New"/>
              </a:rPr>
              <a:t>)   sell(</a:t>
            </a:r>
            <a:r>
              <a:rPr lang="en-US" sz="1600" dirty="0" err="1">
                <a:latin typeface="Courier New"/>
                <a:cs typeface="Courier New"/>
              </a:rPr>
              <a:t>curshared+c</a:t>
            </a:r>
            <a:r>
              <a:rPr lang="en-US" sz="1600" dirty="0">
                <a:latin typeface="Courier New"/>
                <a:cs typeface="Courier New"/>
              </a:rPr>
              <a:t> , amount, &amp;balance);</a:t>
            </a:r>
          </a:p>
          <a:p>
            <a:pPr marL="0" indent="0">
              <a:buNone/>
            </a:pPr>
            <a:r>
              <a:rPr lang="en-US" sz="1600" dirty="0">
                <a:latin typeface="Courier New"/>
                <a:cs typeface="Courier New"/>
              </a:rPr>
              <a:t>	</a:t>
            </a:r>
            <a:r>
              <a:rPr lang="en-US" sz="1600" dirty="0" smtClean="0">
                <a:latin typeface="Courier New"/>
                <a:cs typeface="Courier New"/>
              </a:rPr>
              <a:t>}</a:t>
            </a:r>
          </a:p>
          <a:p>
            <a:pPr marL="0" indent="0">
              <a:buNone/>
            </a:pPr>
            <a:r>
              <a:rPr lang="en-US" sz="1600" dirty="0">
                <a:solidFill>
                  <a:srgbClr val="800000"/>
                </a:solidFill>
                <a:latin typeface="Courier New"/>
                <a:cs typeface="Courier New"/>
              </a:rPr>
              <a:t>	</a:t>
            </a:r>
            <a:r>
              <a:rPr lang="en-US" sz="1600" dirty="0" smtClean="0">
                <a:solidFill>
                  <a:srgbClr val="800000"/>
                </a:solidFill>
                <a:latin typeface="Courier New"/>
                <a:cs typeface="Courier New"/>
              </a:rPr>
              <a:t>// delete the mapping</a:t>
            </a:r>
          </a:p>
          <a:p>
            <a:pPr marL="0" indent="0">
              <a:buNone/>
            </a:pPr>
            <a:r>
              <a:rPr lang="en-US" sz="1600" dirty="0">
                <a:latin typeface="Courier New"/>
                <a:cs typeface="Courier New"/>
              </a:rPr>
              <a:t>	</a:t>
            </a:r>
            <a:r>
              <a:rPr lang="en-US" sz="1600" dirty="0" err="1" smtClean="0">
                <a:latin typeface="Courier New"/>
                <a:cs typeface="Courier New"/>
              </a:rPr>
              <a:t>munmap</a:t>
            </a:r>
            <a:r>
              <a:rPr lang="en-US" sz="1600" dirty="0" smtClean="0">
                <a:latin typeface="Courier New"/>
                <a:cs typeface="Courier New"/>
              </a:rPr>
              <a:t>(</a:t>
            </a:r>
            <a:r>
              <a:rPr lang="en-US" sz="1600" dirty="0" err="1" smtClean="0">
                <a:latin typeface="Courier New"/>
                <a:cs typeface="Courier New"/>
              </a:rPr>
              <a:t>curshared</a:t>
            </a:r>
            <a:r>
              <a:rPr lang="en-US" sz="1600" dirty="0" smtClean="0">
                <a:latin typeface="Courier New"/>
                <a:cs typeface="Courier New"/>
              </a:rPr>
              <a:t>, 4*</a:t>
            </a:r>
            <a:r>
              <a:rPr lang="en-US" sz="1600" dirty="0" err="1" smtClean="0">
                <a:latin typeface="Courier New"/>
                <a:cs typeface="Courier New"/>
              </a:rPr>
              <a:t>sizeof</a:t>
            </a:r>
            <a:r>
              <a:rPr lang="en-US" sz="1600" dirty="0" smtClean="0">
                <a:latin typeface="Courier New"/>
                <a:cs typeface="Courier New"/>
              </a:rPr>
              <a:t>(</a:t>
            </a:r>
            <a:r>
              <a:rPr lang="en-US" sz="1600" dirty="0" err="1" smtClean="0">
                <a:latin typeface="Courier New"/>
                <a:cs typeface="Courier New"/>
              </a:rPr>
              <a:t>struct</a:t>
            </a:r>
            <a:r>
              <a:rPr lang="en-US" sz="1600" dirty="0" smtClean="0">
                <a:latin typeface="Courier New"/>
                <a:cs typeface="Courier New"/>
              </a:rPr>
              <a:t> Currency));</a:t>
            </a:r>
            <a:endParaRPr lang="en-US" sz="1600" dirty="0">
              <a:latin typeface="Courier New"/>
              <a:cs typeface="Courier New"/>
            </a:endParaRPr>
          </a:p>
          <a:p>
            <a:pPr marL="0" indent="0">
              <a:buNone/>
            </a:pPr>
            <a:r>
              <a:rPr lang="en-US" sz="1600" dirty="0">
                <a:latin typeface="Courier New"/>
                <a:cs typeface="Courier New"/>
              </a:rPr>
              <a:t>	</a:t>
            </a:r>
            <a:r>
              <a:rPr lang="en-US" sz="1600" dirty="0" smtClean="0">
                <a:latin typeface="Courier New"/>
                <a:cs typeface="Courier New"/>
              </a:rPr>
              <a:t>return </a:t>
            </a:r>
            <a:r>
              <a:rPr lang="en-US" sz="1600" dirty="0">
                <a:latin typeface="Courier New"/>
                <a:cs typeface="Courier New"/>
              </a:rPr>
              <a:t>0;</a:t>
            </a:r>
          </a:p>
          <a:p>
            <a:pPr marL="0" indent="0">
              <a:buNone/>
            </a:pPr>
            <a:r>
              <a:rPr lang="en-US" sz="1600" dirty="0">
                <a:latin typeface="Courier New"/>
                <a:cs typeface="Courier New"/>
              </a:rPr>
              <a:t>}</a:t>
            </a:r>
          </a:p>
        </p:txBody>
      </p:sp>
    </p:spTree>
    <p:extLst>
      <p:ext uri="{BB962C8B-B14F-4D97-AF65-F5344CB8AC3E}">
        <p14:creationId xmlns:p14="http://schemas.microsoft.com/office/powerpoint/2010/main" val="119349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5937" y="223838"/>
            <a:ext cx="7316787" cy="576262"/>
          </a:xfrm>
        </p:spPr>
        <p:txBody>
          <a:bodyPr/>
          <a:lstStyle/>
          <a:p>
            <a:pPr eaLnBrk="1" hangingPunct="1"/>
            <a:r>
              <a:rPr lang="en-US"/>
              <a:t>Reading from a file through </a:t>
            </a:r>
            <a:r>
              <a:rPr lang="en-US" err="1"/>
              <a:t>mmap</a:t>
            </a:r>
            <a:r>
              <a:rPr lang="en-US"/>
              <a:t>()</a:t>
            </a:r>
          </a:p>
        </p:txBody>
      </p:sp>
      <p:sp>
        <p:nvSpPr>
          <p:cNvPr id="5" name="Text Box 4"/>
          <p:cNvSpPr txBox="1">
            <a:spLocks noChangeArrowheads="1"/>
          </p:cNvSpPr>
          <p:nvPr/>
        </p:nvSpPr>
        <p:spPr bwMode="auto">
          <a:xfrm>
            <a:off x="457200" y="990600"/>
            <a:ext cx="8475662" cy="5016759"/>
          </a:xfrm>
          <a:prstGeom prst="rect">
            <a:avLst/>
          </a:prstGeom>
          <a:solidFill>
            <a:srgbClr val="F6F5BD"/>
          </a:solidFill>
          <a:ln w="12700">
            <a:solidFill>
              <a:schemeClr val="tx1"/>
            </a:solidFill>
            <a:miter lim="800000"/>
            <a:headEnd/>
            <a:tailEnd/>
          </a:ln>
          <a:effectLst/>
        </p:spPr>
        <p:txBody>
          <a:bodyPr wrap="square">
            <a:spAutoFit/>
          </a:bodyPr>
          <a:lstStyle/>
          <a:p>
            <a:pPr>
              <a:buFont typeface="Wingdings" charset="2"/>
              <a:buNone/>
            </a:pPr>
            <a:r>
              <a:rPr lang="en-US" sz="1600">
                <a:latin typeface="Courier"/>
                <a:cs typeface="Courier"/>
              </a:rPr>
              <a:t>#define NUMINTS  (1000)</a:t>
            </a:r>
          </a:p>
          <a:p>
            <a:pPr>
              <a:buFont typeface="Wingdings" charset="2"/>
              <a:buNone/>
            </a:pPr>
            <a:r>
              <a:rPr lang="en-US" sz="1600">
                <a:latin typeface="Courier"/>
                <a:cs typeface="Courier"/>
              </a:rPr>
              <a:t>#define FILESIZE (NUMINTS * </a:t>
            </a:r>
            <a:r>
              <a:rPr lang="en-US" sz="1600" err="1">
                <a:latin typeface="Courier"/>
                <a:cs typeface="Courier"/>
              </a:rPr>
              <a:t>sizeof</a:t>
            </a:r>
            <a:r>
              <a:rPr lang="en-US" sz="1600">
                <a:latin typeface="Courier"/>
                <a:cs typeface="Courier"/>
              </a:rPr>
              <a:t>(</a:t>
            </a:r>
            <a:r>
              <a:rPr lang="en-US" sz="1600" err="1">
                <a:latin typeface="Courier"/>
                <a:cs typeface="Courier"/>
              </a:rPr>
              <a:t>int</a:t>
            </a:r>
            <a:r>
              <a:rPr lang="en-US" sz="1600">
                <a:latin typeface="Courier"/>
                <a:cs typeface="Courier"/>
              </a:rPr>
              <a:t>))</a:t>
            </a:r>
          </a:p>
          <a:p>
            <a:pPr>
              <a:buFont typeface="Wingdings" charset="2"/>
              <a:buNone/>
            </a:pPr>
            <a:endParaRPr lang="en-US" sz="1600">
              <a:latin typeface="Courier"/>
              <a:cs typeface="Courier"/>
            </a:endParaRPr>
          </a:p>
          <a:p>
            <a:pPr>
              <a:buFont typeface="Wingdings" charset="2"/>
              <a:buNone/>
            </a:pPr>
            <a:r>
              <a:rPr lang="en-US" sz="1600" err="1">
                <a:latin typeface="Courier"/>
                <a:cs typeface="Courier"/>
              </a:rPr>
              <a:t>int</a:t>
            </a:r>
            <a:r>
              <a:rPr lang="en-US" sz="1600">
                <a:latin typeface="Courier"/>
                <a:cs typeface="Courier"/>
              </a:rPr>
              <a:t> main(</a:t>
            </a:r>
            <a:r>
              <a:rPr lang="en-US" sz="1600" err="1">
                <a:latin typeface="Courier"/>
                <a:cs typeface="Courier"/>
              </a:rPr>
              <a:t>int</a:t>
            </a:r>
            <a:r>
              <a:rPr lang="en-US" sz="1600">
                <a:latin typeface="Courier"/>
                <a:cs typeface="Courier"/>
              </a:rPr>
              <a:t> </a:t>
            </a:r>
            <a:r>
              <a:rPr lang="en-US" sz="1600" err="1">
                <a:latin typeface="Courier"/>
                <a:cs typeface="Courier"/>
              </a:rPr>
              <a:t>argc</a:t>
            </a:r>
            <a:r>
              <a:rPr lang="en-US" sz="1600">
                <a:latin typeface="Courier"/>
                <a:cs typeface="Courier"/>
              </a:rPr>
              <a:t>, char *</a:t>
            </a:r>
            <a:r>
              <a:rPr lang="en-US" sz="1600" err="1">
                <a:latin typeface="Courier"/>
                <a:cs typeface="Courier"/>
              </a:rPr>
              <a:t>argv</a:t>
            </a:r>
            <a:r>
              <a:rPr lang="en-US" sz="1600">
                <a:latin typeface="Courier"/>
                <a:cs typeface="Courier"/>
              </a:rPr>
              <a:t>[])</a:t>
            </a:r>
          </a:p>
          <a:p>
            <a:pPr>
              <a:buFont typeface="Wingdings" charset="2"/>
              <a:buNone/>
            </a:pPr>
            <a:r>
              <a:rPr lang="en-US" sz="1600">
                <a:latin typeface="Courier"/>
                <a:cs typeface="Courier"/>
              </a:rPr>
              <a:t>{</a:t>
            </a:r>
          </a:p>
          <a:p>
            <a:pPr>
              <a:buFont typeface="Wingdings" charset="2"/>
              <a:buNone/>
            </a:pPr>
            <a:r>
              <a:rPr lang="en-US" sz="1600">
                <a:latin typeface="Courier"/>
                <a:cs typeface="Courier"/>
              </a:rPr>
              <a:t>    </a:t>
            </a:r>
            <a:r>
              <a:rPr lang="en-US" sz="1600" err="1">
                <a:latin typeface="Courier"/>
                <a:cs typeface="Courier"/>
              </a:rPr>
              <a:t>int</a:t>
            </a:r>
            <a:r>
              <a:rPr lang="en-US" sz="1600">
                <a:latin typeface="Courier"/>
                <a:cs typeface="Courier"/>
              </a:rPr>
              <a:t> </a:t>
            </a:r>
            <a:r>
              <a:rPr lang="en-US" sz="1600" err="1">
                <a:latin typeface="Courier"/>
                <a:cs typeface="Courier"/>
              </a:rPr>
              <a:t>i,fd</a:t>
            </a:r>
            <a:r>
              <a:rPr lang="en-US" sz="1600">
                <a:latin typeface="Courier"/>
                <a:cs typeface="Courier"/>
              </a:rPr>
              <a:t>, result;</a:t>
            </a:r>
          </a:p>
          <a:p>
            <a:pPr>
              <a:buFont typeface="Wingdings" charset="2"/>
              <a:buNone/>
            </a:pPr>
            <a:r>
              <a:rPr lang="en-US" sz="1600">
                <a:latin typeface="Courier"/>
                <a:cs typeface="Courier"/>
              </a:rPr>
              <a:t>    </a:t>
            </a:r>
            <a:r>
              <a:rPr lang="en-US" sz="1600" err="1">
                <a:latin typeface="Courier"/>
                <a:cs typeface="Courier"/>
              </a:rPr>
              <a:t>int</a:t>
            </a:r>
            <a:r>
              <a:rPr lang="en-US" sz="1600">
                <a:latin typeface="Courier"/>
                <a:cs typeface="Courier"/>
              </a:rPr>
              <a:t> *map;  </a:t>
            </a:r>
            <a:r>
              <a:rPr lang="en-US" sz="1600">
                <a:solidFill>
                  <a:srgbClr val="FF0000"/>
                </a:solidFill>
                <a:latin typeface="Courier"/>
                <a:cs typeface="Courier"/>
              </a:rPr>
              <a:t>/* </a:t>
            </a:r>
            <a:r>
              <a:rPr lang="en-US" sz="1600" err="1">
                <a:solidFill>
                  <a:srgbClr val="FF0000"/>
                </a:solidFill>
                <a:latin typeface="Courier"/>
                <a:cs typeface="Courier"/>
              </a:rPr>
              <a:t>mmapped</a:t>
            </a:r>
            <a:r>
              <a:rPr lang="en-US" sz="1600">
                <a:solidFill>
                  <a:srgbClr val="FF0000"/>
                </a:solidFill>
                <a:latin typeface="Courier"/>
                <a:cs typeface="Courier"/>
              </a:rPr>
              <a:t> array of </a:t>
            </a:r>
            <a:r>
              <a:rPr lang="en-US" sz="1600" err="1">
                <a:solidFill>
                  <a:srgbClr val="FF0000"/>
                </a:solidFill>
                <a:latin typeface="Courier"/>
                <a:cs typeface="Courier"/>
              </a:rPr>
              <a:t>int's</a:t>
            </a:r>
            <a:r>
              <a:rPr lang="en-US" sz="1600">
                <a:solidFill>
                  <a:srgbClr val="FF0000"/>
                </a:solidFill>
                <a:latin typeface="Courier"/>
                <a:cs typeface="Courier"/>
              </a:rPr>
              <a:t> */</a:t>
            </a:r>
          </a:p>
          <a:p>
            <a:pPr>
              <a:buFont typeface="Wingdings" charset="2"/>
              <a:buNone/>
            </a:pPr>
            <a:endParaRPr lang="en-US" sz="1600">
              <a:latin typeface="Courier"/>
              <a:cs typeface="Courier"/>
            </a:endParaRPr>
          </a:p>
          <a:p>
            <a:pPr>
              <a:buFont typeface="Wingdings" charset="2"/>
              <a:buNone/>
            </a:pPr>
            <a:r>
              <a:rPr lang="en-US" sz="1600">
                <a:solidFill>
                  <a:schemeClr val="accent2"/>
                </a:solidFill>
                <a:latin typeface="Courier"/>
                <a:cs typeface="Courier"/>
              </a:rPr>
              <a:t>    </a:t>
            </a:r>
            <a:r>
              <a:rPr lang="en-US" sz="1600" err="1">
                <a:solidFill>
                  <a:schemeClr val="accent2"/>
                </a:solidFill>
                <a:latin typeface="Courier"/>
                <a:cs typeface="Courier"/>
              </a:rPr>
              <a:t>fd</a:t>
            </a:r>
            <a:r>
              <a:rPr lang="en-US" sz="1600">
                <a:solidFill>
                  <a:schemeClr val="accent2"/>
                </a:solidFill>
                <a:latin typeface="Courier"/>
                <a:cs typeface="Courier"/>
              </a:rPr>
              <a:t> = open("/</a:t>
            </a:r>
            <a:r>
              <a:rPr lang="en-US" sz="1600" err="1">
                <a:solidFill>
                  <a:schemeClr val="accent2"/>
                </a:solidFill>
                <a:latin typeface="Courier"/>
                <a:cs typeface="Courier"/>
              </a:rPr>
              <a:t>tmp</a:t>
            </a:r>
            <a:r>
              <a:rPr lang="en-US" sz="1600">
                <a:solidFill>
                  <a:schemeClr val="accent2"/>
                </a:solidFill>
                <a:latin typeface="Courier"/>
                <a:cs typeface="Courier"/>
              </a:rPr>
              <a:t>/j", O_RDONLY);</a:t>
            </a:r>
          </a:p>
          <a:p>
            <a:pPr>
              <a:buFont typeface="Wingdings" charset="2"/>
              <a:buNone/>
            </a:pPr>
            <a:endParaRPr lang="en-US" sz="1600">
              <a:latin typeface="Courier"/>
              <a:cs typeface="Courier"/>
            </a:endParaRPr>
          </a:p>
          <a:p>
            <a:pPr>
              <a:buFont typeface="Wingdings" charset="2"/>
              <a:buNone/>
            </a:pPr>
            <a:r>
              <a:rPr lang="en-US" sz="1600">
                <a:solidFill>
                  <a:schemeClr val="accent2"/>
                </a:solidFill>
                <a:latin typeface="Courier"/>
                <a:cs typeface="Courier"/>
              </a:rPr>
              <a:t>    map = </a:t>
            </a:r>
            <a:r>
              <a:rPr lang="en-US" sz="1600" err="1">
                <a:solidFill>
                  <a:schemeClr val="accent2"/>
                </a:solidFill>
                <a:latin typeface="Courier"/>
                <a:cs typeface="Courier"/>
              </a:rPr>
              <a:t>mmap</a:t>
            </a:r>
            <a:r>
              <a:rPr lang="en-US" sz="1600">
                <a:solidFill>
                  <a:schemeClr val="accent2"/>
                </a:solidFill>
                <a:latin typeface="Courier"/>
                <a:cs typeface="Courier"/>
              </a:rPr>
              <a:t>(0, FILESIZE, PROT_READ, MAP_SHARED, </a:t>
            </a:r>
            <a:r>
              <a:rPr lang="en-US" sz="1600" err="1">
                <a:solidFill>
                  <a:schemeClr val="accent2"/>
                </a:solidFill>
                <a:latin typeface="Courier"/>
                <a:cs typeface="Courier"/>
              </a:rPr>
              <a:t>fd</a:t>
            </a:r>
            <a:r>
              <a:rPr lang="en-US" sz="1600">
                <a:solidFill>
                  <a:schemeClr val="accent2"/>
                </a:solidFill>
                <a:latin typeface="Courier"/>
                <a:cs typeface="Courier"/>
              </a:rPr>
              <a:t>, 0);</a:t>
            </a:r>
          </a:p>
          <a:p>
            <a:pPr>
              <a:buFont typeface="Wingdings" charset="2"/>
              <a:buNone/>
            </a:pPr>
            <a:r>
              <a:rPr lang="en-US" sz="1600">
                <a:latin typeface="Courier"/>
                <a:cs typeface="Courier"/>
              </a:rPr>
              <a:t>    </a:t>
            </a:r>
          </a:p>
          <a:p>
            <a:pPr>
              <a:buFont typeface="Wingdings" charset="2"/>
              <a:buNone/>
            </a:pPr>
            <a:r>
              <a:rPr lang="en-US" sz="1600">
                <a:latin typeface="Courier"/>
                <a:cs typeface="Courier"/>
              </a:rPr>
              <a:t>    </a:t>
            </a:r>
            <a:r>
              <a:rPr lang="en-US" sz="1600">
                <a:solidFill>
                  <a:srgbClr val="FF0000"/>
                </a:solidFill>
                <a:latin typeface="Courier"/>
                <a:cs typeface="Courier"/>
              </a:rPr>
              <a:t>/* Read the file </a:t>
            </a:r>
            <a:r>
              <a:rPr lang="en-US" sz="1600" err="1">
                <a:solidFill>
                  <a:srgbClr val="FF0000"/>
                </a:solidFill>
                <a:latin typeface="Courier"/>
                <a:cs typeface="Courier"/>
              </a:rPr>
              <a:t>int</a:t>
            </a:r>
            <a:r>
              <a:rPr lang="en-US" sz="1600">
                <a:solidFill>
                  <a:srgbClr val="FF0000"/>
                </a:solidFill>
                <a:latin typeface="Courier"/>
                <a:cs typeface="Courier"/>
              </a:rPr>
              <a:t>-by-</a:t>
            </a:r>
            <a:r>
              <a:rPr lang="en-US" sz="1600" err="1">
                <a:solidFill>
                  <a:srgbClr val="FF0000"/>
                </a:solidFill>
                <a:latin typeface="Courier"/>
                <a:cs typeface="Courier"/>
              </a:rPr>
              <a:t>int</a:t>
            </a:r>
            <a:r>
              <a:rPr lang="en-US" sz="1600">
                <a:solidFill>
                  <a:srgbClr val="FF0000"/>
                </a:solidFill>
                <a:latin typeface="Courier"/>
                <a:cs typeface="Courier"/>
              </a:rPr>
              <a:t> from the </a:t>
            </a:r>
            <a:r>
              <a:rPr lang="en-US" sz="1600" err="1">
                <a:solidFill>
                  <a:srgbClr val="FF0000"/>
                </a:solidFill>
                <a:latin typeface="Courier"/>
                <a:cs typeface="Courier"/>
              </a:rPr>
              <a:t>mmap</a:t>
            </a:r>
            <a:r>
              <a:rPr lang="en-US" sz="1600">
                <a:solidFill>
                  <a:srgbClr val="FF0000"/>
                </a:solidFill>
                <a:latin typeface="Courier"/>
                <a:cs typeface="Courier"/>
              </a:rPr>
              <a:t> */</a:t>
            </a:r>
          </a:p>
          <a:p>
            <a:pPr>
              <a:buFont typeface="Wingdings" charset="2"/>
              <a:buNone/>
            </a:pPr>
            <a:r>
              <a:rPr lang="en-US" sz="1600">
                <a:latin typeface="Courier"/>
                <a:cs typeface="Courier"/>
              </a:rPr>
              <a:t>    </a:t>
            </a:r>
            <a:r>
              <a:rPr lang="en-US" sz="1600">
                <a:solidFill>
                  <a:schemeClr val="accent2"/>
                </a:solidFill>
                <a:latin typeface="Courier"/>
                <a:cs typeface="Courier"/>
              </a:rPr>
              <a:t>for (</a:t>
            </a:r>
            <a:r>
              <a:rPr lang="en-US" sz="1600" err="1">
                <a:solidFill>
                  <a:schemeClr val="accent2"/>
                </a:solidFill>
                <a:latin typeface="Courier"/>
                <a:cs typeface="Courier"/>
              </a:rPr>
              <a:t>i</a:t>
            </a:r>
            <a:r>
              <a:rPr lang="en-US" sz="1600">
                <a:solidFill>
                  <a:schemeClr val="accent2"/>
                </a:solidFill>
                <a:latin typeface="Courier"/>
                <a:cs typeface="Courier"/>
              </a:rPr>
              <a:t> = 1; </a:t>
            </a:r>
            <a:r>
              <a:rPr lang="en-US" sz="1600" err="1">
                <a:solidFill>
                  <a:schemeClr val="accent2"/>
                </a:solidFill>
                <a:latin typeface="Courier"/>
                <a:cs typeface="Courier"/>
              </a:rPr>
              <a:t>i</a:t>
            </a:r>
            <a:r>
              <a:rPr lang="en-US" sz="1600">
                <a:solidFill>
                  <a:schemeClr val="accent2"/>
                </a:solidFill>
                <a:latin typeface="Courier"/>
                <a:cs typeface="Courier"/>
              </a:rPr>
              <a:t> &lt;=NUMINTS; ++</a:t>
            </a:r>
            <a:r>
              <a:rPr lang="en-US" sz="1600" err="1">
                <a:solidFill>
                  <a:schemeClr val="accent2"/>
                </a:solidFill>
                <a:latin typeface="Courier"/>
                <a:cs typeface="Courier"/>
              </a:rPr>
              <a:t>i</a:t>
            </a:r>
            <a:r>
              <a:rPr lang="en-US" sz="1600">
                <a:solidFill>
                  <a:schemeClr val="accent2"/>
                </a:solidFill>
                <a:latin typeface="Courier"/>
                <a:cs typeface="Courier"/>
              </a:rPr>
              <a:t>) </a:t>
            </a:r>
          </a:p>
          <a:p>
            <a:pPr>
              <a:buFont typeface="Wingdings" charset="2"/>
              <a:buNone/>
            </a:pPr>
            <a:r>
              <a:rPr lang="en-US" sz="1600">
                <a:solidFill>
                  <a:schemeClr val="accent2"/>
                </a:solidFill>
                <a:latin typeface="Courier"/>
                <a:cs typeface="Courier"/>
              </a:rPr>
              <a:t>	</a:t>
            </a:r>
            <a:r>
              <a:rPr lang="en-US" sz="1600" err="1">
                <a:solidFill>
                  <a:schemeClr val="accent2"/>
                </a:solidFill>
                <a:latin typeface="Courier"/>
                <a:cs typeface="Courier"/>
              </a:rPr>
              <a:t>printf</a:t>
            </a:r>
            <a:r>
              <a:rPr lang="en-US" sz="1600">
                <a:solidFill>
                  <a:schemeClr val="accent2"/>
                </a:solidFill>
                <a:latin typeface="Courier"/>
                <a:cs typeface="Courier"/>
              </a:rPr>
              <a:t>("%d: %d\n", </a:t>
            </a:r>
            <a:r>
              <a:rPr lang="en-US" sz="1600" err="1">
                <a:solidFill>
                  <a:schemeClr val="accent2"/>
                </a:solidFill>
                <a:latin typeface="Courier"/>
                <a:cs typeface="Courier"/>
              </a:rPr>
              <a:t>i</a:t>
            </a:r>
            <a:r>
              <a:rPr lang="en-US" sz="1600">
                <a:solidFill>
                  <a:schemeClr val="accent2"/>
                </a:solidFill>
                <a:latin typeface="Courier"/>
                <a:cs typeface="Courier"/>
              </a:rPr>
              <a:t>, map[</a:t>
            </a:r>
            <a:r>
              <a:rPr lang="en-US" sz="1600" err="1">
                <a:solidFill>
                  <a:schemeClr val="accent2"/>
                </a:solidFill>
                <a:latin typeface="Courier"/>
                <a:cs typeface="Courier"/>
              </a:rPr>
              <a:t>i</a:t>
            </a:r>
            <a:r>
              <a:rPr lang="en-US" sz="1600">
                <a:solidFill>
                  <a:schemeClr val="accent2"/>
                </a:solidFill>
                <a:latin typeface="Courier"/>
                <a:cs typeface="Courier"/>
              </a:rPr>
              <a:t>]);</a:t>
            </a:r>
          </a:p>
          <a:p>
            <a:pPr>
              <a:buFont typeface="Wingdings" charset="2"/>
              <a:buNone/>
            </a:pPr>
            <a:endParaRPr lang="en-US" sz="1600">
              <a:solidFill>
                <a:schemeClr val="accent2"/>
              </a:solidFill>
              <a:latin typeface="Courier"/>
              <a:cs typeface="Courier"/>
            </a:endParaRPr>
          </a:p>
          <a:p>
            <a:pPr>
              <a:buFont typeface="Wingdings" charset="2"/>
              <a:buNone/>
            </a:pPr>
            <a:r>
              <a:rPr lang="en-US" sz="1600">
                <a:solidFill>
                  <a:schemeClr val="accent2"/>
                </a:solidFill>
                <a:latin typeface="Courier"/>
                <a:cs typeface="Courier"/>
              </a:rPr>
              <a:t>    result = </a:t>
            </a:r>
            <a:r>
              <a:rPr lang="en-US" sz="1600" err="1">
                <a:solidFill>
                  <a:schemeClr val="accent2"/>
                </a:solidFill>
                <a:latin typeface="Courier"/>
                <a:cs typeface="Courier"/>
              </a:rPr>
              <a:t>munmap</a:t>
            </a:r>
            <a:r>
              <a:rPr lang="en-US" sz="1600">
                <a:solidFill>
                  <a:schemeClr val="accent2"/>
                </a:solidFill>
                <a:latin typeface="Courier"/>
                <a:cs typeface="Courier"/>
              </a:rPr>
              <a:t>(map, FILESIZE)     </a:t>
            </a:r>
          </a:p>
          <a:p>
            <a:pPr>
              <a:buFont typeface="Wingdings" charset="2"/>
              <a:buNone/>
            </a:pPr>
            <a:r>
              <a:rPr lang="en-US" sz="1600">
                <a:solidFill>
                  <a:schemeClr val="accent2"/>
                </a:solidFill>
                <a:latin typeface="Courier"/>
                <a:cs typeface="Courier"/>
              </a:rPr>
              <a:t>    close(</a:t>
            </a:r>
            <a:r>
              <a:rPr lang="en-US" sz="1600" err="1">
                <a:solidFill>
                  <a:schemeClr val="accent2"/>
                </a:solidFill>
                <a:latin typeface="Courier"/>
                <a:cs typeface="Courier"/>
              </a:rPr>
              <a:t>fd</a:t>
            </a:r>
            <a:r>
              <a:rPr lang="en-US" sz="1600">
                <a:solidFill>
                  <a:schemeClr val="accent2"/>
                </a:solidFill>
                <a:latin typeface="Courier"/>
                <a:cs typeface="Courier"/>
              </a:rPr>
              <a:t>);</a:t>
            </a:r>
          </a:p>
          <a:p>
            <a:pPr>
              <a:buFont typeface="Wingdings" charset="2"/>
              <a:buNone/>
            </a:pPr>
            <a:r>
              <a:rPr lang="en-US" sz="1600">
                <a:latin typeface="Courier"/>
                <a:cs typeface="Courier"/>
              </a:rPr>
              <a:t>    return 0;</a:t>
            </a:r>
          </a:p>
          <a:p>
            <a:pPr>
              <a:buFont typeface="Wingdings" charset="2"/>
              <a:buNone/>
            </a:pPr>
            <a:r>
              <a:rPr lang="en-US" sz="1600">
                <a:latin typeface="Courier"/>
                <a:cs typeface="Courier"/>
              </a:rPr>
              <a:t>}</a:t>
            </a:r>
          </a:p>
        </p:txBody>
      </p:sp>
    </p:spTree>
    <p:extLst>
      <p:ext uri="{BB962C8B-B14F-4D97-AF65-F5344CB8AC3E}">
        <p14:creationId xmlns:p14="http://schemas.microsoft.com/office/powerpoint/2010/main" val="1974968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a:t>Inter-Process Communication:</a:t>
            </a:r>
            <a:br>
              <a:rPr lang="en-US" dirty="0"/>
            </a:br>
            <a:r>
              <a:rPr lang="en-US" dirty="0" smtClean="0"/>
              <a:t>Message queues, </a:t>
            </a:r>
            <a:r>
              <a:rPr lang="en-US" dirty="0"/>
              <a:t>sockets, remote procedure calls</a:t>
            </a:r>
            <a:endParaRPr lang="en-US" sz="2000" b="0" dirty="0"/>
          </a:p>
        </p:txBody>
      </p:sp>
    </p:spTree>
    <p:extLst>
      <p:ext uri="{BB962C8B-B14F-4D97-AF65-F5344CB8AC3E}">
        <p14:creationId xmlns:p14="http://schemas.microsoft.com/office/powerpoint/2010/main" val="137399733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1732" y="228600"/>
            <a:ext cx="8229600" cy="576263"/>
          </a:xfrm>
        </p:spPr>
        <p:txBody>
          <a:bodyPr/>
          <a:lstStyle/>
          <a:p>
            <a:pPr eaLnBrk="1" hangingPunct="1"/>
            <a:r>
              <a:rPr lang="en-US" dirty="0"/>
              <a:t>Message </a:t>
            </a:r>
            <a:r>
              <a:rPr lang="en-US" dirty="0" smtClean="0"/>
              <a:t>sending  with named pipes</a:t>
            </a:r>
            <a:endParaRPr lang="en-US" dirty="0"/>
          </a:p>
        </p:txBody>
      </p:sp>
      <p:sp>
        <p:nvSpPr>
          <p:cNvPr id="5" name="Text Box 4"/>
          <p:cNvSpPr txBox="1">
            <a:spLocks noChangeArrowheads="1"/>
          </p:cNvSpPr>
          <p:nvPr/>
        </p:nvSpPr>
        <p:spPr bwMode="auto">
          <a:xfrm>
            <a:off x="457200" y="1008062"/>
            <a:ext cx="4800600" cy="5909310"/>
          </a:xfrm>
          <a:prstGeom prst="rect">
            <a:avLst/>
          </a:prstGeom>
          <a:solidFill>
            <a:srgbClr val="F6F5BD"/>
          </a:solidFill>
          <a:ln w="12700">
            <a:solidFill>
              <a:schemeClr val="tx1"/>
            </a:solidFill>
            <a:miter lim="800000"/>
            <a:headEnd/>
            <a:tailEnd/>
          </a:ln>
          <a:effectLst/>
        </p:spPr>
        <p:txBody>
          <a:bodyPr wrap="square">
            <a:spAutoFit/>
          </a:bodyPr>
          <a:lstStyle/>
          <a:p>
            <a:r>
              <a:rPr lang="en-US" sz="1400">
                <a:latin typeface="Courier" charset="0"/>
                <a:ea typeface="Courier" charset="0"/>
                <a:cs typeface="Courier" charset="0"/>
              </a:rPr>
              <a:t>#include &lt;</a:t>
            </a:r>
            <a:r>
              <a:rPr lang="en-US" sz="1400" err="1">
                <a:latin typeface="Courier" charset="0"/>
                <a:ea typeface="Courier" charset="0"/>
                <a:cs typeface="Courier" charset="0"/>
              </a:rPr>
              <a:t>stdio.h</a:t>
            </a:r>
            <a:r>
              <a:rPr lang="en-US" sz="1400">
                <a:latin typeface="Courier" charset="0"/>
                <a:ea typeface="Courier" charset="0"/>
                <a:cs typeface="Courier" charset="0"/>
              </a:rPr>
              <a:t>&gt;</a:t>
            </a:r>
          </a:p>
          <a:p>
            <a:r>
              <a:rPr lang="en-US" sz="1400">
                <a:latin typeface="Courier" charset="0"/>
                <a:ea typeface="Courier" charset="0"/>
                <a:cs typeface="Courier" charset="0"/>
              </a:rPr>
              <a:t>#include &lt;</a:t>
            </a:r>
            <a:r>
              <a:rPr lang="en-US" sz="1400" err="1">
                <a:latin typeface="Courier" charset="0"/>
                <a:ea typeface="Courier" charset="0"/>
                <a:cs typeface="Courier" charset="0"/>
              </a:rPr>
              <a:t>unistd.h</a:t>
            </a:r>
            <a:r>
              <a:rPr lang="en-US" sz="1400">
                <a:latin typeface="Courier" charset="0"/>
                <a:ea typeface="Courier" charset="0"/>
                <a:cs typeface="Courier" charset="0"/>
              </a:rPr>
              <a:t>&gt;</a:t>
            </a:r>
          </a:p>
          <a:p>
            <a:r>
              <a:rPr lang="en-US" sz="1400">
                <a:latin typeface="Courier" charset="0"/>
                <a:ea typeface="Courier" charset="0"/>
                <a:cs typeface="Courier" charset="0"/>
              </a:rPr>
              <a:t>#include &lt;sys/</a:t>
            </a:r>
            <a:r>
              <a:rPr lang="en-US" sz="1400" err="1">
                <a:latin typeface="Courier" charset="0"/>
                <a:ea typeface="Courier" charset="0"/>
                <a:cs typeface="Courier" charset="0"/>
              </a:rPr>
              <a:t>stat.h</a:t>
            </a:r>
            <a:r>
              <a:rPr lang="en-US" sz="1400">
                <a:latin typeface="Courier" charset="0"/>
                <a:ea typeface="Courier" charset="0"/>
                <a:cs typeface="Courier" charset="0"/>
              </a:rPr>
              <a:t>&gt;</a:t>
            </a:r>
          </a:p>
          <a:p>
            <a:r>
              <a:rPr lang="en-US" sz="1400">
                <a:latin typeface="Courier" charset="0"/>
                <a:ea typeface="Courier" charset="0"/>
                <a:cs typeface="Courier" charset="0"/>
              </a:rPr>
              <a:t>#include &lt;</a:t>
            </a:r>
            <a:r>
              <a:rPr lang="en-US" sz="1400" err="1">
                <a:latin typeface="Courier" charset="0"/>
                <a:ea typeface="Courier" charset="0"/>
                <a:cs typeface="Courier" charset="0"/>
              </a:rPr>
              <a:t>fcntl.h</a:t>
            </a:r>
            <a:r>
              <a:rPr lang="en-US" sz="1400">
                <a:latin typeface="Courier" charset="0"/>
                <a:ea typeface="Courier" charset="0"/>
                <a:cs typeface="Courier" charset="0"/>
              </a:rPr>
              <a:t>&gt;</a:t>
            </a:r>
          </a:p>
          <a:p>
            <a:r>
              <a:rPr lang="en-US" sz="1400">
                <a:latin typeface="Courier" charset="0"/>
                <a:ea typeface="Courier" charset="0"/>
                <a:cs typeface="Courier" charset="0"/>
              </a:rPr>
              <a:t> </a:t>
            </a:r>
          </a:p>
          <a:p>
            <a:r>
              <a:rPr lang="en-US" sz="1400">
                <a:latin typeface="Courier" charset="0"/>
                <a:ea typeface="Courier" charset="0"/>
                <a:cs typeface="Courier" charset="0"/>
              </a:rPr>
              <a:t>void child(char *path)</a:t>
            </a:r>
          </a:p>
          <a:p>
            <a:r>
              <a:rPr lang="en-US" sz="1400">
                <a:latin typeface="Courier" charset="0"/>
                <a:ea typeface="Courier" charset="0"/>
                <a:cs typeface="Courier" charset="0"/>
              </a:rPr>
              <a:t>{</a:t>
            </a:r>
          </a:p>
          <a:p>
            <a:r>
              <a:rPr lang="en-US" sz="1400">
                <a:latin typeface="Courier" charset="0"/>
                <a:ea typeface="Courier" charset="0"/>
                <a:cs typeface="Courier" charset="0"/>
              </a:rPr>
              <a:t>    </a:t>
            </a:r>
            <a:r>
              <a:rPr lang="en-US" sz="1400" err="1">
                <a:latin typeface="Courier" charset="0"/>
                <a:ea typeface="Courier" charset="0"/>
                <a:cs typeface="Courier" charset="0"/>
              </a:rPr>
              <a:t>int</a:t>
            </a:r>
            <a:r>
              <a:rPr lang="en-US" sz="1400">
                <a:latin typeface="Courier" charset="0"/>
                <a:ea typeface="Courier" charset="0"/>
                <a:cs typeface="Courier" charset="0"/>
              </a:rPr>
              <a:t> </a:t>
            </a:r>
            <a:r>
              <a:rPr lang="en-US" sz="1400" err="1">
                <a:latin typeface="Courier" charset="0"/>
                <a:ea typeface="Courier" charset="0"/>
                <a:cs typeface="Courier" charset="0"/>
              </a:rPr>
              <a:t>fd</a:t>
            </a:r>
            <a:r>
              <a:rPr lang="en-US" sz="1400">
                <a:latin typeface="Courier" charset="0"/>
                <a:ea typeface="Courier" charset="0"/>
                <a:cs typeface="Courier" charset="0"/>
              </a:rPr>
              <a:t>;</a:t>
            </a:r>
          </a:p>
          <a:p>
            <a:r>
              <a:rPr lang="en-US" sz="1400">
                <a:latin typeface="Courier" charset="0"/>
                <a:ea typeface="Courier" charset="0"/>
                <a:cs typeface="Courier" charset="0"/>
              </a:rPr>
              <a:t>    char </a:t>
            </a:r>
            <a:r>
              <a:rPr lang="en-US" sz="1400" err="1">
                <a:latin typeface="Courier" charset="0"/>
                <a:ea typeface="Courier" charset="0"/>
                <a:cs typeface="Courier" charset="0"/>
              </a:rPr>
              <a:t>buf</a:t>
            </a:r>
            <a:r>
              <a:rPr lang="en-US" sz="1400">
                <a:latin typeface="Courier" charset="0"/>
                <a:ea typeface="Courier" charset="0"/>
                <a:cs typeface="Courier" charset="0"/>
              </a:rPr>
              <a:t>[] = "123456789";</a:t>
            </a:r>
          </a:p>
          <a:p>
            <a:r>
              <a:rPr lang="en-US" sz="1400">
                <a:latin typeface="Courier" charset="0"/>
                <a:ea typeface="Courier" charset="0"/>
                <a:cs typeface="Courier" charset="0"/>
              </a:rPr>
              <a:t> </a:t>
            </a:r>
          </a:p>
          <a:p>
            <a:r>
              <a:rPr lang="en-US" sz="1400">
                <a:latin typeface="Courier" charset="0"/>
                <a:ea typeface="Courier" charset="0"/>
                <a:cs typeface="Courier" charset="0"/>
              </a:rPr>
              <a:t>    </a:t>
            </a:r>
            <a:r>
              <a:rPr lang="en-US" sz="1400" err="1">
                <a:latin typeface="Courier" charset="0"/>
                <a:ea typeface="Courier" charset="0"/>
                <a:cs typeface="Courier" charset="0"/>
              </a:rPr>
              <a:t>fd</a:t>
            </a:r>
            <a:r>
              <a:rPr lang="en-US" sz="1400">
                <a:latin typeface="Courier" charset="0"/>
                <a:ea typeface="Courier" charset="0"/>
                <a:cs typeface="Courier" charset="0"/>
              </a:rPr>
              <a:t> = open(path, O_WRONLY);</a:t>
            </a:r>
          </a:p>
          <a:p>
            <a:r>
              <a:rPr lang="en-US" sz="1400">
                <a:latin typeface="Courier" charset="0"/>
                <a:ea typeface="Courier" charset="0"/>
                <a:cs typeface="Courier" charset="0"/>
              </a:rPr>
              <a:t>    write(</a:t>
            </a:r>
            <a:r>
              <a:rPr lang="en-US" sz="1400" err="1">
                <a:latin typeface="Courier" charset="0"/>
                <a:ea typeface="Courier" charset="0"/>
                <a:cs typeface="Courier" charset="0"/>
              </a:rPr>
              <a:t>fd</a:t>
            </a:r>
            <a:r>
              <a:rPr lang="en-US" sz="1400">
                <a:latin typeface="Courier" charset="0"/>
                <a:ea typeface="Courier" charset="0"/>
                <a:cs typeface="Courier" charset="0"/>
              </a:rPr>
              <a:t>, </a:t>
            </a:r>
            <a:r>
              <a:rPr lang="en-US" sz="1400" err="1">
                <a:latin typeface="Courier" charset="0"/>
                <a:ea typeface="Courier" charset="0"/>
                <a:cs typeface="Courier" charset="0"/>
              </a:rPr>
              <a:t>buf</a:t>
            </a:r>
            <a:r>
              <a:rPr lang="en-US" sz="1400">
                <a:latin typeface="Courier" charset="0"/>
                <a:ea typeface="Courier" charset="0"/>
                <a:cs typeface="Courier" charset="0"/>
              </a:rPr>
              <a:t>, </a:t>
            </a:r>
            <a:r>
              <a:rPr lang="en-US" sz="1400" err="1">
                <a:latin typeface="Courier" charset="0"/>
                <a:ea typeface="Courier" charset="0"/>
                <a:cs typeface="Courier" charset="0"/>
              </a:rPr>
              <a:t>sizeof</a:t>
            </a:r>
            <a:r>
              <a:rPr lang="en-US" sz="1400">
                <a:latin typeface="Courier" charset="0"/>
                <a:ea typeface="Courier" charset="0"/>
                <a:cs typeface="Courier" charset="0"/>
              </a:rPr>
              <a:t>(</a:t>
            </a:r>
            <a:r>
              <a:rPr lang="en-US" sz="1400" err="1">
                <a:latin typeface="Courier" charset="0"/>
                <a:ea typeface="Courier" charset="0"/>
                <a:cs typeface="Courier" charset="0"/>
              </a:rPr>
              <a:t>buf</a:t>
            </a:r>
            <a:r>
              <a:rPr lang="en-US" sz="1400">
                <a:latin typeface="Courier" charset="0"/>
                <a:ea typeface="Courier" charset="0"/>
                <a:cs typeface="Courier" charset="0"/>
              </a:rPr>
              <a:t>));</a:t>
            </a:r>
          </a:p>
          <a:p>
            <a:r>
              <a:rPr lang="en-US" sz="1400">
                <a:latin typeface="Courier" charset="0"/>
                <a:ea typeface="Courier" charset="0"/>
                <a:cs typeface="Courier" charset="0"/>
              </a:rPr>
              <a:t>    </a:t>
            </a:r>
            <a:r>
              <a:rPr lang="en-US" sz="1400" err="1">
                <a:latin typeface="Courier" charset="0"/>
                <a:ea typeface="Courier" charset="0"/>
                <a:cs typeface="Courier" charset="0"/>
              </a:rPr>
              <a:t>printf</a:t>
            </a:r>
            <a:r>
              <a:rPr lang="en-US" sz="1400">
                <a:latin typeface="Courier" charset="0"/>
                <a:ea typeface="Courier" charset="0"/>
                <a:cs typeface="Courier" charset="0"/>
              </a:rPr>
              <a:t>("Child send: %s\n", </a:t>
            </a:r>
            <a:r>
              <a:rPr lang="en-US" sz="1400" err="1">
                <a:latin typeface="Courier" charset="0"/>
                <a:ea typeface="Courier" charset="0"/>
                <a:cs typeface="Courier" charset="0"/>
              </a:rPr>
              <a:t>buf</a:t>
            </a:r>
            <a:r>
              <a:rPr lang="en-US" sz="1400">
                <a:latin typeface="Courier" charset="0"/>
                <a:ea typeface="Courier" charset="0"/>
                <a:cs typeface="Courier" charset="0"/>
              </a:rPr>
              <a:t>);</a:t>
            </a:r>
          </a:p>
          <a:p>
            <a:r>
              <a:rPr lang="en-US" sz="1400">
                <a:latin typeface="Courier" charset="0"/>
                <a:ea typeface="Courier" charset="0"/>
                <a:cs typeface="Courier" charset="0"/>
              </a:rPr>
              <a:t>    close(</a:t>
            </a:r>
            <a:r>
              <a:rPr lang="en-US" sz="1400" err="1">
                <a:latin typeface="Courier" charset="0"/>
                <a:ea typeface="Courier" charset="0"/>
                <a:cs typeface="Courier" charset="0"/>
              </a:rPr>
              <a:t>fd</a:t>
            </a:r>
            <a:r>
              <a:rPr lang="en-US" sz="1400">
                <a:latin typeface="Courier" charset="0"/>
                <a:ea typeface="Courier" charset="0"/>
                <a:cs typeface="Courier" charset="0"/>
              </a:rPr>
              <a:t>);</a:t>
            </a:r>
          </a:p>
          <a:p>
            <a:r>
              <a:rPr lang="en-US" sz="1400">
                <a:latin typeface="Courier" charset="0"/>
                <a:ea typeface="Courier" charset="0"/>
                <a:cs typeface="Courier" charset="0"/>
              </a:rPr>
              <a:t>}</a:t>
            </a:r>
          </a:p>
          <a:p>
            <a:r>
              <a:rPr lang="en-US" sz="1400">
                <a:latin typeface="Courier" charset="0"/>
                <a:ea typeface="Courier" charset="0"/>
                <a:cs typeface="Courier" charset="0"/>
              </a:rPr>
              <a:t> </a:t>
            </a:r>
          </a:p>
          <a:p>
            <a:r>
              <a:rPr lang="en-US" sz="1400">
                <a:latin typeface="Courier" charset="0"/>
                <a:ea typeface="Courier" charset="0"/>
                <a:cs typeface="Courier" charset="0"/>
              </a:rPr>
              <a:t>void parent(char *path)</a:t>
            </a:r>
          </a:p>
          <a:p>
            <a:r>
              <a:rPr lang="en-US" sz="1400">
                <a:latin typeface="Courier" charset="0"/>
                <a:ea typeface="Courier" charset="0"/>
                <a:cs typeface="Courier" charset="0"/>
              </a:rPr>
              <a:t>{</a:t>
            </a:r>
          </a:p>
          <a:p>
            <a:r>
              <a:rPr lang="en-US" sz="1400">
                <a:latin typeface="Courier" charset="0"/>
                <a:ea typeface="Courier" charset="0"/>
                <a:cs typeface="Courier" charset="0"/>
              </a:rPr>
              <a:t>    </a:t>
            </a:r>
            <a:r>
              <a:rPr lang="en-US" sz="1400" err="1">
                <a:latin typeface="Courier" charset="0"/>
                <a:ea typeface="Courier" charset="0"/>
                <a:cs typeface="Courier" charset="0"/>
              </a:rPr>
              <a:t>int</a:t>
            </a:r>
            <a:r>
              <a:rPr lang="en-US" sz="1400">
                <a:latin typeface="Courier" charset="0"/>
                <a:ea typeface="Courier" charset="0"/>
                <a:cs typeface="Courier" charset="0"/>
              </a:rPr>
              <a:t> </a:t>
            </a:r>
            <a:r>
              <a:rPr lang="en-US" sz="1400" err="1">
                <a:latin typeface="Courier" charset="0"/>
                <a:ea typeface="Courier" charset="0"/>
                <a:cs typeface="Courier" charset="0"/>
              </a:rPr>
              <a:t>fd</a:t>
            </a:r>
            <a:r>
              <a:rPr lang="en-US" sz="1400">
                <a:latin typeface="Courier" charset="0"/>
                <a:ea typeface="Courier" charset="0"/>
                <a:cs typeface="Courier" charset="0"/>
              </a:rPr>
              <a:t>;</a:t>
            </a:r>
          </a:p>
          <a:p>
            <a:r>
              <a:rPr lang="en-US" sz="1400">
                <a:latin typeface="Courier" charset="0"/>
                <a:ea typeface="Courier" charset="0"/>
                <a:cs typeface="Courier" charset="0"/>
              </a:rPr>
              <a:t>    char </a:t>
            </a:r>
            <a:r>
              <a:rPr lang="en-US" sz="1400" err="1">
                <a:latin typeface="Courier" charset="0"/>
                <a:ea typeface="Courier" charset="0"/>
                <a:cs typeface="Courier" charset="0"/>
              </a:rPr>
              <a:t>buf</a:t>
            </a:r>
            <a:r>
              <a:rPr lang="en-US" sz="1400">
                <a:latin typeface="Courier" charset="0"/>
                <a:ea typeface="Courier" charset="0"/>
                <a:cs typeface="Courier" charset="0"/>
              </a:rPr>
              <a:t>[512];</a:t>
            </a:r>
          </a:p>
          <a:p>
            <a:r>
              <a:rPr lang="en-US" sz="1400">
                <a:latin typeface="Courier" charset="0"/>
                <a:ea typeface="Courier" charset="0"/>
                <a:cs typeface="Courier" charset="0"/>
              </a:rPr>
              <a:t> </a:t>
            </a:r>
          </a:p>
          <a:p>
            <a:r>
              <a:rPr lang="en-US" sz="1400">
                <a:latin typeface="Courier" charset="0"/>
                <a:ea typeface="Courier" charset="0"/>
                <a:cs typeface="Courier" charset="0"/>
              </a:rPr>
              <a:t>    </a:t>
            </a:r>
            <a:r>
              <a:rPr lang="en-US" sz="1400" err="1">
                <a:latin typeface="Courier" charset="0"/>
                <a:ea typeface="Courier" charset="0"/>
                <a:cs typeface="Courier" charset="0"/>
              </a:rPr>
              <a:t>fd</a:t>
            </a:r>
            <a:r>
              <a:rPr lang="en-US" sz="1400">
                <a:latin typeface="Courier" charset="0"/>
                <a:ea typeface="Courier" charset="0"/>
                <a:cs typeface="Courier" charset="0"/>
              </a:rPr>
              <a:t> = open(path, O_RDONLY);</a:t>
            </a:r>
          </a:p>
          <a:p>
            <a:r>
              <a:rPr lang="en-US" sz="1400">
                <a:latin typeface="Courier" charset="0"/>
                <a:ea typeface="Courier" charset="0"/>
                <a:cs typeface="Courier" charset="0"/>
              </a:rPr>
              <a:t>    read(</a:t>
            </a:r>
            <a:r>
              <a:rPr lang="en-US" sz="1400" err="1">
                <a:latin typeface="Courier" charset="0"/>
                <a:ea typeface="Courier" charset="0"/>
                <a:cs typeface="Courier" charset="0"/>
              </a:rPr>
              <a:t>fd</a:t>
            </a:r>
            <a:r>
              <a:rPr lang="en-US" sz="1400">
                <a:latin typeface="Courier" charset="0"/>
                <a:ea typeface="Courier" charset="0"/>
                <a:cs typeface="Courier" charset="0"/>
              </a:rPr>
              <a:t>, </a:t>
            </a:r>
            <a:r>
              <a:rPr lang="en-US" sz="1400" err="1">
                <a:latin typeface="Courier" charset="0"/>
                <a:ea typeface="Courier" charset="0"/>
                <a:cs typeface="Courier" charset="0"/>
              </a:rPr>
              <a:t>buf</a:t>
            </a:r>
            <a:r>
              <a:rPr lang="en-US" sz="1400">
                <a:latin typeface="Courier" charset="0"/>
                <a:ea typeface="Courier" charset="0"/>
                <a:cs typeface="Courier" charset="0"/>
              </a:rPr>
              <a:t>, </a:t>
            </a:r>
            <a:r>
              <a:rPr lang="en-US" sz="1400" err="1">
                <a:latin typeface="Courier" charset="0"/>
                <a:ea typeface="Courier" charset="0"/>
                <a:cs typeface="Courier" charset="0"/>
              </a:rPr>
              <a:t>sizeof</a:t>
            </a:r>
            <a:r>
              <a:rPr lang="en-US" sz="1400">
                <a:latin typeface="Courier" charset="0"/>
                <a:ea typeface="Courier" charset="0"/>
                <a:cs typeface="Courier" charset="0"/>
              </a:rPr>
              <a:t>(</a:t>
            </a:r>
            <a:r>
              <a:rPr lang="en-US" sz="1400" err="1">
                <a:latin typeface="Courier" charset="0"/>
                <a:ea typeface="Courier" charset="0"/>
                <a:cs typeface="Courier" charset="0"/>
              </a:rPr>
              <a:t>buf</a:t>
            </a:r>
            <a:r>
              <a:rPr lang="en-US" sz="1400">
                <a:latin typeface="Courier" charset="0"/>
                <a:ea typeface="Courier" charset="0"/>
                <a:cs typeface="Courier" charset="0"/>
              </a:rPr>
              <a:t>));</a:t>
            </a:r>
          </a:p>
          <a:p>
            <a:r>
              <a:rPr lang="en-US" sz="1400">
                <a:latin typeface="Courier" charset="0"/>
                <a:ea typeface="Courier" charset="0"/>
                <a:cs typeface="Courier" charset="0"/>
              </a:rPr>
              <a:t>    </a:t>
            </a:r>
            <a:r>
              <a:rPr lang="en-US" sz="1400" err="1">
                <a:latin typeface="Courier" charset="0"/>
                <a:ea typeface="Courier" charset="0"/>
                <a:cs typeface="Courier" charset="0"/>
              </a:rPr>
              <a:t>printf</a:t>
            </a:r>
            <a:r>
              <a:rPr lang="en-US" sz="1400">
                <a:latin typeface="Courier" charset="0"/>
                <a:ea typeface="Courier" charset="0"/>
                <a:cs typeface="Courier" charset="0"/>
              </a:rPr>
              <a:t>("Parent receive: %s\n", </a:t>
            </a:r>
            <a:r>
              <a:rPr lang="en-US" sz="1400" err="1">
                <a:latin typeface="Courier" charset="0"/>
                <a:ea typeface="Courier" charset="0"/>
                <a:cs typeface="Courier" charset="0"/>
              </a:rPr>
              <a:t>buf</a:t>
            </a:r>
            <a:r>
              <a:rPr lang="en-US" sz="1400">
                <a:latin typeface="Courier" charset="0"/>
                <a:ea typeface="Courier" charset="0"/>
                <a:cs typeface="Courier" charset="0"/>
              </a:rPr>
              <a:t>);</a:t>
            </a:r>
          </a:p>
          <a:p>
            <a:r>
              <a:rPr lang="en-US" sz="1400">
                <a:latin typeface="Courier" charset="0"/>
                <a:ea typeface="Courier" charset="0"/>
                <a:cs typeface="Courier" charset="0"/>
              </a:rPr>
              <a:t>    close(</a:t>
            </a:r>
            <a:r>
              <a:rPr lang="en-US" sz="1400" err="1">
                <a:latin typeface="Courier" charset="0"/>
                <a:ea typeface="Courier" charset="0"/>
                <a:cs typeface="Courier" charset="0"/>
              </a:rPr>
              <a:t>fd</a:t>
            </a:r>
            <a:r>
              <a:rPr lang="en-US" sz="1400">
                <a:latin typeface="Courier" charset="0"/>
                <a:ea typeface="Courier" charset="0"/>
                <a:cs typeface="Courier" charset="0"/>
              </a:rPr>
              <a:t>);</a:t>
            </a:r>
          </a:p>
          <a:p>
            <a:r>
              <a:rPr lang="en-US" sz="1400">
                <a:latin typeface="Courier" charset="0"/>
                <a:ea typeface="Courier" charset="0"/>
                <a:cs typeface="Courier" charset="0"/>
              </a:rPr>
              <a:t>}</a:t>
            </a:r>
          </a:p>
        </p:txBody>
      </p:sp>
      <p:sp>
        <p:nvSpPr>
          <p:cNvPr id="6" name="Text Box 4"/>
          <p:cNvSpPr txBox="1">
            <a:spLocks noChangeArrowheads="1"/>
          </p:cNvSpPr>
          <p:nvPr/>
        </p:nvSpPr>
        <p:spPr bwMode="auto">
          <a:xfrm>
            <a:off x="5431971" y="1014638"/>
            <a:ext cx="3592286" cy="3754874"/>
          </a:xfrm>
          <a:prstGeom prst="rect">
            <a:avLst/>
          </a:prstGeom>
          <a:solidFill>
            <a:srgbClr val="F6F5BD"/>
          </a:solidFill>
          <a:ln w="12700">
            <a:solidFill>
              <a:schemeClr val="tx1"/>
            </a:solidFill>
            <a:miter lim="800000"/>
            <a:headEnd/>
            <a:tailEnd/>
          </a:ln>
          <a:effectLst/>
        </p:spPr>
        <p:txBody>
          <a:bodyPr wrap="square">
            <a:spAutoFit/>
          </a:bodyPr>
          <a:lstStyle/>
          <a:p>
            <a:r>
              <a:rPr lang="pl-PL" sz="1400" dirty="0">
                <a:latin typeface="Courier" charset="0"/>
                <a:ea typeface="Courier" charset="0"/>
                <a:cs typeface="Courier" charset="0"/>
              </a:rPr>
              <a:t>int main()</a:t>
            </a:r>
          </a:p>
          <a:p>
            <a:r>
              <a:rPr lang="pl-PL" sz="1400" dirty="0">
                <a:latin typeface="Courier" charset="0"/>
                <a:ea typeface="Courier" charset="0"/>
                <a:cs typeface="Courier" charset="0"/>
              </a:rPr>
              <a:t>{</a:t>
            </a:r>
          </a:p>
          <a:p>
            <a:r>
              <a:rPr lang="pl-PL" sz="1400" dirty="0">
                <a:latin typeface="Courier" charset="0"/>
                <a:ea typeface="Courier" charset="0"/>
                <a:cs typeface="Courier" charset="0"/>
              </a:rPr>
              <a:t>    char *path = </a:t>
            </a:r>
            <a:r>
              <a:rPr lang="pl-PL" sz="1400" dirty="0">
                <a:solidFill>
                  <a:schemeClr val="accent2"/>
                </a:solidFill>
                <a:latin typeface="Courier" charset="0"/>
                <a:ea typeface="Courier" charset="0"/>
                <a:cs typeface="Courier" charset="0"/>
              </a:rPr>
              <a:t>"/tmp/fifo";</a:t>
            </a:r>
          </a:p>
          <a:p>
            <a:r>
              <a:rPr lang="pl-PL" sz="1400" dirty="0">
                <a:latin typeface="Courier" charset="0"/>
                <a:ea typeface="Courier" charset="0"/>
                <a:cs typeface="Courier" charset="0"/>
              </a:rPr>
              <a:t>    pid_t pid;</a:t>
            </a:r>
          </a:p>
          <a:p>
            <a:r>
              <a:rPr lang="pl-PL" sz="1400" dirty="0">
                <a:latin typeface="Courier" charset="0"/>
                <a:ea typeface="Courier" charset="0"/>
                <a:cs typeface="Courier" charset="0"/>
              </a:rPr>
              <a:t> </a:t>
            </a:r>
          </a:p>
          <a:p>
            <a:r>
              <a:rPr lang="pl-PL" sz="1400" dirty="0">
                <a:latin typeface="Courier" charset="0"/>
                <a:ea typeface="Courier" charset="0"/>
                <a:cs typeface="Courier" charset="0"/>
              </a:rPr>
              <a:t>    setlinebuf(stdout);</a:t>
            </a:r>
          </a:p>
          <a:p>
            <a:r>
              <a:rPr lang="pl-PL" sz="1400" dirty="0">
                <a:latin typeface="Courier" charset="0"/>
                <a:ea typeface="Courier" charset="0"/>
                <a:cs typeface="Courier" charset="0"/>
              </a:rPr>
              <a:t>    unlink(path);</a:t>
            </a:r>
          </a:p>
          <a:p>
            <a:r>
              <a:rPr lang="pl-PL" sz="1400" dirty="0">
                <a:latin typeface="Courier" charset="0"/>
                <a:ea typeface="Courier" charset="0"/>
                <a:cs typeface="Courier" charset="0"/>
              </a:rPr>
              <a:t>    </a:t>
            </a:r>
            <a:r>
              <a:rPr lang="pl-PL" sz="1400" dirty="0">
                <a:solidFill>
                  <a:schemeClr val="accent2"/>
                </a:solidFill>
                <a:latin typeface="Courier" charset="0"/>
                <a:ea typeface="Courier" charset="0"/>
                <a:cs typeface="Courier" charset="0"/>
              </a:rPr>
              <a:t>mkfifo(path, 0600);</a:t>
            </a:r>
          </a:p>
          <a:p>
            <a:r>
              <a:rPr lang="pl-PL" sz="1400" dirty="0">
                <a:latin typeface="Courier" charset="0"/>
                <a:ea typeface="Courier" charset="0"/>
                <a:cs typeface="Courier" charset="0"/>
              </a:rPr>
              <a:t> </a:t>
            </a:r>
          </a:p>
          <a:p>
            <a:r>
              <a:rPr lang="pl-PL" sz="1400" dirty="0">
                <a:latin typeface="Courier" charset="0"/>
                <a:ea typeface="Courier" charset="0"/>
                <a:cs typeface="Courier" charset="0"/>
              </a:rPr>
              <a:t>    pid = fork();</a:t>
            </a:r>
          </a:p>
          <a:p>
            <a:r>
              <a:rPr lang="pl-PL" sz="1400" dirty="0">
                <a:latin typeface="Courier" charset="0"/>
                <a:ea typeface="Courier" charset="0"/>
                <a:cs typeface="Courier" charset="0"/>
              </a:rPr>
              <a:t>    if (pid == 0) {</a:t>
            </a:r>
          </a:p>
          <a:p>
            <a:r>
              <a:rPr lang="pl-PL" sz="1400" dirty="0">
                <a:latin typeface="Courier" charset="0"/>
                <a:ea typeface="Courier" charset="0"/>
                <a:cs typeface="Courier" charset="0"/>
              </a:rPr>
              <a:t>        child(path);</a:t>
            </a:r>
          </a:p>
          <a:p>
            <a:r>
              <a:rPr lang="pl-PL" sz="1400" dirty="0">
                <a:latin typeface="Courier" charset="0"/>
                <a:ea typeface="Courier" charset="0"/>
                <a:cs typeface="Courier" charset="0"/>
              </a:rPr>
              <a:t>    } else {</a:t>
            </a:r>
          </a:p>
          <a:p>
            <a:r>
              <a:rPr lang="pl-PL" sz="1400" dirty="0">
                <a:latin typeface="Courier" charset="0"/>
                <a:ea typeface="Courier" charset="0"/>
                <a:cs typeface="Courier" charset="0"/>
              </a:rPr>
              <a:t>        parent(path);</a:t>
            </a:r>
          </a:p>
          <a:p>
            <a:r>
              <a:rPr lang="pl-PL" sz="1400" dirty="0">
                <a:latin typeface="Courier" charset="0"/>
                <a:ea typeface="Courier" charset="0"/>
                <a:cs typeface="Courier" charset="0"/>
              </a:rPr>
              <a:t>    }</a:t>
            </a:r>
          </a:p>
          <a:p>
            <a:r>
              <a:rPr lang="pl-PL" sz="1400" dirty="0">
                <a:latin typeface="Courier" charset="0"/>
                <a:ea typeface="Courier" charset="0"/>
                <a:cs typeface="Courier" charset="0"/>
              </a:rPr>
              <a:t>    return 0;</a:t>
            </a:r>
          </a:p>
          <a:p>
            <a:r>
              <a:rPr lang="pl-PL" sz="1400" dirty="0">
                <a:latin typeface="Courier" charset="0"/>
                <a:ea typeface="Courier" charset="0"/>
                <a:cs typeface="Courier" charset="0"/>
              </a:rPr>
              <a:t>}</a:t>
            </a:r>
          </a:p>
        </p:txBody>
      </p:sp>
      <p:sp>
        <p:nvSpPr>
          <p:cNvPr id="7" name="Text Box 4"/>
          <p:cNvSpPr txBox="1">
            <a:spLocks noChangeArrowheads="1"/>
          </p:cNvSpPr>
          <p:nvPr/>
        </p:nvSpPr>
        <p:spPr bwMode="auto">
          <a:xfrm>
            <a:off x="5431970" y="5562600"/>
            <a:ext cx="3701143" cy="523220"/>
          </a:xfrm>
          <a:prstGeom prst="rect">
            <a:avLst/>
          </a:prstGeom>
          <a:solidFill>
            <a:srgbClr val="F6F5BD"/>
          </a:solidFill>
          <a:ln w="12700">
            <a:solidFill>
              <a:schemeClr val="tx1"/>
            </a:solidFill>
            <a:miter lim="800000"/>
            <a:headEnd/>
            <a:tailEnd/>
          </a:ln>
          <a:effectLst/>
        </p:spPr>
        <p:txBody>
          <a:bodyPr wrap="square">
            <a:spAutoFit/>
          </a:bodyPr>
          <a:lstStyle/>
          <a:p>
            <a:r>
              <a:rPr lang="en-US" sz="1400">
                <a:solidFill>
                  <a:srgbClr val="FF0000"/>
                </a:solidFill>
                <a:latin typeface="Courier" charset="0"/>
                <a:ea typeface="Courier" charset="0"/>
                <a:cs typeface="Courier" charset="0"/>
              </a:rPr>
              <a:t>Parent receive: 123456789</a:t>
            </a:r>
          </a:p>
          <a:p>
            <a:r>
              <a:rPr lang="en-US" sz="1400">
                <a:solidFill>
                  <a:srgbClr val="FF0000"/>
                </a:solidFill>
                <a:latin typeface="Courier" charset="0"/>
                <a:ea typeface="Courier" charset="0"/>
                <a:cs typeface="Courier" charset="0"/>
              </a:rPr>
              <a:t>Child send: 123456789</a:t>
            </a:r>
          </a:p>
        </p:txBody>
      </p:sp>
    </p:spTree>
    <p:extLst>
      <p:ext uri="{BB962C8B-B14F-4D97-AF65-F5344CB8AC3E}">
        <p14:creationId xmlns:p14="http://schemas.microsoft.com/office/powerpoint/2010/main" val="1752014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  Message Queues</a:t>
            </a:r>
          </a:p>
        </p:txBody>
      </p:sp>
      <p:sp>
        <p:nvSpPr>
          <p:cNvPr id="5" name="Content Placeholder 4"/>
          <p:cNvSpPr>
            <a:spLocks noGrp="1"/>
          </p:cNvSpPr>
          <p:nvPr>
            <p:ph idx="1"/>
          </p:nvPr>
        </p:nvSpPr>
        <p:spPr>
          <a:xfrm>
            <a:off x="396875" y="1362075"/>
            <a:ext cx="3870325" cy="4972050"/>
          </a:xfrm>
        </p:spPr>
        <p:txBody>
          <a:bodyPr>
            <a:normAutofit lnSpcReduction="10000"/>
          </a:bodyPr>
          <a:lstStyle/>
          <a:p>
            <a:r>
              <a:rPr lang="en-US"/>
              <a:t>The </a:t>
            </a:r>
            <a:r>
              <a:rPr lang="en-US" i="1"/>
              <a:t>sending</a:t>
            </a:r>
            <a:r>
              <a:rPr lang="en-US"/>
              <a:t> process places via some (OS) message-passing module a message onto a queue which can be read by another process.</a:t>
            </a:r>
          </a:p>
          <a:p>
            <a:r>
              <a:rPr lang="en-US"/>
              <a:t>Each message is given an identification or type so that processes can select the appropriate message.</a:t>
            </a:r>
          </a:p>
          <a:p>
            <a:r>
              <a:rPr lang="en-US"/>
              <a:t>Process must share a common </a:t>
            </a:r>
            <a:r>
              <a:rPr lang="en-US">
                <a:solidFill>
                  <a:srgbClr val="FF0000"/>
                </a:solidFill>
              </a:rPr>
              <a:t>key</a:t>
            </a:r>
            <a:r>
              <a:rPr lang="en-US"/>
              <a:t> in order to gain access to the queue in the first place</a:t>
            </a:r>
          </a:p>
        </p:txBody>
      </p:sp>
      <p:sp>
        <p:nvSpPr>
          <p:cNvPr id="7" name="Content Placeholder 4"/>
          <p:cNvSpPr txBox="1">
            <a:spLocks/>
          </p:cNvSpPr>
          <p:nvPr/>
        </p:nvSpPr>
        <p:spPr bwMode="auto">
          <a:xfrm>
            <a:off x="4267200" y="5476489"/>
            <a:ext cx="3870325" cy="9342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a:t>Messages: explicit length, different types.</a:t>
            </a:r>
          </a:p>
        </p:txBody>
      </p:sp>
      <p:sp>
        <p:nvSpPr>
          <p:cNvPr id="3" name="Oval 2"/>
          <p:cNvSpPr/>
          <p:nvPr/>
        </p:nvSpPr>
        <p:spPr bwMode="auto">
          <a:xfrm>
            <a:off x="4695228" y="1754712"/>
            <a:ext cx="1186339" cy="651750"/>
          </a:xfrm>
          <a:prstGeom prst="ellipse">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sz="1600" dirty="0" smtClean="0"/>
              <a:t>Sender</a:t>
            </a:r>
            <a:br>
              <a:rPr lang="en-US" sz="1600" dirty="0" smtClean="0"/>
            </a:br>
            <a:r>
              <a:rPr lang="en-US" sz="1600" dirty="0" smtClean="0"/>
              <a:t>Process</a:t>
            </a:r>
            <a:endParaRPr lang="en-US" sz="1600" dirty="0"/>
          </a:p>
        </p:txBody>
      </p:sp>
      <p:sp>
        <p:nvSpPr>
          <p:cNvPr id="9" name="Oval 8"/>
          <p:cNvSpPr/>
          <p:nvPr/>
        </p:nvSpPr>
        <p:spPr bwMode="auto">
          <a:xfrm>
            <a:off x="6802581" y="1756708"/>
            <a:ext cx="1284575" cy="651750"/>
          </a:xfrm>
          <a:prstGeom prst="ellipse">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sz="1600" dirty="0" smtClean="0"/>
              <a:t>Receiver</a:t>
            </a:r>
            <a:br>
              <a:rPr lang="en-US" sz="1600" dirty="0" smtClean="0"/>
            </a:br>
            <a:r>
              <a:rPr lang="en-US" sz="1600" dirty="0" smtClean="0"/>
              <a:t>Process</a:t>
            </a:r>
            <a:endParaRPr lang="en-US" sz="1600" dirty="0"/>
          </a:p>
        </p:txBody>
      </p:sp>
      <p:sp>
        <p:nvSpPr>
          <p:cNvPr id="10" name="Rectangle 9"/>
          <p:cNvSpPr/>
          <p:nvPr/>
        </p:nvSpPr>
        <p:spPr bwMode="auto">
          <a:xfrm>
            <a:off x="5680364" y="3771515"/>
            <a:ext cx="246303" cy="230909"/>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1" name="Rectangle 10"/>
          <p:cNvSpPr/>
          <p:nvPr/>
        </p:nvSpPr>
        <p:spPr bwMode="auto">
          <a:xfrm>
            <a:off x="6063673" y="3769975"/>
            <a:ext cx="246303" cy="230909"/>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Rectangle 11"/>
          <p:cNvSpPr/>
          <p:nvPr/>
        </p:nvSpPr>
        <p:spPr bwMode="auto">
          <a:xfrm>
            <a:off x="6446982" y="3776133"/>
            <a:ext cx="246303" cy="230909"/>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Rectangle 12"/>
          <p:cNvSpPr/>
          <p:nvPr/>
        </p:nvSpPr>
        <p:spPr bwMode="auto">
          <a:xfrm>
            <a:off x="6830291" y="3774594"/>
            <a:ext cx="246303" cy="230909"/>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cxnSp>
        <p:nvCxnSpPr>
          <p:cNvPr id="15" name="Straight Arrow Connector 14"/>
          <p:cNvCxnSpPr>
            <a:stCxn id="10" idx="3"/>
            <a:endCxn id="11" idx="1"/>
          </p:cNvCxnSpPr>
          <p:nvPr/>
        </p:nvCxnSpPr>
        <p:spPr bwMode="auto">
          <a:xfrm flipV="1">
            <a:off x="5926667" y="3885430"/>
            <a:ext cx="137006" cy="1540"/>
          </a:xfrm>
          <a:prstGeom prst="straightConnector1">
            <a:avLst/>
          </a:prstGeom>
          <a:noFill/>
          <a:ln w="25400" cap="flat" cmpd="sng" algn="ctr">
            <a:solidFill>
              <a:schemeClr val="tx1"/>
            </a:solidFill>
            <a:prstDash val="solid"/>
            <a:round/>
            <a:headEnd type="none" w="med" len="med"/>
            <a:tailEnd type="arrow"/>
          </a:ln>
          <a:effectLst/>
        </p:spPr>
      </p:cxnSp>
      <p:cxnSp>
        <p:nvCxnSpPr>
          <p:cNvPr id="17" name="Straight Arrow Connector 16"/>
          <p:cNvCxnSpPr>
            <a:stCxn id="11" idx="3"/>
            <a:endCxn id="12" idx="1"/>
          </p:cNvCxnSpPr>
          <p:nvPr/>
        </p:nvCxnSpPr>
        <p:spPr bwMode="auto">
          <a:xfrm>
            <a:off x="6309976" y="3885430"/>
            <a:ext cx="137006" cy="6158"/>
          </a:xfrm>
          <a:prstGeom prst="straightConnector1">
            <a:avLst/>
          </a:prstGeom>
          <a:noFill/>
          <a:ln w="25400" cap="flat" cmpd="sng" algn="ctr">
            <a:solidFill>
              <a:schemeClr val="tx1"/>
            </a:solidFill>
            <a:prstDash val="solid"/>
            <a:round/>
            <a:headEnd type="none" w="med" len="med"/>
            <a:tailEnd type="arrow"/>
          </a:ln>
          <a:effectLst/>
        </p:spPr>
      </p:cxnSp>
      <p:cxnSp>
        <p:nvCxnSpPr>
          <p:cNvPr id="19" name="Straight Arrow Connector 18"/>
          <p:cNvCxnSpPr>
            <a:stCxn id="12" idx="3"/>
            <a:endCxn id="13" idx="1"/>
          </p:cNvCxnSpPr>
          <p:nvPr/>
        </p:nvCxnSpPr>
        <p:spPr bwMode="auto">
          <a:xfrm flipV="1">
            <a:off x="6693285" y="3890049"/>
            <a:ext cx="137006" cy="1539"/>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5118485" y="3409758"/>
            <a:ext cx="1165979" cy="307777"/>
          </a:xfrm>
          <a:prstGeom prst="rect">
            <a:avLst/>
          </a:prstGeom>
          <a:noFill/>
        </p:spPr>
        <p:txBody>
          <a:bodyPr wrap="none" rtlCol="0">
            <a:spAutoFit/>
          </a:bodyPr>
          <a:lstStyle/>
          <a:p>
            <a:r>
              <a:rPr lang="en-US" sz="1400" dirty="0" smtClean="0">
                <a:latin typeface="Calibri" pitchFamily="34" charset="0"/>
              </a:rPr>
              <a:t>Queue 0xa01</a:t>
            </a:r>
          </a:p>
        </p:txBody>
      </p:sp>
      <p:cxnSp>
        <p:nvCxnSpPr>
          <p:cNvPr id="22" name="Elbow Connector 21"/>
          <p:cNvCxnSpPr>
            <a:stCxn id="3" idx="4"/>
            <a:endCxn id="23" idx="0"/>
          </p:cNvCxnSpPr>
          <p:nvPr/>
        </p:nvCxnSpPr>
        <p:spPr bwMode="auto">
          <a:xfrm rot="5400000">
            <a:off x="4395841" y="2794289"/>
            <a:ext cx="1280385" cy="504730"/>
          </a:xfrm>
          <a:prstGeom prst="bentConnector3">
            <a:avLst/>
          </a:prstGeom>
          <a:noFill/>
          <a:ln w="25400" cap="flat" cmpd="sng" algn="ctr">
            <a:solidFill>
              <a:schemeClr val="tx1"/>
            </a:solidFill>
            <a:prstDash val="solid"/>
            <a:round/>
            <a:headEnd type="none" w="med" len="med"/>
            <a:tailEnd type="arrow"/>
          </a:ln>
          <a:effectLst/>
        </p:spPr>
      </p:cxnSp>
      <p:sp>
        <p:nvSpPr>
          <p:cNvPr id="23" name="Rounded Rectangle 22"/>
          <p:cNvSpPr/>
          <p:nvPr/>
        </p:nvSpPr>
        <p:spPr bwMode="auto">
          <a:xfrm>
            <a:off x="4402668" y="3686847"/>
            <a:ext cx="761999" cy="400243"/>
          </a:xfrm>
          <a:prstGeom prst="round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tr-TR" sz="1000" dirty="0" err="1" smtClean="0">
                <a:latin typeface="Courier New"/>
                <a:cs typeface="Courier New"/>
              </a:rPr>
              <a:t>msgsnd</a:t>
            </a:r>
            <a:endParaRPr lang="en-US" sz="1000" dirty="0">
              <a:latin typeface="Courier New"/>
              <a:cs typeface="Courier New"/>
            </a:endParaRPr>
          </a:p>
        </p:txBody>
      </p:sp>
      <p:cxnSp>
        <p:nvCxnSpPr>
          <p:cNvPr id="33" name="Elbow Connector 32"/>
          <p:cNvCxnSpPr>
            <a:stCxn id="23" idx="3"/>
            <a:endCxn id="10" idx="1"/>
          </p:cNvCxnSpPr>
          <p:nvPr/>
        </p:nvCxnSpPr>
        <p:spPr bwMode="auto">
          <a:xfrm>
            <a:off x="5164667" y="3886969"/>
            <a:ext cx="515697" cy="1"/>
          </a:xfrm>
          <a:prstGeom prst="bentConnector3">
            <a:avLst/>
          </a:prstGeom>
          <a:noFill/>
          <a:ln w="25400" cap="flat" cmpd="sng" algn="ctr">
            <a:solidFill>
              <a:schemeClr val="tx1"/>
            </a:solidFill>
            <a:prstDash val="solid"/>
            <a:round/>
            <a:headEnd type="none" w="med" len="med"/>
            <a:tailEnd type="arrow"/>
          </a:ln>
          <a:effectLst/>
        </p:spPr>
      </p:cxnSp>
      <p:sp>
        <p:nvSpPr>
          <p:cNvPr id="34" name="Rounded Rectangle 33"/>
          <p:cNvSpPr/>
          <p:nvPr/>
        </p:nvSpPr>
        <p:spPr bwMode="auto">
          <a:xfrm>
            <a:off x="7541493" y="3716096"/>
            <a:ext cx="769695" cy="354062"/>
          </a:xfrm>
          <a:prstGeom prst="round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sz="1000" dirty="0">
                <a:latin typeface="Courier New"/>
                <a:cs typeface="Courier New"/>
              </a:rPr>
              <a:t>m</a:t>
            </a:r>
            <a:r>
              <a:rPr lang="tr-TR" sz="1000" dirty="0" err="1" smtClean="0">
                <a:latin typeface="Courier New"/>
                <a:cs typeface="Courier New"/>
              </a:rPr>
              <a:t>sgrcv</a:t>
            </a:r>
            <a:endParaRPr lang="tr-TR" sz="1000" dirty="0" smtClean="0">
              <a:latin typeface="Courier New"/>
              <a:cs typeface="Courier New"/>
            </a:endParaRPr>
          </a:p>
        </p:txBody>
      </p:sp>
      <p:cxnSp>
        <p:nvCxnSpPr>
          <p:cNvPr id="38" name="Elbow Connector 37"/>
          <p:cNvCxnSpPr>
            <a:stCxn id="34" idx="0"/>
            <a:endCxn id="9" idx="4"/>
          </p:cNvCxnSpPr>
          <p:nvPr/>
        </p:nvCxnSpPr>
        <p:spPr bwMode="auto">
          <a:xfrm rot="16200000" flipV="1">
            <a:off x="7031786" y="2821541"/>
            <a:ext cx="1307638" cy="481472"/>
          </a:xfrm>
          <a:prstGeom prst="bentConnector3">
            <a:avLst/>
          </a:prstGeom>
          <a:noFill/>
          <a:ln w="25400" cap="flat" cmpd="sng" algn="ctr">
            <a:solidFill>
              <a:schemeClr val="tx1"/>
            </a:solidFill>
            <a:prstDash val="solid"/>
            <a:round/>
            <a:headEnd type="none" w="med" len="med"/>
            <a:tailEnd type="arrow"/>
          </a:ln>
          <a:effectLst/>
        </p:spPr>
      </p:cxnSp>
      <p:cxnSp>
        <p:nvCxnSpPr>
          <p:cNvPr id="40" name="Elbow Connector 39"/>
          <p:cNvCxnSpPr>
            <a:stCxn id="13" idx="3"/>
            <a:endCxn id="34" idx="1"/>
          </p:cNvCxnSpPr>
          <p:nvPr/>
        </p:nvCxnSpPr>
        <p:spPr bwMode="auto">
          <a:xfrm>
            <a:off x="7076594" y="3890049"/>
            <a:ext cx="464899" cy="3078"/>
          </a:xfrm>
          <a:prstGeom prst="bentConnector3">
            <a:avLst/>
          </a:prstGeom>
          <a:noFill/>
          <a:ln w="25400" cap="flat" cmpd="sng" algn="ctr">
            <a:solidFill>
              <a:schemeClr val="tx1"/>
            </a:solidFill>
            <a:prstDash val="solid"/>
            <a:round/>
            <a:headEnd type="none" w="med" len="med"/>
            <a:tailEnd type="arrow"/>
          </a:ln>
          <a:effectLst/>
        </p:spPr>
      </p:cxnSp>
      <p:sp>
        <p:nvSpPr>
          <p:cNvPr id="41" name="TextBox 40"/>
          <p:cNvSpPr txBox="1"/>
          <p:nvPr/>
        </p:nvSpPr>
        <p:spPr>
          <a:xfrm>
            <a:off x="5141576" y="3833090"/>
            <a:ext cx="490739" cy="246221"/>
          </a:xfrm>
          <a:prstGeom prst="rect">
            <a:avLst/>
          </a:prstGeom>
          <a:noFill/>
        </p:spPr>
        <p:txBody>
          <a:bodyPr wrap="none" rtlCol="0">
            <a:spAutoFit/>
          </a:bodyPr>
          <a:lstStyle/>
          <a:p>
            <a:r>
              <a:rPr lang="en-US" sz="1000" dirty="0" smtClean="0">
                <a:latin typeface="Calibri" pitchFamily="34" charset="0"/>
              </a:rPr>
              <a:t>insert</a:t>
            </a:r>
          </a:p>
        </p:txBody>
      </p:sp>
      <p:sp>
        <p:nvSpPr>
          <p:cNvPr id="44" name="TextBox 43"/>
          <p:cNvSpPr txBox="1"/>
          <p:nvPr/>
        </p:nvSpPr>
        <p:spPr>
          <a:xfrm>
            <a:off x="7002703" y="3831551"/>
            <a:ext cx="593306" cy="246221"/>
          </a:xfrm>
          <a:prstGeom prst="rect">
            <a:avLst/>
          </a:prstGeom>
          <a:noFill/>
        </p:spPr>
        <p:txBody>
          <a:bodyPr wrap="none" rtlCol="0">
            <a:spAutoFit/>
          </a:bodyPr>
          <a:lstStyle/>
          <a:p>
            <a:r>
              <a:rPr lang="en-US" sz="1000" dirty="0" smtClean="0">
                <a:latin typeface="Calibri" pitchFamily="34" charset="0"/>
              </a:rPr>
              <a:t>remove</a:t>
            </a:r>
          </a:p>
        </p:txBody>
      </p:sp>
      <p:cxnSp>
        <p:nvCxnSpPr>
          <p:cNvPr id="46" name="Straight Connector 45"/>
          <p:cNvCxnSpPr/>
          <p:nvPr/>
        </p:nvCxnSpPr>
        <p:spPr bwMode="auto">
          <a:xfrm>
            <a:off x="4117879" y="3217333"/>
            <a:ext cx="4572000" cy="15394"/>
          </a:xfrm>
          <a:prstGeom prst="line">
            <a:avLst/>
          </a:prstGeom>
          <a:no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8257309" y="3254278"/>
            <a:ext cx="590802" cy="246221"/>
          </a:xfrm>
          <a:prstGeom prst="rect">
            <a:avLst/>
          </a:prstGeom>
          <a:noFill/>
        </p:spPr>
        <p:txBody>
          <a:bodyPr wrap="none" rtlCol="0">
            <a:spAutoFit/>
          </a:bodyPr>
          <a:lstStyle/>
          <a:p>
            <a:r>
              <a:rPr lang="en-US" sz="1000" dirty="0" smtClean="0">
                <a:latin typeface="Calibri" pitchFamily="34" charset="0"/>
              </a:rPr>
              <a:t>KERNEL</a:t>
            </a:r>
          </a:p>
        </p:txBody>
      </p:sp>
      <p:sp>
        <p:nvSpPr>
          <p:cNvPr id="48" name="Rounded Rectangle 47"/>
          <p:cNvSpPr/>
          <p:nvPr/>
        </p:nvSpPr>
        <p:spPr bwMode="auto">
          <a:xfrm>
            <a:off x="4108642" y="2553855"/>
            <a:ext cx="2202871" cy="240146"/>
          </a:xfrm>
          <a:prstGeom prst="roundRect">
            <a:avLst/>
          </a:prstGeom>
          <a:solidFill>
            <a:schemeClr val="bg1"/>
          </a:solidFill>
          <a:ln w="25400" cap="flat" cmpd="sng" algn="ctr">
            <a:noFill/>
            <a:prstDash val="solid"/>
            <a:round/>
            <a:headEnd type="none" w="med" len="med"/>
            <a:tailEnd type="arrow" w="med" len="med"/>
          </a:ln>
          <a:effectLst/>
        </p:spPr>
        <p:txBody>
          <a:bodyPr rtlCol="0" anchor="ctr"/>
          <a:lstStyle/>
          <a:p>
            <a:pPr algn="ctr"/>
            <a:r>
              <a:rPr lang="en-US" sz="1000" dirty="0">
                <a:solidFill>
                  <a:schemeClr val="tx2"/>
                </a:solidFill>
                <a:latin typeface="Courier New"/>
                <a:cs typeface="Courier New"/>
              </a:rPr>
              <a:t>m</a:t>
            </a:r>
            <a:r>
              <a:rPr lang="tr-TR" sz="1000" dirty="0" err="1" smtClean="0">
                <a:solidFill>
                  <a:schemeClr val="tx2"/>
                </a:solidFill>
                <a:latin typeface="Courier New"/>
                <a:cs typeface="Courier New"/>
              </a:rPr>
              <a:t>sgsnd</a:t>
            </a:r>
            <a:r>
              <a:rPr lang="tr-TR" sz="1000" dirty="0" smtClean="0">
                <a:solidFill>
                  <a:schemeClr val="tx2"/>
                </a:solidFill>
                <a:latin typeface="Courier New"/>
                <a:cs typeface="Courier New"/>
              </a:rPr>
              <a:t>(0xa01, *</a:t>
            </a:r>
            <a:r>
              <a:rPr lang="tr-TR" sz="1000" dirty="0" err="1" smtClean="0">
                <a:solidFill>
                  <a:schemeClr val="tx2"/>
                </a:solidFill>
                <a:latin typeface="Courier New"/>
                <a:cs typeface="Courier New"/>
              </a:rPr>
              <a:t>msgp</a:t>
            </a:r>
            <a:r>
              <a:rPr lang="tr-TR" sz="1000" dirty="0" smtClean="0">
                <a:solidFill>
                  <a:schemeClr val="tx2"/>
                </a:solidFill>
                <a:latin typeface="Courier New"/>
                <a:cs typeface="Courier New"/>
              </a:rPr>
              <a:t>, 0)</a:t>
            </a:r>
            <a:endParaRPr lang="en-US" sz="1000" dirty="0">
              <a:solidFill>
                <a:schemeClr val="tx2"/>
              </a:solidFill>
              <a:latin typeface="Courier New"/>
              <a:cs typeface="Courier New"/>
            </a:endParaRPr>
          </a:p>
        </p:txBody>
      </p:sp>
      <p:sp>
        <p:nvSpPr>
          <p:cNvPr id="49" name="Rounded Rectangle 48"/>
          <p:cNvSpPr/>
          <p:nvPr/>
        </p:nvSpPr>
        <p:spPr bwMode="auto">
          <a:xfrm>
            <a:off x="6654799" y="2544618"/>
            <a:ext cx="2202871" cy="240146"/>
          </a:xfrm>
          <a:prstGeom prst="roundRect">
            <a:avLst/>
          </a:prstGeom>
          <a:solidFill>
            <a:schemeClr val="bg1"/>
          </a:solidFill>
          <a:ln w="25400" cap="flat" cmpd="sng" algn="ctr">
            <a:noFill/>
            <a:prstDash val="solid"/>
            <a:round/>
            <a:headEnd type="none" w="med" len="med"/>
            <a:tailEnd type="arrow" w="med" len="med"/>
          </a:ln>
          <a:effectLst/>
        </p:spPr>
        <p:txBody>
          <a:bodyPr rtlCol="0" anchor="ctr"/>
          <a:lstStyle/>
          <a:p>
            <a:pPr algn="ctr"/>
            <a:r>
              <a:rPr lang="en-US" sz="1000" dirty="0" smtClean="0">
                <a:latin typeface="Courier New"/>
                <a:cs typeface="Courier New"/>
              </a:rPr>
              <a:t>m</a:t>
            </a:r>
            <a:r>
              <a:rPr lang="tr-TR" sz="1000" dirty="0" err="1" smtClean="0">
                <a:latin typeface="Courier New"/>
                <a:cs typeface="Courier New"/>
              </a:rPr>
              <a:t>sgrcv</a:t>
            </a:r>
            <a:r>
              <a:rPr lang="tr-TR" sz="1000" dirty="0" smtClean="0">
                <a:latin typeface="Courier New"/>
                <a:cs typeface="Courier New"/>
              </a:rPr>
              <a:t>(0xa01, *</a:t>
            </a:r>
            <a:r>
              <a:rPr lang="tr-TR" sz="1000" dirty="0" err="1" smtClean="0">
                <a:latin typeface="Courier New"/>
                <a:cs typeface="Courier New"/>
              </a:rPr>
              <a:t>buf</a:t>
            </a:r>
            <a:r>
              <a:rPr lang="tr-TR" sz="1000" dirty="0" smtClean="0">
                <a:latin typeface="Courier New"/>
                <a:cs typeface="Courier New"/>
              </a:rPr>
              <a:t>, 0, 0)</a:t>
            </a:r>
            <a:endParaRPr lang="en-US" sz="1000" dirty="0">
              <a:latin typeface="Courier New"/>
              <a:cs typeface="Courier New"/>
            </a:endParaRPr>
          </a:p>
        </p:txBody>
      </p:sp>
    </p:spTree>
    <p:extLst>
      <p:ext uri="{BB962C8B-B14F-4D97-AF65-F5344CB8AC3E}">
        <p14:creationId xmlns:p14="http://schemas.microsoft.com/office/powerpoint/2010/main" val="1591479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  Message Queues</a:t>
            </a:r>
          </a:p>
        </p:txBody>
      </p:sp>
      <p:sp>
        <p:nvSpPr>
          <p:cNvPr id="3" name="Content Placeholder 2"/>
          <p:cNvSpPr>
            <a:spLocks noGrp="1"/>
          </p:cNvSpPr>
          <p:nvPr>
            <p:ph idx="1"/>
          </p:nvPr>
        </p:nvSpPr>
        <p:spPr/>
        <p:txBody>
          <a:bodyPr/>
          <a:lstStyle/>
          <a:p>
            <a:r>
              <a:rPr lang="en-US" dirty="0"/>
              <a:t>Before a process can send or receive a message, the queue must be initialized through the </a:t>
            </a:r>
            <a:r>
              <a:rPr lang="en-US" dirty="0" err="1">
                <a:solidFill>
                  <a:srgbClr val="FF0000"/>
                </a:solidFill>
                <a:latin typeface="Courier"/>
                <a:cs typeface="Courier"/>
              </a:rPr>
              <a:t>msgget</a:t>
            </a:r>
            <a:r>
              <a:rPr lang="en-US" dirty="0">
                <a:solidFill>
                  <a:srgbClr val="FF0000"/>
                </a:solidFill>
                <a:latin typeface="Courier"/>
                <a:cs typeface="Courier"/>
              </a:rPr>
              <a:t>()</a:t>
            </a:r>
            <a:r>
              <a:rPr lang="en-US" dirty="0"/>
              <a:t>.</a:t>
            </a:r>
          </a:p>
          <a:p>
            <a:r>
              <a:rPr lang="en-US" dirty="0"/>
              <a:t>Operations to send and receive messages are performed by the </a:t>
            </a:r>
            <a:r>
              <a:rPr lang="en-US" dirty="0" err="1">
                <a:solidFill>
                  <a:srgbClr val="FF0000"/>
                </a:solidFill>
                <a:latin typeface="Courier"/>
                <a:cs typeface="Courier"/>
              </a:rPr>
              <a:t>msgsnd</a:t>
            </a:r>
            <a:r>
              <a:rPr lang="en-US" dirty="0">
                <a:solidFill>
                  <a:srgbClr val="FF0000"/>
                </a:solidFill>
                <a:latin typeface="Courier"/>
                <a:cs typeface="Courier"/>
              </a:rPr>
              <a:t>()</a:t>
            </a:r>
            <a:r>
              <a:rPr lang="en-US" dirty="0"/>
              <a:t> and </a:t>
            </a:r>
            <a:r>
              <a:rPr lang="en-US" dirty="0" err="1">
                <a:solidFill>
                  <a:srgbClr val="FF0000"/>
                </a:solidFill>
                <a:latin typeface="Courier"/>
                <a:cs typeface="Courier"/>
              </a:rPr>
              <a:t>msgrcv</a:t>
            </a:r>
            <a:r>
              <a:rPr lang="en-US" dirty="0">
                <a:solidFill>
                  <a:srgbClr val="FF0000"/>
                </a:solidFill>
                <a:latin typeface="Courier"/>
                <a:cs typeface="Courier"/>
              </a:rPr>
              <a:t>()</a:t>
            </a:r>
            <a:r>
              <a:rPr lang="en-US" dirty="0"/>
              <a:t> functions, respectively. </a:t>
            </a:r>
          </a:p>
          <a:p>
            <a:r>
              <a:rPr lang="en-US" dirty="0"/>
              <a:t>In non-blocking message passing allow for asynchronous message transfer </a:t>
            </a:r>
          </a:p>
          <a:p>
            <a:pPr lvl="1"/>
            <a:r>
              <a:rPr lang="en-US" dirty="0"/>
              <a:t>the process is not suspended as a result of sending or receiving a message. </a:t>
            </a:r>
          </a:p>
          <a:p>
            <a:r>
              <a:rPr lang="en-US" dirty="0"/>
              <a:t>In blocking or synchronous message passing </a:t>
            </a:r>
          </a:p>
          <a:p>
            <a:pPr lvl="1"/>
            <a:r>
              <a:rPr lang="en-US" dirty="0"/>
              <a:t>the sending process blocks until the message has been transferred or has even been acknowledged by a receiver.</a:t>
            </a:r>
          </a:p>
        </p:txBody>
      </p:sp>
    </p:spTree>
    <p:extLst>
      <p:ext uri="{BB962C8B-B14F-4D97-AF65-F5344CB8AC3E}">
        <p14:creationId xmlns:p14="http://schemas.microsoft.com/office/powerpoint/2010/main" val="1084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noGrp="1" noChangeArrowheads="1"/>
          </p:cNvSpPr>
          <p:nvPr>
            <p:ph type="title"/>
          </p:nvPr>
        </p:nvSpPr>
        <p:spPr/>
        <p:txBody>
          <a:bodyPr/>
          <a:lstStyle/>
          <a:p>
            <a:r>
              <a:rPr lang="en-GB"/>
              <a:t>Pipes</a:t>
            </a:r>
          </a:p>
        </p:txBody>
      </p:sp>
      <p:sp>
        <p:nvSpPr>
          <p:cNvPr id="113667" name="Rectangle 2"/>
          <p:cNvSpPr>
            <a:spLocks noGrp="1" noChangeArrowheads="1"/>
          </p:cNvSpPr>
          <p:nvPr>
            <p:ph type="body" idx="1"/>
          </p:nvPr>
        </p:nvSpPr>
        <p:spPr/>
        <p:txBody>
          <a:bodyPr/>
          <a:lstStyle/>
          <a:p>
            <a:r>
              <a:rPr lang="en-GB" dirty="0" smtClean="0"/>
              <a:t>Pipe </a:t>
            </a:r>
            <a:r>
              <a:rPr lang="en-GB" dirty="0"/>
              <a:t>is a data structure in the kernel. </a:t>
            </a:r>
            <a:endParaRPr lang="en-GB" dirty="0" smtClean="0"/>
          </a:p>
          <a:p>
            <a:pPr lvl="1"/>
            <a:r>
              <a:rPr lang="en-GB" dirty="0"/>
              <a:t> </a:t>
            </a:r>
            <a:r>
              <a:rPr lang="en-GB" dirty="0" smtClean="0"/>
              <a:t>Data </a:t>
            </a:r>
            <a:r>
              <a:rPr lang="en-GB" dirty="0"/>
              <a:t>is stored in kernel buffers temporarily. No random access (seek) on pipes.</a:t>
            </a:r>
          </a:p>
          <a:p>
            <a:r>
              <a:rPr lang="en-GB" dirty="0"/>
              <a:t> A pipe is created by using the pipe system call</a:t>
            </a:r>
            <a:br>
              <a:rPr lang="en-GB" dirty="0"/>
            </a:br>
            <a:r>
              <a:rPr lang="en-GB" dirty="0"/>
              <a:t>	</a:t>
            </a:r>
            <a:r>
              <a:rPr lang="en-GB" sz="2000" dirty="0" err="1">
                <a:latin typeface="Courier"/>
                <a:cs typeface="Courier"/>
              </a:rPr>
              <a:t>int</a:t>
            </a:r>
            <a:r>
              <a:rPr lang="en-GB" sz="2000" dirty="0">
                <a:latin typeface="Courier"/>
                <a:cs typeface="Courier"/>
              </a:rPr>
              <a:t> pipe(</a:t>
            </a:r>
            <a:r>
              <a:rPr lang="en-GB" sz="2000" dirty="0" err="1">
                <a:latin typeface="Courier"/>
                <a:cs typeface="Courier"/>
              </a:rPr>
              <a:t>int</a:t>
            </a:r>
            <a:r>
              <a:rPr lang="en-GB" sz="2000" dirty="0">
                <a:latin typeface="Courier"/>
                <a:cs typeface="Courier"/>
              </a:rPr>
              <a:t>* </a:t>
            </a:r>
            <a:r>
              <a:rPr lang="en-GB" sz="2000" dirty="0" err="1" smtClean="0">
                <a:latin typeface="Courier"/>
                <a:cs typeface="Courier"/>
              </a:rPr>
              <a:t>fd</a:t>
            </a:r>
            <a:r>
              <a:rPr lang="en-GB" sz="2000" dirty="0" smtClean="0">
                <a:latin typeface="Courier"/>
                <a:cs typeface="Courier"/>
              </a:rPr>
              <a:t>);</a:t>
            </a:r>
            <a:r>
              <a:rPr lang="en-GB" sz="2000" dirty="0">
                <a:latin typeface="Courier"/>
                <a:cs typeface="Courier"/>
              </a:rPr>
              <a:t/>
            </a:r>
            <a:br>
              <a:rPr lang="en-GB" sz="2000" dirty="0">
                <a:latin typeface="Courier"/>
                <a:cs typeface="Courier"/>
              </a:rPr>
            </a:br>
            <a:r>
              <a:rPr lang="en-GB" sz="2000" dirty="0" err="1" smtClean="0">
                <a:solidFill>
                  <a:srgbClr val="000000"/>
                </a:solidFill>
                <a:latin typeface="Courier"/>
                <a:cs typeface="Courier"/>
              </a:rPr>
              <a:t>fd</a:t>
            </a:r>
            <a:r>
              <a:rPr lang="en-GB" sz="2000" dirty="0" smtClean="0">
                <a:solidFill>
                  <a:srgbClr val="000000"/>
                </a:solidFill>
                <a:latin typeface="Courier"/>
                <a:cs typeface="Courier"/>
              </a:rPr>
              <a:t> </a:t>
            </a:r>
            <a:r>
              <a:rPr lang="en-GB" sz="2000" b="0" dirty="0">
                <a:solidFill>
                  <a:srgbClr val="000000"/>
                </a:solidFill>
                <a:latin typeface="Calibri"/>
                <a:cs typeface="Courier"/>
              </a:rPr>
              <a:t>is an array of size 2</a:t>
            </a:r>
          </a:p>
          <a:p>
            <a:r>
              <a:rPr lang="en-GB" dirty="0"/>
              <a:t> Two file descriptors are returned</a:t>
            </a:r>
          </a:p>
          <a:p>
            <a:pPr lvl="1"/>
            <a:r>
              <a:rPr lang="en-GB" b="1" dirty="0" err="1" smtClean="0">
                <a:latin typeface="Courier"/>
                <a:cs typeface="Courier"/>
              </a:rPr>
              <a:t>fd</a:t>
            </a:r>
            <a:r>
              <a:rPr lang="en-GB" b="1" dirty="0" smtClean="0">
                <a:latin typeface="Courier"/>
                <a:cs typeface="Courier"/>
              </a:rPr>
              <a:t>[0</a:t>
            </a:r>
            <a:r>
              <a:rPr lang="en-GB" b="1" dirty="0">
                <a:latin typeface="Courier"/>
                <a:cs typeface="Courier"/>
              </a:rPr>
              <a:t>] </a:t>
            </a:r>
            <a:r>
              <a:rPr lang="en-GB" dirty="0"/>
              <a:t>is open for reading</a:t>
            </a:r>
          </a:p>
          <a:p>
            <a:pPr lvl="1"/>
            <a:r>
              <a:rPr lang="en-GB" b="1" dirty="0" err="1" smtClean="0">
                <a:latin typeface="Courier"/>
                <a:cs typeface="Courier"/>
              </a:rPr>
              <a:t>fd</a:t>
            </a:r>
            <a:r>
              <a:rPr lang="en-GB" b="1" dirty="0" smtClean="0">
                <a:latin typeface="Courier"/>
                <a:cs typeface="Courier"/>
              </a:rPr>
              <a:t>[1</a:t>
            </a:r>
            <a:r>
              <a:rPr lang="en-GB" b="1" dirty="0">
                <a:latin typeface="Courier"/>
                <a:cs typeface="Courier"/>
              </a:rPr>
              <a:t>]</a:t>
            </a:r>
            <a:r>
              <a:rPr lang="en-GB" dirty="0"/>
              <a:t> is open for writing</a:t>
            </a:r>
          </a:p>
          <a:p>
            <a:pPr lvl="1"/>
            <a:r>
              <a:rPr lang="en-GB" dirty="0"/>
              <a:t>Some systems implement bidirectional pipes, both ends are readable/writable.</a:t>
            </a:r>
          </a:p>
          <a:p>
            <a:r>
              <a:rPr lang="en-GB" sz="2000" b="0" dirty="0"/>
              <a:t> Typical buffer size is 512 bytes (Minimum limit defined by POSIX). Reads and writes may be blocked by the buffer.</a:t>
            </a:r>
            <a:r>
              <a:rPr lang="x-none" sz="2000" b="0" dirty="0"/>
              <a:t> </a:t>
            </a:r>
            <a:endParaRPr lang="en-GB" sz="2000" b="0" dirty="0"/>
          </a:p>
          <a:p>
            <a:endParaRPr lang="en-GB" dirty="0"/>
          </a:p>
        </p:txBody>
      </p:sp>
    </p:spTree>
    <p:extLst>
      <p:ext uri="{BB962C8B-B14F-4D97-AF65-F5344CB8AC3E}">
        <p14:creationId xmlns:p14="http://schemas.microsoft.com/office/powerpoint/2010/main" val="3188867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1732" y="228600"/>
            <a:ext cx="8229600" cy="576263"/>
          </a:xfrm>
        </p:spPr>
        <p:txBody>
          <a:bodyPr/>
          <a:lstStyle/>
          <a:p>
            <a:pPr eaLnBrk="1" hangingPunct="1"/>
            <a:r>
              <a:rPr lang="en-US"/>
              <a:t>Message sending</a:t>
            </a:r>
          </a:p>
        </p:txBody>
      </p:sp>
      <p:sp>
        <p:nvSpPr>
          <p:cNvPr id="5" name="Text Box 4"/>
          <p:cNvSpPr txBox="1">
            <a:spLocks noChangeArrowheads="1"/>
          </p:cNvSpPr>
          <p:nvPr/>
        </p:nvSpPr>
        <p:spPr bwMode="auto">
          <a:xfrm>
            <a:off x="457200" y="1008062"/>
            <a:ext cx="8475662" cy="5262980"/>
          </a:xfrm>
          <a:prstGeom prst="rect">
            <a:avLst/>
          </a:prstGeom>
          <a:solidFill>
            <a:srgbClr val="F6F5BD"/>
          </a:solidFill>
          <a:ln w="12700">
            <a:solidFill>
              <a:schemeClr val="tx1"/>
            </a:solidFill>
            <a:miter lim="800000"/>
            <a:headEnd/>
            <a:tailEnd/>
          </a:ln>
          <a:effectLst/>
        </p:spPr>
        <p:txBody>
          <a:bodyPr wrap="square">
            <a:spAutoFit/>
          </a:bodyPr>
          <a:lstStyle/>
          <a:p>
            <a:r>
              <a:rPr lang="it-IT" sz="1600">
                <a:latin typeface="Courier"/>
                <a:cs typeface="Courier"/>
              </a:rPr>
              <a:t>#</a:t>
            </a:r>
            <a:r>
              <a:rPr lang="it-IT" sz="1600" err="1">
                <a:latin typeface="Courier"/>
                <a:cs typeface="Courier"/>
              </a:rPr>
              <a:t>define</a:t>
            </a:r>
            <a:r>
              <a:rPr lang="it-IT" sz="1600">
                <a:latin typeface="Courier"/>
                <a:cs typeface="Courier"/>
              </a:rPr>
              <a:t> MSGSZ     128</a:t>
            </a:r>
            <a:endParaRPr lang="en-US" sz="1600">
              <a:latin typeface="Courier"/>
              <a:cs typeface="Courier"/>
            </a:endParaRPr>
          </a:p>
          <a:p>
            <a:r>
              <a:rPr lang="de-DE" sz="1600" err="1">
                <a:latin typeface="Courier"/>
                <a:cs typeface="Courier"/>
              </a:rPr>
              <a:t>typedef</a:t>
            </a:r>
            <a:r>
              <a:rPr lang="de-DE" sz="1600">
                <a:latin typeface="Courier"/>
                <a:cs typeface="Courier"/>
              </a:rPr>
              <a:t> </a:t>
            </a:r>
            <a:r>
              <a:rPr lang="de-DE" sz="1600" err="1">
                <a:latin typeface="Courier"/>
                <a:cs typeface="Courier"/>
              </a:rPr>
              <a:t>struct</a:t>
            </a:r>
            <a:r>
              <a:rPr lang="de-DE" sz="1600">
                <a:latin typeface="Courier"/>
                <a:cs typeface="Courier"/>
              </a:rPr>
              <a:t> </a:t>
            </a:r>
            <a:r>
              <a:rPr lang="de-DE" sz="1600" err="1">
                <a:latin typeface="Courier"/>
                <a:cs typeface="Courier"/>
              </a:rPr>
              <a:t>msgbuf</a:t>
            </a:r>
            <a:r>
              <a:rPr lang="de-DE" sz="1600">
                <a:latin typeface="Courier"/>
                <a:cs typeface="Courier"/>
              </a:rPr>
              <a:t> { </a:t>
            </a:r>
            <a:r>
              <a:rPr lang="de-DE" sz="1600">
                <a:solidFill>
                  <a:srgbClr val="FF0000"/>
                </a:solidFill>
                <a:latin typeface="Courier"/>
                <a:cs typeface="Courier"/>
              </a:rPr>
              <a:t>/*</a:t>
            </a:r>
            <a:r>
              <a:rPr lang="de-DE" sz="1600" err="1">
                <a:solidFill>
                  <a:srgbClr val="FF0000"/>
                </a:solidFill>
                <a:latin typeface="Courier"/>
                <a:cs typeface="Courier"/>
              </a:rPr>
              <a:t>msg</a:t>
            </a:r>
            <a:r>
              <a:rPr lang="de-DE" sz="1600">
                <a:solidFill>
                  <a:srgbClr val="FF0000"/>
                </a:solidFill>
                <a:latin typeface="Courier"/>
                <a:cs typeface="Courier"/>
              </a:rPr>
              <a:t> </a:t>
            </a:r>
            <a:r>
              <a:rPr lang="de-DE" sz="1600" err="1">
                <a:solidFill>
                  <a:srgbClr val="FF0000"/>
                </a:solidFill>
                <a:latin typeface="Courier"/>
                <a:cs typeface="Courier"/>
              </a:rPr>
              <a:t>structure</a:t>
            </a:r>
            <a:r>
              <a:rPr lang="de-DE" sz="1600">
                <a:solidFill>
                  <a:srgbClr val="FF0000"/>
                </a:solidFill>
                <a:latin typeface="Courier"/>
                <a:cs typeface="Courier"/>
              </a:rPr>
              <a:t> */</a:t>
            </a:r>
          </a:p>
          <a:p>
            <a:r>
              <a:rPr lang="en-US" sz="1600">
                <a:latin typeface="Courier"/>
                <a:cs typeface="Courier"/>
              </a:rPr>
              <a:t>         long    </a:t>
            </a:r>
            <a:r>
              <a:rPr lang="en-US" sz="1600" err="1">
                <a:latin typeface="Courier"/>
                <a:cs typeface="Courier"/>
              </a:rPr>
              <a:t>mtype</a:t>
            </a:r>
            <a:r>
              <a:rPr lang="en-US" sz="1600">
                <a:latin typeface="Courier"/>
                <a:cs typeface="Courier"/>
              </a:rPr>
              <a:t>;</a:t>
            </a:r>
          </a:p>
          <a:p>
            <a:r>
              <a:rPr lang="da-DK" sz="1600">
                <a:latin typeface="Courier"/>
                <a:cs typeface="Courier"/>
              </a:rPr>
              <a:t>         </a:t>
            </a:r>
            <a:r>
              <a:rPr lang="da-DK" sz="1600" err="1">
                <a:latin typeface="Courier"/>
                <a:cs typeface="Courier"/>
              </a:rPr>
              <a:t>char</a:t>
            </a:r>
            <a:r>
              <a:rPr lang="da-DK" sz="1600">
                <a:latin typeface="Courier"/>
                <a:cs typeface="Courier"/>
              </a:rPr>
              <a:t>    </a:t>
            </a:r>
            <a:r>
              <a:rPr lang="da-DK" sz="1600" err="1">
                <a:latin typeface="Courier"/>
                <a:cs typeface="Courier"/>
              </a:rPr>
              <a:t>mtext</a:t>
            </a:r>
            <a:r>
              <a:rPr lang="da-DK" sz="1600">
                <a:latin typeface="Courier"/>
                <a:cs typeface="Courier"/>
              </a:rPr>
              <a:t>[MSGSZ];</a:t>
            </a:r>
          </a:p>
          <a:p>
            <a:r>
              <a:rPr lang="fi-FI" sz="1600">
                <a:latin typeface="Courier"/>
                <a:cs typeface="Courier"/>
              </a:rPr>
              <a:t>         } </a:t>
            </a:r>
            <a:r>
              <a:rPr lang="fi-FI" sz="1600" err="1">
                <a:latin typeface="Courier"/>
                <a:cs typeface="Courier"/>
              </a:rPr>
              <a:t>message_buf</a:t>
            </a:r>
            <a:r>
              <a:rPr lang="fi-FI" sz="1600">
                <a:latin typeface="Courier"/>
                <a:cs typeface="Courier"/>
              </a:rPr>
              <a:t>;</a:t>
            </a:r>
            <a:endParaRPr lang="en-US" sz="1600">
              <a:latin typeface="Courier"/>
              <a:cs typeface="Courier"/>
            </a:endParaRPr>
          </a:p>
          <a:p>
            <a:r>
              <a:rPr lang="en-US" sz="1600">
                <a:latin typeface="Courier"/>
                <a:cs typeface="Courier"/>
              </a:rPr>
              <a:t>main(){</a:t>
            </a:r>
          </a:p>
          <a:p>
            <a:r>
              <a:rPr lang="nb-NO" sz="1600">
                <a:latin typeface="Courier"/>
                <a:cs typeface="Courier"/>
              </a:rPr>
              <a:t>    </a:t>
            </a:r>
            <a:r>
              <a:rPr lang="nb-NO" sz="1600" err="1">
                <a:latin typeface="Courier"/>
                <a:cs typeface="Courier"/>
              </a:rPr>
              <a:t>int</a:t>
            </a:r>
            <a:r>
              <a:rPr lang="nb-NO" sz="1600">
                <a:latin typeface="Courier"/>
                <a:cs typeface="Courier"/>
              </a:rPr>
              <a:t> </a:t>
            </a:r>
            <a:r>
              <a:rPr lang="nb-NO" sz="1600" err="1">
                <a:latin typeface="Courier"/>
                <a:cs typeface="Courier"/>
              </a:rPr>
              <a:t>result</a:t>
            </a:r>
            <a:r>
              <a:rPr lang="nb-NO" sz="1600">
                <a:latin typeface="Courier"/>
                <a:cs typeface="Courier"/>
              </a:rPr>
              <a:t>, </a:t>
            </a:r>
            <a:r>
              <a:rPr lang="nb-NO" sz="1600" err="1">
                <a:latin typeface="Courier"/>
                <a:cs typeface="Courier"/>
              </a:rPr>
              <a:t>msgid</a:t>
            </a:r>
            <a:r>
              <a:rPr lang="nb-NO" sz="1600">
                <a:latin typeface="Courier"/>
                <a:cs typeface="Courier"/>
              </a:rPr>
              <a:t>, </a:t>
            </a:r>
            <a:r>
              <a:rPr lang="nb-NO" sz="1600" err="1">
                <a:latin typeface="Courier"/>
                <a:cs typeface="Courier"/>
              </a:rPr>
              <a:t>msgflg</a:t>
            </a:r>
            <a:r>
              <a:rPr lang="nb-NO" sz="1600">
                <a:latin typeface="Courier"/>
                <a:cs typeface="Courier"/>
              </a:rPr>
              <a:t> = IPC_CREAT | 0666;</a:t>
            </a:r>
          </a:p>
          <a:p>
            <a:r>
              <a:rPr lang="en-US" sz="1600">
                <a:latin typeface="Courier"/>
                <a:cs typeface="Courier"/>
              </a:rPr>
              <a:t>    </a:t>
            </a:r>
            <a:r>
              <a:rPr lang="en-US" sz="1600" err="1">
                <a:latin typeface="Courier"/>
                <a:cs typeface="Courier"/>
              </a:rPr>
              <a:t>key_t</a:t>
            </a:r>
            <a:r>
              <a:rPr lang="en-US" sz="1600">
                <a:latin typeface="Courier"/>
                <a:cs typeface="Courier"/>
              </a:rPr>
              <a:t> key;</a:t>
            </a:r>
          </a:p>
          <a:p>
            <a:r>
              <a:rPr lang="de-DE" sz="1600">
                <a:latin typeface="Courier"/>
                <a:cs typeface="Courier"/>
              </a:rPr>
              <a:t>    </a:t>
            </a:r>
            <a:r>
              <a:rPr lang="de-DE" sz="1600" err="1">
                <a:latin typeface="Courier"/>
                <a:cs typeface="Courier"/>
              </a:rPr>
              <a:t>message_buf</a:t>
            </a:r>
            <a:r>
              <a:rPr lang="de-DE" sz="1600">
                <a:latin typeface="Courier"/>
                <a:cs typeface="Courier"/>
              </a:rPr>
              <a:t> </a:t>
            </a:r>
            <a:r>
              <a:rPr lang="de-DE" sz="1600" err="1">
                <a:latin typeface="Courier"/>
                <a:cs typeface="Courier"/>
              </a:rPr>
              <a:t>sbuf</a:t>
            </a:r>
            <a:r>
              <a:rPr lang="de-DE" sz="1600">
                <a:latin typeface="Courier"/>
                <a:cs typeface="Courier"/>
              </a:rPr>
              <a:t>;</a:t>
            </a:r>
          </a:p>
          <a:p>
            <a:r>
              <a:rPr lang="en-US" sz="1600">
                <a:latin typeface="Courier"/>
                <a:cs typeface="Courier"/>
              </a:rPr>
              <a:t>    </a:t>
            </a:r>
            <a:r>
              <a:rPr lang="en-US" sz="1600" err="1">
                <a:latin typeface="Courier"/>
                <a:cs typeface="Courier"/>
              </a:rPr>
              <a:t>size_t</a:t>
            </a:r>
            <a:r>
              <a:rPr lang="en-US" sz="1600">
                <a:latin typeface="Courier"/>
                <a:cs typeface="Courier"/>
              </a:rPr>
              <a:t> </a:t>
            </a:r>
            <a:r>
              <a:rPr lang="en-US" sz="1600" err="1">
                <a:latin typeface="Courier"/>
                <a:cs typeface="Courier"/>
              </a:rPr>
              <a:t>buf_length</a:t>
            </a:r>
            <a:r>
              <a:rPr lang="en-US" sz="1600">
                <a:latin typeface="Courier"/>
                <a:cs typeface="Courier"/>
              </a:rPr>
              <a:t>;</a:t>
            </a:r>
          </a:p>
          <a:p>
            <a:endParaRPr lang="en-US" sz="1600">
              <a:latin typeface="Courier"/>
              <a:cs typeface="Courier"/>
            </a:endParaRPr>
          </a:p>
          <a:p>
            <a:r>
              <a:rPr lang="en-US" sz="1600">
                <a:solidFill>
                  <a:srgbClr val="0000FF"/>
                </a:solidFill>
                <a:latin typeface="Courier"/>
                <a:cs typeface="Courier"/>
              </a:rPr>
              <a:t>    key = 1234;</a:t>
            </a:r>
          </a:p>
          <a:p>
            <a:r>
              <a:rPr lang="nb-NO" sz="1600">
                <a:latin typeface="Courier"/>
                <a:cs typeface="Courier"/>
              </a:rPr>
              <a:t>    </a:t>
            </a:r>
            <a:r>
              <a:rPr lang="nb-NO" sz="1600" err="1">
                <a:solidFill>
                  <a:schemeClr val="accent2"/>
                </a:solidFill>
                <a:latin typeface="Courier"/>
                <a:cs typeface="Courier"/>
              </a:rPr>
              <a:t>msqid</a:t>
            </a:r>
            <a:r>
              <a:rPr lang="nb-NO" sz="1600">
                <a:solidFill>
                  <a:schemeClr val="accent2"/>
                </a:solidFill>
                <a:latin typeface="Courier"/>
                <a:cs typeface="Courier"/>
              </a:rPr>
              <a:t> = </a:t>
            </a:r>
            <a:r>
              <a:rPr lang="nb-NO" sz="1600" err="1">
                <a:solidFill>
                  <a:schemeClr val="accent2"/>
                </a:solidFill>
                <a:latin typeface="Courier"/>
                <a:cs typeface="Courier"/>
              </a:rPr>
              <a:t>msgget</a:t>
            </a:r>
            <a:r>
              <a:rPr lang="nb-NO" sz="1600">
                <a:solidFill>
                  <a:schemeClr val="accent2"/>
                </a:solidFill>
                <a:latin typeface="Courier"/>
                <a:cs typeface="Courier"/>
              </a:rPr>
              <a:t>(</a:t>
            </a:r>
            <a:r>
              <a:rPr lang="nb-NO" sz="1600" err="1">
                <a:solidFill>
                  <a:schemeClr val="accent2"/>
                </a:solidFill>
                <a:latin typeface="Courier"/>
                <a:cs typeface="Courier"/>
              </a:rPr>
              <a:t>key</a:t>
            </a:r>
            <a:r>
              <a:rPr lang="nb-NO" sz="1600">
                <a:solidFill>
                  <a:schemeClr val="accent2"/>
                </a:solidFill>
                <a:latin typeface="Courier"/>
                <a:cs typeface="Courier"/>
              </a:rPr>
              <a:t>, </a:t>
            </a:r>
            <a:r>
              <a:rPr lang="nb-NO" sz="1600" err="1">
                <a:solidFill>
                  <a:schemeClr val="accent2"/>
                </a:solidFill>
                <a:latin typeface="Courier"/>
                <a:cs typeface="Courier"/>
              </a:rPr>
              <a:t>msgflg</a:t>
            </a:r>
            <a:r>
              <a:rPr lang="nb-NO" sz="1600">
                <a:solidFill>
                  <a:schemeClr val="accent2"/>
                </a:solidFill>
                <a:latin typeface="Courier"/>
                <a:cs typeface="Courier"/>
              </a:rPr>
              <a:t>);</a:t>
            </a:r>
            <a:endParaRPr lang="en-US" sz="1600">
              <a:solidFill>
                <a:schemeClr val="accent2"/>
              </a:solidFill>
              <a:latin typeface="Courier"/>
              <a:cs typeface="Courier"/>
            </a:endParaRPr>
          </a:p>
          <a:p>
            <a:r>
              <a:rPr lang="en-US" sz="1600">
                <a:latin typeface="Courier"/>
                <a:cs typeface="Courier"/>
              </a:rPr>
              <a:t>    </a:t>
            </a:r>
            <a:r>
              <a:rPr lang="en-US" sz="1600" err="1">
                <a:latin typeface="Courier"/>
                <a:cs typeface="Courier"/>
              </a:rPr>
              <a:t>sbuf.mtype</a:t>
            </a:r>
            <a:r>
              <a:rPr lang="en-US" sz="1600">
                <a:latin typeface="Courier"/>
                <a:cs typeface="Courier"/>
              </a:rPr>
              <a:t> = 1; </a:t>
            </a:r>
            <a:r>
              <a:rPr lang="en-US" sz="1600">
                <a:solidFill>
                  <a:srgbClr val="FF0000"/>
                </a:solidFill>
                <a:latin typeface="Courier"/>
                <a:cs typeface="Courier"/>
              </a:rPr>
              <a:t>/*send a </a:t>
            </a:r>
            <a:r>
              <a:rPr lang="en-US" sz="1600" err="1">
                <a:solidFill>
                  <a:srgbClr val="FF0000"/>
                </a:solidFill>
                <a:latin typeface="Courier"/>
                <a:cs typeface="Courier"/>
              </a:rPr>
              <a:t>msg</a:t>
            </a:r>
            <a:r>
              <a:rPr lang="en-US" sz="1600">
                <a:solidFill>
                  <a:srgbClr val="FF0000"/>
                </a:solidFill>
                <a:latin typeface="Courier"/>
                <a:cs typeface="Courier"/>
              </a:rPr>
              <a:t> of type 1 */</a:t>
            </a:r>
          </a:p>
          <a:p>
            <a:r>
              <a:rPr lang="en-US" sz="1600">
                <a:latin typeface="Courier"/>
                <a:cs typeface="Courier"/>
              </a:rPr>
              <a:t>    </a:t>
            </a:r>
            <a:r>
              <a:rPr lang="en-US" sz="1600" err="1">
                <a:latin typeface="Courier"/>
                <a:cs typeface="Courier"/>
              </a:rPr>
              <a:t>strcpy</a:t>
            </a:r>
            <a:r>
              <a:rPr lang="en-US" sz="1600">
                <a:latin typeface="Courier"/>
                <a:cs typeface="Courier"/>
              </a:rPr>
              <a:t>(</a:t>
            </a:r>
            <a:r>
              <a:rPr lang="en-US" sz="1600" err="1">
                <a:latin typeface="Courier"/>
                <a:cs typeface="Courier"/>
              </a:rPr>
              <a:t>sbuf.mtext</a:t>
            </a:r>
            <a:r>
              <a:rPr lang="en-US" sz="1600">
                <a:latin typeface="Courier"/>
                <a:cs typeface="Courier"/>
              </a:rPr>
              <a:t>, "Did you get this?");</a:t>
            </a:r>
          </a:p>
          <a:p>
            <a:r>
              <a:rPr lang="en-US" sz="1600">
                <a:latin typeface="Courier"/>
                <a:cs typeface="Courier"/>
              </a:rPr>
              <a:t>    </a:t>
            </a:r>
            <a:r>
              <a:rPr lang="en-US" sz="1600" err="1">
                <a:latin typeface="Courier"/>
                <a:cs typeface="Courier"/>
              </a:rPr>
              <a:t>buf_length</a:t>
            </a:r>
            <a:r>
              <a:rPr lang="en-US" sz="1600">
                <a:latin typeface="Courier"/>
                <a:cs typeface="Courier"/>
              </a:rPr>
              <a:t> = </a:t>
            </a:r>
            <a:r>
              <a:rPr lang="en-US" sz="1600" err="1">
                <a:latin typeface="Courier"/>
                <a:cs typeface="Courier"/>
              </a:rPr>
              <a:t>strlen</a:t>
            </a:r>
            <a:r>
              <a:rPr lang="en-US" sz="1600">
                <a:latin typeface="Courier"/>
                <a:cs typeface="Courier"/>
              </a:rPr>
              <a:t>(</a:t>
            </a:r>
            <a:r>
              <a:rPr lang="en-US" sz="1600" err="1">
                <a:latin typeface="Courier"/>
                <a:cs typeface="Courier"/>
              </a:rPr>
              <a:t>sbuf.mtext</a:t>
            </a:r>
            <a:r>
              <a:rPr lang="en-US" sz="1600">
                <a:latin typeface="Courier"/>
                <a:cs typeface="Courier"/>
              </a:rPr>
              <a:t>) + 1 ;</a:t>
            </a:r>
          </a:p>
          <a:p>
            <a:r>
              <a:rPr lang="en-US" sz="1600">
                <a:latin typeface="Courier"/>
                <a:cs typeface="Courier"/>
              </a:rPr>
              <a:t>    </a:t>
            </a:r>
            <a:r>
              <a:rPr lang="en-US" sz="1600">
                <a:solidFill>
                  <a:srgbClr val="FF0000"/>
                </a:solidFill>
                <a:latin typeface="Courier"/>
                <a:cs typeface="Courier"/>
              </a:rPr>
              <a:t>/* send </a:t>
            </a:r>
            <a:r>
              <a:rPr lang="en-US" sz="1600" err="1">
                <a:solidFill>
                  <a:srgbClr val="FF0000"/>
                </a:solidFill>
                <a:latin typeface="Courier"/>
                <a:cs typeface="Courier"/>
              </a:rPr>
              <a:t>msg</a:t>
            </a:r>
            <a:r>
              <a:rPr lang="en-US" sz="1600">
                <a:solidFill>
                  <a:srgbClr val="FF0000"/>
                </a:solidFill>
                <a:latin typeface="Courier"/>
                <a:cs typeface="Courier"/>
              </a:rPr>
              <a:t> */   </a:t>
            </a:r>
          </a:p>
          <a:p>
            <a:r>
              <a:rPr lang="en-US" sz="1600">
                <a:solidFill>
                  <a:schemeClr val="accent2"/>
                </a:solidFill>
                <a:latin typeface="Courier"/>
                <a:cs typeface="Courier"/>
              </a:rPr>
              <a:t>    result = </a:t>
            </a:r>
            <a:r>
              <a:rPr lang="en-US" sz="1600" err="1">
                <a:solidFill>
                  <a:schemeClr val="accent2"/>
                </a:solidFill>
                <a:latin typeface="Courier"/>
                <a:cs typeface="Courier"/>
              </a:rPr>
              <a:t>msgsnd</a:t>
            </a:r>
            <a:r>
              <a:rPr lang="en-US" sz="1600">
                <a:solidFill>
                  <a:schemeClr val="accent2"/>
                </a:solidFill>
                <a:latin typeface="Courier"/>
                <a:cs typeface="Courier"/>
              </a:rPr>
              <a:t>(</a:t>
            </a:r>
            <a:r>
              <a:rPr lang="en-US" sz="1600" err="1">
                <a:solidFill>
                  <a:schemeClr val="accent2"/>
                </a:solidFill>
                <a:latin typeface="Courier"/>
                <a:cs typeface="Courier"/>
              </a:rPr>
              <a:t>msqid</a:t>
            </a:r>
            <a:r>
              <a:rPr lang="en-US" sz="1600">
                <a:solidFill>
                  <a:schemeClr val="accent2"/>
                </a:solidFill>
                <a:latin typeface="Courier"/>
                <a:cs typeface="Courier"/>
              </a:rPr>
              <a:t>, &amp;</a:t>
            </a:r>
            <a:r>
              <a:rPr lang="en-US" sz="1600" err="1">
                <a:solidFill>
                  <a:schemeClr val="accent2"/>
                </a:solidFill>
                <a:latin typeface="Courier"/>
                <a:cs typeface="Courier"/>
              </a:rPr>
              <a:t>sbuf</a:t>
            </a:r>
            <a:r>
              <a:rPr lang="en-US" sz="1600">
                <a:solidFill>
                  <a:schemeClr val="accent2"/>
                </a:solidFill>
                <a:latin typeface="Courier"/>
                <a:cs typeface="Courier"/>
              </a:rPr>
              <a:t>, </a:t>
            </a:r>
            <a:r>
              <a:rPr lang="en-US" sz="1600" err="1">
                <a:solidFill>
                  <a:schemeClr val="accent2"/>
                </a:solidFill>
                <a:latin typeface="Courier"/>
                <a:cs typeface="Courier"/>
              </a:rPr>
              <a:t>buf_length</a:t>
            </a:r>
            <a:r>
              <a:rPr lang="en-US" sz="1600">
                <a:solidFill>
                  <a:schemeClr val="accent2"/>
                </a:solidFill>
                <a:latin typeface="Courier"/>
                <a:cs typeface="Courier"/>
              </a:rPr>
              <a:t>, IPC_NOWAIT); </a:t>
            </a:r>
          </a:p>
          <a:p>
            <a:r>
              <a:rPr lang="en-US" sz="1600">
                <a:latin typeface="Courier"/>
                <a:cs typeface="Courier"/>
              </a:rPr>
              <a:t>    </a:t>
            </a:r>
            <a:r>
              <a:rPr lang="de-DE" sz="1600" err="1">
                <a:latin typeface="Courier"/>
                <a:cs typeface="Courier"/>
              </a:rPr>
              <a:t>printf</a:t>
            </a:r>
            <a:r>
              <a:rPr lang="de-DE" sz="1600">
                <a:latin typeface="Courier"/>
                <a:cs typeface="Courier"/>
              </a:rPr>
              <a:t>("Message: \"%s\" </a:t>
            </a:r>
            <a:r>
              <a:rPr lang="de-DE" sz="1600" err="1">
                <a:latin typeface="Courier"/>
                <a:cs typeface="Courier"/>
              </a:rPr>
              <a:t>Sent</a:t>
            </a:r>
            <a:r>
              <a:rPr lang="de-DE" sz="1600">
                <a:latin typeface="Courier"/>
                <a:cs typeface="Courier"/>
              </a:rPr>
              <a:t>\</a:t>
            </a:r>
            <a:r>
              <a:rPr lang="de-DE" sz="1600" err="1">
                <a:latin typeface="Courier"/>
                <a:cs typeface="Courier"/>
              </a:rPr>
              <a:t>n</a:t>
            </a:r>
            <a:r>
              <a:rPr lang="de-DE" sz="1600">
                <a:latin typeface="Courier"/>
                <a:cs typeface="Courier"/>
              </a:rPr>
              <a:t>", </a:t>
            </a:r>
            <a:r>
              <a:rPr lang="de-DE" sz="1600" err="1">
                <a:latin typeface="Courier"/>
                <a:cs typeface="Courier"/>
              </a:rPr>
              <a:t>sbuf.mtext</a:t>
            </a:r>
            <a:r>
              <a:rPr lang="de-DE" sz="1600">
                <a:latin typeface="Courier"/>
                <a:cs typeface="Courier"/>
              </a:rPr>
              <a:t>);</a:t>
            </a:r>
          </a:p>
          <a:p>
            <a:r>
              <a:rPr lang="en-US" sz="1600">
                <a:latin typeface="Courier"/>
                <a:cs typeface="Courier"/>
              </a:rPr>
              <a:t>    exit(0);</a:t>
            </a:r>
          </a:p>
          <a:p>
            <a:r>
              <a:rPr lang="en-US" sz="1600">
                <a:latin typeface="Courier"/>
                <a:cs typeface="Courier"/>
              </a:rPr>
              <a:t>}</a:t>
            </a:r>
          </a:p>
        </p:txBody>
      </p:sp>
    </p:spTree>
    <p:extLst>
      <p:ext uri="{BB962C8B-B14F-4D97-AF65-F5344CB8AC3E}">
        <p14:creationId xmlns:p14="http://schemas.microsoft.com/office/powerpoint/2010/main" val="386354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1732" y="228600"/>
            <a:ext cx="8229600" cy="576263"/>
          </a:xfrm>
        </p:spPr>
        <p:txBody>
          <a:bodyPr/>
          <a:lstStyle/>
          <a:p>
            <a:pPr eaLnBrk="1" hangingPunct="1"/>
            <a:r>
              <a:rPr lang="en-US"/>
              <a:t>Message receiving</a:t>
            </a:r>
          </a:p>
        </p:txBody>
      </p:sp>
      <p:sp>
        <p:nvSpPr>
          <p:cNvPr id="5" name="Text Box 4"/>
          <p:cNvSpPr txBox="1">
            <a:spLocks noChangeArrowheads="1"/>
          </p:cNvSpPr>
          <p:nvPr/>
        </p:nvSpPr>
        <p:spPr bwMode="auto">
          <a:xfrm>
            <a:off x="457200" y="1008062"/>
            <a:ext cx="8475662" cy="4278094"/>
          </a:xfrm>
          <a:prstGeom prst="rect">
            <a:avLst/>
          </a:prstGeom>
          <a:solidFill>
            <a:srgbClr val="F6F5BD"/>
          </a:solidFill>
          <a:ln w="12700">
            <a:solidFill>
              <a:schemeClr val="tx1"/>
            </a:solidFill>
            <a:miter lim="800000"/>
            <a:headEnd/>
            <a:tailEnd/>
          </a:ln>
          <a:effectLst/>
        </p:spPr>
        <p:txBody>
          <a:bodyPr wrap="square">
            <a:spAutoFit/>
          </a:bodyPr>
          <a:lstStyle/>
          <a:p>
            <a:pPr>
              <a:buFont typeface="Wingdings" charset="2"/>
              <a:buNone/>
            </a:pPr>
            <a:r>
              <a:rPr lang="en-US" sz="1600">
                <a:latin typeface="Courier"/>
                <a:cs typeface="Courier"/>
              </a:rPr>
              <a:t>#define MSGSZ     128</a:t>
            </a:r>
          </a:p>
          <a:p>
            <a:pPr>
              <a:buFont typeface="Wingdings" charset="2"/>
              <a:buNone/>
            </a:pPr>
            <a:r>
              <a:rPr lang="en-US" sz="1600" err="1">
                <a:latin typeface="Courier"/>
                <a:cs typeface="Courier"/>
              </a:rPr>
              <a:t>typedef</a:t>
            </a:r>
            <a:r>
              <a:rPr lang="en-US" sz="1600">
                <a:latin typeface="Courier"/>
                <a:cs typeface="Courier"/>
              </a:rPr>
              <a:t> </a:t>
            </a:r>
            <a:r>
              <a:rPr lang="en-US" sz="1600" err="1">
                <a:latin typeface="Courier"/>
                <a:cs typeface="Courier"/>
              </a:rPr>
              <a:t>struct</a:t>
            </a:r>
            <a:r>
              <a:rPr lang="en-US" sz="1600">
                <a:latin typeface="Courier"/>
                <a:cs typeface="Courier"/>
              </a:rPr>
              <a:t> </a:t>
            </a:r>
            <a:r>
              <a:rPr lang="en-US" sz="1600" err="1">
                <a:latin typeface="Courier"/>
                <a:cs typeface="Courier"/>
              </a:rPr>
              <a:t>msgbuf</a:t>
            </a:r>
            <a:r>
              <a:rPr lang="en-US" sz="1600">
                <a:latin typeface="Courier"/>
                <a:cs typeface="Courier"/>
              </a:rPr>
              <a:t> { </a:t>
            </a:r>
            <a:r>
              <a:rPr lang="en-US" sz="1600">
                <a:solidFill>
                  <a:srgbClr val="FF0000"/>
                </a:solidFill>
                <a:latin typeface="Courier"/>
                <a:cs typeface="Courier"/>
              </a:rPr>
              <a:t>/* </a:t>
            </a:r>
            <a:r>
              <a:rPr lang="en-US" sz="1600" err="1">
                <a:solidFill>
                  <a:srgbClr val="FF0000"/>
                </a:solidFill>
                <a:latin typeface="Courier"/>
                <a:cs typeface="Courier"/>
              </a:rPr>
              <a:t>msg</a:t>
            </a:r>
            <a:r>
              <a:rPr lang="en-US" sz="1600">
                <a:solidFill>
                  <a:srgbClr val="FF0000"/>
                </a:solidFill>
                <a:latin typeface="Courier"/>
                <a:cs typeface="Courier"/>
              </a:rPr>
              <a:t> </a:t>
            </a:r>
            <a:r>
              <a:rPr lang="en-US" sz="1600" err="1">
                <a:solidFill>
                  <a:srgbClr val="FF0000"/>
                </a:solidFill>
                <a:latin typeface="Courier"/>
                <a:cs typeface="Courier"/>
              </a:rPr>
              <a:t>struct</a:t>
            </a:r>
            <a:r>
              <a:rPr lang="en-US" sz="1600">
                <a:solidFill>
                  <a:srgbClr val="FF0000"/>
                </a:solidFill>
                <a:latin typeface="Courier"/>
                <a:cs typeface="Courier"/>
              </a:rPr>
              <a:t> */</a:t>
            </a:r>
          </a:p>
          <a:p>
            <a:pPr>
              <a:buFont typeface="Wingdings" charset="2"/>
              <a:buNone/>
            </a:pPr>
            <a:r>
              <a:rPr lang="en-US" sz="1600">
                <a:latin typeface="Courier"/>
                <a:cs typeface="Courier"/>
              </a:rPr>
              <a:t>    long    </a:t>
            </a:r>
            <a:r>
              <a:rPr lang="en-US" sz="1600" err="1">
                <a:latin typeface="Courier"/>
                <a:cs typeface="Courier"/>
              </a:rPr>
              <a:t>mtype</a:t>
            </a:r>
            <a:r>
              <a:rPr lang="en-US" sz="1600">
                <a:latin typeface="Courier"/>
                <a:cs typeface="Courier"/>
              </a:rPr>
              <a:t>;</a:t>
            </a:r>
          </a:p>
          <a:p>
            <a:pPr>
              <a:buFont typeface="Wingdings" charset="2"/>
              <a:buNone/>
            </a:pPr>
            <a:r>
              <a:rPr lang="en-US" sz="1600">
                <a:latin typeface="Courier"/>
                <a:cs typeface="Courier"/>
              </a:rPr>
              <a:t>    char    </a:t>
            </a:r>
            <a:r>
              <a:rPr lang="en-US" sz="1600" err="1">
                <a:latin typeface="Courier"/>
                <a:cs typeface="Courier"/>
              </a:rPr>
              <a:t>mtext</a:t>
            </a:r>
            <a:r>
              <a:rPr lang="en-US" sz="1600">
                <a:latin typeface="Courier"/>
                <a:cs typeface="Courier"/>
              </a:rPr>
              <a:t>[MSGSZ];</a:t>
            </a:r>
          </a:p>
          <a:p>
            <a:pPr>
              <a:buFont typeface="Wingdings" charset="2"/>
              <a:buNone/>
            </a:pPr>
            <a:r>
              <a:rPr lang="en-US" sz="1600">
                <a:latin typeface="Courier"/>
                <a:cs typeface="Courier"/>
              </a:rPr>
              <a:t>} </a:t>
            </a:r>
            <a:r>
              <a:rPr lang="en-US" sz="1600" err="1">
                <a:latin typeface="Courier"/>
                <a:cs typeface="Courier"/>
              </a:rPr>
              <a:t>message_buf</a:t>
            </a:r>
            <a:r>
              <a:rPr lang="en-US" sz="1600">
                <a:latin typeface="Courier"/>
                <a:cs typeface="Courier"/>
              </a:rPr>
              <a:t>;</a:t>
            </a:r>
          </a:p>
          <a:p>
            <a:pPr>
              <a:buFont typeface="Wingdings" charset="2"/>
              <a:buNone/>
            </a:pPr>
            <a:r>
              <a:rPr lang="en-US" sz="1600">
                <a:latin typeface="Courier"/>
                <a:cs typeface="Courier"/>
              </a:rPr>
              <a:t>main(){</a:t>
            </a:r>
          </a:p>
          <a:p>
            <a:pPr>
              <a:buFont typeface="Wingdings" charset="2"/>
              <a:buNone/>
            </a:pPr>
            <a:r>
              <a:rPr lang="en-US" sz="1600">
                <a:latin typeface="Courier"/>
                <a:cs typeface="Courier"/>
              </a:rPr>
              <a:t>    </a:t>
            </a:r>
            <a:r>
              <a:rPr lang="en-US" sz="1600" err="1">
                <a:latin typeface="Courier"/>
                <a:cs typeface="Courier"/>
              </a:rPr>
              <a:t>int</a:t>
            </a:r>
            <a:r>
              <a:rPr lang="en-US" sz="1600">
                <a:latin typeface="Courier"/>
                <a:cs typeface="Courier"/>
              </a:rPr>
              <a:t> </a:t>
            </a:r>
            <a:r>
              <a:rPr lang="en-US" sz="1600" err="1">
                <a:latin typeface="Courier"/>
                <a:cs typeface="Courier"/>
              </a:rPr>
              <a:t>msqid</a:t>
            </a:r>
            <a:r>
              <a:rPr lang="en-US" sz="1600">
                <a:latin typeface="Courier"/>
                <a:cs typeface="Courier"/>
              </a:rPr>
              <a:t>;</a:t>
            </a:r>
          </a:p>
          <a:p>
            <a:pPr>
              <a:buFont typeface="Wingdings" charset="2"/>
              <a:buNone/>
            </a:pPr>
            <a:r>
              <a:rPr lang="en-US" sz="1600">
                <a:latin typeface="Courier"/>
                <a:cs typeface="Courier"/>
              </a:rPr>
              <a:t>    </a:t>
            </a:r>
            <a:r>
              <a:rPr lang="en-US" sz="1600" err="1">
                <a:latin typeface="Courier"/>
                <a:cs typeface="Courier"/>
              </a:rPr>
              <a:t>key_t</a:t>
            </a:r>
            <a:r>
              <a:rPr lang="en-US" sz="1600">
                <a:latin typeface="Courier"/>
                <a:cs typeface="Courier"/>
              </a:rPr>
              <a:t> key;</a:t>
            </a:r>
          </a:p>
          <a:p>
            <a:pPr>
              <a:buFont typeface="Wingdings" charset="2"/>
              <a:buNone/>
            </a:pPr>
            <a:r>
              <a:rPr lang="en-US" sz="1600">
                <a:latin typeface="Courier"/>
                <a:cs typeface="Courier"/>
              </a:rPr>
              <a:t>    </a:t>
            </a:r>
            <a:r>
              <a:rPr lang="en-US" sz="1600" err="1">
                <a:latin typeface="Courier"/>
                <a:cs typeface="Courier"/>
              </a:rPr>
              <a:t>message_buf</a:t>
            </a:r>
            <a:r>
              <a:rPr lang="en-US" sz="1600">
                <a:latin typeface="Courier"/>
                <a:cs typeface="Courier"/>
              </a:rPr>
              <a:t>  </a:t>
            </a:r>
            <a:r>
              <a:rPr lang="en-US" sz="1600" err="1">
                <a:latin typeface="Courier"/>
                <a:cs typeface="Courier"/>
              </a:rPr>
              <a:t>rbuf</a:t>
            </a:r>
            <a:r>
              <a:rPr lang="en-US" sz="1600">
                <a:latin typeface="Courier"/>
                <a:cs typeface="Courier"/>
              </a:rPr>
              <a:t>;</a:t>
            </a:r>
          </a:p>
          <a:p>
            <a:pPr>
              <a:buFont typeface="Wingdings" charset="2"/>
              <a:buNone/>
            </a:pPr>
            <a:r>
              <a:rPr lang="en-US" sz="1600">
                <a:solidFill>
                  <a:srgbClr val="0000FF"/>
                </a:solidFill>
                <a:latin typeface="Courier"/>
                <a:cs typeface="Courier"/>
              </a:rPr>
              <a:t>    key = 1234;</a:t>
            </a:r>
          </a:p>
          <a:p>
            <a:pPr>
              <a:buFont typeface="Wingdings" charset="2"/>
              <a:buNone/>
            </a:pPr>
            <a:r>
              <a:rPr lang="en-US" sz="1600">
                <a:solidFill>
                  <a:schemeClr val="accent2"/>
                </a:solidFill>
                <a:latin typeface="Courier"/>
                <a:cs typeface="Courier"/>
              </a:rPr>
              <a:t>    </a:t>
            </a:r>
            <a:r>
              <a:rPr lang="en-US" sz="1600" err="1">
                <a:solidFill>
                  <a:schemeClr val="accent2"/>
                </a:solidFill>
                <a:latin typeface="Courier"/>
                <a:cs typeface="Courier"/>
              </a:rPr>
              <a:t>msqid</a:t>
            </a:r>
            <a:r>
              <a:rPr lang="en-US" sz="1600">
                <a:solidFill>
                  <a:schemeClr val="accent2"/>
                </a:solidFill>
                <a:latin typeface="Courier"/>
                <a:cs typeface="Courier"/>
              </a:rPr>
              <a:t> = </a:t>
            </a:r>
            <a:r>
              <a:rPr lang="en-US" sz="1600" err="1">
                <a:solidFill>
                  <a:schemeClr val="accent2"/>
                </a:solidFill>
                <a:latin typeface="Courier"/>
                <a:cs typeface="Courier"/>
              </a:rPr>
              <a:t>msgget</a:t>
            </a:r>
            <a:r>
              <a:rPr lang="en-US" sz="1600">
                <a:solidFill>
                  <a:schemeClr val="accent2"/>
                </a:solidFill>
                <a:latin typeface="Courier"/>
                <a:cs typeface="Courier"/>
              </a:rPr>
              <a:t>(key, 0666);</a:t>
            </a:r>
          </a:p>
          <a:p>
            <a:pPr>
              <a:buFont typeface="Wingdings" charset="2"/>
              <a:buNone/>
            </a:pPr>
            <a:r>
              <a:rPr lang="en-US" sz="1600">
                <a:latin typeface="Courier"/>
                <a:cs typeface="Courier"/>
              </a:rPr>
              <a:t>    </a:t>
            </a:r>
            <a:r>
              <a:rPr lang="en-US" sz="1600">
                <a:solidFill>
                  <a:srgbClr val="FF0000"/>
                </a:solidFill>
                <a:latin typeface="Courier"/>
                <a:cs typeface="Courier"/>
              </a:rPr>
              <a:t>/* receive </a:t>
            </a:r>
            <a:r>
              <a:rPr lang="en-US" sz="1600" err="1">
                <a:solidFill>
                  <a:srgbClr val="FF0000"/>
                </a:solidFill>
                <a:latin typeface="Courier"/>
                <a:cs typeface="Courier"/>
              </a:rPr>
              <a:t>msg</a:t>
            </a:r>
            <a:r>
              <a:rPr lang="en-US" sz="1600">
                <a:solidFill>
                  <a:srgbClr val="FF0000"/>
                </a:solidFill>
                <a:latin typeface="Courier"/>
                <a:cs typeface="Courier"/>
              </a:rPr>
              <a:t> */</a:t>
            </a:r>
          </a:p>
          <a:p>
            <a:pPr>
              <a:buFont typeface="Wingdings" charset="2"/>
              <a:buNone/>
            </a:pPr>
            <a:r>
              <a:rPr lang="en-US" sz="1600">
                <a:solidFill>
                  <a:schemeClr val="accent2"/>
                </a:solidFill>
                <a:latin typeface="Courier"/>
                <a:cs typeface="Courier"/>
              </a:rPr>
              <a:t>    result = </a:t>
            </a:r>
            <a:r>
              <a:rPr lang="en-US" sz="1600" err="1">
                <a:solidFill>
                  <a:schemeClr val="accent2"/>
                </a:solidFill>
                <a:latin typeface="Courier"/>
                <a:cs typeface="Courier"/>
              </a:rPr>
              <a:t>msgrcv</a:t>
            </a:r>
            <a:r>
              <a:rPr lang="en-US" sz="1600">
                <a:solidFill>
                  <a:schemeClr val="accent2"/>
                </a:solidFill>
                <a:latin typeface="Courier"/>
                <a:cs typeface="Courier"/>
              </a:rPr>
              <a:t>(</a:t>
            </a:r>
            <a:r>
              <a:rPr lang="en-US" sz="1600" err="1">
                <a:solidFill>
                  <a:schemeClr val="accent2"/>
                </a:solidFill>
                <a:latin typeface="Courier"/>
                <a:cs typeface="Courier"/>
              </a:rPr>
              <a:t>msqid</a:t>
            </a:r>
            <a:r>
              <a:rPr lang="en-US" sz="1600">
                <a:solidFill>
                  <a:schemeClr val="accent2"/>
                </a:solidFill>
                <a:latin typeface="Courier"/>
                <a:cs typeface="Courier"/>
              </a:rPr>
              <a:t>, &amp;</a:t>
            </a:r>
            <a:r>
              <a:rPr lang="en-US" sz="1600" err="1">
                <a:solidFill>
                  <a:schemeClr val="accent2"/>
                </a:solidFill>
                <a:latin typeface="Courier"/>
                <a:cs typeface="Courier"/>
              </a:rPr>
              <a:t>rbuf</a:t>
            </a:r>
            <a:r>
              <a:rPr lang="en-US" sz="1600">
                <a:solidFill>
                  <a:schemeClr val="accent2"/>
                </a:solidFill>
                <a:latin typeface="Courier"/>
                <a:cs typeface="Courier"/>
              </a:rPr>
              <a:t>, MSGSZ, 1, 0);</a:t>
            </a:r>
          </a:p>
          <a:p>
            <a:r>
              <a:rPr lang="en-US" sz="1600">
                <a:latin typeface="Courier"/>
                <a:cs typeface="Courier"/>
              </a:rPr>
              <a:t>    </a:t>
            </a:r>
            <a:r>
              <a:rPr lang="en-US" sz="1600">
                <a:solidFill>
                  <a:srgbClr val="FF0000"/>
                </a:solidFill>
                <a:latin typeface="Courier"/>
                <a:cs typeface="Courier"/>
              </a:rPr>
              <a:t>/* print </a:t>
            </a:r>
            <a:r>
              <a:rPr lang="en-US" sz="1600" err="1">
                <a:solidFill>
                  <a:srgbClr val="FF0000"/>
                </a:solidFill>
                <a:latin typeface="Courier"/>
                <a:cs typeface="Courier"/>
              </a:rPr>
              <a:t>msg</a:t>
            </a:r>
            <a:r>
              <a:rPr lang="en-US" sz="1600">
                <a:solidFill>
                  <a:srgbClr val="FF0000"/>
                </a:solidFill>
                <a:latin typeface="Courier"/>
                <a:cs typeface="Courier"/>
              </a:rPr>
              <a:t> */</a:t>
            </a:r>
            <a:endParaRPr lang="en-US" sz="1600">
              <a:latin typeface="Courier"/>
              <a:cs typeface="Courier"/>
            </a:endParaRPr>
          </a:p>
          <a:p>
            <a:pPr>
              <a:buFont typeface="Wingdings" charset="2"/>
              <a:buNone/>
            </a:pPr>
            <a:r>
              <a:rPr lang="en-US" sz="1600">
                <a:latin typeface="Courier"/>
                <a:cs typeface="Courier"/>
              </a:rPr>
              <a:t>    </a:t>
            </a:r>
            <a:r>
              <a:rPr lang="en-US" sz="1600" err="1">
                <a:latin typeface="Courier"/>
                <a:cs typeface="Courier"/>
              </a:rPr>
              <a:t>printf</a:t>
            </a:r>
            <a:r>
              <a:rPr lang="en-US" sz="1600">
                <a:latin typeface="Courier"/>
                <a:cs typeface="Courier"/>
              </a:rPr>
              <a:t>("%s\n", </a:t>
            </a:r>
            <a:r>
              <a:rPr lang="en-US" sz="1600" err="1">
                <a:latin typeface="Courier"/>
                <a:cs typeface="Courier"/>
              </a:rPr>
              <a:t>rbuf.mtext</a:t>
            </a:r>
            <a:r>
              <a:rPr lang="en-US" sz="1600">
                <a:latin typeface="Courier"/>
                <a:cs typeface="Courier"/>
              </a:rPr>
              <a:t>); </a:t>
            </a:r>
          </a:p>
          <a:p>
            <a:pPr>
              <a:buFont typeface="Wingdings" charset="2"/>
              <a:buNone/>
            </a:pPr>
            <a:r>
              <a:rPr lang="en-US" sz="1600">
                <a:latin typeface="Courier"/>
                <a:cs typeface="Courier"/>
              </a:rPr>
              <a:t>    exit(0);</a:t>
            </a:r>
          </a:p>
          <a:p>
            <a:pPr>
              <a:buFont typeface="Wingdings" charset="2"/>
              <a:buNone/>
            </a:pPr>
            <a:r>
              <a:rPr lang="en-US" sz="1600">
                <a:latin typeface="Courier"/>
                <a:cs typeface="Courier"/>
              </a:rPr>
              <a:t>}</a:t>
            </a:r>
          </a:p>
        </p:txBody>
      </p:sp>
      <p:sp>
        <p:nvSpPr>
          <p:cNvPr id="2" name="Rectangle 1"/>
          <p:cNvSpPr/>
          <p:nvPr/>
        </p:nvSpPr>
        <p:spPr>
          <a:xfrm>
            <a:off x="421732" y="5334000"/>
            <a:ext cx="8341268" cy="1200329"/>
          </a:xfrm>
          <a:prstGeom prst="rect">
            <a:avLst/>
          </a:prstGeom>
        </p:spPr>
        <p:txBody>
          <a:bodyPr wrap="square">
            <a:spAutoFit/>
          </a:bodyPr>
          <a:lstStyle/>
          <a:p>
            <a:pPr marL="342900" indent="-342900">
              <a:buFont typeface="Arial"/>
              <a:buChar char="•"/>
            </a:pPr>
            <a:r>
              <a:rPr lang="en-US" sz="1800" dirty="0">
                <a:latin typeface="Calibri" charset="0"/>
                <a:ea typeface="Calibri" charset="0"/>
                <a:cs typeface="Calibri" charset="0"/>
              </a:rPr>
              <a:t> The Message queue is opened with </a:t>
            </a:r>
            <a:r>
              <a:rPr lang="en-US" sz="1800" dirty="0" err="1">
                <a:latin typeface="Courier New" panose="02070309020205020404" pitchFamily="49" charset="0"/>
                <a:ea typeface="Calibri" charset="0"/>
                <a:cs typeface="Courier New" panose="02070309020205020404" pitchFamily="49" charset="0"/>
              </a:rPr>
              <a:t>msgget</a:t>
            </a:r>
            <a:r>
              <a:rPr lang="en-US" sz="1800" dirty="0">
                <a:latin typeface="Calibri" charset="0"/>
                <a:ea typeface="Calibri" charset="0"/>
                <a:cs typeface="Calibri" charset="0"/>
              </a:rPr>
              <a:t> (message flag 0666) and the </a:t>
            </a:r>
            <a:r>
              <a:rPr lang="en-US" sz="1800" dirty="0">
                <a:solidFill>
                  <a:srgbClr val="FF0000"/>
                </a:solidFill>
                <a:latin typeface="Calibri" charset="0"/>
                <a:ea typeface="Calibri" charset="0"/>
                <a:cs typeface="Calibri" charset="0"/>
              </a:rPr>
              <a:t>same key</a:t>
            </a:r>
            <a:r>
              <a:rPr lang="en-US" sz="1800" dirty="0">
                <a:latin typeface="Calibri" charset="0"/>
                <a:ea typeface="Calibri" charset="0"/>
                <a:cs typeface="Calibri" charset="0"/>
              </a:rPr>
              <a:t> as </a:t>
            </a:r>
            <a:r>
              <a:rPr lang="en-US" sz="1800" dirty="0" err="1">
                <a:latin typeface="Calibri" charset="0"/>
                <a:ea typeface="Calibri" charset="0"/>
                <a:cs typeface="Calibri" charset="0"/>
              </a:rPr>
              <a:t>message_send.c</a:t>
            </a:r>
            <a:r>
              <a:rPr lang="en-US" sz="1800" dirty="0">
                <a:latin typeface="+mn-lt"/>
              </a:rPr>
              <a:t>.</a:t>
            </a:r>
          </a:p>
          <a:p>
            <a:pPr marL="342900" indent="-342900">
              <a:buFont typeface="Arial"/>
              <a:buChar char="•"/>
            </a:pPr>
            <a:r>
              <a:rPr lang="en-US" sz="1800" dirty="0">
                <a:latin typeface="Calibri" charset="0"/>
                <a:ea typeface="Calibri" charset="0"/>
                <a:cs typeface="Calibri" charset="0"/>
              </a:rPr>
              <a:t>A message of the same type 1 is received from the queue with the message ``Did you get this?'' stored in </a:t>
            </a:r>
            <a:r>
              <a:rPr lang="en-US" sz="1800" dirty="0" err="1">
                <a:latin typeface="Courier"/>
                <a:cs typeface="Courier"/>
              </a:rPr>
              <a:t>rbuf.mtext</a:t>
            </a:r>
            <a:r>
              <a:rPr lang="en-US" sz="1800" dirty="0">
                <a:latin typeface="+mn-lt"/>
              </a:rPr>
              <a:t>. </a:t>
            </a:r>
          </a:p>
        </p:txBody>
      </p:sp>
    </p:spTree>
    <p:extLst>
      <p:ext uri="{BB962C8B-B14F-4D97-AF65-F5344CB8AC3E}">
        <p14:creationId xmlns:p14="http://schemas.microsoft.com/office/powerpoint/2010/main" val="977094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of message queues</a:t>
            </a:r>
          </a:p>
        </p:txBody>
      </p:sp>
      <p:sp>
        <p:nvSpPr>
          <p:cNvPr id="3" name="Content Placeholder 2"/>
          <p:cNvSpPr>
            <a:spLocks noGrp="1"/>
          </p:cNvSpPr>
          <p:nvPr>
            <p:ph idx="1"/>
          </p:nvPr>
        </p:nvSpPr>
        <p:spPr>
          <a:xfrm>
            <a:off x="396875" y="1362075"/>
            <a:ext cx="7896225" cy="4972050"/>
          </a:xfrm>
        </p:spPr>
        <p:txBody>
          <a:bodyPr>
            <a:normAutofit lnSpcReduction="10000"/>
          </a:bodyPr>
          <a:lstStyle/>
          <a:p>
            <a:r>
              <a:rPr lang="en-US" dirty="0" err="1"/>
              <a:t>Msgq</a:t>
            </a:r>
            <a:r>
              <a:rPr lang="en-US" dirty="0"/>
              <a:t> are more versatile than pipes and address some of their limitations,</a:t>
            </a:r>
          </a:p>
          <a:p>
            <a:pPr lvl="1"/>
            <a:r>
              <a:rPr lang="en-US" dirty="0"/>
              <a:t>Can transmit </a:t>
            </a:r>
            <a:r>
              <a:rPr lang="en-US" dirty="0" err="1"/>
              <a:t>msgs</a:t>
            </a:r>
            <a:r>
              <a:rPr lang="en-US" dirty="0"/>
              <a:t> as structured entities</a:t>
            </a:r>
          </a:p>
          <a:p>
            <a:pPr lvl="1"/>
            <a:r>
              <a:rPr lang="en-US" dirty="0"/>
              <a:t>You don’t have to worry about a partial message being sent/received. The transfer is atomic.</a:t>
            </a:r>
          </a:p>
          <a:p>
            <a:r>
              <a:rPr lang="en-US" dirty="0" smtClean="0"/>
              <a:t>3 basic modes in </a:t>
            </a:r>
            <a:r>
              <a:rPr lang="en-US" dirty="0" err="1" smtClean="0">
                <a:latin typeface="Courier New" panose="02070309020205020404" pitchFamily="49" charset="0"/>
                <a:cs typeface="Courier New" panose="02070309020205020404" pitchFamily="49" charset="0"/>
              </a:rPr>
              <a:t>msgrcv</a:t>
            </a:r>
            <a:r>
              <a:rPr lang="en-US" dirty="0" smtClean="0">
                <a:latin typeface="Courier New" panose="02070309020205020404" pitchFamily="49" charset="0"/>
                <a:cs typeface="Courier New" panose="02070309020205020404" pitchFamily="49" charset="0"/>
              </a:rPr>
              <a:t>() </a:t>
            </a:r>
            <a:r>
              <a:rPr lang="en-US" dirty="0" smtClean="0"/>
              <a:t>defining type parameter:</a:t>
            </a:r>
          </a:p>
          <a:p>
            <a:pPr lvl="1"/>
            <a:r>
              <a:rPr lang="en-US" b="1" dirty="0"/>
              <a:t>A</a:t>
            </a:r>
            <a:r>
              <a:rPr lang="en-US" b="1" dirty="0" smtClean="0"/>
              <a:t>ny type (FIFO)</a:t>
            </a:r>
            <a:r>
              <a:rPr lang="en-US" dirty="0"/>
              <a:t>  </a:t>
            </a:r>
            <a:r>
              <a:rPr lang="en-US" dirty="0" smtClean="0"/>
              <a:t>if type parameter is 0</a:t>
            </a:r>
          </a:p>
          <a:p>
            <a:pPr lvl="1"/>
            <a:r>
              <a:rPr lang="en-US" b="1" dirty="0" smtClean="0"/>
              <a:t>Specific message type</a:t>
            </a:r>
            <a:r>
              <a:rPr lang="en-US" dirty="0" smtClean="0"/>
              <a:t>, type </a:t>
            </a:r>
            <a:r>
              <a:rPr lang="en-US" dirty="0" smtClean="0"/>
              <a:t>parameter </a:t>
            </a:r>
            <a:r>
              <a:rPr lang="en-US" dirty="0" smtClean="0"/>
              <a:t>&gt; 0</a:t>
            </a:r>
          </a:p>
          <a:p>
            <a:pPr lvl="1"/>
            <a:r>
              <a:rPr lang="en-US" b="1" dirty="0" smtClean="0"/>
              <a:t>Minimum typed message (like priority), </a:t>
            </a:r>
            <a:r>
              <a:rPr lang="en-US" dirty="0" smtClean="0"/>
              <a:t> a negative value as absolute value as the upper limit</a:t>
            </a:r>
            <a:endParaRPr lang="en-US" b="1" dirty="0" smtClean="0"/>
          </a:p>
          <a:p>
            <a:r>
              <a:rPr lang="en-US" dirty="0" err="1" smtClean="0"/>
              <a:t>Msg</a:t>
            </a:r>
            <a:r>
              <a:rPr lang="en-US" dirty="0" smtClean="0"/>
              <a:t> </a:t>
            </a:r>
            <a:r>
              <a:rPr lang="en-US" dirty="0"/>
              <a:t>type can be used to specify e.g. priorities, urgency, designate recipient,</a:t>
            </a:r>
          </a:p>
          <a:p>
            <a:r>
              <a:rPr lang="en-US" dirty="0" smtClean="0"/>
              <a:t>Kernel </a:t>
            </a:r>
            <a:r>
              <a:rPr lang="en-US" dirty="0"/>
              <a:t>does not help with recipient specification,</a:t>
            </a:r>
          </a:p>
          <a:p>
            <a:r>
              <a:rPr lang="en-US" dirty="0"/>
              <a:t>Cannot broadcast </a:t>
            </a:r>
            <a:r>
              <a:rPr lang="en-US" dirty="0" err="1"/>
              <a:t>msg’s</a:t>
            </a:r>
            <a:r>
              <a:rPr lang="en-US" dirty="0" smtClean="0"/>
              <a:t>,</a:t>
            </a:r>
            <a:endParaRPr lang="en-US" dirty="0"/>
          </a:p>
        </p:txBody>
      </p:sp>
    </p:spTree>
    <p:extLst>
      <p:ext uri="{BB962C8B-B14F-4D97-AF65-F5344CB8AC3E}">
        <p14:creationId xmlns:p14="http://schemas.microsoft.com/office/powerpoint/2010/main" val="1883516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  Sockets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Sockets provide point-to-point, two-way communication between two processes. </a:t>
            </a:r>
          </a:p>
          <a:p>
            <a:pPr lvl="1">
              <a:lnSpc>
                <a:spcPct val="120000"/>
              </a:lnSpc>
            </a:pPr>
            <a:r>
              <a:rPr lang="en-US" dirty="0"/>
              <a:t>A socket is an endpoint of communication to which a name can be bound. It has a type and one or more associated processes. </a:t>
            </a:r>
          </a:p>
          <a:p>
            <a:pPr>
              <a:lnSpc>
                <a:spcPct val="120000"/>
              </a:lnSpc>
            </a:pPr>
            <a:r>
              <a:rPr lang="en-US" dirty="0"/>
              <a:t>Sockets exist in communication domains. </a:t>
            </a:r>
          </a:p>
          <a:p>
            <a:pPr lvl="1">
              <a:lnSpc>
                <a:spcPct val="120000"/>
              </a:lnSpc>
            </a:pPr>
            <a:r>
              <a:rPr lang="en-US" dirty="0"/>
              <a:t>A socket domain is an abstraction that provides an addressing structure </a:t>
            </a:r>
            <a:r>
              <a:rPr lang="en-US" dirty="0" smtClean="0"/>
              <a:t>and standard interface for communication</a:t>
            </a:r>
          </a:p>
          <a:p>
            <a:pPr>
              <a:lnSpc>
                <a:spcPct val="120000"/>
              </a:lnSpc>
            </a:pPr>
            <a:r>
              <a:rPr lang="en-US" dirty="0" smtClean="0"/>
              <a:t>Socket domains define and implement underlying complex protocol where socket interface is simple and uniform.</a:t>
            </a:r>
          </a:p>
          <a:p>
            <a:pPr lvl="1">
              <a:lnSpc>
                <a:spcPct val="120000"/>
              </a:lnSpc>
            </a:pPr>
            <a:r>
              <a:rPr lang="en-US" dirty="0" smtClean="0"/>
              <a:t>Some common domains:</a:t>
            </a:r>
            <a:br>
              <a:rPr lang="en-US" dirty="0" smtClean="0"/>
            </a:br>
            <a:r>
              <a:rPr lang="en-US" dirty="0" smtClean="0"/>
              <a:t> UNIX, INET, INET6, IPX, NETLINK, X25, AX25, APPLETALK, ATMPVC </a:t>
            </a:r>
            <a:endParaRPr lang="en-US" dirty="0"/>
          </a:p>
          <a:p>
            <a:pPr>
              <a:lnSpc>
                <a:spcPct val="120000"/>
              </a:lnSpc>
            </a:pPr>
            <a:r>
              <a:rPr lang="en-US" dirty="0"/>
              <a:t>The </a:t>
            </a:r>
            <a:r>
              <a:rPr lang="en-US" dirty="0">
                <a:solidFill>
                  <a:schemeClr val="accent2"/>
                </a:solidFill>
              </a:rPr>
              <a:t>UNIX domain </a:t>
            </a:r>
            <a:r>
              <a:rPr lang="en-US" dirty="0"/>
              <a:t>provides a socket address space on a single system. </a:t>
            </a:r>
          </a:p>
          <a:p>
            <a:pPr lvl="1">
              <a:lnSpc>
                <a:spcPct val="120000"/>
              </a:lnSpc>
            </a:pPr>
            <a:r>
              <a:rPr lang="en-US" dirty="0"/>
              <a:t>UNIX domain sockets are named with UNIX paths.</a:t>
            </a:r>
          </a:p>
          <a:p>
            <a:pPr lvl="1">
              <a:lnSpc>
                <a:spcPct val="120000"/>
              </a:lnSpc>
            </a:pPr>
            <a:r>
              <a:rPr lang="en-US" dirty="0"/>
              <a:t>can be used to communicate between processes on a single system. </a:t>
            </a:r>
          </a:p>
          <a:p>
            <a:pPr>
              <a:lnSpc>
                <a:spcPct val="120000"/>
              </a:lnSpc>
            </a:pPr>
            <a:r>
              <a:rPr lang="en-US" dirty="0"/>
              <a:t>Sockets can also be used to communicate between processes on different systems. </a:t>
            </a:r>
          </a:p>
          <a:p>
            <a:pPr lvl="1">
              <a:lnSpc>
                <a:spcPct val="120000"/>
              </a:lnSpc>
            </a:pPr>
            <a:r>
              <a:rPr lang="en-US" dirty="0"/>
              <a:t>The socket address space between connected systems is called the Internet domain. </a:t>
            </a:r>
          </a:p>
          <a:p>
            <a:pPr lvl="1">
              <a:lnSpc>
                <a:spcPct val="120000"/>
              </a:lnSpc>
            </a:pPr>
            <a:r>
              <a:rPr lang="en-US" dirty="0"/>
              <a:t>Internet domain communication uses the TCP/IP internet protocol suite.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501" y="-143637"/>
            <a:ext cx="1524000" cy="1505712"/>
          </a:xfrm>
          <a:prstGeom prst="rect">
            <a:avLst/>
          </a:prstGeom>
        </p:spPr>
      </p:pic>
    </p:spTree>
    <p:extLst>
      <p:ext uri="{BB962C8B-B14F-4D97-AF65-F5344CB8AC3E}">
        <p14:creationId xmlns:p14="http://schemas.microsoft.com/office/powerpoint/2010/main" val="6769790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 types</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Define the communication properties visible to the application. </a:t>
            </a:r>
          </a:p>
          <a:p>
            <a:pPr>
              <a:lnSpc>
                <a:spcPct val="120000"/>
              </a:lnSpc>
            </a:pPr>
            <a:r>
              <a:rPr lang="en-US" dirty="0"/>
              <a:t>A stream socket (similar to making a phone call)</a:t>
            </a:r>
          </a:p>
          <a:p>
            <a:pPr lvl="1">
              <a:lnSpc>
                <a:spcPct val="120000"/>
              </a:lnSpc>
            </a:pPr>
            <a:r>
              <a:rPr lang="en-US" dirty="0"/>
              <a:t>Phone. Delivery in a networked environment is guaranteed. If you send through the stream socket three items "A, B, C", they will arrive in the same order − "A, B, C". These sockets use TCP for data transmission. </a:t>
            </a:r>
          </a:p>
          <a:p>
            <a:pPr>
              <a:lnSpc>
                <a:spcPct val="120000"/>
              </a:lnSpc>
            </a:pPr>
            <a:r>
              <a:rPr lang="en-US" dirty="0"/>
              <a:t>A datagram socket (similar to sending a mail)</a:t>
            </a:r>
          </a:p>
          <a:p>
            <a:pPr lvl="1">
              <a:lnSpc>
                <a:spcPct val="120000"/>
              </a:lnSpc>
            </a:pPr>
            <a:r>
              <a:rPr lang="en-US" dirty="0"/>
              <a:t>Delivery in a networked environment is not guaranteed. They're connectionless because you don't need to have an open connection as in Stream Sockets − you build a packet with the destination information and send it out. They use UDP. Delivery and order of delivery is not guaranteed.</a:t>
            </a:r>
          </a:p>
          <a:p>
            <a:pPr>
              <a:lnSpc>
                <a:spcPct val="120000"/>
              </a:lnSpc>
            </a:pPr>
            <a:r>
              <a:rPr lang="en-US" dirty="0"/>
              <a:t>A sequential packet socket </a:t>
            </a:r>
          </a:p>
          <a:p>
            <a:pPr lvl="1">
              <a:lnSpc>
                <a:spcPct val="120000"/>
              </a:lnSpc>
            </a:pPr>
            <a:r>
              <a:rPr lang="en-US" dirty="0"/>
              <a:t>They are similar to a stream socket, with the exception that record boundaries are preserved. </a:t>
            </a:r>
          </a:p>
          <a:p>
            <a:pPr>
              <a:lnSpc>
                <a:spcPct val="120000"/>
              </a:lnSpc>
            </a:pPr>
            <a:r>
              <a:rPr lang="en-US" dirty="0"/>
              <a:t>A raw socket </a:t>
            </a:r>
          </a:p>
          <a:p>
            <a:pPr lvl="1">
              <a:lnSpc>
                <a:spcPct val="120000"/>
              </a:lnSpc>
            </a:pPr>
            <a:r>
              <a:rPr lang="en-US" dirty="0"/>
              <a:t>provides access to the underlying communication protocols. </a:t>
            </a:r>
          </a:p>
        </p:txBody>
      </p:sp>
    </p:spTree>
    <p:extLst>
      <p:ext uri="{BB962C8B-B14F-4D97-AF65-F5344CB8AC3E}">
        <p14:creationId xmlns:p14="http://schemas.microsoft.com/office/powerpoint/2010/main" val="6190693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system calls </a:t>
            </a:r>
            <a:r>
              <a:rPr lang="en-US" dirty="0" smtClean="0"/>
              <a:t>for socket interface</a:t>
            </a:r>
            <a:endParaRPr lang="en-US" dirty="0"/>
          </a:p>
        </p:txBody>
      </p:sp>
      <p:sp>
        <p:nvSpPr>
          <p:cNvPr id="3" name="Content Placeholder 2"/>
          <p:cNvSpPr>
            <a:spLocks noGrp="1"/>
          </p:cNvSpPr>
          <p:nvPr>
            <p:ph idx="1"/>
          </p:nvPr>
        </p:nvSpPr>
        <p:spPr>
          <a:xfrm>
            <a:off x="396875" y="5452711"/>
            <a:ext cx="7896225" cy="881413"/>
          </a:xfrm>
        </p:spPr>
        <p:txBody>
          <a:bodyPr/>
          <a:lstStyle/>
          <a:p>
            <a:r>
              <a:rPr lang="en-US" dirty="0" smtClean="0"/>
              <a:t>More </a:t>
            </a:r>
            <a:r>
              <a:rPr lang="en-US" dirty="0" smtClean="0"/>
              <a:t>to come in </a:t>
            </a:r>
            <a:r>
              <a:rPr lang="en-US" dirty="0" err="1" smtClean="0"/>
              <a:t>Ceng</a:t>
            </a:r>
            <a:r>
              <a:rPr lang="en-US" dirty="0" smtClean="0"/>
              <a:t> 445 Computer Networking</a:t>
            </a:r>
          </a:p>
        </p:txBody>
      </p:sp>
      <p:graphicFrame>
        <p:nvGraphicFramePr>
          <p:cNvPr id="4" name="Table 3"/>
          <p:cNvGraphicFramePr>
            <a:graphicFrameLocks noGrp="1"/>
          </p:cNvGraphicFramePr>
          <p:nvPr>
            <p:extLst>
              <p:ext uri="{D42A27DB-BD31-4B8C-83A1-F6EECF244321}">
                <p14:modId xmlns:p14="http://schemas.microsoft.com/office/powerpoint/2010/main" val="666911540"/>
              </p:ext>
            </p:extLst>
          </p:nvPr>
        </p:nvGraphicFramePr>
        <p:xfrm>
          <a:off x="621407" y="2058265"/>
          <a:ext cx="8026692" cy="2966720"/>
        </p:xfrm>
        <a:graphic>
          <a:graphicData uri="http://schemas.openxmlformats.org/drawingml/2006/table">
            <a:tbl>
              <a:tblPr firstRow="1" bandRow="1">
                <a:tableStyleId>{21E4AEA4-8DFA-4A89-87EB-49C32662AFE0}</a:tableStyleId>
              </a:tblPr>
              <a:tblGrid>
                <a:gridCol w="4090967">
                  <a:extLst>
                    <a:ext uri="{9D8B030D-6E8A-4147-A177-3AD203B41FA5}">
                      <a16:colId xmlns:a16="http://schemas.microsoft.com/office/drawing/2014/main" val="20000"/>
                    </a:ext>
                  </a:extLst>
                </a:gridCol>
                <a:gridCol w="3935725">
                  <a:extLst>
                    <a:ext uri="{9D8B030D-6E8A-4147-A177-3AD203B41FA5}">
                      <a16:colId xmlns:a16="http://schemas.microsoft.com/office/drawing/2014/main" val="20001"/>
                    </a:ext>
                  </a:extLst>
                </a:gridCol>
              </a:tblGrid>
              <a:tr h="370840">
                <a:tc>
                  <a:txBody>
                    <a:bodyPr/>
                    <a:lstStyle/>
                    <a:p>
                      <a:r>
                        <a:rPr lang="en-US" dirty="0" smtClean="0">
                          <a:latin typeface="Calibri"/>
                          <a:cs typeface="Calibri"/>
                        </a:rPr>
                        <a:t>System Call</a:t>
                      </a:r>
                      <a:endParaRPr lang="en-US" dirty="0">
                        <a:latin typeface="Calibri"/>
                        <a:cs typeface="Calibri"/>
                      </a:endParaRPr>
                    </a:p>
                  </a:txBody>
                  <a:tcPr/>
                </a:tc>
                <a:tc>
                  <a:txBody>
                    <a:bodyPr/>
                    <a:lstStyle/>
                    <a:p>
                      <a:r>
                        <a:rPr lang="en-US" dirty="0" smtClean="0">
                          <a:latin typeface="Calibri"/>
                          <a:cs typeface="Calibri"/>
                        </a:rPr>
                        <a:t>Description</a:t>
                      </a:r>
                      <a:endParaRPr lang="en-US" dirty="0">
                        <a:latin typeface="Calibri"/>
                        <a:cs typeface="Calibri"/>
                      </a:endParaRPr>
                    </a:p>
                  </a:txBody>
                  <a:tcPr/>
                </a:tc>
                <a:extLst>
                  <a:ext uri="{0D108BD9-81ED-4DB2-BD59-A6C34878D82A}">
                    <a16:rowId xmlns:a16="http://schemas.microsoft.com/office/drawing/2014/main" val="10000"/>
                  </a:ext>
                </a:extLst>
              </a:tr>
              <a:tr h="370840">
                <a:tc>
                  <a:txBody>
                    <a:bodyPr/>
                    <a:lstStyle/>
                    <a:p>
                      <a:r>
                        <a:rPr lang="en-US" sz="1400" b="1" dirty="0" smtClean="0">
                          <a:latin typeface="Courier New"/>
                          <a:cs typeface="Courier New"/>
                        </a:rPr>
                        <a:t>socket(family, type, flags)</a:t>
                      </a:r>
                      <a:endParaRPr lang="en-US" sz="1400" b="1" dirty="0">
                        <a:latin typeface="Courier New"/>
                        <a:cs typeface="Courier New"/>
                      </a:endParaRPr>
                    </a:p>
                  </a:txBody>
                  <a:tcPr/>
                </a:tc>
                <a:tc>
                  <a:txBody>
                    <a:bodyPr/>
                    <a:lstStyle/>
                    <a:p>
                      <a:r>
                        <a:rPr lang="en-US" sz="1600" dirty="0" smtClean="0">
                          <a:latin typeface="Calibri"/>
                          <a:cs typeface="Calibri"/>
                        </a:rPr>
                        <a:t>Create a socket with</a:t>
                      </a:r>
                      <a:r>
                        <a:rPr lang="en-US" sz="1600" baseline="0" dirty="0" smtClean="0">
                          <a:latin typeface="Calibri"/>
                          <a:cs typeface="Calibri"/>
                        </a:rPr>
                        <a:t> given family and type</a:t>
                      </a:r>
                      <a:endParaRPr lang="en-US" sz="1600" dirty="0">
                        <a:latin typeface="Calibri"/>
                        <a:cs typeface="Calibri"/>
                      </a:endParaRPr>
                    </a:p>
                  </a:txBody>
                  <a:tcPr/>
                </a:tc>
                <a:extLst>
                  <a:ext uri="{0D108BD9-81ED-4DB2-BD59-A6C34878D82A}">
                    <a16:rowId xmlns:a16="http://schemas.microsoft.com/office/drawing/2014/main" val="10001"/>
                  </a:ext>
                </a:extLst>
              </a:tr>
              <a:tr h="370840">
                <a:tc>
                  <a:txBody>
                    <a:bodyPr/>
                    <a:lstStyle/>
                    <a:p>
                      <a:r>
                        <a:rPr lang="en-US" sz="1400" b="1" dirty="0" smtClean="0">
                          <a:latin typeface="Courier New"/>
                          <a:cs typeface="Courier New"/>
                        </a:rPr>
                        <a:t>bind(socket, </a:t>
                      </a:r>
                      <a:r>
                        <a:rPr lang="en-US" sz="1400" b="1" dirty="0" err="1" smtClean="0">
                          <a:latin typeface="Courier New"/>
                          <a:cs typeface="Courier New"/>
                        </a:rPr>
                        <a:t>sockaddr</a:t>
                      </a:r>
                      <a:r>
                        <a:rPr lang="en-US" sz="1400" b="1" dirty="0" smtClean="0">
                          <a:latin typeface="Courier New"/>
                          <a:cs typeface="Courier New"/>
                        </a:rPr>
                        <a:t>,</a:t>
                      </a:r>
                      <a:r>
                        <a:rPr lang="en-US" sz="1400" b="1" baseline="0" dirty="0" smtClean="0">
                          <a:latin typeface="Courier New"/>
                          <a:cs typeface="Courier New"/>
                        </a:rPr>
                        <a:t> </a:t>
                      </a:r>
                      <a:r>
                        <a:rPr lang="en-US" sz="1400" b="1" baseline="0" dirty="0" err="1" smtClean="0">
                          <a:latin typeface="Courier New"/>
                          <a:cs typeface="Courier New"/>
                        </a:rPr>
                        <a:t>addrlen</a:t>
                      </a:r>
                      <a:r>
                        <a:rPr lang="en-US" sz="1400" b="1" baseline="0" dirty="0" smtClean="0">
                          <a:latin typeface="Courier New"/>
                          <a:cs typeface="Courier New"/>
                        </a:rPr>
                        <a:t>)</a:t>
                      </a:r>
                      <a:endParaRPr lang="en-US" sz="1400" b="1" dirty="0">
                        <a:latin typeface="Courier New"/>
                        <a:cs typeface="Courier New"/>
                      </a:endParaRPr>
                    </a:p>
                  </a:txBody>
                  <a:tcPr/>
                </a:tc>
                <a:tc>
                  <a:txBody>
                    <a:bodyPr/>
                    <a:lstStyle/>
                    <a:p>
                      <a:r>
                        <a:rPr lang="en-US" sz="1600" dirty="0" smtClean="0">
                          <a:latin typeface="Calibri"/>
                          <a:cs typeface="Calibri"/>
                        </a:rPr>
                        <a:t>Bind</a:t>
                      </a:r>
                      <a:r>
                        <a:rPr lang="en-US" sz="1600" baseline="0" dirty="0" smtClean="0">
                          <a:latin typeface="Calibri"/>
                          <a:cs typeface="Calibri"/>
                        </a:rPr>
                        <a:t> socket to an address</a:t>
                      </a:r>
                      <a:endParaRPr lang="en-US" sz="1600" dirty="0">
                        <a:latin typeface="Calibri"/>
                        <a:cs typeface="Calibri"/>
                      </a:endParaRPr>
                    </a:p>
                  </a:txBody>
                  <a:tcPr/>
                </a:tc>
                <a:extLst>
                  <a:ext uri="{0D108BD9-81ED-4DB2-BD59-A6C34878D82A}">
                    <a16:rowId xmlns:a16="http://schemas.microsoft.com/office/drawing/2014/main" val="10002"/>
                  </a:ext>
                </a:extLst>
              </a:tr>
              <a:tr h="370840">
                <a:tc>
                  <a:txBody>
                    <a:bodyPr/>
                    <a:lstStyle/>
                    <a:p>
                      <a:r>
                        <a:rPr lang="en-US" sz="1400" b="1" dirty="0" smtClean="0">
                          <a:latin typeface="Courier New"/>
                          <a:cs typeface="Courier New"/>
                        </a:rPr>
                        <a:t>listen(socket, </a:t>
                      </a:r>
                      <a:r>
                        <a:rPr lang="en-US" sz="1400" b="1" dirty="0" err="1" smtClean="0">
                          <a:latin typeface="Courier New"/>
                          <a:cs typeface="Courier New"/>
                        </a:rPr>
                        <a:t>queuelen</a:t>
                      </a:r>
                      <a:r>
                        <a:rPr lang="en-US" sz="1400" b="1" dirty="0" smtClean="0">
                          <a:latin typeface="Courier New"/>
                          <a:cs typeface="Courier New"/>
                        </a:rPr>
                        <a:t>)</a:t>
                      </a:r>
                      <a:endParaRPr lang="en-US" sz="1400" b="1" dirty="0">
                        <a:latin typeface="Courier New"/>
                        <a:cs typeface="Courier New"/>
                      </a:endParaRPr>
                    </a:p>
                  </a:txBody>
                  <a:tcPr/>
                </a:tc>
                <a:tc>
                  <a:txBody>
                    <a:bodyPr/>
                    <a:lstStyle/>
                    <a:p>
                      <a:r>
                        <a:rPr lang="en-US" sz="1600" dirty="0" smtClean="0">
                          <a:latin typeface="Calibri"/>
                          <a:cs typeface="Calibri"/>
                        </a:rPr>
                        <a:t>Listen</a:t>
                      </a:r>
                      <a:r>
                        <a:rPr lang="en-US" sz="1600" baseline="0" dirty="0" smtClean="0">
                          <a:latin typeface="Calibri"/>
                          <a:cs typeface="Calibri"/>
                        </a:rPr>
                        <a:t> requests coming from socket</a:t>
                      </a:r>
                      <a:endParaRPr lang="en-US" sz="1600" dirty="0">
                        <a:latin typeface="Calibri"/>
                        <a:cs typeface="Calibri"/>
                      </a:endParaRPr>
                    </a:p>
                  </a:txBody>
                  <a:tcPr/>
                </a:tc>
                <a:extLst>
                  <a:ext uri="{0D108BD9-81ED-4DB2-BD59-A6C34878D82A}">
                    <a16:rowId xmlns:a16="http://schemas.microsoft.com/office/drawing/2014/main" val="10003"/>
                  </a:ext>
                </a:extLst>
              </a:tr>
              <a:tr h="370840">
                <a:tc>
                  <a:txBody>
                    <a:bodyPr/>
                    <a:lstStyle/>
                    <a:p>
                      <a:r>
                        <a:rPr lang="en-US" sz="1400" b="1" dirty="0" smtClean="0">
                          <a:latin typeface="Courier New"/>
                          <a:cs typeface="Courier New"/>
                        </a:rPr>
                        <a:t>accept(socket, </a:t>
                      </a:r>
                      <a:r>
                        <a:rPr lang="en-US" sz="1400" b="1" dirty="0" err="1" smtClean="0">
                          <a:latin typeface="Courier New"/>
                          <a:cs typeface="Courier New"/>
                        </a:rPr>
                        <a:t>peeraddr</a:t>
                      </a:r>
                      <a:r>
                        <a:rPr lang="en-US" sz="1400" b="1" dirty="0" smtClean="0">
                          <a:latin typeface="Courier New"/>
                          <a:cs typeface="Courier New"/>
                        </a:rPr>
                        <a:t>,</a:t>
                      </a:r>
                      <a:r>
                        <a:rPr lang="en-US" sz="1400" b="1" baseline="0" dirty="0" smtClean="0">
                          <a:latin typeface="Courier New"/>
                          <a:cs typeface="Courier New"/>
                        </a:rPr>
                        <a:t> </a:t>
                      </a:r>
                      <a:r>
                        <a:rPr lang="en-US" sz="1400" b="1" baseline="0" dirty="0" err="1" smtClean="0">
                          <a:latin typeface="Courier New"/>
                          <a:cs typeface="Courier New"/>
                        </a:rPr>
                        <a:t>addrlen</a:t>
                      </a:r>
                      <a:r>
                        <a:rPr lang="en-US" sz="1400" b="1" baseline="0" dirty="0" smtClean="0">
                          <a:latin typeface="Courier New"/>
                          <a:cs typeface="Courier New"/>
                        </a:rPr>
                        <a:t>)</a:t>
                      </a:r>
                      <a:endParaRPr lang="en-US" sz="1400" b="1" dirty="0">
                        <a:latin typeface="Courier New"/>
                        <a:cs typeface="Courier New"/>
                      </a:endParaRPr>
                    </a:p>
                  </a:txBody>
                  <a:tcPr/>
                </a:tc>
                <a:tc>
                  <a:txBody>
                    <a:bodyPr/>
                    <a:lstStyle/>
                    <a:p>
                      <a:r>
                        <a:rPr lang="en-US" sz="1600" dirty="0" smtClean="0">
                          <a:latin typeface="Calibri"/>
                          <a:cs typeface="Calibri"/>
                        </a:rPr>
                        <a:t>Accept next connection on listened socket</a:t>
                      </a:r>
                      <a:endParaRPr lang="en-US" sz="1600" dirty="0">
                        <a:latin typeface="Calibri"/>
                        <a:cs typeface="Calibri"/>
                      </a:endParaRPr>
                    </a:p>
                  </a:txBody>
                  <a:tcPr/>
                </a:tc>
                <a:extLst>
                  <a:ext uri="{0D108BD9-81ED-4DB2-BD59-A6C34878D82A}">
                    <a16:rowId xmlns:a16="http://schemas.microsoft.com/office/drawing/2014/main" val="10004"/>
                  </a:ext>
                </a:extLst>
              </a:tr>
              <a:tr h="370840">
                <a:tc>
                  <a:txBody>
                    <a:bodyPr/>
                    <a:lstStyle/>
                    <a:p>
                      <a:r>
                        <a:rPr lang="en-US" sz="1400" b="1" dirty="0" smtClean="0">
                          <a:latin typeface="Courier New"/>
                          <a:cs typeface="Courier New"/>
                        </a:rPr>
                        <a:t>connect(socket, </a:t>
                      </a:r>
                      <a:r>
                        <a:rPr lang="en-US" sz="1400" b="1" dirty="0" err="1" smtClean="0">
                          <a:latin typeface="Courier New"/>
                          <a:cs typeface="Courier New"/>
                        </a:rPr>
                        <a:t>destaddr</a:t>
                      </a:r>
                      <a:r>
                        <a:rPr lang="en-US" sz="1400" b="1" dirty="0" smtClean="0">
                          <a:latin typeface="Courier New"/>
                          <a:cs typeface="Courier New"/>
                        </a:rPr>
                        <a:t>, </a:t>
                      </a:r>
                      <a:r>
                        <a:rPr lang="en-US" sz="1400" b="1" dirty="0" err="1" smtClean="0">
                          <a:latin typeface="Courier New"/>
                          <a:cs typeface="Courier New"/>
                        </a:rPr>
                        <a:t>addrlen</a:t>
                      </a:r>
                      <a:r>
                        <a:rPr lang="en-US" sz="1400" b="1" dirty="0" smtClean="0">
                          <a:latin typeface="Courier New"/>
                          <a:cs typeface="Courier New"/>
                        </a:rPr>
                        <a:t>)</a:t>
                      </a:r>
                      <a:endParaRPr lang="en-US" sz="1400" b="1" dirty="0">
                        <a:latin typeface="Courier New"/>
                        <a:cs typeface="Courier New"/>
                      </a:endParaRPr>
                    </a:p>
                  </a:txBody>
                  <a:tcPr/>
                </a:tc>
                <a:tc>
                  <a:txBody>
                    <a:bodyPr/>
                    <a:lstStyle/>
                    <a:p>
                      <a:r>
                        <a:rPr lang="en-US" sz="1600" dirty="0" smtClean="0">
                          <a:latin typeface="Calibri"/>
                          <a:cs typeface="Calibri"/>
                        </a:rPr>
                        <a:t>Connect to a socket</a:t>
                      </a:r>
                      <a:r>
                        <a:rPr lang="en-US" sz="1600" baseline="0" dirty="0" smtClean="0">
                          <a:latin typeface="Calibri"/>
                          <a:cs typeface="Calibri"/>
                        </a:rPr>
                        <a:t> given in address</a:t>
                      </a:r>
                      <a:endParaRPr lang="en-US" sz="1600" dirty="0">
                        <a:latin typeface="Calibri"/>
                        <a:cs typeface="Calibri"/>
                      </a:endParaRPr>
                    </a:p>
                  </a:txBody>
                  <a:tcPr/>
                </a:tc>
                <a:extLst>
                  <a:ext uri="{0D108BD9-81ED-4DB2-BD59-A6C34878D82A}">
                    <a16:rowId xmlns:a16="http://schemas.microsoft.com/office/drawing/2014/main" val="10005"/>
                  </a:ext>
                </a:extLst>
              </a:tr>
              <a:tr h="370840">
                <a:tc>
                  <a:txBody>
                    <a:bodyPr/>
                    <a:lstStyle/>
                    <a:p>
                      <a:r>
                        <a:rPr lang="en-US" sz="1400" b="1" dirty="0" smtClean="0">
                          <a:latin typeface="Courier New"/>
                          <a:cs typeface="Courier New"/>
                        </a:rPr>
                        <a:t>send(socket, buffer,</a:t>
                      </a:r>
                      <a:r>
                        <a:rPr lang="en-US" sz="1400" b="1" baseline="0" dirty="0" smtClean="0">
                          <a:latin typeface="Courier New"/>
                          <a:cs typeface="Courier New"/>
                        </a:rPr>
                        <a:t> size, flags)</a:t>
                      </a:r>
                      <a:endParaRPr lang="en-US" sz="1400" b="1" dirty="0">
                        <a:latin typeface="Courier New"/>
                        <a:cs typeface="Courier New"/>
                      </a:endParaRPr>
                    </a:p>
                  </a:txBody>
                  <a:tcPr/>
                </a:tc>
                <a:tc>
                  <a:txBody>
                    <a:bodyPr/>
                    <a:lstStyle/>
                    <a:p>
                      <a:r>
                        <a:rPr lang="en-US" sz="1600" dirty="0" smtClean="0">
                          <a:latin typeface="Calibri"/>
                          <a:cs typeface="Calibri"/>
                        </a:rPr>
                        <a:t>Send data</a:t>
                      </a:r>
                      <a:r>
                        <a:rPr lang="en-US" sz="1600" baseline="0" dirty="0" smtClean="0">
                          <a:latin typeface="Calibri"/>
                          <a:cs typeface="Calibri"/>
                        </a:rPr>
                        <a:t> to a socket</a:t>
                      </a:r>
                      <a:endParaRPr lang="en-US" sz="1600" dirty="0">
                        <a:latin typeface="Calibri"/>
                        <a:cs typeface="Calibri"/>
                      </a:endParaRPr>
                    </a:p>
                  </a:txBody>
                  <a:tcPr/>
                </a:tc>
                <a:extLst>
                  <a:ext uri="{0D108BD9-81ED-4DB2-BD59-A6C34878D82A}">
                    <a16:rowId xmlns:a16="http://schemas.microsoft.com/office/drawing/2014/main" val="10006"/>
                  </a:ext>
                </a:extLst>
              </a:tr>
              <a:tr h="370840">
                <a:tc>
                  <a:txBody>
                    <a:bodyPr/>
                    <a:lstStyle/>
                    <a:p>
                      <a:r>
                        <a:rPr lang="en-US" sz="1400" b="1" dirty="0" err="1" smtClean="0">
                          <a:latin typeface="Courier New"/>
                          <a:cs typeface="Courier New"/>
                        </a:rPr>
                        <a:t>recv</a:t>
                      </a:r>
                      <a:r>
                        <a:rPr lang="en-US" sz="1400" b="1" dirty="0" smtClean="0">
                          <a:latin typeface="Courier New"/>
                          <a:cs typeface="Courier New"/>
                        </a:rPr>
                        <a:t>(socket, buffer, </a:t>
                      </a:r>
                      <a:r>
                        <a:rPr lang="en-US" sz="1400" b="1" dirty="0" err="1" smtClean="0">
                          <a:latin typeface="Courier New"/>
                          <a:cs typeface="Courier New"/>
                        </a:rPr>
                        <a:t>bufsize</a:t>
                      </a:r>
                      <a:r>
                        <a:rPr lang="en-US" sz="1400" b="1" dirty="0" smtClean="0">
                          <a:latin typeface="Courier New"/>
                          <a:cs typeface="Courier New"/>
                        </a:rPr>
                        <a:t>, flags)</a:t>
                      </a:r>
                      <a:endParaRPr lang="en-US" sz="1400" b="1" dirty="0">
                        <a:latin typeface="Courier New"/>
                        <a:cs typeface="Courier New"/>
                      </a:endParaRPr>
                    </a:p>
                  </a:txBody>
                  <a:tcPr/>
                </a:tc>
                <a:tc>
                  <a:txBody>
                    <a:bodyPr/>
                    <a:lstStyle/>
                    <a:p>
                      <a:r>
                        <a:rPr lang="en-US" sz="1600" dirty="0" smtClean="0">
                          <a:latin typeface="Calibri"/>
                          <a:cs typeface="Calibri"/>
                        </a:rPr>
                        <a:t>Receive data from socket</a:t>
                      </a:r>
                      <a:endParaRPr lang="en-US" sz="1600" dirty="0">
                        <a:latin typeface="Calibri"/>
                        <a:cs typeface="Calibri"/>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821985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 creation and naming</a:t>
            </a:r>
          </a:p>
        </p:txBody>
      </p:sp>
      <p:sp>
        <p:nvSpPr>
          <p:cNvPr id="3" name="Content Placeholder 2"/>
          <p:cNvSpPr>
            <a:spLocks noGrp="1"/>
          </p:cNvSpPr>
          <p:nvPr>
            <p:ph idx="1"/>
          </p:nvPr>
        </p:nvSpPr>
        <p:spPr/>
        <p:txBody>
          <a:bodyPr/>
          <a:lstStyle/>
          <a:p>
            <a:pPr algn="ctr">
              <a:buNone/>
            </a:pPr>
            <a:r>
              <a:rPr lang="en-US" sz="2000" err="1">
                <a:solidFill>
                  <a:srgbClr val="FF0000"/>
                </a:solidFill>
                <a:latin typeface="Courier New"/>
                <a:cs typeface="Courier New"/>
              </a:rPr>
              <a:t>int</a:t>
            </a:r>
            <a:r>
              <a:rPr lang="en-US" sz="2000">
                <a:solidFill>
                  <a:srgbClr val="FF0000"/>
                </a:solidFill>
                <a:latin typeface="Courier New"/>
                <a:cs typeface="Courier New"/>
              </a:rPr>
              <a:t> </a:t>
            </a:r>
            <a:r>
              <a:rPr lang="en-US" sz="2000" err="1">
                <a:solidFill>
                  <a:srgbClr val="FF0000"/>
                </a:solidFill>
                <a:latin typeface="Courier New"/>
                <a:cs typeface="Courier New"/>
              </a:rPr>
              <a:t>socket(int</a:t>
            </a:r>
            <a:r>
              <a:rPr lang="en-US" sz="2000">
                <a:solidFill>
                  <a:srgbClr val="FF0000"/>
                </a:solidFill>
                <a:latin typeface="Courier New"/>
                <a:cs typeface="Courier New"/>
              </a:rPr>
              <a:t> domain, </a:t>
            </a:r>
            <a:r>
              <a:rPr lang="en-US" sz="2000" err="1">
                <a:solidFill>
                  <a:srgbClr val="FF0000"/>
                </a:solidFill>
                <a:latin typeface="Courier New"/>
                <a:cs typeface="Courier New"/>
              </a:rPr>
              <a:t>int</a:t>
            </a:r>
            <a:r>
              <a:rPr lang="en-US" sz="2000">
                <a:solidFill>
                  <a:srgbClr val="FF0000"/>
                </a:solidFill>
                <a:latin typeface="Courier New"/>
                <a:cs typeface="Courier New"/>
              </a:rPr>
              <a:t> type, </a:t>
            </a:r>
            <a:r>
              <a:rPr lang="en-US" sz="2000" err="1">
                <a:solidFill>
                  <a:srgbClr val="FF0000"/>
                </a:solidFill>
                <a:latin typeface="Courier New"/>
                <a:cs typeface="Courier New"/>
              </a:rPr>
              <a:t>int</a:t>
            </a:r>
            <a:r>
              <a:rPr lang="en-US" sz="2000">
                <a:solidFill>
                  <a:srgbClr val="FF0000"/>
                </a:solidFill>
                <a:latin typeface="Courier New"/>
                <a:cs typeface="Courier New"/>
              </a:rPr>
              <a:t> protocol)</a:t>
            </a:r>
          </a:p>
          <a:p>
            <a:endParaRPr lang="en-US"/>
          </a:p>
          <a:p>
            <a:r>
              <a:rPr lang="en-US"/>
              <a:t>Domain: AF_INET | AF_UNIX | …</a:t>
            </a:r>
          </a:p>
          <a:p>
            <a:r>
              <a:rPr lang="en-US"/>
              <a:t>Type: SOCK_STREAM | SOCK_DGRA | …</a:t>
            </a:r>
          </a:p>
          <a:p>
            <a:r>
              <a:rPr lang="en-US"/>
              <a:t>In the UNIX domain, a connection is usually composed of one or two path names. </a:t>
            </a:r>
          </a:p>
          <a:p>
            <a:r>
              <a:rPr lang="en-US"/>
              <a:t>In the Internet domain, a connection is composed of local and remote addresses and local and remote ports. </a:t>
            </a:r>
          </a:p>
        </p:txBody>
      </p:sp>
    </p:spTree>
    <p:extLst>
      <p:ext uri="{BB962C8B-B14F-4D97-AF65-F5344CB8AC3E}">
        <p14:creationId xmlns:p14="http://schemas.microsoft.com/office/powerpoint/2010/main" val="14059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Server steps</a:t>
            </a:r>
          </a:p>
        </p:txBody>
      </p:sp>
      <p:sp>
        <p:nvSpPr>
          <p:cNvPr id="3" name="Content Placeholder 2"/>
          <p:cNvSpPr>
            <a:spLocks noGrp="1"/>
          </p:cNvSpPr>
          <p:nvPr>
            <p:ph idx="1"/>
          </p:nvPr>
        </p:nvSpPr>
        <p:spPr>
          <a:xfrm>
            <a:off x="396875" y="1362075"/>
            <a:ext cx="5318125" cy="4972050"/>
          </a:xfrm>
        </p:spPr>
        <p:txBody>
          <a:bodyPr>
            <a:normAutofit fontScale="85000" lnSpcReduction="10000"/>
          </a:bodyPr>
          <a:lstStyle/>
          <a:p>
            <a:r>
              <a:rPr lang="en-US"/>
              <a:t>Create a socket with the </a:t>
            </a:r>
            <a:r>
              <a:rPr lang="en-US">
                <a:solidFill>
                  <a:srgbClr val="FF0000"/>
                </a:solidFill>
                <a:latin typeface="Courier New"/>
                <a:cs typeface="Courier New"/>
              </a:rPr>
              <a:t>socket()</a:t>
            </a:r>
            <a:r>
              <a:rPr lang="en-US"/>
              <a:t> system call.</a:t>
            </a:r>
          </a:p>
          <a:p>
            <a:r>
              <a:rPr lang="en-US"/>
              <a:t>Bind the socket to an address using the </a:t>
            </a:r>
            <a:r>
              <a:rPr lang="en-US">
                <a:solidFill>
                  <a:srgbClr val="FF0000"/>
                </a:solidFill>
                <a:latin typeface="Courier New"/>
                <a:cs typeface="Courier New"/>
              </a:rPr>
              <a:t>bind()</a:t>
            </a:r>
            <a:r>
              <a:rPr lang="en-US">
                <a:solidFill>
                  <a:srgbClr val="FF0000"/>
                </a:solidFill>
              </a:rPr>
              <a:t> </a:t>
            </a:r>
            <a:r>
              <a:rPr lang="en-US"/>
              <a:t>system call. </a:t>
            </a:r>
          </a:p>
          <a:p>
            <a:pPr lvl="1"/>
            <a:r>
              <a:rPr lang="en-US"/>
              <a:t>For a server socket on the Internet, an address consists of a port number on the host machine.</a:t>
            </a:r>
          </a:p>
          <a:p>
            <a:r>
              <a:rPr lang="en-US"/>
              <a:t>Listen for connections with the </a:t>
            </a:r>
            <a:r>
              <a:rPr lang="en-US">
                <a:solidFill>
                  <a:srgbClr val="FF0000"/>
                </a:solidFill>
                <a:latin typeface="Courier New"/>
                <a:cs typeface="Courier New"/>
              </a:rPr>
              <a:t>listen()</a:t>
            </a:r>
            <a:r>
              <a:rPr lang="en-US">
                <a:solidFill>
                  <a:srgbClr val="FF0000"/>
                </a:solidFill>
              </a:rPr>
              <a:t> </a:t>
            </a:r>
            <a:r>
              <a:rPr lang="en-US"/>
              <a:t>system call,</a:t>
            </a:r>
          </a:p>
          <a:p>
            <a:pPr lvl="1"/>
            <a:r>
              <a:rPr lang="en-US"/>
              <a:t>which s</a:t>
            </a:r>
            <a:r>
              <a:rPr lang="en-US" b="0"/>
              <a:t>pecifies how many connection requests can be queued</a:t>
            </a:r>
            <a:endParaRPr lang="en-US"/>
          </a:p>
          <a:p>
            <a:r>
              <a:rPr lang="en-US"/>
              <a:t>Accept a connection with the </a:t>
            </a:r>
            <a:r>
              <a:rPr lang="en-US">
                <a:solidFill>
                  <a:srgbClr val="FF0000"/>
                </a:solidFill>
                <a:latin typeface="Courier New"/>
                <a:cs typeface="Courier New"/>
              </a:rPr>
              <a:t>accept()</a:t>
            </a:r>
            <a:r>
              <a:rPr lang="en-US">
                <a:solidFill>
                  <a:srgbClr val="FF0000"/>
                </a:solidFill>
              </a:rPr>
              <a:t> </a:t>
            </a:r>
            <a:r>
              <a:rPr lang="en-US"/>
              <a:t>system call. </a:t>
            </a:r>
          </a:p>
          <a:p>
            <a:pPr lvl="1"/>
            <a:r>
              <a:rPr lang="en-US"/>
              <a:t>This call typically blocks until a client connects with the server.</a:t>
            </a:r>
          </a:p>
          <a:p>
            <a:r>
              <a:rPr lang="en-US"/>
              <a:t>Send and receive data using the </a:t>
            </a:r>
          </a:p>
          <a:p>
            <a:pPr lvl="1"/>
            <a:r>
              <a:rPr lang="en-US" b="1">
                <a:solidFill>
                  <a:srgbClr val="FF0000"/>
                </a:solidFill>
                <a:latin typeface="Courier New"/>
                <a:cs typeface="Courier New"/>
              </a:rPr>
              <a:t>read()</a:t>
            </a:r>
            <a:r>
              <a:rPr lang="en-US" b="1">
                <a:solidFill>
                  <a:srgbClr val="FF0000"/>
                </a:solidFill>
              </a:rPr>
              <a:t> </a:t>
            </a:r>
            <a:r>
              <a:rPr lang="en-US"/>
              <a:t>and </a:t>
            </a:r>
            <a:r>
              <a:rPr lang="en-US" b="1">
                <a:solidFill>
                  <a:srgbClr val="FF0000"/>
                </a:solidFill>
                <a:latin typeface="Courier New"/>
                <a:cs typeface="Courier New"/>
              </a:rPr>
              <a:t>write()</a:t>
            </a:r>
            <a:r>
              <a:rPr lang="en-US" b="1">
                <a:solidFill>
                  <a:srgbClr val="FF0000"/>
                </a:solidFill>
              </a:rPr>
              <a:t> </a:t>
            </a:r>
            <a:r>
              <a:rPr lang="en-US"/>
              <a:t>system calls.</a:t>
            </a:r>
          </a:p>
          <a:p>
            <a:pPr lvl="1"/>
            <a:r>
              <a:rPr lang="en-US" b="1" err="1">
                <a:solidFill>
                  <a:srgbClr val="FF0000"/>
                </a:solidFill>
                <a:latin typeface="Courier New"/>
                <a:cs typeface="Courier New"/>
              </a:rPr>
              <a:t>snd</a:t>
            </a:r>
            <a:r>
              <a:rPr lang="en-US" b="1">
                <a:solidFill>
                  <a:srgbClr val="FF0000"/>
                </a:solidFill>
                <a:latin typeface="Courier New"/>
                <a:cs typeface="Courier New"/>
              </a:rPr>
              <a:t>()</a:t>
            </a:r>
            <a:r>
              <a:rPr lang="en-US" b="1">
                <a:solidFill>
                  <a:srgbClr val="FF0000"/>
                </a:solidFill>
              </a:rPr>
              <a:t> </a:t>
            </a:r>
            <a:r>
              <a:rPr lang="en-US"/>
              <a:t>and </a:t>
            </a:r>
            <a:r>
              <a:rPr lang="en-US" b="1" err="1">
                <a:solidFill>
                  <a:srgbClr val="FF0000"/>
                </a:solidFill>
                <a:latin typeface="Courier New"/>
                <a:cs typeface="Courier New"/>
              </a:rPr>
              <a:t>rcv</a:t>
            </a:r>
            <a:r>
              <a:rPr lang="en-US" b="1">
                <a:solidFill>
                  <a:srgbClr val="FF0000"/>
                </a:solidFill>
                <a:latin typeface="Courier New"/>
                <a:cs typeface="Courier New"/>
              </a:rPr>
              <a:t>()</a:t>
            </a:r>
            <a:r>
              <a:rPr lang="en-US">
                <a:solidFill>
                  <a:srgbClr val="FF0000"/>
                </a:solidFill>
              </a:rPr>
              <a:t> </a:t>
            </a:r>
            <a:r>
              <a:rPr lang="en-US"/>
              <a:t>system calls.</a:t>
            </a:r>
          </a:p>
          <a:p>
            <a:endParaRPr lang="en-US"/>
          </a:p>
        </p:txBody>
      </p:sp>
      <p:pic>
        <p:nvPicPr>
          <p:cNvPr id="4" name="Picture 3"/>
          <p:cNvPicPr>
            <a:picLocks noChangeAspect="1"/>
          </p:cNvPicPr>
          <p:nvPr/>
        </p:nvPicPr>
        <p:blipFill>
          <a:blip r:embed="rId2"/>
          <a:stretch>
            <a:fillRect/>
          </a:stretch>
        </p:blipFill>
        <p:spPr>
          <a:xfrm>
            <a:off x="5715000" y="1352744"/>
            <a:ext cx="3515097" cy="4771053"/>
          </a:xfrm>
          <a:prstGeom prst="rect">
            <a:avLst/>
          </a:prstGeom>
        </p:spPr>
      </p:pic>
    </p:spTree>
    <p:extLst>
      <p:ext uri="{BB962C8B-B14F-4D97-AF65-F5344CB8AC3E}">
        <p14:creationId xmlns:p14="http://schemas.microsoft.com/office/powerpoint/2010/main" val="80296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 steps</a:t>
            </a:r>
          </a:p>
        </p:txBody>
      </p:sp>
      <p:sp>
        <p:nvSpPr>
          <p:cNvPr id="3" name="Content Placeholder 2"/>
          <p:cNvSpPr>
            <a:spLocks noGrp="1"/>
          </p:cNvSpPr>
          <p:nvPr>
            <p:ph idx="1"/>
          </p:nvPr>
        </p:nvSpPr>
        <p:spPr>
          <a:xfrm>
            <a:off x="396875" y="1362075"/>
            <a:ext cx="4860925" cy="4972050"/>
          </a:xfrm>
        </p:spPr>
        <p:txBody>
          <a:bodyPr/>
          <a:lstStyle/>
          <a:p>
            <a:r>
              <a:rPr lang="en-US"/>
              <a:t>Create a socket with the </a:t>
            </a:r>
            <a:r>
              <a:rPr lang="en-US">
                <a:solidFill>
                  <a:srgbClr val="FF0000"/>
                </a:solidFill>
                <a:latin typeface="Courier" charset="0"/>
                <a:ea typeface="Courier" charset="0"/>
                <a:cs typeface="Courier" charset="0"/>
              </a:rPr>
              <a:t>socket()</a:t>
            </a:r>
            <a:r>
              <a:rPr lang="en-US">
                <a:latin typeface="Courier" charset="0"/>
                <a:ea typeface="Courier" charset="0"/>
                <a:cs typeface="Courier" charset="0"/>
              </a:rPr>
              <a:t> </a:t>
            </a:r>
            <a:r>
              <a:rPr lang="en-US"/>
              <a:t>system call.</a:t>
            </a:r>
          </a:p>
          <a:p>
            <a:r>
              <a:rPr lang="en-US"/>
              <a:t>Connect the socket to the address of the server using the </a:t>
            </a:r>
            <a:r>
              <a:rPr lang="en-US">
                <a:solidFill>
                  <a:srgbClr val="FF0000"/>
                </a:solidFill>
                <a:latin typeface="Courier" charset="0"/>
                <a:ea typeface="Courier" charset="0"/>
                <a:cs typeface="Courier" charset="0"/>
              </a:rPr>
              <a:t>connect() </a:t>
            </a:r>
            <a:r>
              <a:rPr lang="en-US"/>
              <a:t>system call.</a:t>
            </a:r>
          </a:p>
          <a:p>
            <a:r>
              <a:rPr lang="en-US"/>
              <a:t>Send and receive data. </a:t>
            </a:r>
          </a:p>
          <a:p>
            <a:pPr lvl="1"/>
            <a:r>
              <a:rPr lang="en-US" b="0"/>
              <a:t>There are a number of ways to do this, but the simplest way is to use the </a:t>
            </a:r>
            <a:r>
              <a:rPr lang="en-US" b="1">
                <a:solidFill>
                  <a:srgbClr val="FF0000"/>
                </a:solidFill>
                <a:latin typeface="Courier" charset="0"/>
                <a:ea typeface="Courier" charset="0"/>
                <a:cs typeface="Courier" charset="0"/>
              </a:rPr>
              <a:t>read()</a:t>
            </a:r>
            <a:r>
              <a:rPr lang="en-US" b="0"/>
              <a:t> and </a:t>
            </a:r>
            <a:r>
              <a:rPr lang="en-US" b="1">
                <a:solidFill>
                  <a:srgbClr val="FF0000"/>
                </a:solidFill>
                <a:latin typeface="Courier" charset="0"/>
                <a:ea typeface="Courier" charset="0"/>
                <a:cs typeface="Courier" charset="0"/>
              </a:rPr>
              <a:t>write()</a:t>
            </a:r>
            <a:r>
              <a:rPr lang="en-US" b="0"/>
              <a:t> system calls.</a:t>
            </a:r>
          </a:p>
        </p:txBody>
      </p:sp>
      <p:pic>
        <p:nvPicPr>
          <p:cNvPr id="4" name="Picture 3"/>
          <p:cNvPicPr>
            <a:picLocks noChangeAspect="1"/>
          </p:cNvPicPr>
          <p:nvPr/>
        </p:nvPicPr>
        <p:blipFill>
          <a:blip r:embed="rId2"/>
          <a:stretch>
            <a:fillRect/>
          </a:stretch>
        </p:blipFill>
        <p:spPr>
          <a:xfrm>
            <a:off x="5715000" y="1352744"/>
            <a:ext cx="3515097" cy="4771053"/>
          </a:xfrm>
          <a:prstGeom prst="rect">
            <a:avLst/>
          </a:prstGeom>
        </p:spPr>
      </p:pic>
    </p:spTree>
    <p:extLst>
      <p:ext uri="{BB962C8B-B14F-4D97-AF65-F5344CB8AC3E}">
        <p14:creationId xmlns:p14="http://schemas.microsoft.com/office/powerpoint/2010/main" val="57706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5937" y="223838"/>
            <a:ext cx="7316787" cy="576262"/>
          </a:xfrm>
        </p:spPr>
        <p:txBody>
          <a:bodyPr/>
          <a:lstStyle/>
          <a:p>
            <a:pPr eaLnBrk="1" hangingPunct="1"/>
            <a:r>
              <a:rPr lang="en-US"/>
              <a:t>Socket server - UNIX</a:t>
            </a:r>
          </a:p>
        </p:txBody>
      </p:sp>
      <p:sp>
        <p:nvSpPr>
          <p:cNvPr id="5" name="Text Box 4"/>
          <p:cNvSpPr txBox="1">
            <a:spLocks noChangeArrowheads="1"/>
          </p:cNvSpPr>
          <p:nvPr/>
        </p:nvSpPr>
        <p:spPr bwMode="auto">
          <a:xfrm>
            <a:off x="457200" y="990600"/>
            <a:ext cx="8475662" cy="5909308"/>
          </a:xfrm>
          <a:prstGeom prst="rect">
            <a:avLst/>
          </a:prstGeom>
          <a:solidFill>
            <a:srgbClr val="F6F5BD"/>
          </a:solidFill>
          <a:ln w="12700">
            <a:solidFill>
              <a:schemeClr val="tx1"/>
            </a:solidFill>
            <a:miter lim="800000"/>
            <a:headEnd/>
            <a:tailEnd/>
          </a:ln>
          <a:effectLst/>
        </p:spPr>
        <p:txBody>
          <a:bodyPr wrap="square">
            <a:spAutoFit/>
          </a:bodyPr>
          <a:lstStyle/>
          <a:p>
            <a:pPr>
              <a:buFont typeface="Wingdings" charset="2"/>
              <a:buNone/>
            </a:pPr>
            <a:r>
              <a:rPr lang="en-US" sz="1400">
                <a:latin typeface="Courier"/>
                <a:cs typeface="Courier"/>
              </a:rPr>
              <a:t>#define ADDRESS     "</a:t>
            </a:r>
            <a:r>
              <a:rPr lang="en-US" sz="1400" err="1">
                <a:latin typeface="Courier"/>
                <a:cs typeface="Courier"/>
              </a:rPr>
              <a:t>mysocket</a:t>
            </a:r>
            <a:r>
              <a:rPr lang="en-US" sz="1400">
                <a:latin typeface="Courier"/>
                <a:cs typeface="Courier"/>
              </a:rPr>
              <a:t>"  </a:t>
            </a:r>
            <a:r>
              <a:rPr lang="en-US" sz="1400">
                <a:solidFill>
                  <a:srgbClr val="FF0000"/>
                </a:solidFill>
                <a:latin typeface="Courier"/>
                <a:cs typeface="Courier"/>
              </a:rPr>
              <a:t>/* </a:t>
            </a:r>
            <a:r>
              <a:rPr lang="en-US" sz="1400" err="1">
                <a:solidFill>
                  <a:srgbClr val="FF0000"/>
                </a:solidFill>
                <a:latin typeface="Courier"/>
                <a:cs typeface="Courier"/>
              </a:rPr>
              <a:t>addr</a:t>
            </a:r>
            <a:r>
              <a:rPr lang="en-US" sz="1400">
                <a:solidFill>
                  <a:srgbClr val="FF0000"/>
                </a:solidFill>
                <a:latin typeface="Courier"/>
                <a:cs typeface="Courier"/>
              </a:rPr>
              <a:t> to connect */</a:t>
            </a:r>
          </a:p>
          <a:p>
            <a:pPr>
              <a:buFont typeface="Wingdings" charset="2"/>
              <a:buNone/>
            </a:pPr>
            <a:r>
              <a:rPr lang="en-US" sz="1400">
                <a:latin typeface="Courier"/>
                <a:cs typeface="Courier"/>
              </a:rPr>
              <a:t>char *</a:t>
            </a:r>
            <a:r>
              <a:rPr lang="en-US" sz="1400" err="1">
                <a:latin typeface="Courier"/>
                <a:cs typeface="Courier"/>
              </a:rPr>
              <a:t>strs</a:t>
            </a:r>
            <a:r>
              <a:rPr lang="en-US" sz="1400">
                <a:latin typeface="Courier"/>
                <a:cs typeface="Courier"/>
              </a:rPr>
              <a:t> = "</a:t>
            </a:r>
            <a:r>
              <a:rPr lang="en-US" sz="1400">
                <a:solidFill>
                  <a:schemeClr val="accent2"/>
                </a:solidFill>
                <a:latin typeface="Courier"/>
                <a:cs typeface="Courier"/>
              </a:rPr>
              <a:t>This is the string from the server.\</a:t>
            </a:r>
            <a:r>
              <a:rPr lang="en-US" sz="1400" err="1">
                <a:solidFill>
                  <a:schemeClr val="accent2"/>
                </a:solidFill>
                <a:latin typeface="Courier"/>
                <a:cs typeface="Courier"/>
              </a:rPr>
              <a:t>n</a:t>
            </a:r>
            <a:r>
              <a:rPr lang="en-US" sz="1400">
                <a:latin typeface="Courier"/>
                <a:cs typeface="Courier"/>
              </a:rPr>
              <a:t>";</a:t>
            </a:r>
          </a:p>
          <a:p>
            <a:pPr>
              <a:buFont typeface="Wingdings" charset="2"/>
              <a:buNone/>
            </a:pPr>
            <a:r>
              <a:rPr lang="en-US" sz="1400">
                <a:latin typeface="Courier"/>
                <a:cs typeface="Courier"/>
              </a:rPr>
              <a:t>main(){</a:t>
            </a:r>
          </a:p>
          <a:p>
            <a:pPr>
              <a:buFont typeface="Wingdings" charset="2"/>
              <a:buNone/>
            </a:pPr>
            <a:r>
              <a:rPr lang="en-US" sz="1400">
                <a:latin typeface="Courier"/>
                <a:cs typeface="Courier"/>
              </a:rPr>
              <a:t>    char </a:t>
            </a:r>
            <a:r>
              <a:rPr lang="en-US" sz="1400" err="1">
                <a:latin typeface="Courier"/>
                <a:cs typeface="Courier"/>
              </a:rPr>
              <a:t>c</a:t>
            </a:r>
            <a:r>
              <a:rPr lang="en-US" sz="1400">
                <a:latin typeface="Courier"/>
                <a:cs typeface="Courier"/>
              </a:rPr>
              <a:t>; FILE *</a:t>
            </a:r>
            <a:r>
              <a:rPr lang="en-US" sz="1400" err="1">
                <a:latin typeface="Courier"/>
                <a:cs typeface="Courier"/>
              </a:rPr>
              <a:t>fp;int</a:t>
            </a:r>
            <a:r>
              <a:rPr lang="en-US" sz="1400">
                <a:latin typeface="Courier"/>
                <a:cs typeface="Courier"/>
              </a:rPr>
              <a:t> </a:t>
            </a:r>
            <a:r>
              <a:rPr lang="en-US" sz="1400" err="1">
                <a:latin typeface="Courier"/>
                <a:cs typeface="Courier"/>
              </a:rPr>
              <a:t>fromlen</a:t>
            </a:r>
            <a:r>
              <a:rPr lang="en-US" sz="1400">
                <a:latin typeface="Courier"/>
                <a:cs typeface="Courier"/>
              </a:rPr>
              <a:t>;</a:t>
            </a:r>
          </a:p>
          <a:p>
            <a:pPr>
              <a:buFont typeface="Wingdings" charset="2"/>
              <a:buNone/>
            </a:pPr>
            <a:r>
              <a:rPr lang="en-US" sz="1400">
                <a:latin typeface="Courier"/>
                <a:cs typeface="Courier"/>
              </a:rPr>
              <a:t>    register </a:t>
            </a:r>
            <a:r>
              <a:rPr lang="en-US" sz="1400" err="1">
                <a:latin typeface="Courier"/>
                <a:cs typeface="Courier"/>
              </a:rPr>
              <a:t>int</a:t>
            </a:r>
            <a:r>
              <a:rPr lang="en-US" sz="1400">
                <a:latin typeface="Courier"/>
                <a:cs typeface="Courier"/>
              </a:rPr>
              <a:t> </a:t>
            </a:r>
            <a:r>
              <a:rPr lang="en-US" sz="1400" err="1">
                <a:latin typeface="Courier"/>
                <a:cs typeface="Courier"/>
              </a:rPr>
              <a:t>i</a:t>
            </a:r>
            <a:r>
              <a:rPr lang="en-US" sz="1400">
                <a:latin typeface="Courier"/>
                <a:cs typeface="Courier"/>
              </a:rPr>
              <a:t>, </a:t>
            </a:r>
            <a:r>
              <a:rPr lang="en-US" sz="1400" err="1">
                <a:latin typeface="Courier"/>
                <a:cs typeface="Courier"/>
              </a:rPr>
              <a:t>s</a:t>
            </a:r>
            <a:r>
              <a:rPr lang="en-US" sz="1400">
                <a:latin typeface="Courier"/>
                <a:cs typeface="Courier"/>
              </a:rPr>
              <a:t>, ns, </a:t>
            </a:r>
            <a:r>
              <a:rPr lang="en-US" sz="1400" err="1">
                <a:latin typeface="Courier"/>
                <a:cs typeface="Courier"/>
              </a:rPr>
              <a:t>len</a:t>
            </a:r>
            <a:r>
              <a:rPr lang="en-US" sz="1400">
                <a:latin typeface="Courier"/>
                <a:cs typeface="Courier"/>
              </a:rPr>
              <a:t>;</a:t>
            </a:r>
          </a:p>
          <a:p>
            <a:pPr>
              <a:buFont typeface="Wingdings" charset="2"/>
              <a:buNone/>
            </a:pPr>
            <a:r>
              <a:rPr lang="en-US" sz="1400">
                <a:latin typeface="Courier"/>
                <a:cs typeface="Courier"/>
              </a:rPr>
              <a:t>    </a:t>
            </a:r>
            <a:r>
              <a:rPr lang="en-US" sz="1400" err="1">
                <a:latin typeface="Courier"/>
                <a:cs typeface="Courier"/>
              </a:rPr>
              <a:t>struct</a:t>
            </a:r>
            <a:r>
              <a:rPr lang="en-US" sz="1400">
                <a:latin typeface="Courier"/>
                <a:cs typeface="Courier"/>
              </a:rPr>
              <a:t> </a:t>
            </a:r>
            <a:r>
              <a:rPr lang="en-US" sz="1400" err="1">
                <a:latin typeface="Courier"/>
                <a:cs typeface="Courier"/>
              </a:rPr>
              <a:t>sockaddr_un</a:t>
            </a:r>
            <a:r>
              <a:rPr lang="en-US" sz="1400">
                <a:latin typeface="Courier"/>
                <a:cs typeface="Courier"/>
              </a:rPr>
              <a:t> </a:t>
            </a:r>
            <a:r>
              <a:rPr lang="en-US" sz="1400" err="1">
                <a:latin typeface="Courier"/>
                <a:cs typeface="Courier"/>
              </a:rPr>
              <a:t>saun</a:t>
            </a:r>
            <a:r>
              <a:rPr lang="en-US" sz="1400">
                <a:latin typeface="Courier"/>
                <a:cs typeface="Courier"/>
              </a:rPr>
              <a:t>, </a:t>
            </a:r>
            <a:r>
              <a:rPr lang="en-US" sz="1400" err="1">
                <a:latin typeface="Courier"/>
                <a:cs typeface="Courier"/>
              </a:rPr>
              <a:t>fsaun</a:t>
            </a:r>
            <a:r>
              <a:rPr lang="en-US" sz="1400">
                <a:latin typeface="Courier"/>
                <a:cs typeface="Courier"/>
              </a:rPr>
              <a:t>;</a:t>
            </a:r>
          </a:p>
          <a:p>
            <a:pPr>
              <a:buFont typeface="Wingdings" charset="2"/>
              <a:buNone/>
            </a:pPr>
            <a:r>
              <a:rPr lang="en-US" sz="1400">
                <a:latin typeface="Courier"/>
                <a:cs typeface="Courier"/>
              </a:rPr>
              <a:t>    </a:t>
            </a:r>
            <a:r>
              <a:rPr lang="en-US" sz="1400">
                <a:solidFill>
                  <a:srgbClr val="FF0000"/>
                </a:solidFill>
                <a:latin typeface="Courier"/>
                <a:cs typeface="Courier"/>
              </a:rPr>
              <a:t>/* create a UNIX domain stream socket */</a:t>
            </a:r>
          </a:p>
          <a:p>
            <a:pPr>
              <a:buFont typeface="Wingdings" charset="2"/>
              <a:buNone/>
            </a:pPr>
            <a:r>
              <a:rPr lang="en-US" sz="1400">
                <a:solidFill>
                  <a:schemeClr val="accent2"/>
                </a:solidFill>
                <a:latin typeface="Courier"/>
                <a:cs typeface="Courier"/>
              </a:rPr>
              <a:t>    </a:t>
            </a:r>
            <a:r>
              <a:rPr lang="en-US" sz="1400" err="1">
                <a:latin typeface="Courier"/>
                <a:cs typeface="Courier"/>
              </a:rPr>
              <a:t>s</a:t>
            </a:r>
            <a:r>
              <a:rPr lang="en-US" sz="1400">
                <a:latin typeface="Courier"/>
                <a:cs typeface="Courier"/>
              </a:rPr>
              <a:t> = </a:t>
            </a:r>
            <a:r>
              <a:rPr lang="en-US" sz="1400" err="1">
                <a:solidFill>
                  <a:schemeClr val="accent2"/>
                </a:solidFill>
                <a:latin typeface="Courier"/>
                <a:cs typeface="Courier"/>
              </a:rPr>
              <a:t>socket(AF_UNIX</a:t>
            </a:r>
            <a:r>
              <a:rPr lang="en-US" sz="1400">
                <a:solidFill>
                  <a:schemeClr val="accent2"/>
                </a:solidFill>
                <a:latin typeface="Courier"/>
                <a:cs typeface="Courier"/>
              </a:rPr>
              <a:t>, SOCK_STREAM, 0))</a:t>
            </a:r>
          </a:p>
          <a:p>
            <a:pPr>
              <a:buFont typeface="Wingdings" charset="2"/>
              <a:buNone/>
            </a:pPr>
            <a:r>
              <a:rPr lang="en-US" sz="1400">
                <a:latin typeface="Courier"/>
                <a:cs typeface="Courier"/>
              </a:rPr>
              <a:t>    </a:t>
            </a:r>
            <a:r>
              <a:rPr lang="en-US" sz="1400" err="1">
                <a:latin typeface="Courier"/>
                <a:cs typeface="Courier"/>
              </a:rPr>
              <a:t>saun.sun_family</a:t>
            </a:r>
            <a:r>
              <a:rPr lang="en-US" sz="1400">
                <a:latin typeface="Courier"/>
                <a:cs typeface="Courier"/>
              </a:rPr>
              <a:t> = AF_UNIX;</a:t>
            </a:r>
          </a:p>
          <a:p>
            <a:pPr>
              <a:buFont typeface="Wingdings" charset="2"/>
              <a:buNone/>
            </a:pPr>
            <a:r>
              <a:rPr lang="en-US" sz="1400">
                <a:latin typeface="Courier"/>
                <a:cs typeface="Courier"/>
              </a:rPr>
              <a:t>    </a:t>
            </a:r>
            <a:r>
              <a:rPr lang="en-US" sz="1400" err="1">
                <a:latin typeface="Courier"/>
                <a:cs typeface="Courier"/>
              </a:rPr>
              <a:t>strcpy(saun.sun_path</a:t>
            </a:r>
            <a:r>
              <a:rPr lang="en-US" sz="1400">
                <a:latin typeface="Courier"/>
                <a:cs typeface="Courier"/>
              </a:rPr>
              <a:t>, ADDRESS);</a:t>
            </a:r>
          </a:p>
          <a:p>
            <a:pPr>
              <a:buFont typeface="Wingdings" charset="2"/>
              <a:buNone/>
            </a:pPr>
            <a:r>
              <a:rPr lang="en-US" sz="1400">
                <a:latin typeface="Courier"/>
                <a:cs typeface="Courier"/>
              </a:rPr>
              <a:t>    unlink(ADDRESS); </a:t>
            </a:r>
            <a:r>
              <a:rPr lang="en-US" sz="1400">
                <a:solidFill>
                  <a:srgbClr val="FF0000"/>
                </a:solidFill>
                <a:latin typeface="Courier"/>
                <a:cs typeface="Courier"/>
              </a:rPr>
              <a:t>/*unlink (</a:t>
            </a:r>
            <a:r>
              <a:rPr lang="en-US" sz="1400" err="1">
                <a:solidFill>
                  <a:srgbClr val="FF0000"/>
                </a:solidFill>
                <a:latin typeface="Courier"/>
                <a:cs typeface="Courier"/>
              </a:rPr>
              <a:t>rm</a:t>
            </a:r>
            <a:r>
              <a:rPr lang="en-US" sz="1400">
                <a:solidFill>
                  <a:srgbClr val="FF0000"/>
                </a:solidFill>
                <a:latin typeface="Courier"/>
                <a:cs typeface="Courier"/>
              </a:rPr>
              <a:t>) ADDRESS to bind won’t fail */</a:t>
            </a:r>
          </a:p>
          <a:p>
            <a:pPr>
              <a:buFont typeface="Wingdings" charset="2"/>
              <a:buNone/>
            </a:pPr>
            <a:r>
              <a:rPr lang="en-US" sz="1400">
                <a:latin typeface="Courier"/>
                <a:cs typeface="Courier"/>
              </a:rPr>
              <a:t>    </a:t>
            </a:r>
            <a:r>
              <a:rPr lang="en-US" sz="1400" err="1">
                <a:latin typeface="Courier"/>
                <a:cs typeface="Courier"/>
              </a:rPr>
              <a:t>len</a:t>
            </a:r>
            <a:r>
              <a:rPr lang="en-US" sz="1400">
                <a:latin typeface="Courier"/>
                <a:cs typeface="Courier"/>
              </a:rPr>
              <a:t> = </a:t>
            </a:r>
            <a:r>
              <a:rPr lang="en-US" sz="1400" err="1">
                <a:latin typeface="Courier"/>
                <a:cs typeface="Courier"/>
              </a:rPr>
              <a:t>sizeof(saun.sun_family</a:t>
            </a:r>
            <a:r>
              <a:rPr lang="en-US" sz="1400">
                <a:latin typeface="Courier"/>
                <a:cs typeface="Courier"/>
              </a:rPr>
              <a:t>) + </a:t>
            </a:r>
            <a:r>
              <a:rPr lang="en-US" sz="1400" err="1">
                <a:latin typeface="Courier"/>
                <a:cs typeface="Courier"/>
              </a:rPr>
              <a:t>strlen(saun.sun_path</a:t>
            </a:r>
            <a:r>
              <a:rPr lang="en-US" sz="1400">
                <a:latin typeface="Courier"/>
                <a:cs typeface="Courier"/>
              </a:rPr>
              <a:t>);</a:t>
            </a:r>
          </a:p>
          <a:p>
            <a:pPr>
              <a:buFont typeface="Wingdings" charset="2"/>
              <a:buNone/>
            </a:pPr>
            <a:r>
              <a:rPr lang="en-US" sz="1400">
                <a:latin typeface="Courier"/>
                <a:cs typeface="Courier"/>
              </a:rPr>
              <a:t>    result = </a:t>
            </a:r>
            <a:r>
              <a:rPr lang="en-US" sz="1400" err="1">
                <a:solidFill>
                  <a:schemeClr val="accent2"/>
                </a:solidFill>
                <a:latin typeface="Courier"/>
                <a:cs typeface="Courier"/>
              </a:rPr>
              <a:t>bind(s</a:t>
            </a:r>
            <a:r>
              <a:rPr lang="en-US" sz="1400">
                <a:solidFill>
                  <a:schemeClr val="accent2"/>
                </a:solidFill>
                <a:latin typeface="Courier"/>
                <a:cs typeface="Courier"/>
              </a:rPr>
              <a:t>, &amp;</a:t>
            </a:r>
            <a:r>
              <a:rPr lang="en-US" sz="1400" err="1">
                <a:solidFill>
                  <a:schemeClr val="accent2"/>
                </a:solidFill>
                <a:latin typeface="Courier"/>
                <a:cs typeface="Courier"/>
              </a:rPr>
              <a:t>saun</a:t>
            </a:r>
            <a:r>
              <a:rPr lang="en-US" sz="1400">
                <a:solidFill>
                  <a:schemeClr val="accent2"/>
                </a:solidFill>
                <a:latin typeface="Courier"/>
                <a:cs typeface="Courier"/>
              </a:rPr>
              <a:t>, </a:t>
            </a:r>
            <a:r>
              <a:rPr lang="en-US" sz="1400" err="1">
                <a:solidFill>
                  <a:schemeClr val="accent2"/>
                </a:solidFill>
                <a:latin typeface="Courier"/>
                <a:cs typeface="Courier"/>
              </a:rPr>
              <a:t>len</a:t>
            </a:r>
            <a:r>
              <a:rPr lang="en-US" sz="1400">
                <a:solidFill>
                  <a:schemeClr val="accent2"/>
                </a:solidFill>
                <a:latin typeface="Courier"/>
                <a:cs typeface="Courier"/>
              </a:rPr>
              <a:t>)</a:t>
            </a:r>
            <a:r>
              <a:rPr lang="en-US" sz="1400">
                <a:latin typeface="Courier"/>
                <a:cs typeface="Courier"/>
              </a:rPr>
              <a:t>;</a:t>
            </a:r>
            <a:r>
              <a:rPr lang="en-US" sz="1400">
                <a:solidFill>
                  <a:srgbClr val="FF0000"/>
                </a:solidFill>
                <a:latin typeface="Courier"/>
                <a:cs typeface="Courier"/>
              </a:rPr>
              <a:t>/*bind the address to the socket */</a:t>
            </a:r>
          </a:p>
          <a:p>
            <a:pPr>
              <a:buFont typeface="Wingdings" charset="2"/>
              <a:buNone/>
            </a:pPr>
            <a:r>
              <a:rPr lang="en-US" sz="1400">
                <a:latin typeface="Courier"/>
                <a:cs typeface="Courier"/>
              </a:rPr>
              <a:t>    result = </a:t>
            </a:r>
            <a:r>
              <a:rPr lang="en-US" sz="1400" err="1">
                <a:solidFill>
                  <a:schemeClr val="accent2"/>
                </a:solidFill>
                <a:latin typeface="Courier"/>
                <a:cs typeface="Courier"/>
              </a:rPr>
              <a:t>listen(s</a:t>
            </a:r>
            <a:r>
              <a:rPr lang="en-US" sz="1400">
                <a:solidFill>
                  <a:schemeClr val="accent2"/>
                </a:solidFill>
                <a:latin typeface="Courier"/>
                <a:cs typeface="Courier"/>
              </a:rPr>
              <a:t>, 5); </a:t>
            </a:r>
            <a:r>
              <a:rPr lang="en-US" sz="1400">
                <a:solidFill>
                  <a:srgbClr val="FF0000"/>
                </a:solidFill>
                <a:latin typeface="Courier"/>
                <a:cs typeface="Courier"/>
              </a:rPr>
              <a:t>/* listen on the socket */</a:t>
            </a:r>
          </a:p>
          <a:p>
            <a:pPr>
              <a:buFont typeface="Wingdings" charset="2"/>
              <a:buNone/>
            </a:pPr>
            <a:r>
              <a:rPr lang="en-US" sz="1400">
                <a:latin typeface="Courier"/>
                <a:cs typeface="Courier"/>
              </a:rPr>
              <a:t>    ns = </a:t>
            </a:r>
            <a:r>
              <a:rPr lang="en-US" sz="1400" err="1">
                <a:solidFill>
                  <a:schemeClr val="accent2"/>
                </a:solidFill>
                <a:latin typeface="Courier"/>
                <a:cs typeface="Courier"/>
              </a:rPr>
              <a:t>accept(s</a:t>
            </a:r>
            <a:r>
              <a:rPr lang="en-US" sz="1400">
                <a:solidFill>
                  <a:schemeClr val="accent2"/>
                </a:solidFill>
                <a:latin typeface="Courier"/>
                <a:cs typeface="Courier"/>
              </a:rPr>
              <a:t>, &amp;</a:t>
            </a:r>
            <a:r>
              <a:rPr lang="en-US" sz="1400" err="1">
                <a:solidFill>
                  <a:schemeClr val="accent2"/>
                </a:solidFill>
                <a:latin typeface="Courier"/>
                <a:cs typeface="Courier"/>
              </a:rPr>
              <a:t>fsaun</a:t>
            </a:r>
            <a:r>
              <a:rPr lang="en-US" sz="1400">
                <a:solidFill>
                  <a:schemeClr val="accent2"/>
                </a:solidFill>
                <a:latin typeface="Courier"/>
                <a:cs typeface="Courier"/>
              </a:rPr>
              <a:t>, &amp;</a:t>
            </a:r>
            <a:r>
              <a:rPr lang="en-US" sz="1400" err="1">
                <a:solidFill>
                  <a:schemeClr val="accent2"/>
                </a:solidFill>
                <a:latin typeface="Courier"/>
                <a:cs typeface="Courier"/>
              </a:rPr>
              <a:t>fromlen</a:t>
            </a:r>
            <a:r>
              <a:rPr lang="en-US" sz="1400">
                <a:solidFill>
                  <a:schemeClr val="accent2"/>
                </a:solidFill>
                <a:latin typeface="Courier"/>
                <a:cs typeface="Courier"/>
              </a:rPr>
              <a:t>)) </a:t>
            </a:r>
            <a:r>
              <a:rPr lang="en-US" sz="1400">
                <a:solidFill>
                  <a:srgbClr val="FF0000"/>
                </a:solidFill>
                <a:latin typeface="Courier"/>
                <a:cs typeface="Courier"/>
              </a:rPr>
              <a:t>/* Accept a connection */</a:t>
            </a:r>
          </a:p>
          <a:p>
            <a:pPr>
              <a:buFont typeface="Wingdings" charset="2"/>
              <a:buNone/>
            </a:pPr>
            <a:r>
              <a:rPr lang="en-US" sz="1400">
                <a:latin typeface="Courier"/>
                <a:cs typeface="Courier"/>
              </a:rPr>
              <a:t>    </a:t>
            </a:r>
            <a:r>
              <a:rPr lang="en-US" sz="1400" err="1">
                <a:solidFill>
                  <a:schemeClr val="accent2"/>
                </a:solidFill>
                <a:latin typeface="Courier"/>
                <a:cs typeface="Courier"/>
              </a:rPr>
              <a:t>fp</a:t>
            </a:r>
            <a:r>
              <a:rPr lang="en-US" sz="1400">
                <a:solidFill>
                  <a:schemeClr val="accent2"/>
                </a:solidFill>
                <a:latin typeface="Courier"/>
                <a:cs typeface="Courier"/>
              </a:rPr>
              <a:t> = </a:t>
            </a:r>
            <a:r>
              <a:rPr lang="en-US" sz="1400" err="1">
                <a:solidFill>
                  <a:schemeClr val="accent2"/>
                </a:solidFill>
                <a:latin typeface="Courier"/>
                <a:cs typeface="Courier"/>
              </a:rPr>
              <a:t>fdopen(ns</a:t>
            </a:r>
            <a:r>
              <a:rPr lang="en-US" sz="1400">
                <a:solidFill>
                  <a:schemeClr val="accent2"/>
                </a:solidFill>
                <a:latin typeface="Courier"/>
                <a:cs typeface="Courier"/>
              </a:rPr>
              <a:t>, "</a:t>
            </a:r>
            <a:r>
              <a:rPr lang="en-US" sz="1400" err="1">
                <a:solidFill>
                  <a:schemeClr val="accent2"/>
                </a:solidFill>
                <a:latin typeface="Courier"/>
                <a:cs typeface="Courier"/>
              </a:rPr>
              <a:t>r</a:t>
            </a:r>
            <a:r>
              <a:rPr lang="en-US" sz="1400">
                <a:solidFill>
                  <a:schemeClr val="accent2"/>
                </a:solidFill>
                <a:latin typeface="Courier"/>
                <a:cs typeface="Courier"/>
              </a:rPr>
              <a:t>"); </a:t>
            </a:r>
            <a:r>
              <a:rPr lang="en-US" sz="1400">
                <a:solidFill>
                  <a:srgbClr val="FF0000"/>
                </a:solidFill>
                <a:latin typeface="Courier"/>
                <a:cs typeface="Courier"/>
              </a:rPr>
              <a:t>/* open the connection */</a:t>
            </a:r>
          </a:p>
          <a:p>
            <a:pPr>
              <a:buFont typeface="Wingdings" charset="2"/>
              <a:buNone/>
            </a:pPr>
            <a:r>
              <a:rPr lang="en-US" sz="1400">
                <a:latin typeface="Courier"/>
                <a:cs typeface="Courier"/>
              </a:rPr>
              <a:t>    </a:t>
            </a:r>
            <a:r>
              <a:rPr lang="en-US" sz="1400">
                <a:solidFill>
                  <a:srgbClr val="FF0000"/>
                </a:solidFill>
                <a:latin typeface="Courier"/>
                <a:cs typeface="Courier"/>
              </a:rPr>
              <a:t>/* send the string to the client */</a:t>
            </a:r>
          </a:p>
          <a:p>
            <a:pPr>
              <a:buFont typeface="Wingdings" charset="2"/>
              <a:buNone/>
            </a:pPr>
            <a:r>
              <a:rPr lang="en-US" sz="1400">
                <a:latin typeface="Courier"/>
                <a:cs typeface="Courier"/>
              </a:rPr>
              <a:t>    </a:t>
            </a:r>
            <a:r>
              <a:rPr lang="en-US" sz="1400" err="1">
                <a:solidFill>
                  <a:schemeClr val="accent2"/>
                </a:solidFill>
                <a:latin typeface="Courier"/>
                <a:cs typeface="Courier"/>
              </a:rPr>
              <a:t>send(ns</a:t>
            </a:r>
            <a:r>
              <a:rPr lang="en-US" sz="1400">
                <a:solidFill>
                  <a:schemeClr val="accent2"/>
                </a:solidFill>
                <a:latin typeface="Courier"/>
                <a:cs typeface="Courier"/>
              </a:rPr>
              <a:t>, </a:t>
            </a:r>
            <a:r>
              <a:rPr lang="en-US" sz="1400" err="1">
                <a:solidFill>
                  <a:schemeClr val="accent2"/>
                </a:solidFill>
                <a:latin typeface="Courier"/>
                <a:cs typeface="Courier"/>
              </a:rPr>
              <a:t>strs</a:t>
            </a:r>
            <a:r>
              <a:rPr lang="en-US" sz="1400">
                <a:solidFill>
                  <a:schemeClr val="accent2"/>
                </a:solidFill>
                <a:latin typeface="Courier"/>
                <a:cs typeface="Courier"/>
              </a:rPr>
              <a:t>, </a:t>
            </a:r>
            <a:r>
              <a:rPr lang="en-US" sz="1400" err="1">
                <a:solidFill>
                  <a:schemeClr val="accent2"/>
                </a:solidFill>
                <a:latin typeface="Courier"/>
                <a:cs typeface="Courier"/>
              </a:rPr>
              <a:t>strlen(strs</a:t>
            </a:r>
            <a:r>
              <a:rPr lang="en-US" sz="1400">
                <a:solidFill>
                  <a:schemeClr val="accent2"/>
                </a:solidFill>
                <a:latin typeface="Courier"/>
                <a:cs typeface="Courier"/>
              </a:rPr>
              <a:t>), 0);</a:t>
            </a:r>
          </a:p>
          <a:p>
            <a:pPr>
              <a:buFont typeface="Wingdings" charset="2"/>
              <a:buNone/>
            </a:pPr>
            <a:r>
              <a:rPr lang="en-US" sz="1400">
                <a:latin typeface="Courier"/>
                <a:cs typeface="Courier"/>
              </a:rPr>
              <a:t>    </a:t>
            </a:r>
            <a:r>
              <a:rPr lang="en-US" sz="1400">
                <a:solidFill>
                  <a:srgbClr val="FF0000"/>
                </a:solidFill>
                <a:latin typeface="Courier"/>
                <a:cs typeface="Courier"/>
              </a:rPr>
              <a:t>/* read from the server */</a:t>
            </a:r>
            <a:r>
              <a:rPr lang="en-US" sz="1400">
                <a:latin typeface="Courier"/>
                <a:cs typeface="Courier"/>
              </a:rPr>
              <a:t>    </a:t>
            </a:r>
          </a:p>
          <a:p>
            <a:pPr>
              <a:buFont typeface="Wingdings" charset="2"/>
              <a:buNone/>
            </a:pPr>
            <a:r>
              <a:rPr lang="en-US" sz="1400">
                <a:latin typeface="Courier"/>
                <a:cs typeface="Courier"/>
              </a:rPr>
              <a:t>    </a:t>
            </a:r>
            <a:r>
              <a:rPr lang="en-US" sz="1400">
                <a:solidFill>
                  <a:schemeClr val="accent2"/>
                </a:solidFill>
                <a:latin typeface="Courier"/>
                <a:cs typeface="Courier"/>
              </a:rPr>
              <a:t>while ((</a:t>
            </a:r>
            <a:r>
              <a:rPr lang="en-US" sz="1400" err="1">
                <a:solidFill>
                  <a:schemeClr val="accent2"/>
                </a:solidFill>
                <a:latin typeface="Courier"/>
                <a:cs typeface="Courier"/>
              </a:rPr>
              <a:t>c</a:t>
            </a:r>
            <a:r>
              <a:rPr lang="en-US" sz="1400">
                <a:solidFill>
                  <a:schemeClr val="accent2"/>
                </a:solidFill>
                <a:latin typeface="Courier"/>
                <a:cs typeface="Courier"/>
              </a:rPr>
              <a:t> = </a:t>
            </a:r>
            <a:r>
              <a:rPr lang="en-US" sz="1400" err="1">
                <a:solidFill>
                  <a:schemeClr val="accent2"/>
                </a:solidFill>
                <a:latin typeface="Courier"/>
                <a:cs typeface="Courier"/>
              </a:rPr>
              <a:t>fgetc(fp</a:t>
            </a:r>
            <a:r>
              <a:rPr lang="en-US" sz="1400">
                <a:solidFill>
                  <a:schemeClr val="accent2"/>
                </a:solidFill>
                <a:latin typeface="Courier"/>
                <a:cs typeface="Courier"/>
              </a:rPr>
              <a:t>)) != EOF) {</a:t>
            </a:r>
          </a:p>
          <a:p>
            <a:pPr>
              <a:buFont typeface="Wingdings" charset="2"/>
              <a:buNone/>
            </a:pPr>
            <a:r>
              <a:rPr lang="en-US" sz="1400">
                <a:solidFill>
                  <a:schemeClr val="accent2"/>
                </a:solidFill>
                <a:latin typeface="Courier"/>
                <a:cs typeface="Courier"/>
              </a:rPr>
              <a:t>        </a:t>
            </a:r>
            <a:r>
              <a:rPr lang="en-US" sz="1400" err="1">
                <a:solidFill>
                  <a:schemeClr val="accent2"/>
                </a:solidFill>
                <a:latin typeface="Courier"/>
                <a:cs typeface="Courier"/>
              </a:rPr>
              <a:t>putchar(c</a:t>
            </a:r>
            <a:r>
              <a:rPr lang="en-US" sz="1400">
                <a:solidFill>
                  <a:schemeClr val="accent2"/>
                </a:solidFill>
                <a:latin typeface="Courier"/>
                <a:cs typeface="Courier"/>
              </a:rPr>
              <a:t>);</a:t>
            </a:r>
          </a:p>
          <a:p>
            <a:pPr>
              <a:buFont typeface="Wingdings" charset="2"/>
              <a:buNone/>
            </a:pPr>
            <a:r>
              <a:rPr lang="en-US" sz="1400">
                <a:solidFill>
                  <a:schemeClr val="accent2"/>
                </a:solidFill>
                <a:latin typeface="Courier"/>
                <a:cs typeface="Courier"/>
              </a:rPr>
              <a:t>        if (</a:t>
            </a:r>
            <a:r>
              <a:rPr lang="en-US" sz="1400" err="1">
                <a:solidFill>
                  <a:schemeClr val="accent2"/>
                </a:solidFill>
                <a:latin typeface="Courier"/>
                <a:cs typeface="Courier"/>
              </a:rPr>
              <a:t>c</a:t>
            </a:r>
            <a:r>
              <a:rPr lang="en-US" sz="1400">
                <a:solidFill>
                  <a:schemeClr val="accent2"/>
                </a:solidFill>
                <a:latin typeface="Courier"/>
                <a:cs typeface="Courier"/>
              </a:rPr>
              <a:t> == '\</a:t>
            </a:r>
            <a:r>
              <a:rPr lang="en-US" sz="1400" err="1">
                <a:solidFill>
                  <a:schemeClr val="accent2"/>
                </a:solidFill>
                <a:latin typeface="Courier"/>
                <a:cs typeface="Courier"/>
              </a:rPr>
              <a:t>n</a:t>
            </a:r>
            <a:r>
              <a:rPr lang="en-US" sz="1400">
                <a:solidFill>
                  <a:schemeClr val="accent2"/>
                </a:solidFill>
                <a:latin typeface="Courier"/>
                <a:cs typeface="Courier"/>
              </a:rPr>
              <a:t>’) break;</a:t>
            </a:r>
          </a:p>
          <a:p>
            <a:pPr>
              <a:buFont typeface="Wingdings" charset="2"/>
              <a:buNone/>
            </a:pPr>
            <a:r>
              <a:rPr lang="en-US" sz="1400">
                <a:solidFill>
                  <a:schemeClr val="accent2"/>
                </a:solidFill>
                <a:latin typeface="Courier"/>
                <a:cs typeface="Courier"/>
              </a:rPr>
              <a:t>    }</a:t>
            </a:r>
          </a:p>
          <a:p>
            <a:pPr>
              <a:buFont typeface="Wingdings" charset="2"/>
              <a:buNone/>
            </a:pPr>
            <a:r>
              <a:rPr lang="en-US" sz="1400">
                <a:solidFill>
                  <a:schemeClr val="accent2"/>
                </a:solidFill>
                <a:latin typeface="Courier"/>
                <a:cs typeface="Courier"/>
              </a:rPr>
              <a:t>    </a:t>
            </a:r>
            <a:r>
              <a:rPr lang="en-US" sz="1400" err="1">
                <a:solidFill>
                  <a:schemeClr val="accent2"/>
                </a:solidFill>
                <a:latin typeface="Courier"/>
                <a:cs typeface="Courier"/>
              </a:rPr>
              <a:t>close(s</a:t>
            </a:r>
            <a:r>
              <a:rPr lang="en-US" sz="1400">
                <a:solidFill>
                  <a:schemeClr val="accent2"/>
                </a:solidFill>
                <a:latin typeface="Courier"/>
                <a:cs typeface="Courier"/>
              </a:rPr>
              <a:t>);</a:t>
            </a:r>
          </a:p>
          <a:p>
            <a:pPr>
              <a:buFont typeface="Wingdings" charset="2"/>
              <a:buNone/>
            </a:pPr>
            <a:r>
              <a:rPr lang="en-US" sz="1400">
                <a:latin typeface="Courier"/>
                <a:cs typeface="Courier"/>
              </a:rPr>
              <a:t>    exit(0);</a:t>
            </a:r>
          </a:p>
          <a:p>
            <a:pPr>
              <a:buFont typeface="Wingdings" charset="2"/>
              <a:buNone/>
            </a:pPr>
            <a:r>
              <a:rPr lang="en-US" sz="1400">
                <a:latin typeface="Courier"/>
                <a:cs typeface="Courier"/>
              </a:rPr>
              <a:t>}</a:t>
            </a:r>
          </a:p>
        </p:txBody>
      </p:sp>
    </p:spTree>
    <p:extLst>
      <p:ext uri="{BB962C8B-B14F-4D97-AF65-F5344CB8AC3E}">
        <p14:creationId xmlns:p14="http://schemas.microsoft.com/office/powerpoint/2010/main" val="650615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noGrp="1" noChangeArrowheads="1"/>
          </p:cNvSpPr>
          <p:nvPr>
            <p:ph type="title"/>
          </p:nvPr>
        </p:nvSpPr>
        <p:spPr/>
        <p:txBody>
          <a:bodyPr/>
          <a:lstStyle/>
          <a:p>
            <a:r>
              <a:rPr lang="en-GB" dirty="0"/>
              <a:t>Pipes</a:t>
            </a:r>
          </a:p>
        </p:txBody>
      </p:sp>
      <p:sp>
        <p:nvSpPr>
          <p:cNvPr id="113667" name="Rectangle 2"/>
          <p:cNvSpPr>
            <a:spLocks noGrp="1" noChangeArrowheads="1"/>
          </p:cNvSpPr>
          <p:nvPr>
            <p:ph type="body" idx="1"/>
          </p:nvPr>
        </p:nvSpPr>
        <p:spPr/>
        <p:txBody>
          <a:bodyPr>
            <a:normAutofit/>
          </a:bodyPr>
          <a:lstStyle/>
          <a:p>
            <a:r>
              <a:rPr lang="en-GB" dirty="0" smtClean="0"/>
              <a:t>Typical </a:t>
            </a:r>
            <a:r>
              <a:rPr lang="en-GB" dirty="0"/>
              <a:t>use:</a:t>
            </a:r>
          </a:p>
          <a:p>
            <a:pPr lvl="1"/>
            <a:r>
              <a:rPr lang="en-GB" dirty="0"/>
              <a:t>Pipe created by a process</a:t>
            </a:r>
          </a:p>
          <a:p>
            <a:pPr lvl="1"/>
            <a:r>
              <a:rPr lang="en-GB" dirty="0"/>
              <a:t>Process calls </a:t>
            </a:r>
            <a:r>
              <a:rPr lang="en-GB" b="1" dirty="0">
                <a:latin typeface="Courier"/>
                <a:cs typeface="Courier"/>
              </a:rPr>
              <a:t>fork()</a:t>
            </a:r>
          </a:p>
          <a:p>
            <a:pPr lvl="1"/>
            <a:r>
              <a:rPr lang="en-GB" dirty="0">
                <a:latin typeface="Calibri"/>
                <a:cs typeface="Courier"/>
              </a:rPr>
              <a:t>File descriptors are inherited by child, so pipe </a:t>
            </a:r>
            <a:r>
              <a:rPr lang="en-GB" dirty="0" smtClean="0">
                <a:latin typeface="Calibri"/>
                <a:cs typeface="Courier"/>
              </a:rPr>
              <a:t>is shared with the child.</a:t>
            </a:r>
            <a:endParaRPr lang="en-GB" dirty="0">
              <a:latin typeface="Calibri"/>
              <a:cs typeface="Courier"/>
            </a:endParaRPr>
          </a:p>
          <a:p>
            <a:pPr lvl="1"/>
            <a:r>
              <a:rPr lang="en-GB" dirty="0"/>
              <a:t>Pipe used </a:t>
            </a:r>
            <a:r>
              <a:rPr lang="en-GB" dirty="0" smtClean="0"/>
              <a:t>as a communication medium between </a:t>
            </a:r>
            <a:r>
              <a:rPr lang="en-GB" dirty="0"/>
              <a:t>parent and child</a:t>
            </a:r>
          </a:p>
          <a:p>
            <a:r>
              <a:rPr lang="en-GB" dirty="0"/>
              <a:t>A pipe provides a one-way flow of data</a:t>
            </a:r>
          </a:p>
          <a:p>
            <a:pPr lvl="1"/>
            <a:r>
              <a:rPr lang="en-GB" dirty="0"/>
              <a:t> example:   </a:t>
            </a:r>
            <a:r>
              <a:rPr lang="en-GB" b="1" dirty="0">
                <a:latin typeface="Courier"/>
                <a:cs typeface="Courier"/>
              </a:rPr>
              <a:t>who | sort| </a:t>
            </a:r>
            <a:r>
              <a:rPr lang="en-GB" b="1" dirty="0" err="1">
                <a:latin typeface="Courier"/>
                <a:cs typeface="Courier"/>
              </a:rPr>
              <a:t>lpr</a:t>
            </a:r>
            <a:endParaRPr lang="en-GB" b="1" dirty="0">
              <a:latin typeface="Courier"/>
              <a:cs typeface="Courier"/>
            </a:endParaRPr>
          </a:p>
          <a:p>
            <a:pPr lvl="2"/>
            <a:r>
              <a:rPr lang="en-GB" dirty="0"/>
              <a:t> output of who is input to sort</a:t>
            </a:r>
          </a:p>
          <a:p>
            <a:pPr lvl="2"/>
            <a:r>
              <a:rPr lang="en-GB" dirty="0"/>
              <a:t> output of sort is input to </a:t>
            </a:r>
            <a:r>
              <a:rPr lang="en-GB" dirty="0" err="1"/>
              <a:t>lpr</a:t>
            </a:r>
            <a:endParaRPr lang="en-GB" dirty="0"/>
          </a:p>
          <a:p>
            <a:endParaRPr lang="en-GB" dirty="0"/>
          </a:p>
        </p:txBody>
      </p:sp>
    </p:spTree>
    <p:extLst>
      <p:ext uri="{BB962C8B-B14F-4D97-AF65-F5344CB8AC3E}">
        <p14:creationId xmlns:p14="http://schemas.microsoft.com/office/powerpoint/2010/main" val="21185270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5937" y="223838"/>
            <a:ext cx="7316787" cy="576262"/>
          </a:xfrm>
        </p:spPr>
        <p:txBody>
          <a:bodyPr/>
          <a:lstStyle/>
          <a:p>
            <a:pPr eaLnBrk="1" hangingPunct="1"/>
            <a:r>
              <a:rPr lang="en-US"/>
              <a:t>Socket client -  UNIX</a:t>
            </a:r>
          </a:p>
        </p:txBody>
      </p:sp>
      <p:sp>
        <p:nvSpPr>
          <p:cNvPr id="5" name="Text Box 4"/>
          <p:cNvSpPr txBox="1">
            <a:spLocks noChangeArrowheads="1"/>
          </p:cNvSpPr>
          <p:nvPr/>
        </p:nvSpPr>
        <p:spPr bwMode="auto">
          <a:xfrm>
            <a:off x="457200" y="990600"/>
            <a:ext cx="8475662" cy="5262978"/>
          </a:xfrm>
          <a:prstGeom prst="rect">
            <a:avLst/>
          </a:prstGeom>
          <a:solidFill>
            <a:srgbClr val="F6F5BD"/>
          </a:solidFill>
          <a:ln w="12700">
            <a:solidFill>
              <a:schemeClr val="tx1"/>
            </a:solidFill>
            <a:miter lim="800000"/>
            <a:headEnd/>
            <a:tailEnd/>
          </a:ln>
          <a:effectLst/>
        </p:spPr>
        <p:txBody>
          <a:bodyPr wrap="square">
            <a:spAutoFit/>
          </a:bodyPr>
          <a:lstStyle/>
          <a:p>
            <a:pPr>
              <a:buFont typeface="Wingdings" charset="2"/>
              <a:buNone/>
            </a:pPr>
            <a:r>
              <a:rPr lang="en-US" sz="1400">
                <a:latin typeface="Courier"/>
                <a:cs typeface="Courier"/>
              </a:rPr>
              <a:t>#define ADDRESS     "</a:t>
            </a:r>
            <a:r>
              <a:rPr lang="en-US" sz="1400" err="1">
                <a:latin typeface="Courier"/>
                <a:cs typeface="Courier"/>
              </a:rPr>
              <a:t>mysocket</a:t>
            </a:r>
            <a:r>
              <a:rPr lang="en-US" sz="1400">
                <a:latin typeface="Courier"/>
                <a:cs typeface="Courier"/>
              </a:rPr>
              <a:t>"  /* </a:t>
            </a:r>
            <a:r>
              <a:rPr lang="en-US" sz="1400" err="1">
                <a:latin typeface="Courier"/>
                <a:cs typeface="Courier"/>
              </a:rPr>
              <a:t>addr</a:t>
            </a:r>
            <a:r>
              <a:rPr lang="en-US" sz="1400">
                <a:latin typeface="Courier"/>
                <a:cs typeface="Courier"/>
              </a:rPr>
              <a:t> to connect */</a:t>
            </a:r>
          </a:p>
          <a:p>
            <a:pPr>
              <a:buFont typeface="Wingdings" charset="2"/>
              <a:buNone/>
            </a:pPr>
            <a:r>
              <a:rPr lang="en-US" sz="1400">
                <a:latin typeface="Courier"/>
                <a:cs typeface="Courier"/>
              </a:rPr>
              <a:t>char *</a:t>
            </a:r>
            <a:r>
              <a:rPr lang="en-US" sz="1400" err="1">
                <a:latin typeface="Courier"/>
                <a:cs typeface="Courier"/>
              </a:rPr>
              <a:t>strs</a:t>
            </a:r>
            <a:r>
              <a:rPr lang="en-US" sz="1400">
                <a:latin typeface="Courier"/>
                <a:cs typeface="Courier"/>
              </a:rPr>
              <a:t> = "</a:t>
            </a:r>
            <a:r>
              <a:rPr lang="en-US" sz="1400">
                <a:solidFill>
                  <a:schemeClr val="accent2"/>
                </a:solidFill>
                <a:latin typeface="Courier"/>
                <a:cs typeface="Courier"/>
              </a:rPr>
              <a:t>This is the first string from the client.\</a:t>
            </a:r>
            <a:r>
              <a:rPr lang="en-US" sz="1400" err="1">
                <a:solidFill>
                  <a:schemeClr val="accent2"/>
                </a:solidFill>
                <a:latin typeface="Courier"/>
                <a:cs typeface="Courier"/>
              </a:rPr>
              <a:t>n</a:t>
            </a:r>
            <a:r>
              <a:rPr lang="en-US" sz="1400">
                <a:latin typeface="Courier"/>
                <a:cs typeface="Courier"/>
              </a:rPr>
              <a:t>";</a:t>
            </a:r>
          </a:p>
          <a:p>
            <a:pPr>
              <a:buFont typeface="Wingdings" charset="2"/>
              <a:buNone/>
            </a:pPr>
            <a:r>
              <a:rPr lang="en-US" sz="1400">
                <a:latin typeface="Courier"/>
                <a:cs typeface="Courier"/>
              </a:rPr>
              <a:t>main(){</a:t>
            </a:r>
          </a:p>
          <a:p>
            <a:pPr>
              <a:buFont typeface="Wingdings" charset="2"/>
              <a:buNone/>
            </a:pPr>
            <a:r>
              <a:rPr lang="en-US" sz="1400">
                <a:latin typeface="Courier"/>
                <a:cs typeface="Courier"/>
              </a:rPr>
              <a:t>    char </a:t>
            </a:r>
            <a:r>
              <a:rPr lang="en-US" sz="1400" err="1">
                <a:latin typeface="Courier"/>
                <a:cs typeface="Courier"/>
              </a:rPr>
              <a:t>c</a:t>
            </a:r>
            <a:r>
              <a:rPr lang="en-US" sz="1400">
                <a:latin typeface="Courier"/>
                <a:cs typeface="Courier"/>
              </a:rPr>
              <a:t>; FILE *</a:t>
            </a:r>
            <a:r>
              <a:rPr lang="en-US" sz="1400" err="1">
                <a:latin typeface="Courier"/>
                <a:cs typeface="Courier"/>
              </a:rPr>
              <a:t>fp</a:t>
            </a:r>
            <a:r>
              <a:rPr lang="en-US" sz="1400">
                <a:latin typeface="Courier"/>
                <a:cs typeface="Courier"/>
              </a:rPr>
              <a:t>; register </a:t>
            </a:r>
            <a:r>
              <a:rPr lang="en-US" sz="1400" err="1">
                <a:latin typeface="Courier"/>
                <a:cs typeface="Courier"/>
              </a:rPr>
              <a:t>int</a:t>
            </a:r>
            <a:r>
              <a:rPr lang="en-US" sz="1400">
                <a:latin typeface="Courier"/>
                <a:cs typeface="Courier"/>
              </a:rPr>
              <a:t> </a:t>
            </a:r>
            <a:r>
              <a:rPr lang="en-US" sz="1400" err="1">
                <a:latin typeface="Courier"/>
                <a:cs typeface="Courier"/>
              </a:rPr>
              <a:t>i</a:t>
            </a:r>
            <a:r>
              <a:rPr lang="en-US" sz="1400">
                <a:latin typeface="Courier"/>
                <a:cs typeface="Courier"/>
              </a:rPr>
              <a:t>, </a:t>
            </a:r>
            <a:r>
              <a:rPr lang="en-US" sz="1400" err="1">
                <a:latin typeface="Courier"/>
                <a:cs typeface="Courier"/>
              </a:rPr>
              <a:t>s</a:t>
            </a:r>
            <a:r>
              <a:rPr lang="en-US" sz="1400">
                <a:latin typeface="Courier"/>
                <a:cs typeface="Courier"/>
              </a:rPr>
              <a:t>, </a:t>
            </a:r>
            <a:r>
              <a:rPr lang="en-US" sz="1400" err="1">
                <a:latin typeface="Courier"/>
                <a:cs typeface="Courier"/>
              </a:rPr>
              <a:t>len</a:t>
            </a:r>
            <a:r>
              <a:rPr lang="en-US" sz="1400">
                <a:latin typeface="Courier"/>
                <a:cs typeface="Courier"/>
              </a:rPr>
              <a:t>;</a:t>
            </a:r>
          </a:p>
          <a:p>
            <a:pPr>
              <a:buFont typeface="Wingdings" charset="2"/>
              <a:buNone/>
            </a:pPr>
            <a:r>
              <a:rPr lang="en-US" sz="1400">
                <a:latin typeface="Courier"/>
                <a:cs typeface="Courier"/>
              </a:rPr>
              <a:t>    </a:t>
            </a:r>
            <a:r>
              <a:rPr lang="en-US" sz="1400" err="1">
                <a:latin typeface="Courier"/>
                <a:cs typeface="Courier"/>
              </a:rPr>
              <a:t>struct</a:t>
            </a:r>
            <a:r>
              <a:rPr lang="en-US" sz="1400">
                <a:latin typeface="Courier"/>
                <a:cs typeface="Courier"/>
              </a:rPr>
              <a:t> </a:t>
            </a:r>
            <a:r>
              <a:rPr lang="en-US" sz="1400" err="1">
                <a:latin typeface="Courier"/>
                <a:cs typeface="Courier"/>
              </a:rPr>
              <a:t>sockaddr_un</a:t>
            </a:r>
            <a:r>
              <a:rPr lang="en-US" sz="1400">
                <a:latin typeface="Courier"/>
                <a:cs typeface="Courier"/>
              </a:rPr>
              <a:t> </a:t>
            </a:r>
            <a:r>
              <a:rPr lang="en-US" sz="1400" err="1">
                <a:latin typeface="Courier"/>
                <a:cs typeface="Courier"/>
              </a:rPr>
              <a:t>saun</a:t>
            </a:r>
            <a:r>
              <a:rPr lang="en-US" sz="1400">
                <a:latin typeface="Courier"/>
                <a:cs typeface="Courier"/>
              </a:rPr>
              <a:t>;</a:t>
            </a:r>
          </a:p>
          <a:p>
            <a:pPr>
              <a:buFont typeface="Wingdings" charset="2"/>
              <a:buNone/>
            </a:pPr>
            <a:r>
              <a:rPr lang="en-US" sz="1400">
                <a:latin typeface="Courier"/>
                <a:cs typeface="Courier"/>
              </a:rPr>
              <a:t>    </a:t>
            </a:r>
            <a:r>
              <a:rPr lang="en-US" sz="1400">
                <a:solidFill>
                  <a:srgbClr val="FF0000"/>
                </a:solidFill>
                <a:latin typeface="Courier"/>
                <a:cs typeface="Courier"/>
              </a:rPr>
              <a:t>/* create a UNIX domain stream socket */</a:t>
            </a:r>
          </a:p>
          <a:p>
            <a:pPr>
              <a:buFont typeface="Wingdings" charset="2"/>
              <a:buNone/>
            </a:pPr>
            <a:r>
              <a:rPr lang="en-US" sz="1400">
                <a:latin typeface="Courier"/>
                <a:cs typeface="Courier"/>
              </a:rPr>
              <a:t>    </a:t>
            </a:r>
            <a:r>
              <a:rPr lang="en-US" sz="1400" err="1">
                <a:latin typeface="Courier"/>
                <a:cs typeface="Courier"/>
              </a:rPr>
              <a:t>s</a:t>
            </a:r>
            <a:r>
              <a:rPr lang="en-US" sz="1400">
                <a:latin typeface="Courier"/>
                <a:cs typeface="Courier"/>
              </a:rPr>
              <a:t> = </a:t>
            </a:r>
            <a:r>
              <a:rPr lang="en-US" sz="1400" err="1">
                <a:solidFill>
                  <a:schemeClr val="accent2"/>
                </a:solidFill>
                <a:latin typeface="Courier"/>
                <a:cs typeface="Courier"/>
              </a:rPr>
              <a:t>socket(AF_UNIX</a:t>
            </a:r>
            <a:r>
              <a:rPr lang="en-US" sz="1400">
                <a:solidFill>
                  <a:schemeClr val="accent2"/>
                </a:solidFill>
                <a:latin typeface="Courier"/>
                <a:cs typeface="Courier"/>
              </a:rPr>
              <a:t>, SOCK_STREAM, 0);</a:t>
            </a:r>
          </a:p>
          <a:p>
            <a:pPr>
              <a:buFont typeface="Wingdings" charset="2"/>
              <a:buNone/>
            </a:pPr>
            <a:r>
              <a:rPr lang="en-US" sz="1400">
                <a:latin typeface="Courier"/>
                <a:cs typeface="Courier"/>
              </a:rPr>
              <a:t>    </a:t>
            </a:r>
            <a:r>
              <a:rPr lang="en-US" sz="1400" err="1">
                <a:latin typeface="Courier"/>
                <a:cs typeface="Courier"/>
              </a:rPr>
              <a:t>saun.sun_family</a:t>
            </a:r>
            <a:r>
              <a:rPr lang="en-US" sz="1400">
                <a:latin typeface="Courier"/>
                <a:cs typeface="Courier"/>
              </a:rPr>
              <a:t> = AF_UNIX;</a:t>
            </a:r>
          </a:p>
          <a:p>
            <a:pPr>
              <a:buFont typeface="Wingdings" charset="2"/>
              <a:buNone/>
            </a:pPr>
            <a:r>
              <a:rPr lang="en-US" sz="1400">
                <a:latin typeface="Courier"/>
                <a:cs typeface="Courier"/>
              </a:rPr>
              <a:t>    </a:t>
            </a:r>
            <a:r>
              <a:rPr lang="en-US" sz="1400" err="1">
                <a:latin typeface="Courier"/>
                <a:cs typeface="Courier"/>
              </a:rPr>
              <a:t>strcpy(saun.sun_path</a:t>
            </a:r>
            <a:r>
              <a:rPr lang="en-US" sz="1400">
                <a:latin typeface="Courier"/>
                <a:cs typeface="Courier"/>
              </a:rPr>
              <a:t>, ADDRESS);</a:t>
            </a:r>
          </a:p>
          <a:p>
            <a:pPr>
              <a:buFont typeface="Wingdings" charset="2"/>
              <a:buNone/>
            </a:pPr>
            <a:endParaRPr lang="en-US" sz="1400">
              <a:latin typeface="Courier"/>
              <a:cs typeface="Courier"/>
            </a:endParaRPr>
          </a:p>
          <a:p>
            <a:pPr>
              <a:buFont typeface="Wingdings" charset="2"/>
              <a:buNone/>
            </a:pPr>
            <a:r>
              <a:rPr lang="en-US" sz="1400">
                <a:latin typeface="Courier"/>
                <a:cs typeface="Courier"/>
              </a:rPr>
              <a:t>    </a:t>
            </a:r>
            <a:r>
              <a:rPr lang="en-US" sz="1400" err="1">
                <a:latin typeface="Courier"/>
                <a:cs typeface="Courier"/>
              </a:rPr>
              <a:t>len</a:t>
            </a:r>
            <a:r>
              <a:rPr lang="en-US" sz="1400">
                <a:latin typeface="Courier"/>
                <a:cs typeface="Courier"/>
              </a:rPr>
              <a:t> = </a:t>
            </a:r>
            <a:r>
              <a:rPr lang="en-US" sz="1400" err="1">
                <a:latin typeface="Courier"/>
                <a:cs typeface="Courier"/>
              </a:rPr>
              <a:t>sizeof(saun.sun_family</a:t>
            </a:r>
            <a:r>
              <a:rPr lang="en-US" sz="1400">
                <a:latin typeface="Courier"/>
                <a:cs typeface="Courier"/>
              </a:rPr>
              <a:t>) + </a:t>
            </a:r>
            <a:r>
              <a:rPr lang="en-US" sz="1400" err="1">
                <a:latin typeface="Courier"/>
                <a:cs typeface="Courier"/>
              </a:rPr>
              <a:t>strlen(saun.sun_path</a:t>
            </a:r>
            <a:r>
              <a:rPr lang="en-US" sz="1400">
                <a:latin typeface="Courier"/>
                <a:cs typeface="Courier"/>
              </a:rPr>
              <a:t>);</a:t>
            </a:r>
          </a:p>
          <a:p>
            <a:pPr>
              <a:buFont typeface="Wingdings" charset="2"/>
              <a:buNone/>
            </a:pPr>
            <a:r>
              <a:rPr lang="en-US" sz="1400">
                <a:latin typeface="Courier"/>
                <a:cs typeface="Courier"/>
              </a:rPr>
              <a:t>    result= </a:t>
            </a:r>
            <a:r>
              <a:rPr lang="en-US" sz="1400" err="1">
                <a:solidFill>
                  <a:schemeClr val="accent2"/>
                </a:solidFill>
                <a:latin typeface="Courier"/>
                <a:cs typeface="Courier"/>
              </a:rPr>
              <a:t>connect(s</a:t>
            </a:r>
            <a:r>
              <a:rPr lang="en-US" sz="1400">
                <a:solidFill>
                  <a:schemeClr val="accent2"/>
                </a:solidFill>
                <a:latin typeface="Courier"/>
                <a:cs typeface="Courier"/>
              </a:rPr>
              <a:t>, &amp;</a:t>
            </a:r>
            <a:r>
              <a:rPr lang="en-US" sz="1400" err="1">
                <a:solidFill>
                  <a:schemeClr val="accent2"/>
                </a:solidFill>
                <a:latin typeface="Courier"/>
                <a:cs typeface="Courier"/>
              </a:rPr>
              <a:t>saun</a:t>
            </a:r>
            <a:r>
              <a:rPr lang="en-US" sz="1400">
                <a:solidFill>
                  <a:schemeClr val="accent2"/>
                </a:solidFill>
                <a:latin typeface="Courier"/>
                <a:cs typeface="Courier"/>
              </a:rPr>
              <a:t>, </a:t>
            </a:r>
            <a:r>
              <a:rPr lang="en-US" sz="1400" err="1">
                <a:solidFill>
                  <a:schemeClr val="accent2"/>
                </a:solidFill>
                <a:latin typeface="Courier"/>
                <a:cs typeface="Courier"/>
              </a:rPr>
              <a:t>len</a:t>
            </a:r>
            <a:r>
              <a:rPr lang="en-US" sz="1400">
                <a:solidFill>
                  <a:schemeClr val="accent2"/>
                </a:solidFill>
                <a:latin typeface="Courier"/>
                <a:cs typeface="Courier"/>
              </a:rPr>
              <a:t>);</a:t>
            </a:r>
          </a:p>
          <a:p>
            <a:pPr>
              <a:buFont typeface="Wingdings" charset="2"/>
              <a:buNone/>
            </a:pPr>
            <a:r>
              <a:rPr lang="en-US" sz="1400">
                <a:solidFill>
                  <a:schemeClr val="accent2"/>
                </a:solidFill>
                <a:latin typeface="Courier"/>
                <a:cs typeface="Courier"/>
              </a:rPr>
              <a:t>    </a:t>
            </a:r>
            <a:r>
              <a:rPr lang="en-US" sz="1400" err="1">
                <a:solidFill>
                  <a:schemeClr val="accent2"/>
                </a:solidFill>
                <a:latin typeface="Courier"/>
                <a:cs typeface="Courier"/>
              </a:rPr>
              <a:t>fp</a:t>
            </a:r>
            <a:r>
              <a:rPr lang="en-US" sz="1400">
                <a:solidFill>
                  <a:schemeClr val="accent2"/>
                </a:solidFill>
                <a:latin typeface="Courier"/>
                <a:cs typeface="Courier"/>
              </a:rPr>
              <a:t> = </a:t>
            </a:r>
            <a:r>
              <a:rPr lang="en-US" sz="1400" err="1">
                <a:solidFill>
                  <a:schemeClr val="accent2"/>
                </a:solidFill>
                <a:latin typeface="Courier"/>
                <a:cs typeface="Courier"/>
              </a:rPr>
              <a:t>fdopen(s</a:t>
            </a:r>
            <a:r>
              <a:rPr lang="en-US" sz="1400">
                <a:solidFill>
                  <a:schemeClr val="accent2"/>
                </a:solidFill>
                <a:latin typeface="Courier"/>
                <a:cs typeface="Courier"/>
              </a:rPr>
              <a:t>, "</a:t>
            </a:r>
            <a:r>
              <a:rPr lang="en-US" sz="1400" err="1">
                <a:solidFill>
                  <a:schemeClr val="accent2"/>
                </a:solidFill>
                <a:latin typeface="Courier"/>
                <a:cs typeface="Courier"/>
              </a:rPr>
              <a:t>r</a:t>
            </a:r>
            <a:r>
              <a:rPr lang="en-US" sz="1400">
                <a:solidFill>
                  <a:schemeClr val="accent2"/>
                </a:solidFill>
                <a:latin typeface="Courier"/>
                <a:cs typeface="Courier"/>
              </a:rPr>
              <a:t>");</a:t>
            </a:r>
          </a:p>
          <a:p>
            <a:pPr>
              <a:buFont typeface="Wingdings" charset="2"/>
              <a:buNone/>
            </a:pPr>
            <a:endParaRPr lang="en-US" sz="1400">
              <a:latin typeface="Courier"/>
              <a:cs typeface="Courier"/>
            </a:endParaRPr>
          </a:p>
          <a:p>
            <a:pPr>
              <a:buFont typeface="Wingdings" charset="2"/>
              <a:buNone/>
            </a:pPr>
            <a:r>
              <a:rPr lang="en-US" sz="1400">
                <a:latin typeface="Courier"/>
                <a:cs typeface="Courier"/>
              </a:rPr>
              <a:t>    </a:t>
            </a:r>
            <a:r>
              <a:rPr lang="en-US" sz="1400">
                <a:solidFill>
                  <a:srgbClr val="FF0000"/>
                </a:solidFill>
                <a:latin typeface="Courier"/>
                <a:cs typeface="Courier"/>
              </a:rPr>
              <a:t>/* read from the server */</a:t>
            </a:r>
          </a:p>
          <a:p>
            <a:pPr>
              <a:buFont typeface="Wingdings" charset="2"/>
              <a:buNone/>
            </a:pPr>
            <a:r>
              <a:rPr lang="en-US" sz="1400">
                <a:latin typeface="Courier"/>
                <a:cs typeface="Courier"/>
              </a:rPr>
              <a:t>    </a:t>
            </a:r>
            <a:r>
              <a:rPr lang="en-US" sz="1400">
                <a:solidFill>
                  <a:schemeClr val="accent2"/>
                </a:solidFill>
                <a:latin typeface="Courier"/>
                <a:cs typeface="Courier"/>
              </a:rPr>
              <a:t>while ((</a:t>
            </a:r>
            <a:r>
              <a:rPr lang="en-US" sz="1400" err="1">
                <a:solidFill>
                  <a:schemeClr val="accent2"/>
                </a:solidFill>
                <a:latin typeface="Courier"/>
                <a:cs typeface="Courier"/>
              </a:rPr>
              <a:t>c</a:t>
            </a:r>
            <a:r>
              <a:rPr lang="en-US" sz="1400">
                <a:solidFill>
                  <a:schemeClr val="accent2"/>
                </a:solidFill>
                <a:latin typeface="Courier"/>
                <a:cs typeface="Courier"/>
              </a:rPr>
              <a:t> = </a:t>
            </a:r>
            <a:r>
              <a:rPr lang="en-US" sz="1400" err="1">
                <a:solidFill>
                  <a:schemeClr val="accent2"/>
                </a:solidFill>
                <a:latin typeface="Courier"/>
                <a:cs typeface="Courier"/>
              </a:rPr>
              <a:t>fgetc(fp</a:t>
            </a:r>
            <a:r>
              <a:rPr lang="en-US" sz="1400">
                <a:solidFill>
                  <a:schemeClr val="accent2"/>
                </a:solidFill>
                <a:latin typeface="Courier"/>
                <a:cs typeface="Courier"/>
              </a:rPr>
              <a:t>)) != EOF) {</a:t>
            </a:r>
          </a:p>
          <a:p>
            <a:pPr>
              <a:buFont typeface="Wingdings" charset="2"/>
              <a:buNone/>
            </a:pPr>
            <a:r>
              <a:rPr lang="en-US" sz="1400">
                <a:solidFill>
                  <a:schemeClr val="accent2"/>
                </a:solidFill>
                <a:latin typeface="Courier"/>
                <a:cs typeface="Courier"/>
              </a:rPr>
              <a:t>       </a:t>
            </a:r>
            <a:r>
              <a:rPr lang="en-US" sz="1400" err="1">
                <a:solidFill>
                  <a:schemeClr val="accent2"/>
                </a:solidFill>
                <a:latin typeface="Courier"/>
                <a:cs typeface="Courier"/>
              </a:rPr>
              <a:t>putchar(c</a:t>
            </a:r>
            <a:r>
              <a:rPr lang="en-US" sz="1400">
                <a:solidFill>
                  <a:schemeClr val="accent2"/>
                </a:solidFill>
                <a:latin typeface="Courier"/>
                <a:cs typeface="Courier"/>
              </a:rPr>
              <a:t>);</a:t>
            </a:r>
          </a:p>
          <a:p>
            <a:pPr>
              <a:buFont typeface="Wingdings" charset="2"/>
              <a:buNone/>
            </a:pPr>
            <a:r>
              <a:rPr lang="en-US" sz="1400">
                <a:solidFill>
                  <a:schemeClr val="accent2"/>
                </a:solidFill>
                <a:latin typeface="Courier"/>
                <a:cs typeface="Courier"/>
              </a:rPr>
              <a:t>       if (</a:t>
            </a:r>
            <a:r>
              <a:rPr lang="en-US" sz="1400" err="1">
                <a:solidFill>
                  <a:schemeClr val="accent2"/>
                </a:solidFill>
                <a:latin typeface="Courier"/>
                <a:cs typeface="Courier"/>
              </a:rPr>
              <a:t>c</a:t>
            </a:r>
            <a:r>
              <a:rPr lang="en-US" sz="1400">
                <a:solidFill>
                  <a:schemeClr val="accent2"/>
                </a:solidFill>
                <a:latin typeface="Courier"/>
                <a:cs typeface="Courier"/>
              </a:rPr>
              <a:t> == '\</a:t>
            </a:r>
            <a:r>
              <a:rPr lang="en-US" sz="1400" err="1">
                <a:solidFill>
                  <a:schemeClr val="accent2"/>
                </a:solidFill>
                <a:latin typeface="Courier"/>
                <a:cs typeface="Courier"/>
              </a:rPr>
              <a:t>n</a:t>
            </a:r>
            <a:r>
              <a:rPr lang="en-US" sz="1400">
                <a:solidFill>
                  <a:schemeClr val="accent2"/>
                </a:solidFill>
                <a:latin typeface="Courier"/>
                <a:cs typeface="Courier"/>
              </a:rPr>
              <a:t>') break;</a:t>
            </a:r>
          </a:p>
          <a:p>
            <a:pPr>
              <a:buFont typeface="Wingdings" charset="2"/>
              <a:buNone/>
            </a:pPr>
            <a:r>
              <a:rPr lang="en-US" sz="1400">
                <a:solidFill>
                  <a:schemeClr val="accent2"/>
                </a:solidFill>
                <a:latin typeface="Courier"/>
                <a:cs typeface="Courier"/>
              </a:rPr>
              <a:t>    }</a:t>
            </a:r>
          </a:p>
          <a:p>
            <a:pPr>
              <a:buFont typeface="Wingdings" charset="2"/>
              <a:buNone/>
            </a:pPr>
            <a:r>
              <a:rPr lang="en-US" sz="1400">
                <a:latin typeface="Courier"/>
                <a:cs typeface="Courier"/>
              </a:rPr>
              <a:t>    </a:t>
            </a:r>
            <a:r>
              <a:rPr lang="en-US" sz="1400">
                <a:solidFill>
                  <a:srgbClr val="FF0000"/>
                </a:solidFill>
                <a:latin typeface="Courier"/>
                <a:cs typeface="Courier"/>
              </a:rPr>
              <a:t>/* Now we send some strings to the server.*/</a:t>
            </a:r>
          </a:p>
          <a:p>
            <a:pPr>
              <a:buFont typeface="Wingdings" charset="2"/>
              <a:buNone/>
            </a:pPr>
            <a:r>
              <a:rPr lang="en-US" sz="1400">
                <a:solidFill>
                  <a:schemeClr val="accent2"/>
                </a:solidFill>
                <a:latin typeface="Courier"/>
                <a:cs typeface="Courier"/>
              </a:rPr>
              <a:t>    </a:t>
            </a:r>
            <a:r>
              <a:rPr lang="en-US" sz="1400" err="1">
                <a:solidFill>
                  <a:schemeClr val="accent2"/>
                </a:solidFill>
                <a:latin typeface="Courier"/>
                <a:cs typeface="Courier"/>
              </a:rPr>
              <a:t>send(s</a:t>
            </a:r>
            <a:r>
              <a:rPr lang="en-US" sz="1400">
                <a:solidFill>
                  <a:schemeClr val="accent2"/>
                </a:solidFill>
                <a:latin typeface="Courier"/>
                <a:cs typeface="Courier"/>
              </a:rPr>
              <a:t>, </a:t>
            </a:r>
            <a:r>
              <a:rPr lang="en-US" sz="1400" err="1">
                <a:solidFill>
                  <a:schemeClr val="accent2"/>
                </a:solidFill>
                <a:latin typeface="Courier"/>
                <a:cs typeface="Courier"/>
              </a:rPr>
              <a:t>strs</a:t>
            </a:r>
            <a:r>
              <a:rPr lang="en-US" sz="1400">
                <a:solidFill>
                  <a:schemeClr val="accent2"/>
                </a:solidFill>
                <a:latin typeface="Courier"/>
                <a:cs typeface="Courier"/>
              </a:rPr>
              <a:t>, </a:t>
            </a:r>
            <a:r>
              <a:rPr lang="en-US" sz="1400" err="1">
                <a:solidFill>
                  <a:schemeClr val="accent2"/>
                </a:solidFill>
                <a:latin typeface="Courier"/>
                <a:cs typeface="Courier"/>
              </a:rPr>
              <a:t>strlen(strs</a:t>
            </a:r>
            <a:r>
              <a:rPr lang="en-US" sz="1400">
                <a:solidFill>
                  <a:schemeClr val="accent2"/>
                </a:solidFill>
                <a:latin typeface="Courier"/>
                <a:cs typeface="Courier"/>
              </a:rPr>
              <a:t>), 0);</a:t>
            </a:r>
          </a:p>
          <a:p>
            <a:pPr>
              <a:buFont typeface="Wingdings" charset="2"/>
              <a:buNone/>
            </a:pPr>
            <a:r>
              <a:rPr lang="en-US" sz="1400">
                <a:solidFill>
                  <a:schemeClr val="accent2"/>
                </a:solidFill>
                <a:latin typeface="Courier"/>
                <a:cs typeface="Courier"/>
              </a:rPr>
              <a:t>    </a:t>
            </a:r>
            <a:r>
              <a:rPr lang="en-US" sz="1400" err="1">
                <a:solidFill>
                  <a:schemeClr val="accent2"/>
                </a:solidFill>
                <a:latin typeface="Courier"/>
                <a:cs typeface="Courier"/>
              </a:rPr>
              <a:t>close(s</a:t>
            </a:r>
            <a:r>
              <a:rPr lang="en-US" sz="1400">
                <a:solidFill>
                  <a:schemeClr val="accent2"/>
                </a:solidFill>
                <a:latin typeface="Courier"/>
                <a:cs typeface="Courier"/>
              </a:rPr>
              <a:t>);</a:t>
            </a:r>
          </a:p>
          <a:p>
            <a:pPr>
              <a:buFont typeface="Wingdings" charset="2"/>
              <a:buNone/>
            </a:pPr>
            <a:r>
              <a:rPr lang="en-US" sz="1400">
                <a:latin typeface="Courier"/>
                <a:cs typeface="Courier"/>
              </a:rPr>
              <a:t>    exit(0);</a:t>
            </a:r>
          </a:p>
          <a:p>
            <a:pPr>
              <a:buFont typeface="Wingdings" charset="2"/>
              <a:buNone/>
            </a:pPr>
            <a:r>
              <a:rPr lang="en-US" sz="1400">
                <a:latin typeface="Courier"/>
                <a:cs typeface="Courier"/>
              </a:rPr>
              <a:t>}</a:t>
            </a:r>
          </a:p>
        </p:txBody>
      </p:sp>
    </p:spTree>
    <p:extLst>
      <p:ext uri="{BB962C8B-B14F-4D97-AF65-F5344CB8AC3E}">
        <p14:creationId xmlns:p14="http://schemas.microsoft.com/office/powerpoint/2010/main" val="210292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Summary</a:t>
            </a:r>
          </a:p>
        </p:txBody>
      </p:sp>
      <p:sp>
        <p:nvSpPr>
          <p:cNvPr id="3" name="Content Placeholder 2"/>
          <p:cNvSpPr>
            <a:spLocks noGrp="1"/>
          </p:cNvSpPr>
          <p:nvPr>
            <p:ph idx="1"/>
          </p:nvPr>
        </p:nvSpPr>
        <p:spPr/>
        <p:txBody>
          <a:bodyPr>
            <a:normAutofit fontScale="92500"/>
          </a:bodyPr>
          <a:lstStyle/>
          <a:p>
            <a:r>
              <a:rPr lang="en-US">
                <a:latin typeface="Calibri" charset="0"/>
                <a:ea typeface="Calibri" charset="0"/>
                <a:cs typeface="Calibri" charset="0"/>
                <a:hlinkClick r:id="rId2"/>
              </a:rPr>
              <a:t>Signal</a:t>
            </a:r>
            <a:r>
              <a:rPr lang="en-US">
                <a:latin typeface="Calibri" charset="0"/>
                <a:ea typeface="Calibri" charset="0"/>
                <a:cs typeface="Calibri" charset="0"/>
              </a:rPr>
              <a:t>: Signal sends an integer to another process. Doesn't mix well with multi-threads. </a:t>
            </a:r>
            <a:endParaRPr lang="en-US" u="sng">
              <a:latin typeface="Calibri" charset="0"/>
              <a:ea typeface="Calibri" charset="0"/>
              <a:cs typeface="Calibri" charset="0"/>
              <a:hlinkClick r:id="" action="ppaction://noaction"/>
            </a:endParaRPr>
          </a:p>
          <a:p>
            <a:r>
              <a:rPr lang="en-US" u="sng">
                <a:latin typeface="Calibri" charset="0"/>
                <a:ea typeface="Calibri" charset="0"/>
                <a:cs typeface="Calibri" charset="0"/>
                <a:hlinkClick r:id="" action="ppaction://noaction"/>
              </a:rPr>
              <a:t>Pipe</a:t>
            </a:r>
            <a:r>
              <a:rPr lang="en-US">
                <a:latin typeface="Calibri" charset="0"/>
                <a:ea typeface="Calibri" charset="0"/>
                <a:cs typeface="Calibri" charset="0"/>
              </a:rPr>
              <a:t>: Useful only among processes related as parent/child. Unidirectional.</a:t>
            </a:r>
          </a:p>
          <a:p>
            <a:r>
              <a:rPr lang="en-US">
                <a:latin typeface="Calibri" charset="0"/>
                <a:ea typeface="Calibri" charset="0"/>
                <a:cs typeface="Calibri" charset="0"/>
                <a:hlinkClick r:id="rId3"/>
              </a:rPr>
              <a:t>FIFO</a:t>
            </a:r>
            <a:r>
              <a:rPr lang="en-US">
                <a:latin typeface="Calibri" charset="0"/>
                <a:ea typeface="Calibri" charset="0"/>
                <a:cs typeface="Calibri" charset="0"/>
              </a:rPr>
              <a:t>, or named pipe: Two unrelated processes can use FIFO unlike plain pipe. Unidirectional.</a:t>
            </a:r>
          </a:p>
          <a:p>
            <a:r>
              <a:rPr lang="en-US">
                <a:latin typeface="Calibri" charset="0"/>
                <a:ea typeface="Calibri" charset="0"/>
                <a:cs typeface="Calibri" charset="0"/>
                <a:hlinkClick r:id="rId4"/>
              </a:rPr>
              <a:t>Shared memory</a:t>
            </a:r>
            <a:r>
              <a:rPr lang="en-US">
                <a:latin typeface="Calibri" charset="0"/>
                <a:ea typeface="Calibri" charset="0"/>
                <a:cs typeface="Calibri" charset="0"/>
              </a:rPr>
              <a:t>: Do your own concurrency control. </a:t>
            </a:r>
          </a:p>
          <a:p>
            <a:r>
              <a:rPr lang="en-US">
                <a:latin typeface="Calibri" charset="0"/>
                <a:ea typeface="Calibri" charset="0"/>
                <a:cs typeface="Calibri" charset="0"/>
                <a:hlinkClick r:id="rId5"/>
              </a:rPr>
              <a:t>Message Queue</a:t>
            </a:r>
            <a:r>
              <a:rPr lang="en-US">
                <a:latin typeface="Calibri" charset="0"/>
                <a:ea typeface="Calibri" charset="0"/>
                <a:cs typeface="Calibri" charset="0"/>
              </a:rPr>
              <a:t>: OS maintains discrete message. </a:t>
            </a:r>
          </a:p>
          <a:p>
            <a:r>
              <a:rPr lang="en-US">
                <a:latin typeface="Calibri" charset="0"/>
                <a:ea typeface="Calibri" charset="0"/>
                <a:cs typeface="Calibri" charset="0"/>
                <a:hlinkClick r:id="rId6"/>
              </a:rPr>
              <a:t>Socket</a:t>
            </a:r>
            <a:r>
              <a:rPr lang="en-US">
                <a:latin typeface="Calibri" charset="0"/>
                <a:ea typeface="Calibri" charset="0"/>
                <a:cs typeface="Calibri" charset="0"/>
              </a:rPr>
              <a:t>s: Bidirectional. Meant for network communication, but can be used locally too. Can be used for different protocol. There's no message boundary for TCP. </a:t>
            </a:r>
          </a:p>
          <a:p>
            <a:r>
              <a:rPr lang="en-US">
                <a:latin typeface="Calibri" charset="0"/>
                <a:ea typeface="Calibri" charset="0"/>
                <a:cs typeface="Calibri" charset="0"/>
                <a:hlinkClick r:id="rId7"/>
              </a:rPr>
              <a:t>Semaphore</a:t>
            </a:r>
            <a:r>
              <a:rPr lang="en-US">
                <a:latin typeface="Calibri" charset="0"/>
                <a:ea typeface="Calibri" charset="0"/>
                <a:cs typeface="Calibri" charset="0"/>
              </a:rPr>
              <a:t>: A synchronization mechanism for multi processes or threads, similar to a queue of people waiting for bathroom.</a:t>
            </a:r>
          </a:p>
        </p:txBody>
      </p:sp>
    </p:spTree>
    <p:extLst>
      <p:ext uri="{BB962C8B-B14F-4D97-AF65-F5344CB8AC3E}">
        <p14:creationId xmlns:p14="http://schemas.microsoft.com/office/powerpoint/2010/main" val="49213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issues..</a:t>
            </a:r>
          </a:p>
        </p:txBody>
      </p:sp>
      <p:sp>
        <p:nvSpPr>
          <p:cNvPr id="3" name="Content Placeholder 2"/>
          <p:cNvSpPr>
            <a:spLocks noGrp="1"/>
          </p:cNvSpPr>
          <p:nvPr>
            <p:ph idx="1"/>
          </p:nvPr>
        </p:nvSpPr>
        <p:spPr/>
        <p:txBody>
          <a:bodyPr>
            <a:normAutofit lnSpcReduction="10000"/>
          </a:bodyPr>
          <a:lstStyle/>
          <a:p>
            <a:r>
              <a:rPr lang="en-US"/>
              <a:t>Message boundary issue:</a:t>
            </a:r>
          </a:p>
          <a:p>
            <a:pPr lvl="1"/>
            <a:r>
              <a:rPr lang="en-US"/>
              <a:t>Byte streams (e.g. Pipes and TCP sockets)</a:t>
            </a:r>
          </a:p>
          <a:p>
            <a:pPr lvl="2"/>
            <a:r>
              <a:rPr lang="en-US"/>
              <a:t>the client sends "Hello", "Hello", and "How about an answer?”</a:t>
            </a:r>
          </a:p>
          <a:p>
            <a:pPr lvl="2"/>
            <a:r>
              <a:rPr lang="en-US"/>
              <a:t>The server can receive as "Hell", "</a:t>
            </a:r>
            <a:r>
              <a:rPr lang="en-US" err="1"/>
              <a:t>oHelloHow</a:t>
            </a:r>
            <a:r>
              <a:rPr lang="en-US"/>
              <a:t>", and " about an answer?"; or more realistically "</a:t>
            </a:r>
            <a:r>
              <a:rPr lang="en-US" err="1"/>
              <a:t>HelloHelloHow</a:t>
            </a:r>
            <a:r>
              <a:rPr lang="en-US"/>
              <a:t> about an answer?". No clue where the message boundary is.</a:t>
            </a:r>
          </a:p>
          <a:p>
            <a:pPr lvl="2"/>
            <a:r>
              <a:rPr lang="en-US"/>
              <a:t>Fix: Limit the message length</a:t>
            </a:r>
          </a:p>
          <a:p>
            <a:r>
              <a:rPr lang="en-US"/>
              <a:t>Performance</a:t>
            </a:r>
          </a:p>
          <a:p>
            <a:pPr lvl="1"/>
            <a:r>
              <a:rPr lang="en-US"/>
              <a:t>Pipe I/O: fastest </a:t>
            </a:r>
          </a:p>
          <a:p>
            <a:pPr lvl="1"/>
            <a:r>
              <a:rPr lang="en-US" err="1"/>
              <a:t>Msg</a:t>
            </a:r>
            <a:r>
              <a:rPr lang="en-US"/>
              <a:t> queues: slower</a:t>
            </a:r>
          </a:p>
          <a:p>
            <a:pPr lvl="1"/>
            <a:r>
              <a:rPr lang="en-US"/>
              <a:t>Sockets: slowest [at most half as slow in latency and bandwidth]</a:t>
            </a:r>
          </a:p>
          <a:p>
            <a:pPr lvl="2"/>
            <a:r>
              <a:rPr lang="en-US"/>
              <a:t>Portability. </a:t>
            </a:r>
          </a:p>
          <a:p>
            <a:pPr lvl="2"/>
            <a:r>
              <a:rPr lang="en-US"/>
              <a:t>Can also be used for communication with processes on the same machine.</a:t>
            </a:r>
          </a:p>
        </p:txBody>
      </p:sp>
    </p:spTree>
    <p:extLst>
      <p:ext uri="{BB962C8B-B14F-4D97-AF65-F5344CB8AC3E}">
        <p14:creationId xmlns:p14="http://schemas.microsoft.com/office/powerpoint/2010/main" val="1387152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IPC support provided by OS or other </a:t>
            </a:r>
            <a:r>
              <a:rPr lang="en-US" err="1"/>
              <a:t>envs</a:t>
            </a:r>
            <a:r>
              <a:rPr lang="en-US"/>
              <a:t>.</a:t>
            </a:r>
          </a:p>
        </p:txBody>
      </p:sp>
      <p:pic>
        <p:nvPicPr>
          <p:cNvPr id="5" name="Picture 4"/>
          <p:cNvPicPr>
            <a:picLocks noChangeAspect="1"/>
          </p:cNvPicPr>
          <p:nvPr/>
        </p:nvPicPr>
        <p:blipFill>
          <a:blip r:embed="rId2"/>
          <a:stretch>
            <a:fillRect/>
          </a:stretch>
        </p:blipFill>
        <p:spPr>
          <a:xfrm>
            <a:off x="457200" y="1219200"/>
            <a:ext cx="7861300" cy="5257800"/>
          </a:xfrm>
          <a:prstGeom prst="rect">
            <a:avLst/>
          </a:prstGeom>
        </p:spPr>
      </p:pic>
    </p:spTree>
    <p:extLst>
      <p:ext uri="{BB962C8B-B14F-4D97-AF65-F5344CB8AC3E}">
        <p14:creationId xmlns:p14="http://schemas.microsoft.com/office/powerpoint/2010/main" val="158556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IPC -  Remote Procedure Calls (RPCs)</a:t>
            </a:r>
          </a:p>
        </p:txBody>
      </p:sp>
      <p:sp>
        <p:nvSpPr>
          <p:cNvPr id="3" name="Content Placeholder 2"/>
          <p:cNvSpPr>
            <a:spLocks noGrp="1"/>
          </p:cNvSpPr>
          <p:nvPr>
            <p:ph idx="1"/>
          </p:nvPr>
        </p:nvSpPr>
        <p:spPr>
          <a:xfrm>
            <a:off x="396876" y="1362075"/>
            <a:ext cx="4021632" cy="5260106"/>
          </a:xfrm>
        </p:spPr>
        <p:txBody>
          <a:bodyPr>
            <a:normAutofit fontScale="77500" lnSpcReduction="20000"/>
          </a:bodyPr>
          <a:lstStyle/>
          <a:p>
            <a:pPr>
              <a:lnSpc>
                <a:spcPct val="120000"/>
              </a:lnSpc>
            </a:pPr>
            <a:r>
              <a:rPr lang="en-US" sz="2000" dirty="0"/>
              <a:t>An RPC is analogous to a function call. </a:t>
            </a:r>
            <a:endParaRPr lang="en-US" sz="2000" dirty="0" smtClean="0"/>
          </a:p>
          <a:p>
            <a:pPr>
              <a:lnSpc>
                <a:spcPct val="120000"/>
              </a:lnSpc>
            </a:pPr>
            <a:r>
              <a:rPr lang="en-US" sz="2000" dirty="0" smtClean="0"/>
              <a:t>Caller and process executing the instruction are separate processes, possibly on different computers.</a:t>
            </a:r>
            <a:endParaRPr lang="en-US" sz="2000" dirty="0"/>
          </a:p>
          <a:p>
            <a:pPr>
              <a:lnSpc>
                <a:spcPct val="120000"/>
              </a:lnSpc>
            </a:pPr>
            <a:r>
              <a:rPr lang="en-US" sz="2000" dirty="0" smtClean="0"/>
              <a:t>Various applications like:</a:t>
            </a:r>
          </a:p>
          <a:p>
            <a:pPr lvl="1">
              <a:lnSpc>
                <a:spcPct val="120000"/>
              </a:lnSpc>
            </a:pPr>
            <a:r>
              <a:rPr lang="en-US" sz="1600" dirty="0" smtClean="0"/>
              <a:t>A desktop server providing interaction of various components of a desktop</a:t>
            </a:r>
          </a:p>
          <a:p>
            <a:pPr lvl="1">
              <a:lnSpc>
                <a:spcPct val="120000"/>
              </a:lnSpc>
            </a:pPr>
            <a:r>
              <a:rPr lang="en-US" sz="1600" dirty="0" smtClean="0"/>
              <a:t>A file system server providing file system services over network.</a:t>
            </a:r>
          </a:p>
          <a:p>
            <a:pPr lvl="1">
              <a:lnSpc>
                <a:spcPct val="120000"/>
              </a:lnSpc>
            </a:pPr>
            <a:r>
              <a:rPr lang="en-US" sz="1600" dirty="0" smtClean="0"/>
              <a:t>A cluster of computers working in parallel for a computation.</a:t>
            </a:r>
          </a:p>
          <a:p>
            <a:pPr>
              <a:lnSpc>
                <a:spcPct val="120000"/>
              </a:lnSpc>
            </a:pPr>
            <a:r>
              <a:rPr lang="en-US" sz="2000" dirty="0" smtClean="0"/>
              <a:t>When </a:t>
            </a:r>
            <a:r>
              <a:rPr lang="en-US" sz="2000" dirty="0"/>
              <a:t>an RPC is made, the calling arguments are passed to the remote procedure and the caller waits for a response to be returned from the remote procedure</a:t>
            </a:r>
            <a:r>
              <a:rPr lang="en-US" sz="2000" dirty="0" smtClean="0"/>
              <a:t>.</a:t>
            </a:r>
          </a:p>
          <a:p>
            <a:pPr>
              <a:lnSpc>
                <a:spcPct val="120000"/>
              </a:lnSpc>
            </a:pPr>
            <a:r>
              <a:rPr lang="en-US" sz="2000" dirty="0" smtClean="0"/>
              <a:t>Mostly implemented by user space libraries and services.</a:t>
            </a:r>
          </a:p>
          <a:p>
            <a:pPr>
              <a:lnSpc>
                <a:spcPct val="120000"/>
              </a:lnSpc>
            </a:pPr>
            <a:r>
              <a:rPr lang="en-US" sz="2000" dirty="0" smtClean="0"/>
              <a:t>Examples: </a:t>
            </a:r>
            <a:r>
              <a:rPr lang="en-US" sz="2000" b="0" dirty="0" smtClean="0"/>
              <a:t>Sun RPC, DBUS, CORBA, D</a:t>
            </a:r>
            <a:r>
              <a:rPr lang="tr-TR" sz="2000" b="0" dirty="0" smtClean="0"/>
              <a:t>COM, WCF, JRMI, MPI, XMLRPC, JSONRPC, SOAP</a:t>
            </a:r>
            <a:r>
              <a:rPr lang="tr-TR" sz="2000" dirty="0" smtClean="0"/>
              <a:t>,..... </a:t>
            </a:r>
            <a:endParaRPr lang="en-US" sz="2000" dirty="0"/>
          </a:p>
        </p:txBody>
      </p:sp>
      <p:sp>
        <p:nvSpPr>
          <p:cNvPr id="5" name="TextBox 4"/>
          <p:cNvSpPr txBox="1"/>
          <p:nvPr/>
        </p:nvSpPr>
        <p:spPr>
          <a:xfrm>
            <a:off x="5100698" y="1700405"/>
            <a:ext cx="166874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Client call  </a:t>
            </a:r>
            <a:r>
              <a:rPr lang="en-US" sz="1200" dirty="0" err="1" smtClean="0">
                <a:latin typeface="Calibri" pitchFamily="34" charset="0"/>
              </a:rPr>
              <a:t>int</a:t>
            </a:r>
            <a:r>
              <a:rPr lang="en-US" sz="1200" dirty="0" smtClean="0">
                <a:latin typeface="Calibri" pitchFamily="34" charset="0"/>
              </a:rPr>
              <a:t> f(</a:t>
            </a:r>
            <a:r>
              <a:rPr lang="en-US" sz="1200" dirty="0" err="1" smtClean="0">
                <a:latin typeface="Calibri" pitchFamily="34" charset="0"/>
              </a:rPr>
              <a:t>int</a:t>
            </a:r>
            <a:r>
              <a:rPr lang="en-US" sz="1200" dirty="0" smtClean="0">
                <a:latin typeface="Calibri" pitchFamily="34" charset="0"/>
              </a:rPr>
              <a:t> a[])</a:t>
            </a:r>
          </a:p>
        </p:txBody>
      </p:sp>
      <p:sp>
        <p:nvSpPr>
          <p:cNvPr id="6" name="TextBox 5"/>
          <p:cNvSpPr txBox="1"/>
          <p:nvPr/>
        </p:nvSpPr>
        <p:spPr>
          <a:xfrm>
            <a:off x="5100699" y="1973509"/>
            <a:ext cx="166327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RPC library</a:t>
            </a:r>
            <a:br>
              <a:rPr lang="en-US" sz="1200" dirty="0" smtClean="0">
                <a:latin typeface="Calibri" pitchFamily="34" charset="0"/>
              </a:rPr>
            </a:br>
            <a:r>
              <a:rPr lang="en-US" sz="1200" dirty="0" smtClean="0">
                <a:latin typeface="Calibri" pitchFamily="34" charset="0"/>
              </a:rPr>
              <a:t>packing, </a:t>
            </a:r>
            <a:r>
              <a:rPr lang="en-US" sz="1200" dirty="0" err="1" smtClean="0">
                <a:latin typeface="Calibri" pitchFamily="34" charset="0"/>
              </a:rPr>
              <a:t>marshalling</a:t>
            </a:r>
            <a:endParaRPr lang="en-US" sz="1200" dirty="0" smtClean="0">
              <a:latin typeface="Calibri" pitchFamily="34" charset="0"/>
            </a:endParaRPr>
          </a:p>
        </p:txBody>
      </p:sp>
      <p:sp>
        <p:nvSpPr>
          <p:cNvPr id="7" name="TextBox 6"/>
          <p:cNvSpPr txBox="1"/>
          <p:nvPr/>
        </p:nvSpPr>
        <p:spPr>
          <a:xfrm>
            <a:off x="5100699" y="2435545"/>
            <a:ext cx="166327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Send request over</a:t>
            </a:r>
            <a:br>
              <a:rPr lang="en-US" sz="1200" dirty="0" smtClean="0">
                <a:latin typeface="Calibri" pitchFamily="34" charset="0"/>
              </a:rPr>
            </a:br>
            <a:r>
              <a:rPr lang="en-US" sz="1200" dirty="0" smtClean="0">
                <a:latin typeface="Calibri" pitchFamily="34" charset="0"/>
              </a:rPr>
              <a:t>Network</a:t>
            </a:r>
          </a:p>
        </p:txBody>
      </p:sp>
      <p:sp>
        <p:nvSpPr>
          <p:cNvPr id="8" name="TextBox 7"/>
          <p:cNvSpPr txBox="1"/>
          <p:nvPr/>
        </p:nvSpPr>
        <p:spPr>
          <a:xfrm>
            <a:off x="7016303" y="3763112"/>
            <a:ext cx="166874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Server native f() call</a:t>
            </a:r>
            <a:br>
              <a:rPr lang="en-US" sz="1200" dirty="0" smtClean="0">
                <a:latin typeface="Calibri" pitchFamily="34" charset="0"/>
              </a:rPr>
            </a:br>
            <a:r>
              <a:rPr lang="en-US" sz="1200" dirty="0" smtClean="0">
                <a:latin typeface="Calibri" pitchFamily="34" charset="0"/>
              </a:rPr>
              <a:t>returns </a:t>
            </a:r>
            <a:r>
              <a:rPr lang="en-US" sz="1200" dirty="0" err="1" smtClean="0">
                <a:latin typeface="Calibri" pitchFamily="34" charset="0"/>
              </a:rPr>
              <a:t>val</a:t>
            </a:r>
            <a:endParaRPr lang="en-US" sz="1200" dirty="0" smtClean="0">
              <a:latin typeface="Calibri" pitchFamily="34" charset="0"/>
            </a:endParaRPr>
          </a:p>
        </p:txBody>
      </p:sp>
      <p:sp>
        <p:nvSpPr>
          <p:cNvPr id="9" name="TextBox 8"/>
          <p:cNvSpPr txBox="1"/>
          <p:nvPr/>
        </p:nvSpPr>
        <p:spPr>
          <a:xfrm>
            <a:off x="7016304" y="3301496"/>
            <a:ext cx="166327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RPC library</a:t>
            </a:r>
            <a:br>
              <a:rPr lang="en-US" sz="1200" dirty="0" smtClean="0">
                <a:latin typeface="Calibri" pitchFamily="34" charset="0"/>
              </a:rPr>
            </a:br>
            <a:r>
              <a:rPr lang="en-US" sz="1200" dirty="0" err="1" smtClean="0">
                <a:latin typeface="Calibri" pitchFamily="34" charset="0"/>
              </a:rPr>
              <a:t>unmarshall</a:t>
            </a:r>
            <a:r>
              <a:rPr lang="en-US" sz="1200" dirty="0" smtClean="0">
                <a:latin typeface="Calibri" pitchFamily="34" charset="0"/>
              </a:rPr>
              <a:t>, unpack</a:t>
            </a:r>
          </a:p>
        </p:txBody>
      </p:sp>
      <p:sp>
        <p:nvSpPr>
          <p:cNvPr id="10" name="TextBox 9"/>
          <p:cNvSpPr txBox="1"/>
          <p:nvPr/>
        </p:nvSpPr>
        <p:spPr>
          <a:xfrm>
            <a:off x="7016304" y="3018316"/>
            <a:ext cx="166327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Accept requests</a:t>
            </a:r>
          </a:p>
        </p:txBody>
      </p:sp>
      <p:sp>
        <p:nvSpPr>
          <p:cNvPr id="11" name="TextBox 10"/>
          <p:cNvSpPr txBox="1"/>
          <p:nvPr/>
        </p:nvSpPr>
        <p:spPr>
          <a:xfrm>
            <a:off x="7011275" y="4220124"/>
            <a:ext cx="166327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packing, </a:t>
            </a:r>
            <a:r>
              <a:rPr lang="en-US" sz="1200" dirty="0" err="1" smtClean="0">
                <a:latin typeface="Calibri" pitchFamily="34" charset="0"/>
              </a:rPr>
              <a:t>marshalling</a:t>
            </a:r>
            <a:r>
              <a:rPr lang="en-US" sz="1200" dirty="0" smtClean="0">
                <a:latin typeface="Calibri" pitchFamily="34" charset="0"/>
              </a:rPr>
              <a:t> return value</a:t>
            </a:r>
          </a:p>
        </p:txBody>
      </p:sp>
      <p:sp>
        <p:nvSpPr>
          <p:cNvPr id="12" name="TextBox 11"/>
          <p:cNvSpPr txBox="1"/>
          <p:nvPr/>
        </p:nvSpPr>
        <p:spPr>
          <a:xfrm>
            <a:off x="7011275" y="4682179"/>
            <a:ext cx="166327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Send result</a:t>
            </a:r>
          </a:p>
        </p:txBody>
      </p:sp>
      <p:sp>
        <p:nvSpPr>
          <p:cNvPr id="13" name="TextBox 12"/>
          <p:cNvSpPr txBox="1"/>
          <p:nvPr/>
        </p:nvSpPr>
        <p:spPr>
          <a:xfrm>
            <a:off x="5148145" y="5001665"/>
            <a:ext cx="166874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Get result</a:t>
            </a:r>
          </a:p>
        </p:txBody>
      </p:sp>
      <p:sp>
        <p:nvSpPr>
          <p:cNvPr id="14" name="TextBox 13"/>
          <p:cNvSpPr txBox="1"/>
          <p:nvPr/>
        </p:nvSpPr>
        <p:spPr>
          <a:xfrm>
            <a:off x="5148146" y="5274769"/>
            <a:ext cx="166327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latin typeface="Calibri" pitchFamily="34" charset="0"/>
              </a:rPr>
              <a:t>u</a:t>
            </a:r>
            <a:r>
              <a:rPr lang="en-US" sz="1200" dirty="0" err="1" smtClean="0">
                <a:latin typeface="Calibri" pitchFamily="34" charset="0"/>
              </a:rPr>
              <a:t>nmarshall</a:t>
            </a:r>
            <a:r>
              <a:rPr lang="en-US" sz="1200" dirty="0" smtClean="0">
                <a:latin typeface="Calibri" pitchFamily="34" charset="0"/>
              </a:rPr>
              <a:t>,</a:t>
            </a:r>
            <a:br>
              <a:rPr lang="en-US" sz="1200" dirty="0" smtClean="0">
                <a:latin typeface="Calibri" pitchFamily="34" charset="0"/>
              </a:rPr>
            </a:br>
            <a:r>
              <a:rPr lang="en-US" sz="1200" dirty="0" smtClean="0">
                <a:latin typeface="Calibri" pitchFamily="34" charset="0"/>
              </a:rPr>
              <a:t>unpack</a:t>
            </a:r>
          </a:p>
        </p:txBody>
      </p:sp>
      <p:sp>
        <p:nvSpPr>
          <p:cNvPr id="15" name="TextBox 14"/>
          <p:cNvSpPr txBox="1"/>
          <p:nvPr/>
        </p:nvSpPr>
        <p:spPr>
          <a:xfrm>
            <a:off x="5148146" y="5736805"/>
            <a:ext cx="166327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Calibri" pitchFamily="34" charset="0"/>
              </a:rPr>
              <a:t>f() returns to caller</a:t>
            </a:r>
          </a:p>
        </p:txBody>
      </p:sp>
      <p:cxnSp>
        <p:nvCxnSpPr>
          <p:cNvPr id="17" name="Straight Arrow Connector 16"/>
          <p:cNvCxnSpPr/>
          <p:nvPr/>
        </p:nvCxnSpPr>
        <p:spPr bwMode="auto">
          <a:xfrm flipH="1">
            <a:off x="4775346" y="1794862"/>
            <a:ext cx="10496" cy="1123101"/>
          </a:xfrm>
          <a:prstGeom prst="straightConnector1">
            <a:avLst/>
          </a:prstGeom>
          <a:noFill/>
          <a:ln w="25400" cap="flat" cmpd="sng" algn="ctr">
            <a:solidFill>
              <a:schemeClr val="tx1"/>
            </a:solidFill>
            <a:prstDash val="solid"/>
            <a:round/>
            <a:headEnd type="none" w="med" len="med"/>
            <a:tailEnd type="arrow"/>
          </a:ln>
          <a:effectLst/>
        </p:spPr>
      </p:cxnSp>
      <p:cxnSp>
        <p:nvCxnSpPr>
          <p:cNvPr id="25" name="Elbow Connector 24"/>
          <p:cNvCxnSpPr>
            <a:stCxn id="7" idx="2"/>
            <a:endCxn id="10" idx="1"/>
          </p:cNvCxnSpPr>
          <p:nvPr/>
        </p:nvCxnSpPr>
        <p:spPr bwMode="auto">
          <a:xfrm rot="16200000" flipH="1">
            <a:off x="6344518" y="2485030"/>
            <a:ext cx="259606" cy="1083966"/>
          </a:xfrm>
          <a:prstGeom prst="bentConnector2">
            <a:avLst/>
          </a:prstGeom>
          <a:noFill/>
          <a:ln w="254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8826518" y="3075407"/>
            <a:ext cx="10496" cy="1941810"/>
          </a:xfrm>
          <a:prstGeom prst="straightConnector1">
            <a:avLst/>
          </a:prstGeom>
          <a:noFill/>
          <a:ln w="25400" cap="flat" cmpd="sng" algn="ctr">
            <a:solidFill>
              <a:schemeClr val="tx1"/>
            </a:solidFill>
            <a:prstDash val="solid"/>
            <a:round/>
            <a:headEnd type="none" w="med" len="med"/>
            <a:tailEnd type="arrow"/>
          </a:ln>
          <a:effectLst/>
        </p:spPr>
      </p:cxnSp>
      <p:cxnSp>
        <p:nvCxnSpPr>
          <p:cNvPr id="31" name="Elbow Connector 30"/>
          <p:cNvCxnSpPr>
            <a:stCxn id="12" idx="1"/>
            <a:endCxn id="13" idx="0"/>
          </p:cNvCxnSpPr>
          <p:nvPr/>
        </p:nvCxnSpPr>
        <p:spPr bwMode="auto">
          <a:xfrm rot="10800000" flipV="1">
            <a:off x="5982519" y="4820679"/>
            <a:ext cx="1028756" cy="180986"/>
          </a:xfrm>
          <a:prstGeom prst="bentConnector2">
            <a:avLst/>
          </a:prstGeom>
          <a:noFill/>
          <a:ln w="25400"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a:off x="4796336" y="5017217"/>
            <a:ext cx="0" cy="1018138"/>
          </a:xfrm>
          <a:prstGeom prst="straightConnector1">
            <a:avLst/>
          </a:prstGeom>
          <a:noFill/>
          <a:ln w="25400"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6905885" y="1301537"/>
            <a:ext cx="0" cy="4691833"/>
          </a:xfrm>
          <a:prstGeom prst="line">
            <a:avLst/>
          </a:prstGeom>
          <a:noFill/>
          <a:ln w="25400" cap="flat" cmpd="sng" algn="ctr">
            <a:solidFill>
              <a:srgbClr val="800000"/>
            </a:solidFill>
            <a:prstDash val="solid"/>
            <a:round/>
            <a:headEnd type="none" w="med" len="med"/>
            <a:tailEnd type="none" w="med" len="med"/>
          </a:ln>
          <a:effectLst/>
        </p:spPr>
      </p:cxnSp>
      <p:sp>
        <p:nvSpPr>
          <p:cNvPr id="39" name="TextBox 38"/>
          <p:cNvSpPr txBox="1"/>
          <p:nvPr/>
        </p:nvSpPr>
        <p:spPr>
          <a:xfrm>
            <a:off x="5478533" y="1228067"/>
            <a:ext cx="825867" cy="369332"/>
          </a:xfrm>
          <a:prstGeom prst="rect">
            <a:avLst/>
          </a:prstGeom>
          <a:noFill/>
        </p:spPr>
        <p:txBody>
          <a:bodyPr wrap="none" rtlCol="0">
            <a:spAutoFit/>
          </a:bodyPr>
          <a:lstStyle/>
          <a:p>
            <a:r>
              <a:rPr lang="en-US" sz="1800" dirty="0" smtClean="0">
                <a:latin typeface="Calibri" pitchFamily="34" charset="0"/>
              </a:rPr>
              <a:t>Host A</a:t>
            </a:r>
          </a:p>
        </p:txBody>
      </p:sp>
      <p:sp>
        <p:nvSpPr>
          <p:cNvPr id="40" name="TextBox 39"/>
          <p:cNvSpPr txBox="1"/>
          <p:nvPr/>
        </p:nvSpPr>
        <p:spPr>
          <a:xfrm>
            <a:off x="7373147" y="1228067"/>
            <a:ext cx="808071" cy="369332"/>
          </a:xfrm>
          <a:prstGeom prst="rect">
            <a:avLst/>
          </a:prstGeom>
          <a:noFill/>
        </p:spPr>
        <p:txBody>
          <a:bodyPr wrap="none" rtlCol="0">
            <a:spAutoFit/>
          </a:bodyPr>
          <a:lstStyle/>
          <a:p>
            <a:r>
              <a:rPr lang="en-US" sz="1800" dirty="0" smtClean="0">
                <a:latin typeface="Calibri" pitchFamily="34" charset="0"/>
              </a:rPr>
              <a:t>Host B</a:t>
            </a:r>
          </a:p>
        </p:txBody>
      </p:sp>
    </p:spTree>
    <p:extLst>
      <p:ext uri="{BB962C8B-B14F-4D97-AF65-F5344CB8AC3E}">
        <p14:creationId xmlns:p14="http://schemas.microsoft.com/office/powerpoint/2010/main" val="10822712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of events during a RPC</a:t>
            </a:r>
          </a:p>
        </p:txBody>
      </p:sp>
      <p:sp>
        <p:nvSpPr>
          <p:cNvPr id="3" name="Content Placeholder 2"/>
          <p:cNvSpPr>
            <a:spLocks noGrp="1"/>
          </p:cNvSpPr>
          <p:nvPr>
            <p:ph idx="1"/>
          </p:nvPr>
        </p:nvSpPr>
        <p:spPr/>
        <p:txBody>
          <a:bodyPr>
            <a:normAutofit fontScale="92500" lnSpcReduction="10000"/>
          </a:bodyPr>
          <a:lstStyle/>
          <a:p>
            <a:r>
              <a:rPr lang="en-US" dirty="0">
                <a:latin typeface="Calibri" charset="0"/>
                <a:ea typeface="Calibri" charset="0"/>
                <a:cs typeface="Calibri" charset="0"/>
              </a:rPr>
              <a:t>The client calls the client stub. </a:t>
            </a:r>
          </a:p>
          <a:p>
            <a:pPr lvl="1"/>
            <a:r>
              <a:rPr lang="en-US" dirty="0">
                <a:latin typeface="Calibri" charset="0"/>
                <a:ea typeface="Calibri" charset="0"/>
                <a:cs typeface="Calibri" charset="0"/>
              </a:rPr>
              <a:t>The call is a local procedure call, with parameters pushed on to the stack in the normal way.</a:t>
            </a:r>
          </a:p>
          <a:p>
            <a:r>
              <a:rPr lang="en-US" dirty="0">
                <a:latin typeface="Calibri" charset="0"/>
                <a:ea typeface="Calibri" charset="0"/>
                <a:cs typeface="Calibri" charset="0"/>
              </a:rPr>
              <a:t>The client stub packs the parameters into a message and makes a system call to send the message. </a:t>
            </a:r>
          </a:p>
          <a:p>
            <a:pPr lvl="1"/>
            <a:r>
              <a:rPr lang="en-US" dirty="0">
                <a:latin typeface="Calibri" charset="0"/>
                <a:ea typeface="Calibri" charset="0"/>
                <a:cs typeface="Calibri" charset="0"/>
              </a:rPr>
              <a:t>Packing the parameters is called </a:t>
            </a:r>
            <a:r>
              <a:rPr lang="en-US" dirty="0" err="1">
                <a:latin typeface="Calibri" charset="0"/>
                <a:ea typeface="Calibri" charset="0"/>
                <a:cs typeface="Calibri" charset="0"/>
              </a:rPr>
              <a:t>marshalling</a:t>
            </a:r>
            <a:r>
              <a:rPr lang="en-US" dirty="0">
                <a:latin typeface="Calibri" charset="0"/>
                <a:ea typeface="Calibri" charset="0"/>
                <a:cs typeface="Calibri" charset="0"/>
              </a:rPr>
              <a:t>.</a:t>
            </a:r>
          </a:p>
          <a:p>
            <a:r>
              <a:rPr lang="en-US" dirty="0">
                <a:latin typeface="Calibri" charset="0"/>
                <a:ea typeface="Calibri" charset="0"/>
                <a:cs typeface="Calibri" charset="0"/>
              </a:rPr>
              <a:t>The client's local operating system sends the message from the client machine to the server machine.</a:t>
            </a:r>
          </a:p>
          <a:p>
            <a:r>
              <a:rPr lang="en-US" dirty="0">
                <a:latin typeface="Calibri" charset="0"/>
                <a:ea typeface="Calibri" charset="0"/>
                <a:cs typeface="Calibri" charset="0"/>
              </a:rPr>
              <a:t>The local operating system on the server machine passes the incoming packets to the server stub.</a:t>
            </a:r>
          </a:p>
          <a:p>
            <a:r>
              <a:rPr lang="en-US" dirty="0">
                <a:latin typeface="Calibri" charset="0"/>
                <a:ea typeface="Calibri" charset="0"/>
                <a:cs typeface="Calibri" charset="0"/>
              </a:rPr>
              <a:t>The server stub unpacks the parameters from the message .</a:t>
            </a:r>
          </a:p>
          <a:p>
            <a:pPr lvl="1"/>
            <a:r>
              <a:rPr lang="en-US" dirty="0">
                <a:latin typeface="Calibri" charset="0"/>
                <a:ea typeface="Calibri" charset="0"/>
                <a:cs typeface="Calibri" charset="0"/>
              </a:rPr>
              <a:t>Unpacking the parameters is called </a:t>
            </a:r>
            <a:r>
              <a:rPr lang="en-US" dirty="0" err="1">
                <a:latin typeface="Calibri" charset="0"/>
                <a:ea typeface="Calibri" charset="0"/>
                <a:cs typeface="Calibri" charset="0"/>
              </a:rPr>
              <a:t>unmarshalling</a:t>
            </a:r>
            <a:r>
              <a:rPr lang="en-US" dirty="0">
                <a:latin typeface="Calibri" charset="0"/>
                <a:ea typeface="Calibri" charset="0"/>
                <a:cs typeface="Calibri" charset="0"/>
              </a:rPr>
              <a:t>.</a:t>
            </a:r>
          </a:p>
          <a:p>
            <a:r>
              <a:rPr lang="en-US" dirty="0">
                <a:latin typeface="Calibri" charset="0"/>
                <a:ea typeface="Calibri" charset="0"/>
                <a:cs typeface="Calibri" charset="0"/>
              </a:rPr>
              <a:t>Finally, the server stub calls the server procedure. </a:t>
            </a:r>
          </a:p>
          <a:p>
            <a:pPr lvl="1"/>
            <a:r>
              <a:rPr lang="en-US" dirty="0">
                <a:latin typeface="Calibri" charset="0"/>
                <a:ea typeface="Calibri" charset="0"/>
                <a:cs typeface="Calibri" charset="0"/>
              </a:rPr>
              <a:t>The reply traces the same steps in the reverse direction.</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4749627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Differences between using local and remote procedure calls</a:t>
            </a:r>
          </a:p>
        </p:txBody>
      </p:sp>
      <p:sp>
        <p:nvSpPr>
          <p:cNvPr id="3" name="Content Placeholder 2"/>
          <p:cNvSpPr>
            <a:spLocks noGrp="1"/>
          </p:cNvSpPr>
          <p:nvPr>
            <p:ph idx="1"/>
          </p:nvPr>
        </p:nvSpPr>
        <p:spPr/>
        <p:txBody>
          <a:bodyPr>
            <a:normAutofit/>
          </a:bodyPr>
          <a:lstStyle/>
          <a:p>
            <a:r>
              <a:rPr lang="en-US"/>
              <a:t>Remote calls can fail because of unpredictable network problems. </a:t>
            </a:r>
          </a:p>
          <a:p>
            <a:r>
              <a:rPr lang="en-US"/>
              <a:t>Also, callers generally must deal with such failures without knowing whether the remote procedure was actually invoked.</a:t>
            </a:r>
          </a:p>
          <a:p>
            <a:r>
              <a:rPr lang="en-US"/>
              <a:t>Idempotent procedures (those that have no additional effects if called more than once) are easily handled, but enough difficulties remain that code to call remote procedures is often confined to carefully written low-level subsystems.</a:t>
            </a:r>
          </a:p>
        </p:txBody>
      </p:sp>
    </p:spTree>
    <p:extLst>
      <p:ext uri="{BB962C8B-B14F-4D97-AF65-F5344CB8AC3E}">
        <p14:creationId xmlns:p14="http://schemas.microsoft.com/office/powerpoint/2010/main" val="162855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 Description Language</a:t>
            </a:r>
          </a:p>
        </p:txBody>
      </p:sp>
      <p:sp>
        <p:nvSpPr>
          <p:cNvPr id="3" name="Content Placeholder 2"/>
          <p:cNvSpPr>
            <a:spLocks noGrp="1"/>
          </p:cNvSpPr>
          <p:nvPr>
            <p:ph idx="1"/>
          </p:nvPr>
        </p:nvSpPr>
        <p:spPr/>
        <p:txBody>
          <a:bodyPr/>
          <a:lstStyle/>
          <a:p>
            <a:r>
              <a:rPr lang="en-US"/>
              <a:t>To let different clients access servers, a number of standardized RPC systems have been created. </a:t>
            </a:r>
          </a:p>
          <a:p>
            <a:pPr lvl="1"/>
            <a:r>
              <a:rPr lang="en-US"/>
              <a:t>Most of these use an interface description language (IDL) to let various platforms call the RPC. </a:t>
            </a:r>
          </a:p>
          <a:p>
            <a:r>
              <a:rPr lang="en-US"/>
              <a:t>The IDL files can then be used to generate code to interface between the client and server. </a:t>
            </a:r>
          </a:p>
          <a:p>
            <a:r>
              <a:rPr lang="en-US"/>
              <a:t>The most common tool used for this is RPCGEN.</a:t>
            </a:r>
          </a:p>
        </p:txBody>
      </p:sp>
    </p:spTree>
    <p:extLst>
      <p:ext uri="{BB962C8B-B14F-4D97-AF65-F5344CB8AC3E}">
        <p14:creationId xmlns:p14="http://schemas.microsoft.com/office/powerpoint/2010/main" val="87784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info and details available at</a:t>
            </a:r>
          </a:p>
        </p:txBody>
      </p:sp>
      <p:sp>
        <p:nvSpPr>
          <p:cNvPr id="3" name="Content Placeholder 2"/>
          <p:cNvSpPr>
            <a:spLocks noGrp="1"/>
          </p:cNvSpPr>
          <p:nvPr>
            <p:ph idx="1"/>
          </p:nvPr>
        </p:nvSpPr>
        <p:spPr/>
        <p:txBody>
          <a:bodyPr/>
          <a:lstStyle/>
          <a:p>
            <a:r>
              <a:rPr lang="en-US"/>
              <a:t>Programming in C</a:t>
            </a:r>
            <a:br>
              <a:rPr lang="en-US"/>
            </a:br>
            <a:r>
              <a:rPr lang="en-US"/>
              <a:t>UNIX System Calls and Subroutines using C. </a:t>
            </a:r>
            <a:br>
              <a:rPr lang="en-US"/>
            </a:br>
            <a:r>
              <a:rPr lang="en-US"/>
              <a:t>A. D. Marshall 1994-2005</a:t>
            </a:r>
          </a:p>
          <a:p>
            <a:pPr lvl="1"/>
            <a:r>
              <a:rPr lang="en-US">
                <a:hlinkClick r:id="rId2"/>
              </a:rPr>
              <a:t>http://www.cs.cf.ac.uk/Dave/C/CE.html</a:t>
            </a:r>
            <a:endParaRPr lang="en-US"/>
          </a:p>
          <a:p>
            <a:endParaRPr lang="en-US"/>
          </a:p>
          <a:p>
            <a:r>
              <a:rPr lang="en-US"/>
              <a:t>The Linux Programmer's Guide by Sven </a:t>
            </a:r>
            <a:r>
              <a:rPr lang="en-US" err="1"/>
              <a:t>Goldt</a:t>
            </a:r>
            <a:r>
              <a:rPr lang="en-US"/>
              <a:t>,  Sven van der Meer, Scott Burkett, Matt Welsh</a:t>
            </a:r>
          </a:p>
          <a:p>
            <a:pPr lvl="1"/>
            <a:r>
              <a:rPr lang="en-US">
                <a:hlinkClick r:id="rId3"/>
              </a:rPr>
              <a:t>http://www.tldp.org/LDP/lpg/</a:t>
            </a:r>
            <a:endParaRPr lang="en-US"/>
          </a:p>
          <a:p>
            <a:endParaRPr lang="en-US"/>
          </a:p>
        </p:txBody>
      </p:sp>
    </p:spTree>
    <p:extLst>
      <p:ext uri="{BB962C8B-B14F-4D97-AF65-F5344CB8AC3E}">
        <p14:creationId xmlns:p14="http://schemas.microsoft.com/office/powerpoint/2010/main" val="397201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Grp="1" noChangeArrowheads="1"/>
          </p:cNvSpPr>
          <p:nvPr>
            <p:ph type="title"/>
          </p:nvPr>
        </p:nvSpPr>
        <p:spPr/>
        <p:txBody>
          <a:bodyPr/>
          <a:lstStyle/>
          <a:p>
            <a:r>
              <a:rPr lang="en-GB"/>
              <a:t>Pipe example</a:t>
            </a:r>
          </a:p>
        </p:txBody>
      </p:sp>
      <p:sp>
        <p:nvSpPr>
          <p:cNvPr id="6" name="Text Box 4"/>
          <p:cNvSpPr txBox="1">
            <a:spLocks noChangeArrowheads="1"/>
          </p:cNvSpPr>
          <p:nvPr/>
        </p:nvSpPr>
        <p:spPr bwMode="auto">
          <a:xfrm>
            <a:off x="457200" y="1348877"/>
            <a:ext cx="8339557" cy="4969437"/>
          </a:xfrm>
          <a:prstGeom prst="rect">
            <a:avLst/>
          </a:prstGeom>
          <a:solidFill>
            <a:srgbClr val="F6F5BD"/>
          </a:solidFill>
          <a:ln w="12700">
            <a:solidFill>
              <a:schemeClr val="tx1"/>
            </a:solidFill>
            <a:miter lim="800000"/>
            <a:headEnd/>
            <a:tailEnd/>
          </a:ln>
          <a:effectLst/>
        </p:spPr>
        <p:txBody>
          <a:bodyPr wrap="square" anchor="t">
            <a:spAutoFit/>
          </a:bodyPr>
          <a:lstStyle/>
          <a:p>
            <a:pPr>
              <a:lnSpc>
                <a:spcPct val="89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#include &lt;</a:t>
            </a:r>
            <a:r>
              <a:rPr lang="en-GB" sz="1600" err="1">
                <a:solidFill>
                  <a:srgbClr val="000000"/>
                </a:solidFill>
                <a:latin typeface="Courier New" charset="0"/>
                <a:cs typeface="MS Gothic" charset="0"/>
              </a:rPr>
              <a:t>unistd.h</a:t>
            </a:r>
            <a:r>
              <a:rPr lang="en-GB" sz="1600">
                <a:solidFill>
                  <a:srgbClr val="000000"/>
                </a:solidFill>
                <a:latin typeface="Courier New" charset="0"/>
                <a:cs typeface="MS Gothic" charset="0"/>
              </a:rPr>
              <a:t>&gt;</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#include &lt;</a:t>
            </a:r>
            <a:r>
              <a:rPr lang="en-GB" sz="1600" err="1">
                <a:solidFill>
                  <a:srgbClr val="000000"/>
                </a:solidFill>
                <a:latin typeface="Courier New" charset="0"/>
                <a:cs typeface="MS Gothic" charset="0"/>
              </a:rPr>
              <a:t>stdio.h</a:t>
            </a:r>
            <a:r>
              <a:rPr lang="en-GB" sz="1600">
                <a:solidFill>
                  <a:srgbClr val="000000"/>
                </a:solidFill>
                <a:latin typeface="Courier New" charset="0"/>
                <a:cs typeface="MS Gothic" charset="0"/>
              </a:rPr>
              <a:t>&gt;</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err="1">
                <a:solidFill>
                  <a:srgbClr val="000000"/>
                </a:solidFill>
                <a:latin typeface="Courier New" charset="0"/>
                <a:cs typeface="MS Gothic" charset="0"/>
              </a:rPr>
              <a:t>int</a:t>
            </a:r>
            <a:r>
              <a:rPr lang="en-GB" sz="1600">
                <a:solidFill>
                  <a:srgbClr val="000000"/>
                </a:solidFill>
                <a:latin typeface="Courier New" charset="0"/>
                <a:cs typeface="MS Gothic" charset="0"/>
              </a:rPr>
              <a:t> main(void){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int</a:t>
            </a:r>
            <a:r>
              <a:rPr lang="en-GB" sz="1600">
                <a:solidFill>
                  <a:srgbClr val="000000"/>
                </a:solidFill>
                <a:latin typeface="Courier New" charset="0"/>
                <a:cs typeface="MS Gothic" charset="0"/>
              </a:rPr>
              <a:t> n;                </a:t>
            </a:r>
            <a:r>
              <a:rPr lang="en-GB" sz="1600">
                <a:solidFill>
                  <a:srgbClr val="FF0000"/>
                </a:solidFill>
                <a:latin typeface="Courier New" charset="0"/>
                <a:cs typeface="MS Gothic" charset="0"/>
              </a:rPr>
              <a:t>// to keep track of num bytes read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int</a:t>
            </a:r>
            <a:r>
              <a:rPr lang="en-GB" sz="1600">
                <a:solidFill>
                  <a:srgbClr val="000000"/>
                </a:solidFill>
                <a:latin typeface="Courier New" charset="0"/>
                <a:cs typeface="MS Gothic" charset="0"/>
              </a:rPr>
              <a:t> fd[2];            </a:t>
            </a:r>
            <a:r>
              <a:rPr lang="en-GB" sz="1600">
                <a:solidFill>
                  <a:srgbClr val="FF0000"/>
                </a:solidFill>
                <a:latin typeface="Courier New" charset="0"/>
                <a:cs typeface="MS Gothic" charset="0"/>
              </a:rPr>
              <a:t>// to hold </a:t>
            </a:r>
            <a:r>
              <a:rPr lang="en-GB" sz="1600" err="1">
                <a:solidFill>
                  <a:srgbClr val="FF0000"/>
                </a:solidFill>
                <a:latin typeface="Courier New" charset="0"/>
                <a:cs typeface="MS Gothic" charset="0"/>
              </a:rPr>
              <a:t>fds</a:t>
            </a:r>
            <a:r>
              <a:rPr lang="en-GB" sz="1600">
                <a:solidFill>
                  <a:srgbClr val="FF0000"/>
                </a:solidFill>
                <a:latin typeface="Courier New" charset="0"/>
                <a:cs typeface="MS Gothic" charset="0"/>
              </a:rPr>
              <a:t> of both ends of pipe</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pid_t</a:t>
            </a: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pid</a:t>
            </a:r>
            <a:r>
              <a:rPr lang="en-GB" sz="1600">
                <a:solidFill>
                  <a:srgbClr val="000000"/>
                </a:solidFill>
                <a:latin typeface="Courier New" charset="0"/>
                <a:cs typeface="MS Gothic" charset="0"/>
              </a:rPr>
              <a:t>;            </a:t>
            </a:r>
            <a:r>
              <a:rPr lang="en-GB" sz="1600">
                <a:solidFill>
                  <a:srgbClr val="FF0000"/>
                </a:solidFill>
                <a:latin typeface="Courier New" charset="0"/>
                <a:cs typeface="MS Gothic" charset="0"/>
              </a:rPr>
              <a:t>// </a:t>
            </a:r>
            <a:r>
              <a:rPr lang="en-GB" sz="1600" err="1">
                <a:solidFill>
                  <a:srgbClr val="FF0000"/>
                </a:solidFill>
                <a:latin typeface="Courier New" charset="0"/>
                <a:cs typeface="MS Gothic" charset="0"/>
              </a:rPr>
              <a:t>pid</a:t>
            </a:r>
            <a:r>
              <a:rPr lang="en-GB" sz="1600">
                <a:solidFill>
                  <a:srgbClr val="FF0000"/>
                </a:solidFill>
                <a:latin typeface="Courier New" charset="0"/>
                <a:cs typeface="MS Gothic" charset="0"/>
              </a:rPr>
              <a:t> of child process</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char line[80];        </a:t>
            </a:r>
            <a:r>
              <a:rPr lang="en-GB" sz="1600">
                <a:solidFill>
                  <a:srgbClr val="FF0000"/>
                </a:solidFill>
                <a:latin typeface="Courier New" charset="0"/>
                <a:cs typeface="MS Gothic" charset="0"/>
              </a:rPr>
              <a:t>// buffer to hold text read/written</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if (pipe(</a:t>
            </a:r>
            <a:r>
              <a:rPr lang="en-GB" sz="1600" err="1">
                <a:solidFill>
                  <a:srgbClr val="000000"/>
                </a:solidFill>
                <a:latin typeface="Courier New" charset="0"/>
                <a:cs typeface="MS Gothic" charset="0"/>
              </a:rPr>
              <a:t>fd</a:t>
            </a:r>
            <a:r>
              <a:rPr lang="en-GB" sz="1600">
                <a:solidFill>
                  <a:srgbClr val="000000"/>
                </a:solidFill>
                <a:latin typeface="Courier New" charset="0"/>
                <a:cs typeface="MS Gothic" charset="0"/>
              </a:rPr>
              <a:t>) &lt; 0)                    	 </a:t>
            </a:r>
            <a:r>
              <a:rPr lang="en-GB" sz="1600">
                <a:solidFill>
                  <a:srgbClr val="FF0000"/>
                </a:solidFill>
                <a:latin typeface="Courier New" charset="0"/>
                <a:cs typeface="MS Gothic" charset="0"/>
              </a:rPr>
              <a:t>// create the pipe</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perror</a:t>
            </a:r>
            <a:r>
              <a:rPr lang="en-GB" sz="1600">
                <a:solidFill>
                  <a:srgbClr val="000000"/>
                </a:solidFill>
                <a:latin typeface="Courier New" charset="0"/>
                <a:cs typeface="MS Gothic" charset="0"/>
              </a:rPr>
              <a:t>("pipe error");</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endParaRPr lang="en-GB" sz="1600">
              <a:solidFill>
                <a:srgbClr val="000000"/>
              </a:solidFill>
              <a:latin typeface="Courier New" charset="0"/>
              <a:cs typeface="MS Gothic" charset="0"/>
            </a:endParaRP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if ((</a:t>
            </a:r>
            <a:r>
              <a:rPr lang="en-GB" sz="1600" err="1">
                <a:solidFill>
                  <a:srgbClr val="000000"/>
                </a:solidFill>
                <a:latin typeface="Courier New" charset="0"/>
                <a:cs typeface="MS Gothic" charset="0"/>
              </a:rPr>
              <a:t>pid</a:t>
            </a:r>
            <a:r>
              <a:rPr lang="en-GB" sz="1600">
                <a:solidFill>
                  <a:srgbClr val="000000"/>
                </a:solidFill>
                <a:latin typeface="Courier New" charset="0"/>
                <a:cs typeface="MS Gothic" charset="0"/>
              </a:rPr>
              <a:t> = fork()) &lt; 0) {            	</a:t>
            </a:r>
            <a:r>
              <a:rPr lang="en-GB" sz="1600">
                <a:solidFill>
                  <a:srgbClr val="FF0000"/>
                </a:solidFill>
                <a:latin typeface="Courier New" charset="0"/>
                <a:cs typeface="MS Gothic" charset="0"/>
              </a:rPr>
              <a:t> // fork off a child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r>
              <a:rPr lang="en-GB" sz="1600" err="1">
                <a:solidFill>
                  <a:srgbClr val="000000"/>
                </a:solidFill>
                <a:latin typeface="Courier New" charset="0"/>
                <a:cs typeface="MS Gothic" charset="0"/>
              </a:rPr>
              <a:t>perror</a:t>
            </a:r>
            <a:r>
              <a:rPr lang="en-GB" sz="1600">
                <a:solidFill>
                  <a:srgbClr val="000000"/>
                </a:solidFill>
                <a:latin typeface="Courier New" charset="0"/>
                <a:cs typeface="MS Gothic" charset="0"/>
              </a:rPr>
              <a:t>("fork error");</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 else if (</a:t>
            </a:r>
            <a:r>
              <a:rPr lang="en-GB" sz="1600" err="1">
                <a:solidFill>
                  <a:srgbClr val="000000"/>
                </a:solidFill>
                <a:latin typeface="Courier New" charset="0"/>
                <a:cs typeface="MS Gothic" charset="0"/>
              </a:rPr>
              <a:t>pid</a:t>
            </a:r>
            <a:r>
              <a:rPr lang="en-GB" sz="1600">
                <a:solidFill>
                  <a:srgbClr val="000000"/>
                </a:solidFill>
                <a:latin typeface="Courier New" charset="0"/>
                <a:cs typeface="MS Gothic" charset="0"/>
              </a:rPr>
              <a:t> &gt; 0) {                	 </a:t>
            </a:r>
            <a:r>
              <a:rPr lang="en-GB" sz="1600">
                <a:solidFill>
                  <a:srgbClr val="FF0000"/>
                </a:solidFill>
                <a:latin typeface="Courier New" charset="0"/>
                <a:cs typeface="MS Gothic" charset="0"/>
              </a:rPr>
              <a:t>// parent process</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close(fd[0]);                   	</a:t>
            </a:r>
            <a:r>
              <a:rPr lang="en-GB" sz="1600">
                <a:solidFill>
                  <a:srgbClr val="FF0000"/>
                </a:solidFill>
                <a:latin typeface="Courier New" charset="0"/>
                <a:cs typeface="MS Gothic" charset="0"/>
              </a:rPr>
              <a:t>// close  read end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write(fd[1], "hello world\n", 12); </a:t>
            </a:r>
            <a:r>
              <a:rPr lang="en-GB" sz="1600">
                <a:solidFill>
                  <a:srgbClr val="FF0000"/>
                </a:solidFill>
                <a:latin typeface="Courier New" charset="0"/>
                <a:cs typeface="MS Gothic" charset="0"/>
              </a:rPr>
              <a:t>// write to  it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}else {                              	</a:t>
            </a:r>
            <a:r>
              <a:rPr lang="en-GB" sz="1600">
                <a:solidFill>
                  <a:srgbClr val="FF0000"/>
                </a:solidFill>
                <a:latin typeface="Courier New" charset="0"/>
                <a:cs typeface="MS Gothic" charset="0"/>
              </a:rPr>
              <a:t>// child process</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close(fd[1]);                   	</a:t>
            </a:r>
            <a:r>
              <a:rPr lang="en-GB" sz="1600">
                <a:solidFill>
                  <a:srgbClr val="FF0000"/>
                </a:solidFill>
                <a:latin typeface="Courier New" charset="0"/>
                <a:cs typeface="MS Gothic" charset="0"/>
              </a:rPr>
              <a:t>// close write end</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n = read(fd[0], line, 80);     </a:t>
            </a:r>
            <a:r>
              <a:rPr lang="en-GB" sz="1600">
                <a:solidFill>
                  <a:srgbClr val="FF0000"/>
                </a:solidFill>
                <a:latin typeface="Courier New" charset="0"/>
                <a:cs typeface="MS Gothic" charset="0"/>
              </a:rPr>
              <a:t>// read from  pipe</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write(1, line, n);              </a:t>
            </a:r>
            <a:r>
              <a:rPr lang="en-GB" sz="1600">
                <a:solidFill>
                  <a:srgbClr val="FF0000"/>
                </a:solidFill>
                <a:latin typeface="Courier New" charset="0"/>
                <a:cs typeface="MS Gothic" charset="0"/>
              </a:rPr>
              <a:t>	// echo  to  screen</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  exit(0);</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sz="1600">
                <a:solidFill>
                  <a:srgbClr val="000000"/>
                </a:solidFill>
                <a:latin typeface="Courier New" charset="0"/>
                <a:cs typeface="MS Gothic" charset="0"/>
              </a:rPr>
              <a:t>}</a:t>
            </a:r>
          </a:p>
          <a:p>
            <a:pPr>
              <a:lnSpc>
                <a:spcPct val="86000"/>
              </a:lnSpc>
              <a:buClr>
                <a:srgbClr val="000000"/>
              </a:buCl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endParaRPr lang="en-GB" sz="1600">
              <a:solidFill>
                <a:srgbClr val="000000"/>
              </a:solidFill>
              <a:latin typeface="Courier New" charset="0"/>
              <a:cs typeface="MS Gothic" charset="0"/>
            </a:endParaRPr>
          </a:p>
        </p:txBody>
      </p:sp>
    </p:spTree>
    <p:extLst>
      <p:ext uri="{BB962C8B-B14F-4D97-AF65-F5344CB8AC3E}">
        <p14:creationId xmlns:p14="http://schemas.microsoft.com/office/powerpoint/2010/main" val="1686648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3185</TotalTime>
  <Words>6287</Words>
  <Application>Microsoft Office PowerPoint</Application>
  <PresentationFormat>On-screen Show (4:3)</PresentationFormat>
  <Paragraphs>1337</Paragraphs>
  <Slides>88</Slides>
  <Notes>45</Notes>
  <HiddenSlides>18</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88</vt:i4>
      </vt:variant>
    </vt:vector>
  </HeadingPairs>
  <TitlesOfParts>
    <vt:vector size="105" baseType="lpstr">
      <vt:lpstr>MS Gothic</vt:lpstr>
      <vt:lpstr>ＭＳ Ｐゴシック</vt:lpstr>
      <vt:lpstr>宋体</vt:lpstr>
      <vt:lpstr>Arial</vt:lpstr>
      <vt:lpstr>Arial Narrow</vt:lpstr>
      <vt:lpstr>Arial Unicode MS</vt:lpstr>
      <vt:lpstr>Calibri</vt:lpstr>
      <vt:lpstr>Courier</vt:lpstr>
      <vt:lpstr>Courier New</vt:lpstr>
      <vt:lpstr>Helvetica</vt:lpstr>
      <vt:lpstr>Monotype Sorts</vt:lpstr>
      <vt:lpstr>msgothic</vt:lpstr>
      <vt:lpstr>Tahoma</vt:lpstr>
      <vt:lpstr>Times New Roman</vt:lpstr>
      <vt:lpstr>Wingdings</vt:lpstr>
      <vt:lpstr>Wingdings 2</vt:lpstr>
      <vt:lpstr>template2007</vt:lpstr>
      <vt:lpstr>Inter-Process Communication: Intro + Pipes</vt:lpstr>
      <vt:lpstr>Communication between processes</vt:lpstr>
      <vt:lpstr>Inter-process Communication (IPC)</vt:lpstr>
      <vt:lpstr>IPC mechanisms</vt:lpstr>
      <vt:lpstr>IPC – (Unnamed) Pipes </vt:lpstr>
      <vt:lpstr>IPC – (Unnamed) Pipes </vt:lpstr>
      <vt:lpstr>Pipes</vt:lpstr>
      <vt:lpstr>Pipes</vt:lpstr>
      <vt:lpstr>Pipe example</vt:lpstr>
      <vt:lpstr>After the fork() call</vt:lpstr>
      <vt:lpstr>After the fork() call</vt:lpstr>
      <vt:lpstr>After the close() calls</vt:lpstr>
      <vt:lpstr>IPC – Unnamed Pipes</vt:lpstr>
      <vt:lpstr>IPC -  Named Pipes or FIFOs</vt:lpstr>
      <vt:lpstr>FIFO Creation in shell</vt:lpstr>
      <vt:lpstr>Using Named Pipes</vt:lpstr>
      <vt:lpstr>IPC – FIFO – mkfifo() system call</vt:lpstr>
      <vt:lpstr>Inter-Process Communication: Signals</vt:lpstr>
      <vt:lpstr>Signals</vt:lpstr>
      <vt:lpstr>Signals</vt:lpstr>
      <vt:lpstr>Signals</vt:lpstr>
      <vt:lpstr>Signal Concepts: Sending a Signal</vt:lpstr>
      <vt:lpstr>Signal Concepts: Sending a Signal</vt:lpstr>
      <vt:lpstr>Signal Concepts: Sending a Signal</vt:lpstr>
      <vt:lpstr>Signal Concepts: Sending a Signal</vt:lpstr>
      <vt:lpstr>Signal Concepts: Sending a Signal</vt:lpstr>
      <vt:lpstr>Signal Concepts: Sending a Signal</vt:lpstr>
      <vt:lpstr>Signal Concepts: Receiving a Signal</vt:lpstr>
      <vt:lpstr>Signal Concepts: Pending and Blocked Signals</vt:lpstr>
      <vt:lpstr>Signal Concepts: Pending/Blocked Bits </vt:lpstr>
      <vt:lpstr>Signal Concepts: Sending a Signal</vt:lpstr>
      <vt:lpstr>Sending Signals: Process Groups</vt:lpstr>
      <vt:lpstr>Sending Signals with /bin/kill Program</vt:lpstr>
      <vt:lpstr>Sending Signals from the Keyboard</vt:lpstr>
      <vt:lpstr>Example of ctrl-c and ctrl-z</vt:lpstr>
      <vt:lpstr>Sending Signals with kill Function</vt:lpstr>
      <vt:lpstr>Receiving Signals</vt:lpstr>
      <vt:lpstr>Receiving Signals</vt:lpstr>
      <vt:lpstr>Default Actions</vt:lpstr>
      <vt:lpstr>Installing Signal Handlers</vt:lpstr>
      <vt:lpstr>Signal Handling Example</vt:lpstr>
      <vt:lpstr>Signal Handler</vt:lpstr>
      <vt:lpstr>Signal Handler</vt:lpstr>
      <vt:lpstr>Nested Signal Handlers </vt:lpstr>
      <vt:lpstr>Blocking and Unblocking Signals </vt:lpstr>
      <vt:lpstr>Safe Signal Handling</vt:lpstr>
      <vt:lpstr>Inter-Process Communication: Shared memory</vt:lpstr>
      <vt:lpstr>IPC- Shared Memory</vt:lpstr>
      <vt:lpstr>IPC- Shared Memory</vt:lpstr>
      <vt:lpstr>IPC- Shared Memory</vt:lpstr>
      <vt:lpstr>POSIX Shared Memory</vt:lpstr>
      <vt:lpstr>Example: Producer-Consumer Problem </vt:lpstr>
      <vt:lpstr>Server code for producer</vt:lpstr>
      <vt:lpstr>Client code for consumer</vt:lpstr>
      <vt:lpstr>Shared memory example: Currency Exchange</vt:lpstr>
      <vt:lpstr>Shared memory example: Currency Exchange</vt:lpstr>
      <vt:lpstr>Currency exchange - 1</vt:lpstr>
      <vt:lpstr>Currency exchange - 2</vt:lpstr>
      <vt:lpstr>Generating a common key..</vt:lpstr>
      <vt:lpstr>IPC - Shared memory</vt:lpstr>
      <vt:lpstr>IPC- mmap() using a File as Shared Memory</vt:lpstr>
      <vt:lpstr>Using a File as Shared Memory</vt:lpstr>
      <vt:lpstr>Using a File as Shared Memory</vt:lpstr>
      <vt:lpstr>Writing to a file through mmap()</vt:lpstr>
      <vt:lpstr>Reading from a file through mmap()</vt:lpstr>
      <vt:lpstr>Inter-Process Communication: Message queues, sockets, remote procedure calls</vt:lpstr>
      <vt:lpstr>Message sending  with named pipes</vt:lpstr>
      <vt:lpstr>IPC -  Message Queues</vt:lpstr>
      <vt:lpstr>IPC -  Message Queues</vt:lpstr>
      <vt:lpstr>Message sending</vt:lpstr>
      <vt:lpstr>Message receiving</vt:lpstr>
      <vt:lpstr>Discussion of message queues</vt:lpstr>
      <vt:lpstr>IPC -  Sockets</vt:lpstr>
      <vt:lpstr>Socket types</vt:lpstr>
      <vt:lpstr>Some system calls for socket interface</vt:lpstr>
      <vt:lpstr>Socket creation and naming</vt:lpstr>
      <vt:lpstr>Server steps</vt:lpstr>
      <vt:lpstr>Client steps</vt:lpstr>
      <vt:lpstr>Socket server - UNIX</vt:lpstr>
      <vt:lpstr>Socket client -  UNIX</vt:lpstr>
      <vt:lpstr>IPC Summary</vt:lpstr>
      <vt:lpstr>Other issues..</vt:lpstr>
      <vt:lpstr>IPC support provided by OS or other envs.</vt:lpstr>
      <vt:lpstr>IPC -  Remote Procedure Calls (RPCs)</vt:lpstr>
      <vt:lpstr>Sequence of events during a RPC</vt:lpstr>
      <vt:lpstr>Differences between using local and remote procedure calls</vt:lpstr>
      <vt:lpstr>Interface Description Language</vt:lpstr>
      <vt:lpstr>More info and details available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Intro + Pipes</dc:title>
  <cp:lastModifiedBy>erol sahin</cp:lastModifiedBy>
  <cp:revision>39</cp:revision>
  <dcterms:modified xsi:type="dcterms:W3CDTF">2018-03-06T06:49:25Z</dcterms:modified>
</cp:coreProperties>
</file>