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1537" r:id="rId2"/>
    <p:sldId id="1538" r:id="rId3"/>
    <p:sldId id="1539" r:id="rId4"/>
    <p:sldId id="1540" r:id="rId5"/>
    <p:sldId id="1541" r:id="rId6"/>
    <p:sldId id="1542" r:id="rId7"/>
    <p:sldId id="1543" r:id="rId8"/>
    <p:sldId id="1544" r:id="rId9"/>
    <p:sldId id="1545" r:id="rId10"/>
    <p:sldId id="1546" r:id="rId11"/>
    <p:sldId id="1547" r:id="rId12"/>
    <p:sldId id="1548" r:id="rId13"/>
    <p:sldId id="1549" r:id="rId14"/>
    <p:sldId id="1550" r:id="rId15"/>
    <p:sldId id="1551" r:id="rId16"/>
    <p:sldId id="1552" r:id="rId17"/>
    <p:sldId id="1553" r:id="rId18"/>
    <p:sldId id="1554" r:id="rId19"/>
    <p:sldId id="1592" r:id="rId20"/>
    <p:sldId id="1577" r:id="rId21"/>
    <p:sldId id="1578" r:id="rId22"/>
    <p:sldId id="1556" r:id="rId23"/>
    <p:sldId id="1593" r:id="rId24"/>
    <p:sldId id="1594" r:id="rId25"/>
    <p:sldId id="1557" r:id="rId26"/>
    <p:sldId id="1558" r:id="rId27"/>
    <p:sldId id="1579" r:id="rId28"/>
    <p:sldId id="1595" r:id="rId29"/>
    <p:sldId id="1580" r:id="rId30"/>
    <p:sldId id="1561" r:id="rId31"/>
    <p:sldId id="1564" r:id="rId32"/>
    <p:sldId id="1581" r:id="rId33"/>
    <p:sldId id="1587" r:id="rId34"/>
    <p:sldId id="1588" r:id="rId35"/>
    <p:sldId id="1589" r:id="rId36"/>
    <p:sldId id="1590" r:id="rId37"/>
    <p:sldId id="1591" r:id="rId38"/>
    <p:sldId id="1566" r:id="rId39"/>
    <p:sldId id="1567" r:id="rId40"/>
    <p:sldId id="1568" r:id="rId41"/>
    <p:sldId id="1569" r:id="rId42"/>
    <p:sldId id="1570" r:id="rId43"/>
    <p:sldId id="1571" r:id="rId44"/>
    <p:sldId id="1572" r:id="rId45"/>
    <p:sldId id="1573" r:id="rId46"/>
    <p:sldId id="1574" r:id="rId47"/>
    <p:sldId id="1575" r:id="rId48"/>
    <p:sldId id="1576" r:id="rId49"/>
  </p:sldIdLst>
  <p:sldSz cx="9144000" cy="6858000" type="screen4x3"/>
  <p:notesSz cx="7302500" cy="9586913"/>
  <p:custDataLst>
    <p:tags r:id="rId5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5BD"/>
    <a:srgbClr val="F1C7C7"/>
    <a:srgbClr val="990000"/>
    <a:srgbClr val="D5F1CF"/>
    <a:srgbClr val="E9E1C9"/>
    <a:srgbClr val="DED8C4"/>
    <a:srgbClr val="E7DDBB"/>
    <a:srgbClr val="DDCE9F"/>
    <a:srgbClr val="E2AC00"/>
    <a:srgbClr val="F8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48"/>
    <p:restoredTop sz="94695"/>
  </p:normalViewPr>
  <p:slideViewPr>
    <p:cSldViewPr snapToGrid="0">
      <p:cViewPr varScale="1">
        <p:scale>
          <a:sx n="129" d="100"/>
          <a:sy n="129" d="100"/>
        </p:scale>
        <p:origin x="216" y="10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tags" Target="tags/tag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2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37891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D2EDDA5-4958-D345-8292-B5C4BA92B624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10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37893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2505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39939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7EC8DB4F-BA11-7B48-A5E7-DADE64248395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11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39941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3716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4198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3F41EEB-67B9-B547-8B1C-3FAAADBADEC1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12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41989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8754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44035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727E039C-F846-754F-B56D-CEB0F520C04B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13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44037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7509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46083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A4B65F5C-C93D-DE40-8B55-676BBBF4CBF7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14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46085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9965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48131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59DCF20-45E5-C64C-BF46-8E105BCCBB4B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15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48133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9788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50179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A985B5C1-05CA-0F4C-8A55-A4985A8E8250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16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50181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9747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5222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4C718E33-B7AC-9A48-90D7-E67CB88F50C7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17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52228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52229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1427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54275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8937DB1-BB2A-AF4D-9208-77BFFEC45E97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18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54277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7904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54275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8937DB1-BB2A-AF4D-9208-77BFFEC45E97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19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54277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800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2150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DDF36F0B-08B3-1E41-8A5A-8CBBD2A36C55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1509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3784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58371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A67BE77-82BF-C447-A3B4-A195E38D09FD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22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58372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58373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2393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68611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E02FB0E1-2A8A-1340-B51E-7CB367BC0615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23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68612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68613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9569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70659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91CAB63C-9D05-7C49-A04D-49E07768FA2A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24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70660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70661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31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66563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27D87233-0F64-E840-A5B2-70BD5D1CC6A9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30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66564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66565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960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7270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76AE8F16-B796-7845-8F1C-80992F040102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31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72708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72709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6590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614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7BE010C2-81E1-B547-8B71-275A83ADA99A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32</a:t>
            </a:fld>
            <a:endParaRPr lang="en-GB" altLang="en-US" sz="1100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6149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6079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614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7BE010C2-81E1-B547-8B71-275A83ADA99A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33</a:t>
            </a:fld>
            <a:endParaRPr lang="en-GB" altLang="en-US" sz="1100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6149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8790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/>
              <a:t>18/02/08</a:t>
            </a:r>
          </a:p>
        </p:txBody>
      </p:sp>
      <p:sp>
        <p:nvSpPr>
          <p:cNvPr id="614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7BE010C2-81E1-B547-8B71-275A83ADA99A}" type="slidenum">
              <a:rPr lang="en-GB" altLang="en-US" sz="1100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34</a:t>
            </a:fld>
            <a:endParaRPr lang="en-GB" altLang="en-US" sz="1100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6149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9521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7270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76AE8F16-B796-7845-8F1C-80992F040102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35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72708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72709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9758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7270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76AE8F16-B796-7845-8F1C-80992F040102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36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72708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72709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551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8F03490-3A0E-E54C-8D6C-F757D920E646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557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3886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7270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76AE8F16-B796-7845-8F1C-80992F040102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37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72708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72709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1337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76803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8AAF823-A449-094F-BAB7-C8DF01ADC495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38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64272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78851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81AA6F84-3019-0F4F-8698-D5DAE92BBE93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39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91659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80899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425E3ADC-A3D9-EC46-BEC4-F52839BB3CAA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40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80900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80901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962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8294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1DA2358-D93C-6947-827C-E945FC3A7727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41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34615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84995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0C27719-EE66-CF45-8B35-5305DEBCA1E0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42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67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87043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13B8613-D320-4346-9724-B715F0B54EE3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43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87044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87045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63138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89091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FAFDA40-E61B-F840-AFE5-34EBC04468F9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44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89093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37573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91139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4709DACF-41A5-174A-B30E-05DF55EC0CA1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45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91141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45687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9318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F66F2516-3475-FD46-9867-03FFAAAA201A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46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93188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93189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2493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25603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34BE9547-B6FA-4646-A25E-0C0D08761EEB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4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5605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87976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95235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367E5F8-3980-0345-B89B-3D879D0720E6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47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95236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95237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88630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97283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73D1E55-70A4-F541-8F9E-DAD998D528B5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48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97284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97285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7982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27651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E67E8791-A8C2-4C48-9848-E8AA3392D0FF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5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7653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106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29699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3EFCAB46-7740-CE41-8548-6C408BF8223F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6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9701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5147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31747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8D4162DE-29C4-054B-8242-D0954BD70141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7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31749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4225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33795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52BE64F-8568-E14C-B80C-61333C4ED2FE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8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33797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265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r>
              <a:rPr lang="en-GB" altLang="en-US" sz="1100">
                <a:ea typeface="Tahoma" charset="0"/>
                <a:cs typeface="Tahoma" charset="0"/>
              </a:rPr>
              <a:t>18/02/08</a:t>
            </a:r>
          </a:p>
        </p:txBody>
      </p:sp>
      <p:sp>
        <p:nvSpPr>
          <p:cNvPr id="35843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340DF708-91C3-9C49-B8C6-34B3B04A009F}" type="slidenum">
              <a:rPr lang="en-GB" altLang="en-US" sz="1100">
                <a:ea typeface="Tahoma" charset="0"/>
              </a:rPr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9</a:t>
            </a:fld>
            <a:endParaRPr lang="en-GB" altLang="en-US" sz="1100">
              <a:ea typeface="Tahoma" charset="0"/>
            </a:endParaRP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1493838" y="960438"/>
            <a:ext cx="4325937" cy="3290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buSzPct val="45000"/>
              <a:buFont typeface="Wingdings" charset="2"/>
              <a:buNone/>
            </a:pPr>
            <a:endParaRPr lang="en-US" altLang="en-US" sz="2400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35845" name="Text Box 3"/>
          <p:cNvSpPr>
            <a:spLocks noGrp="1" noChangeArrowheads="1"/>
          </p:cNvSpPr>
          <p:nvPr>
            <p:ph type="body"/>
          </p:nvPr>
        </p:nvSpPr>
        <p:spPr>
          <a:xfrm>
            <a:off x="1116013" y="4570413"/>
            <a:ext cx="5087937" cy="365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6749" tIns="43375" rIns="86749" bIns="43375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306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cc.gnu.org/onlinedocs/gcc/Extended-Asm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Synchronization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3868377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Mutual Exclusion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2539245"/>
          </a:xfrm>
        </p:spPr>
        <p:txBody>
          <a:bodyPr>
            <a:normAutofit fontScale="77500" lnSpcReduction="20000"/>
          </a:bodyPr>
          <a:lstStyle/>
          <a:p>
            <a:pPr marL="262084">
              <a:lnSpc>
                <a:spcPct val="120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We want to use </a:t>
            </a:r>
            <a:r>
              <a:rPr lang="en-GB" altLang="en-US" i="1" dirty="0">
                <a:solidFill>
                  <a:srgbClr val="993333"/>
                </a:solidFill>
                <a:ea typeface="ＭＳ Ｐゴシック" charset="-128"/>
              </a:rPr>
              <a:t>mutual exclusion</a:t>
            </a:r>
            <a:r>
              <a:rPr lang="en-GB" altLang="en-US" dirty="0">
                <a:ea typeface="ＭＳ Ｐゴシック" charset="-128"/>
              </a:rPr>
              <a:t> to synchronize access to shared resources</a:t>
            </a:r>
          </a:p>
          <a:p>
            <a:pPr marL="686891" lvl="1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Meaning: When only one thread can access a shared resource at a time</a:t>
            </a:r>
            <a:r>
              <a:rPr lang="en-GB" altLang="en-US" dirty="0" smtClean="0">
                <a:ea typeface="ＭＳ Ｐゴシック" charset="-128"/>
              </a:rPr>
              <a:t>.</a:t>
            </a: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120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Code that uses mutual exclusion to synchronize its execution is </a:t>
            </a:r>
            <a:br>
              <a:rPr lang="en-GB" altLang="en-US" dirty="0">
                <a:ea typeface="ＭＳ Ｐゴシック" charset="-128"/>
              </a:rPr>
            </a:br>
            <a:r>
              <a:rPr lang="en-GB" altLang="en-US" dirty="0">
                <a:ea typeface="ＭＳ Ｐゴシック" charset="-128"/>
              </a:rPr>
              <a:t>called a </a:t>
            </a:r>
            <a:r>
              <a:rPr lang="en-GB" altLang="en-US" i="1" dirty="0">
                <a:solidFill>
                  <a:srgbClr val="993333"/>
                </a:solidFill>
                <a:ea typeface="ＭＳ Ｐゴシック" charset="-128"/>
              </a:rPr>
              <a:t>critical section</a:t>
            </a:r>
          </a:p>
          <a:p>
            <a:pPr marL="686891" lvl="1">
              <a:lnSpc>
                <a:spcPct val="120000"/>
              </a:lnSpc>
              <a:spcBef>
                <a:spcPts val="45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Only one thread at a time can execute code in the critical section</a:t>
            </a:r>
          </a:p>
          <a:p>
            <a:pPr marL="686891" lvl="1">
              <a:lnSpc>
                <a:spcPct val="120000"/>
              </a:lnSpc>
              <a:spcBef>
                <a:spcPts val="45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All other threads are forced to wait on entry</a:t>
            </a:r>
          </a:p>
          <a:p>
            <a:pPr marL="686891" lvl="1">
              <a:lnSpc>
                <a:spcPct val="120000"/>
              </a:lnSpc>
              <a:spcBef>
                <a:spcPts val="45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When one thread leaves the critical section, another can enter</a:t>
            </a:r>
          </a:p>
          <a:p>
            <a:pPr marL="262084">
              <a:lnSpc>
                <a:spcPct val="120000"/>
              </a:lnSpc>
              <a:spcBef>
                <a:spcPts val="544"/>
              </a:spcBef>
              <a:buClr>
                <a:srgbClr val="000000"/>
              </a:buClr>
              <a:buSzPct val="100000"/>
              <a:buNone/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61280" y="4009320"/>
            <a:ext cx="4921921" cy="1706401"/>
            <a:chOff x="1961280" y="4009320"/>
            <a:chExt cx="4921921" cy="1706401"/>
          </a:xfrm>
        </p:grpSpPr>
        <p:sp>
          <p:nvSpPr>
            <p:cNvPr id="36867" name="AutoShape 4"/>
            <p:cNvSpPr>
              <a:spLocks noChangeArrowheads="1"/>
            </p:cNvSpPr>
            <p:nvPr/>
          </p:nvSpPr>
          <p:spPr bwMode="auto">
            <a:xfrm>
              <a:off x="3422881" y="4311721"/>
              <a:ext cx="2715840" cy="1404000"/>
            </a:xfrm>
            <a:prstGeom prst="roundRect">
              <a:avLst>
                <a:gd name="adj" fmla="val 102"/>
              </a:avLst>
            </a:prstGeom>
            <a:solidFill>
              <a:srgbClr val="CCCCFF"/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US" altLang="en-US" sz="2177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6868" name="Text Box 5"/>
            <p:cNvSpPr txBox="1">
              <a:spLocks noChangeArrowheads="1"/>
            </p:cNvSpPr>
            <p:nvPr/>
          </p:nvSpPr>
          <p:spPr bwMode="auto">
            <a:xfrm>
              <a:off x="4076641" y="4009320"/>
              <a:ext cx="2806560" cy="24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Critical Section</a:t>
              </a:r>
            </a:p>
          </p:txBody>
        </p:sp>
        <p:grpSp>
          <p:nvGrpSpPr>
            <p:cNvPr id="2" name="Group 6"/>
            <p:cNvGrpSpPr>
              <a:grpSpLocks/>
            </p:cNvGrpSpPr>
            <p:nvPr/>
          </p:nvGrpSpPr>
          <p:grpSpPr bwMode="auto">
            <a:xfrm>
              <a:off x="1961280" y="4467240"/>
              <a:ext cx="887040" cy="1100160"/>
              <a:chOff x="1362" y="3102"/>
              <a:chExt cx="616" cy="764"/>
            </a:xfrm>
          </p:grpSpPr>
          <p:grpSp>
            <p:nvGrpSpPr>
              <p:cNvPr id="36874" name="Group 7"/>
              <p:cNvGrpSpPr>
                <a:grpSpLocks/>
              </p:cNvGrpSpPr>
              <p:nvPr/>
            </p:nvGrpSpPr>
            <p:grpSpPr bwMode="auto">
              <a:xfrm>
                <a:off x="1362" y="3102"/>
                <a:ext cx="616" cy="764"/>
                <a:chOff x="1362" y="3102"/>
                <a:chExt cx="616" cy="764"/>
              </a:xfrm>
            </p:grpSpPr>
            <p:sp>
              <p:nvSpPr>
                <p:cNvPr id="36875" name="Freeform 8"/>
                <p:cNvSpPr>
                  <a:spLocks noChangeArrowheads="1"/>
                </p:cNvSpPr>
                <p:nvPr/>
              </p:nvSpPr>
              <p:spPr bwMode="auto">
                <a:xfrm>
                  <a:off x="1560" y="3102"/>
                  <a:ext cx="170" cy="390"/>
                </a:xfrm>
                <a:custGeom>
                  <a:avLst/>
                  <a:gdLst>
                    <a:gd name="T0" fmla="*/ 0 w 749"/>
                    <a:gd name="T1" fmla="*/ 0 h 1720"/>
                    <a:gd name="T2" fmla="*/ 0 w 749"/>
                    <a:gd name="T3" fmla="*/ 0 h 1720"/>
                    <a:gd name="T4" fmla="*/ 0 w 749"/>
                    <a:gd name="T5" fmla="*/ 0 h 1720"/>
                    <a:gd name="T6" fmla="*/ 0 w 749"/>
                    <a:gd name="T7" fmla="*/ 0 h 1720"/>
                    <a:gd name="T8" fmla="*/ 0 w 749"/>
                    <a:gd name="T9" fmla="*/ 0 h 1720"/>
                    <a:gd name="T10" fmla="*/ 0 w 749"/>
                    <a:gd name="T11" fmla="*/ 0 h 1720"/>
                    <a:gd name="T12" fmla="*/ 0 w 749"/>
                    <a:gd name="T13" fmla="*/ 0 h 17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49"/>
                    <a:gd name="T22" fmla="*/ 0 h 1720"/>
                    <a:gd name="T23" fmla="*/ 749 w 749"/>
                    <a:gd name="T24" fmla="*/ 1720 h 17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49" h="1720">
                      <a:moveTo>
                        <a:pt x="648" y="0"/>
                      </a:moveTo>
                      <a:cubicBezTo>
                        <a:pt x="0" y="297"/>
                        <a:pt x="748" y="463"/>
                        <a:pt x="748" y="463"/>
                      </a:cubicBezTo>
                      <a:cubicBezTo>
                        <a:pt x="748" y="463"/>
                        <a:pt x="350" y="727"/>
                        <a:pt x="350" y="727"/>
                      </a:cubicBezTo>
                      <a:cubicBezTo>
                        <a:pt x="350" y="727"/>
                        <a:pt x="748" y="926"/>
                        <a:pt x="748" y="926"/>
                      </a:cubicBezTo>
                      <a:cubicBezTo>
                        <a:pt x="748" y="926"/>
                        <a:pt x="299" y="1223"/>
                        <a:pt x="299" y="1223"/>
                      </a:cubicBezTo>
                      <a:cubicBezTo>
                        <a:pt x="299" y="1223"/>
                        <a:pt x="748" y="1422"/>
                        <a:pt x="748" y="1422"/>
                      </a:cubicBezTo>
                      <a:cubicBezTo>
                        <a:pt x="748" y="1422"/>
                        <a:pt x="350" y="1719"/>
                        <a:pt x="350" y="1719"/>
                      </a:cubicBezTo>
                    </a:path>
                  </a:pathLst>
                </a:custGeom>
                <a:noFill/>
                <a:ln w="36720">
                  <a:solidFill>
                    <a:srgbClr val="2323D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77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687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362" y="3567"/>
                  <a:ext cx="617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StarSymbol" charset="0"/>
                    <a:buNone/>
                  </a:pPr>
                  <a:r>
                    <a:rPr lang="en-GB" altLang="en-US" sz="1451">
                      <a:solidFill>
                        <a:srgbClr val="2323DC"/>
                      </a:solidFill>
                      <a:latin typeface="Calibri" charset="0"/>
                      <a:ea typeface="Calibri" charset="0"/>
                      <a:cs typeface="Calibri" charset="0"/>
                    </a:rPr>
                    <a:t>Thread 1</a:t>
                  </a:r>
                </a:p>
              </p:txBody>
            </p:sp>
          </p:grpSp>
        </p:grpSp>
        <p:sp>
          <p:nvSpPr>
            <p:cNvPr id="36870" name="Text Box 10"/>
            <p:cNvSpPr txBox="1">
              <a:spLocks noChangeArrowheads="1"/>
            </p:cNvSpPr>
            <p:nvPr/>
          </p:nvSpPr>
          <p:spPr bwMode="auto">
            <a:xfrm>
              <a:off x="3581281" y="5401801"/>
              <a:ext cx="2806560" cy="24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(modify account balance)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448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Mutual Exclusion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2573821"/>
          </a:xfrm>
        </p:spPr>
        <p:txBody>
          <a:bodyPr>
            <a:normAutofit fontScale="77500" lnSpcReduction="20000"/>
          </a:bodyPr>
          <a:lstStyle/>
          <a:p>
            <a:pPr marL="262084">
              <a:lnSpc>
                <a:spcPct val="120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We want to use </a:t>
            </a:r>
            <a:r>
              <a:rPr lang="en-GB" altLang="en-US" i="1" dirty="0">
                <a:solidFill>
                  <a:srgbClr val="993333"/>
                </a:solidFill>
                <a:ea typeface="ＭＳ Ｐゴシック" charset="-128"/>
              </a:rPr>
              <a:t>mutual exclusion</a:t>
            </a:r>
            <a:r>
              <a:rPr lang="en-GB" altLang="en-US" dirty="0">
                <a:ea typeface="ＭＳ Ｐゴシック" charset="-128"/>
              </a:rPr>
              <a:t> to synchronize access to shared resources</a:t>
            </a:r>
          </a:p>
          <a:p>
            <a:pPr marL="686891" lvl="1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Meaning: When only one thread can access a shared resource at a time</a:t>
            </a:r>
            <a:r>
              <a:rPr lang="en-GB" altLang="en-US" dirty="0" smtClean="0">
                <a:ea typeface="ＭＳ Ｐゴシック" charset="-128"/>
              </a:rPr>
              <a:t>.</a:t>
            </a: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120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Code that uses mutual exclusion to synchronize its execution is </a:t>
            </a:r>
            <a:br>
              <a:rPr lang="en-GB" altLang="en-US" dirty="0">
                <a:ea typeface="ＭＳ Ｐゴシック" charset="-128"/>
              </a:rPr>
            </a:br>
            <a:r>
              <a:rPr lang="en-GB" altLang="en-US" dirty="0">
                <a:ea typeface="ＭＳ Ｐゴシック" charset="-128"/>
              </a:rPr>
              <a:t>called a </a:t>
            </a:r>
            <a:r>
              <a:rPr lang="en-GB" altLang="en-US" i="1" dirty="0">
                <a:solidFill>
                  <a:srgbClr val="993333"/>
                </a:solidFill>
                <a:ea typeface="ＭＳ Ｐゴシック" charset="-128"/>
              </a:rPr>
              <a:t>critical section</a:t>
            </a:r>
          </a:p>
          <a:p>
            <a:pPr marL="686891" lvl="1">
              <a:lnSpc>
                <a:spcPct val="120000"/>
              </a:lnSpc>
              <a:spcBef>
                <a:spcPts val="45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Only one thread at a time can execute code in the critical section</a:t>
            </a:r>
          </a:p>
          <a:p>
            <a:pPr marL="686891" lvl="1">
              <a:lnSpc>
                <a:spcPct val="120000"/>
              </a:lnSpc>
              <a:spcBef>
                <a:spcPts val="45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All other threads are forced to wait on entry</a:t>
            </a:r>
          </a:p>
          <a:p>
            <a:pPr marL="686891" lvl="1">
              <a:lnSpc>
                <a:spcPct val="120000"/>
              </a:lnSpc>
              <a:spcBef>
                <a:spcPts val="45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When one thread leaves the critical section, another can enter</a:t>
            </a:r>
          </a:p>
          <a:p>
            <a:pPr marL="262084">
              <a:lnSpc>
                <a:spcPct val="120000"/>
              </a:lnSpc>
              <a:spcBef>
                <a:spcPts val="544"/>
              </a:spcBef>
              <a:buClr>
                <a:srgbClr val="000000"/>
              </a:buClr>
              <a:buSzPct val="100000"/>
              <a:buNone/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41120" y="4460041"/>
            <a:ext cx="887040" cy="1100160"/>
            <a:chOff x="1348" y="3097"/>
            <a:chExt cx="616" cy="764"/>
          </a:xfrm>
        </p:grpSpPr>
        <p:grpSp>
          <p:nvGrpSpPr>
            <p:cNvPr id="38927" name="Group 5"/>
            <p:cNvGrpSpPr>
              <a:grpSpLocks/>
            </p:cNvGrpSpPr>
            <p:nvPr/>
          </p:nvGrpSpPr>
          <p:grpSpPr bwMode="auto">
            <a:xfrm>
              <a:off x="1348" y="3097"/>
              <a:ext cx="616" cy="764"/>
              <a:chOff x="1348" y="3097"/>
              <a:chExt cx="616" cy="764"/>
            </a:xfrm>
          </p:grpSpPr>
          <p:sp>
            <p:nvSpPr>
              <p:cNvPr id="38928" name="Freeform 6"/>
              <p:cNvSpPr>
                <a:spLocks noChangeArrowheads="1"/>
              </p:cNvSpPr>
              <p:nvPr/>
            </p:nvSpPr>
            <p:spPr bwMode="auto">
              <a:xfrm>
                <a:off x="1546" y="3097"/>
                <a:ext cx="170" cy="390"/>
              </a:xfrm>
              <a:custGeom>
                <a:avLst/>
                <a:gdLst>
                  <a:gd name="T0" fmla="*/ 0 w 749"/>
                  <a:gd name="T1" fmla="*/ 0 h 1720"/>
                  <a:gd name="T2" fmla="*/ 0 w 749"/>
                  <a:gd name="T3" fmla="*/ 0 h 1720"/>
                  <a:gd name="T4" fmla="*/ 0 w 749"/>
                  <a:gd name="T5" fmla="*/ 0 h 1720"/>
                  <a:gd name="T6" fmla="*/ 0 w 749"/>
                  <a:gd name="T7" fmla="*/ 0 h 1720"/>
                  <a:gd name="T8" fmla="*/ 0 w 749"/>
                  <a:gd name="T9" fmla="*/ 0 h 1720"/>
                  <a:gd name="T10" fmla="*/ 0 w 749"/>
                  <a:gd name="T11" fmla="*/ 0 h 1720"/>
                  <a:gd name="T12" fmla="*/ 0 w 749"/>
                  <a:gd name="T13" fmla="*/ 0 h 1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9"/>
                  <a:gd name="T22" fmla="*/ 0 h 1720"/>
                  <a:gd name="T23" fmla="*/ 749 w 749"/>
                  <a:gd name="T24" fmla="*/ 1720 h 17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9" h="1720">
                    <a:moveTo>
                      <a:pt x="648" y="0"/>
                    </a:moveTo>
                    <a:cubicBezTo>
                      <a:pt x="0" y="297"/>
                      <a:pt x="748" y="463"/>
                      <a:pt x="748" y="463"/>
                    </a:cubicBezTo>
                    <a:cubicBezTo>
                      <a:pt x="748" y="463"/>
                      <a:pt x="350" y="727"/>
                      <a:pt x="350" y="727"/>
                    </a:cubicBezTo>
                    <a:cubicBezTo>
                      <a:pt x="350" y="727"/>
                      <a:pt x="748" y="926"/>
                      <a:pt x="748" y="926"/>
                    </a:cubicBezTo>
                    <a:cubicBezTo>
                      <a:pt x="748" y="926"/>
                      <a:pt x="299" y="1223"/>
                      <a:pt x="299" y="1223"/>
                    </a:cubicBezTo>
                    <a:cubicBezTo>
                      <a:pt x="299" y="1223"/>
                      <a:pt x="748" y="1422"/>
                      <a:pt x="748" y="1422"/>
                    </a:cubicBezTo>
                    <a:cubicBezTo>
                      <a:pt x="748" y="1422"/>
                      <a:pt x="350" y="1719"/>
                      <a:pt x="350" y="1719"/>
                    </a:cubicBezTo>
                  </a:path>
                </a:pathLst>
              </a:custGeom>
              <a:noFill/>
              <a:ln w="36720">
                <a:solidFill>
                  <a:srgbClr val="2323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8929" name="Text Box 7"/>
              <p:cNvSpPr txBox="1">
                <a:spLocks noChangeArrowheads="1"/>
              </p:cNvSpPr>
              <p:nvPr/>
            </p:nvSpPr>
            <p:spPr bwMode="auto">
              <a:xfrm>
                <a:off x="1348" y="3562"/>
                <a:ext cx="61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StarSymbol" charset="0"/>
                  <a:buNone/>
                </a:pPr>
                <a:r>
                  <a:rPr lang="en-GB" altLang="en-US" sz="1451">
                    <a:solidFill>
                      <a:srgbClr val="2323DC"/>
                    </a:solidFill>
                    <a:latin typeface="Calibri" charset="0"/>
                    <a:ea typeface="Calibri" charset="0"/>
                    <a:cs typeface="Calibri" charset="0"/>
                  </a:rPr>
                  <a:t>Thread 2</a:t>
                </a:r>
              </a:p>
            </p:txBody>
          </p:sp>
        </p:grpSp>
      </p:grpSp>
      <p:sp>
        <p:nvSpPr>
          <p:cNvPr id="38916" name="AutoShape 8"/>
          <p:cNvSpPr>
            <a:spLocks noChangeArrowheads="1"/>
          </p:cNvSpPr>
          <p:nvPr/>
        </p:nvSpPr>
        <p:spPr bwMode="auto">
          <a:xfrm>
            <a:off x="3422881" y="4311721"/>
            <a:ext cx="2715840" cy="1404000"/>
          </a:xfrm>
          <a:prstGeom prst="roundRect">
            <a:avLst>
              <a:gd name="adj" fmla="val 102"/>
            </a:avLst>
          </a:prstGeom>
          <a:solidFill>
            <a:srgbClr val="CCCCFF"/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917" name="Text Box 9"/>
          <p:cNvSpPr txBox="1">
            <a:spLocks noChangeArrowheads="1"/>
          </p:cNvSpPr>
          <p:nvPr/>
        </p:nvSpPr>
        <p:spPr bwMode="auto">
          <a:xfrm>
            <a:off x="4076641" y="4009320"/>
            <a:ext cx="280656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Critical Section</a:t>
            </a:r>
          </a:p>
        </p:txBody>
      </p:sp>
      <p:grpSp>
        <p:nvGrpSpPr>
          <p:cNvPr id="38918" name="Group 10"/>
          <p:cNvGrpSpPr>
            <a:grpSpLocks/>
          </p:cNvGrpSpPr>
          <p:nvPr/>
        </p:nvGrpSpPr>
        <p:grpSpPr bwMode="auto">
          <a:xfrm>
            <a:off x="4291200" y="4425481"/>
            <a:ext cx="887040" cy="1100160"/>
            <a:chOff x="2980" y="3073"/>
            <a:chExt cx="616" cy="764"/>
          </a:xfrm>
        </p:grpSpPr>
        <p:grpSp>
          <p:nvGrpSpPr>
            <p:cNvPr id="38924" name="Group 11"/>
            <p:cNvGrpSpPr>
              <a:grpSpLocks/>
            </p:cNvGrpSpPr>
            <p:nvPr/>
          </p:nvGrpSpPr>
          <p:grpSpPr bwMode="auto">
            <a:xfrm>
              <a:off x="2980" y="3073"/>
              <a:ext cx="616" cy="764"/>
              <a:chOff x="2980" y="3073"/>
              <a:chExt cx="616" cy="764"/>
            </a:xfrm>
          </p:grpSpPr>
          <p:sp>
            <p:nvSpPr>
              <p:cNvPr id="38925" name="Freeform 12"/>
              <p:cNvSpPr>
                <a:spLocks noChangeArrowheads="1"/>
              </p:cNvSpPr>
              <p:nvPr/>
            </p:nvSpPr>
            <p:spPr bwMode="auto">
              <a:xfrm>
                <a:off x="3179" y="3073"/>
                <a:ext cx="170" cy="390"/>
              </a:xfrm>
              <a:custGeom>
                <a:avLst/>
                <a:gdLst>
                  <a:gd name="T0" fmla="*/ 0 w 749"/>
                  <a:gd name="T1" fmla="*/ 0 h 1720"/>
                  <a:gd name="T2" fmla="*/ 0 w 749"/>
                  <a:gd name="T3" fmla="*/ 0 h 1720"/>
                  <a:gd name="T4" fmla="*/ 0 w 749"/>
                  <a:gd name="T5" fmla="*/ 0 h 1720"/>
                  <a:gd name="T6" fmla="*/ 0 w 749"/>
                  <a:gd name="T7" fmla="*/ 0 h 1720"/>
                  <a:gd name="T8" fmla="*/ 0 w 749"/>
                  <a:gd name="T9" fmla="*/ 0 h 1720"/>
                  <a:gd name="T10" fmla="*/ 0 w 749"/>
                  <a:gd name="T11" fmla="*/ 0 h 1720"/>
                  <a:gd name="T12" fmla="*/ 0 w 749"/>
                  <a:gd name="T13" fmla="*/ 0 h 1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9"/>
                  <a:gd name="T22" fmla="*/ 0 h 1720"/>
                  <a:gd name="T23" fmla="*/ 749 w 749"/>
                  <a:gd name="T24" fmla="*/ 1720 h 17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9" h="1720">
                    <a:moveTo>
                      <a:pt x="648" y="0"/>
                    </a:moveTo>
                    <a:cubicBezTo>
                      <a:pt x="0" y="297"/>
                      <a:pt x="748" y="463"/>
                      <a:pt x="748" y="463"/>
                    </a:cubicBezTo>
                    <a:cubicBezTo>
                      <a:pt x="748" y="463"/>
                      <a:pt x="350" y="727"/>
                      <a:pt x="350" y="727"/>
                    </a:cubicBezTo>
                    <a:cubicBezTo>
                      <a:pt x="350" y="727"/>
                      <a:pt x="748" y="926"/>
                      <a:pt x="748" y="926"/>
                    </a:cubicBezTo>
                    <a:cubicBezTo>
                      <a:pt x="748" y="926"/>
                      <a:pt x="299" y="1223"/>
                      <a:pt x="299" y="1223"/>
                    </a:cubicBezTo>
                    <a:cubicBezTo>
                      <a:pt x="299" y="1223"/>
                      <a:pt x="748" y="1422"/>
                      <a:pt x="748" y="1422"/>
                    </a:cubicBezTo>
                    <a:cubicBezTo>
                      <a:pt x="748" y="1422"/>
                      <a:pt x="350" y="1719"/>
                      <a:pt x="350" y="1719"/>
                    </a:cubicBezTo>
                  </a:path>
                </a:pathLst>
              </a:custGeom>
              <a:noFill/>
              <a:ln w="36720">
                <a:solidFill>
                  <a:srgbClr val="2323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8926" name="Text Box 13"/>
              <p:cNvSpPr txBox="1">
                <a:spLocks noChangeArrowheads="1"/>
              </p:cNvSpPr>
              <p:nvPr/>
            </p:nvSpPr>
            <p:spPr bwMode="auto">
              <a:xfrm>
                <a:off x="2980" y="3538"/>
                <a:ext cx="61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StarSymbol" charset="0"/>
                  <a:buNone/>
                </a:pPr>
                <a:r>
                  <a:rPr lang="en-GB" altLang="en-US" sz="1451">
                    <a:solidFill>
                      <a:srgbClr val="2323DC"/>
                    </a:solidFill>
                    <a:latin typeface="Calibri" charset="0"/>
                    <a:ea typeface="Calibri" charset="0"/>
                    <a:cs typeface="Calibri" charset="0"/>
                  </a:rPr>
                  <a:t>Thread 1</a:t>
                </a:r>
              </a:p>
            </p:txBody>
          </p:sp>
        </p:grpSp>
      </p:grpSp>
      <p:sp>
        <p:nvSpPr>
          <p:cNvPr id="38919" name="Text Box 14"/>
          <p:cNvSpPr txBox="1">
            <a:spLocks noChangeArrowheads="1"/>
          </p:cNvSpPr>
          <p:nvPr/>
        </p:nvSpPr>
        <p:spPr bwMode="auto">
          <a:xfrm>
            <a:off x="3581281" y="5401801"/>
            <a:ext cx="280656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(modify account balance)</a:t>
            </a:r>
          </a:p>
        </p:txBody>
      </p:sp>
      <p:sp>
        <p:nvSpPr>
          <p:cNvPr id="194575" name="Text Box 15"/>
          <p:cNvSpPr txBox="1">
            <a:spLocks noChangeArrowheads="1"/>
          </p:cNvSpPr>
          <p:nvPr/>
        </p:nvSpPr>
        <p:spPr bwMode="auto">
          <a:xfrm>
            <a:off x="812161" y="5607721"/>
            <a:ext cx="2342880" cy="4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GB" altLang="en-US" sz="1633" baseline="33000">
                <a:latin typeface="Calibri" charset="0"/>
                <a:ea typeface="Calibri" charset="0"/>
                <a:cs typeface="Calibri" charset="0"/>
              </a:rPr>
              <a:t>nd</a:t>
            </a: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 thread must wait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for critical section to clear</a:t>
            </a:r>
          </a:p>
        </p:txBody>
      </p:sp>
    </p:spTree>
    <p:extLst>
      <p:ext uri="{BB962C8B-B14F-4D97-AF65-F5344CB8AC3E}">
        <p14:creationId xmlns:p14="http://schemas.microsoft.com/office/powerpoint/2010/main" val="20752005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50" decel="10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50" decel="10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41" y="70921"/>
            <a:ext cx="7807680" cy="47232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Mutual Exclusion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480" y="713161"/>
            <a:ext cx="8807040" cy="3044160"/>
          </a:xfrm>
        </p:spPr>
        <p:txBody>
          <a:bodyPr>
            <a:normAutofit fontScale="92500" lnSpcReduction="10000"/>
          </a:bodyPr>
          <a:lstStyle/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We want to use </a:t>
            </a:r>
            <a:r>
              <a:rPr lang="en-GB" altLang="en-US" i="1" dirty="0">
                <a:solidFill>
                  <a:srgbClr val="993333"/>
                </a:solidFill>
                <a:ea typeface="ＭＳ Ｐゴシック" charset="-128"/>
              </a:rPr>
              <a:t>mutual exclusion</a:t>
            </a:r>
            <a:r>
              <a:rPr lang="en-GB" altLang="en-US" dirty="0">
                <a:ea typeface="ＭＳ Ｐゴシック" charset="-128"/>
              </a:rPr>
              <a:t> to synchronize access to shared resources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Meaning: When only one thread can access a shared resource at a time.</a:t>
            </a: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Code that uses mutual exclusion to synchronize its execution is </a:t>
            </a:r>
            <a:br>
              <a:rPr lang="en-GB" altLang="en-US" dirty="0">
                <a:ea typeface="ＭＳ Ｐゴシック" charset="-128"/>
              </a:rPr>
            </a:br>
            <a:r>
              <a:rPr lang="en-GB" altLang="en-US" dirty="0">
                <a:ea typeface="ＭＳ Ｐゴシック" charset="-128"/>
              </a:rPr>
              <a:t>called a </a:t>
            </a:r>
            <a:r>
              <a:rPr lang="en-GB" altLang="en-US" i="1" dirty="0">
                <a:solidFill>
                  <a:srgbClr val="993333"/>
                </a:solidFill>
                <a:ea typeface="ＭＳ Ｐゴシック" charset="-128"/>
              </a:rPr>
              <a:t>critical section</a:t>
            </a:r>
          </a:p>
          <a:p>
            <a:pPr marL="686891" lvl="1">
              <a:lnSpc>
                <a:spcPct val="95000"/>
              </a:lnSpc>
              <a:spcBef>
                <a:spcPts val="45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Only one thread at a time can execute code in the critical section</a:t>
            </a:r>
          </a:p>
          <a:p>
            <a:pPr marL="686891" lvl="1">
              <a:lnSpc>
                <a:spcPct val="95000"/>
              </a:lnSpc>
              <a:spcBef>
                <a:spcPts val="45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All other threads are forced to wait on entry</a:t>
            </a:r>
          </a:p>
          <a:p>
            <a:pPr marL="686891" lvl="1">
              <a:lnSpc>
                <a:spcPct val="95000"/>
              </a:lnSpc>
              <a:spcBef>
                <a:spcPts val="45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When one thread leaves the critical section, another can enter</a:t>
            </a:r>
          </a:p>
          <a:p>
            <a:pPr marL="262084">
              <a:lnSpc>
                <a:spcPct val="95000"/>
              </a:lnSpc>
              <a:spcBef>
                <a:spcPts val="544"/>
              </a:spcBef>
              <a:buClr>
                <a:srgbClr val="000000"/>
              </a:buClr>
              <a:buSzPct val="100000"/>
              <a:buNone/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</p:txBody>
      </p:sp>
      <p:sp>
        <p:nvSpPr>
          <p:cNvPr id="40963" name="AutoShape 4"/>
          <p:cNvSpPr>
            <a:spLocks noChangeArrowheads="1"/>
          </p:cNvSpPr>
          <p:nvPr/>
        </p:nvSpPr>
        <p:spPr bwMode="auto">
          <a:xfrm>
            <a:off x="3422881" y="4311721"/>
            <a:ext cx="2715840" cy="1404000"/>
          </a:xfrm>
          <a:prstGeom prst="roundRect">
            <a:avLst>
              <a:gd name="adj" fmla="val 102"/>
            </a:avLst>
          </a:prstGeom>
          <a:solidFill>
            <a:srgbClr val="CCCCFF"/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4076641" y="4009320"/>
            <a:ext cx="280656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Critical Section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291200" y="4425481"/>
            <a:ext cx="887040" cy="1100160"/>
            <a:chOff x="2980" y="3073"/>
            <a:chExt cx="616" cy="764"/>
          </a:xfrm>
        </p:grpSpPr>
        <p:grpSp>
          <p:nvGrpSpPr>
            <p:cNvPr id="40976" name="Group 7"/>
            <p:cNvGrpSpPr>
              <a:grpSpLocks/>
            </p:cNvGrpSpPr>
            <p:nvPr/>
          </p:nvGrpSpPr>
          <p:grpSpPr bwMode="auto">
            <a:xfrm>
              <a:off x="2980" y="3073"/>
              <a:ext cx="616" cy="764"/>
              <a:chOff x="2980" y="3073"/>
              <a:chExt cx="616" cy="764"/>
            </a:xfrm>
          </p:grpSpPr>
          <p:sp>
            <p:nvSpPr>
              <p:cNvPr id="40977" name="Freeform 8"/>
              <p:cNvSpPr>
                <a:spLocks noChangeArrowheads="1"/>
              </p:cNvSpPr>
              <p:nvPr/>
            </p:nvSpPr>
            <p:spPr bwMode="auto">
              <a:xfrm>
                <a:off x="3179" y="3073"/>
                <a:ext cx="170" cy="390"/>
              </a:xfrm>
              <a:custGeom>
                <a:avLst/>
                <a:gdLst>
                  <a:gd name="T0" fmla="*/ 0 w 749"/>
                  <a:gd name="T1" fmla="*/ 0 h 1720"/>
                  <a:gd name="T2" fmla="*/ 0 w 749"/>
                  <a:gd name="T3" fmla="*/ 0 h 1720"/>
                  <a:gd name="T4" fmla="*/ 0 w 749"/>
                  <a:gd name="T5" fmla="*/ 0 h 1720"/>
                  <a:gd name="T6" fmla="*/ 0 w 749"/>
                  <a:gd name="T7" fmla="*/ 0 h 1720"/>
                  <a:gd name="T8" fmla="*/ 0 w 749"/>
                  <a:gd name="T9" fmla="*/ 0 h 1720"/>
                  <a:gd name="T10" fmla="*/ 0 w 749"/>
                  <a:gd name="T11" fmla="*/ 0 h 1720"/>
                  <a:gd name="T12" fmla="*/ 0 w 749"/>
                  <a:gd name="T13" fmla="*/ 0 h 1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9"/>
                  <a:gd name="T22" fmla="*/ 0 h 1720"/>
                  <a:gd name="T23" fmla="*/ 749 w 749"/>
                  <a:gd name="T24" fmla="*/ 1720 h 17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9" h="1720">
                    <a:moveTo>
                      <a:pt x="648" y="0"/>
                    </a:moveTo>
                    <a:cubicBezTo>
                      <a:pt x="0" y="297"/>
                      <a:pt x="748" y="463"/>
                      <a:pt x="748" y="463"/>
                    </a:cubicBezTo>
                    <a:cubicBezTo>
                      <a:pt x="748" y="463"/>
                      <a:pt x="350" y="727"/>
                      <a:pt x="350" y="727"/>
                    </a:cubicBezTo>
                    <a:cubicBezTo>
                      <a:pt x="350" y="727"/>
                      <a:pt x="748" y="926"/>
                      <a:pt x="748" y="926"/>
                    </a:cubicBezTo>
                    <a:cubicBezTo>
                      <a:pt x="748" y="926"/>
                      <a:pt x="299" y="1223"/>
                      <a:pt x="299" y="1223"/>
                    </a:cubicBezTo>
                    <a:cubicBezTo>
                      <a:pt x="299" y="1223"/>
                      <a:pt x="748" y="1422"/>
                      <a:pt x="748" y="1422"/>
                    </a:cubicBezTo>
                    <a:cubicBezTo>
                      <a:pt x="748" y="1422"/>
                      <a:pt x="350" y="1719"/>
                      <a:pt x="350" y="1719"/>
                    </a:cubicBezTo>
                  </a:path>
                </a:pathLst>
              </a:custGeom>
              <a:noFill/>
              <a:ln w="36720">
                <a:solidFill>
                  <a:srgbClr val="2323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0978" name="Text Box 9"/>
              <p:cNvSpPr txBox="1">
                <a:spLocks noChangeArrowheads="1"/>
              </p:cNvSpPr>
              <p:nvPr/>
            </p:nvSpPr>
            <p:spPr bwMode="auto">
              <a:xfrm>
                <a:off x="2980" y="3538"/>
                <a:ext cx="61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StarSymbol" charset="0"/>
                  <a:buNone/>
                </a:pPr>
                <a:r>
                  <a:rPr lang="en-GB" altLang="en-US" sz="1451">
                    <a:solidFill>
                      <a:srgbClr val="2323DC"/>
                    </a:solidFill>
                    <a:latin typeface="Calibri" charset="0"/>
                    <a:ea typeface="Calibri" charset="0"/>
                    <a:cs typeface="Calibri" charset="0"/>
                  </a:rPr>
                  <a:t>Thread 1</a:t>
                </a:r>
              </a:p>
            </p:txBody>
          </p:sp>
        </p:grpSp>
      </p:grpSp>
      <p:sp>
        <p:nvSpPr>
          <p:cNvPr id="40966" name="Text Box 10"/>
          <p:cNvSpPr txBox="1">
            <a:spLocks noChangeArrowheads="1"/>
          </p:cNvSpPr>
          <p:nvPr/>
        </p:nvSpPr>
        <p:spPr bwMode="auto">
          <a:xfrm>
            <a:off x="3581281" y="5401801"/>
            <a:ext cx="280656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(modify account balance)</a:t>
            </a:r>
          </a:p>
        </p:txBody>
      </p:sp>
      <p:sp>
        <p:nvSpPr>
          <p:cNvPr id="196619" name="Text Box 11"/>
          <p:cNvSpPr txBox="1">
            <a:spLocks noChangeArrowheads="1"/>
          </p:cNvSpPr>
          <p:nvPr/>
        </p:nvSpPr>
        <p:spPr bwMode="auto">
          <a:xfrm>
            <a:off x="5788801" y="5895720"/>
            <a:ext cx="319392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GB" altLang="en-US" sz="1633" baseline="33000">
                <a:latin typeface="Calibri" charset="0"/>
                <a:ea typeface="Calibri" charset="0"/>
                <a:cs typeface="Calibri" charset="0"/>
              </a:rPr>
              <a:t>st</a:t>
            </a: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 thread leaves critical section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926720" y="4460041"/>
            <a:ext cx="887040" cy="1100160"/>
            <a:chOff x="1338" y="3097"/>
            <a:chExt cx="616" cy="764"/>
          </a:xfrm>
        </p:grpSpPr>
        <p:grpSp>
          <p:nvGrpSpPr>
            <p:cNvPr id="40973" name="Group 13"/>
            <p:cNvGrpSpPr>
              <a:grpSpLocks/>
            </p:cNvGrpSpPr>
            <p:nvPr/>
          </p:nvGrpSpPr>
          <p:grpSpPr bwMode="auto">
            <a:xfrm>
              <a:off x="1338" y="3097"/>
              <a:ext cx="616" cy="764"/>
              <a:chOff x="1338" y="3097"/>
              <a:chExt cx="616" cy="764"/>
            </a:xfrm>
          </p:grpSpPr>
          <p:sp>
            <p:nvSpPr>
              <p:cNvPr id="40974" name="Freeform 14"/>
              <p:cNvSpPr>
                <a:spLocks noChangeArrowheads="1"/>
              </p:cNvSpPr>
              <p:nvPr/>
            </p:nvSpPr>
            <p:spPr bwMode="auto">
              <a:xfrm>
                <a:off x="1537" y="3097"/>
                <a:ext cx="170" cy="390"/>
              </a:xfrm>
              <a:custGeom>
                <a:avLst/>
                <a:gdLst>
                  <a:gd name="T0" fmla="*/ 0 w 749"/>
                  <a:gd name="T1" fmla="*/ 0 h 1720"/>
                  <a:gd name="T2" fmla="*/ 0 w 749"/>
                  <a:gd name="T3" fmla="*/ 0 h 1720"/>
                  <a:gd name="T4" fmla="*/ 0 w 749"/>
                  <a:gd name="T5" fmla="*/ 0 h 1720"/>
                  <a:gd name="T6" fmla="*/ 0 w 749"/>
                  <a:gd name="T7" fmla="*/ 0 h 1720"/>
                  <a:gd name="T8" fmla="*/ 0 w 749"/>
                  <a:gd name="T9" fmla="*/ 0 h 1720"/>
                  <a:gd name="T10" fmla="*/ 0 w 749"/>
                  <a:gd name="T11" fmla="*/ 0 h 1720"/>
                  <a:gd name="T12" fmla="*/ 0 w 749"/>
                  <a:gd name="T13" fmla="*/ 0 h 1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9"/>
                  <a:gd name="T22" fmla="*/ 0 h 1720"/>
                  <a:gd name="T23" fmla="*/ 749 w 749"/>
                  <a:gd name="T24" fmla="*/ 1720 h 17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9" h="1720">
                    <a:moveTo>
                      <a:pt x="648" y="0"/>
                    </a:moveTo>
                    <a:cubicBezTo>
                      <a:pt x="0" y="297"/>
                      <a:pt x="748" y="463"/>
                      <a:pt x="748" y="463"/>
                    </a:cubicBezTo>
                    <a:cubicBezTo>
                      <a:pt x="748" y="463"/>
                      <a:pt x="350" y="727"/>
                      <a:pt x="350" y="727"/>
                    </a:cubicBezTo>
                    <a:cubicBezTo>
                      <a:pt x="350" y="727"/>
                      <a:pt x="748" y="926"/>
                      <a:pt x="748" y="926"/>
                    </a:cubicBezTo>
                    <a:cubicBezTo>
                      <a:pt x="748" y="926"/>
                      <a:pt x="299" y="1223"/>
                      <a:pt x="299" y="1223"/>
                    </a:cubicBezTo>
                    <a:cubicBezTo>
                      <a:pt x="299" y="1223"/>
                      <a:pt x="748" y="1422"/>
                      <a:pt x="748" y="1422"/>
                    </a:cubicBezTo>
                    <a:cubicBezTo>
                      <a:pt x="748" y="1422"/>
                      <a:pt x="350" y="1719"/>
                      <a:pt x="350" y="1719"/>
                    </a:cubicBezTo>
                  </a:path>
                </a:pathLst>
              </a:custGeom>
              <a:noFill/>
              <a:ln w="36720">
                <a:solidFill>
                  <a:srgbClr val="2323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0975" name="Text Box 15"/>
              <p:cNvSpPr txBox="1">
                <a:spLocks noChangeArrowheads="1"/>
              </p:cNvSpPr>
              <p:nvPr/>
            </p:nvSpPr>
            <p:spPr bwMode="auto">
              <a:xfrm>
                <a:off x="1338" y="3562"/>
                <a:ext cx="61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StarSymbol" charset="0"/>
                  <a:buNone/>
                </a:pPr>
                <a:r>
                  <a:rPr lang="en-GB" altLang="en-US" sz="1451">
                    <a:solidFill>
                      <a:srgbClr val="2323DC"/>
                    </a:solidFill>
                    <a:latin typeface="Calibri" charset="0"/>
                    <a:ea typeface="Calibri" charset="0"/>
                    <a:cs typeface="Calibri" charset="0"/>
                  </a:rPr>
                  <a:t>Thread 2</a:t>
                </a:r>
              </a:p>
            </p:txBody>
          </p:sp>
        </p:grpSp>
      </p:grpSp>
      <p:sp>
        <p:nvSpPr>
          <p:cNvPr id="196624" name="Text Box 16"/>
          <p:cNvSpPr txBox="1">
            <a:spLocks noChangeArrowheads="1"/>
          </p:cNvSpPr>
          <p:nvPr/>
        </p:nvSpPr>
        <p:spPr bwMode="auto">
          <a:xfrm>
            <a:off x="1825921" y="5950440"/>
            <a:ext cx="212400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GB" altLang="en-US" sz="1633" baseline="33000">
                <a:latin typeface="Calibri" charset="0"/>
                <a:ea typeface="Calibri" charset="0"/>
                <a:cs typeface="Calibri" charset="0"/>
              </a:rPr>
              <a:t>nd</a:t>
            </a: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 thread free to enter</a:t>
            </a:r>
          </a:p>
        </p:txBody>
      </p:sp>
    </p:spTree>
    <p:extLst>
      <p:ext uri="{BB962C8B-B14F-4D97-AF65-F5344CB8AC3E}">
        <p14:creationId xmlns:p14="http://schemas.microsoft.com/office/powerpoint/2010/main" val="3628050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Critical Section Requirements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Mutual exclusion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At most one thread is currently executing in the critical section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Progress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If thread T1 is </a:t>
            </a:r>
            <a:r>
              <a:rPr lang="en-GB" altLang="en-US" i="1" dirty="0">
                <a:solidFill>
                  <a:srgbClr val="993333"/>
                </a:solidFill>
                <a:ea typeface="ＭＳ Ｐゴシック" charset="-128"/>
              </a:rPr>
              <a:t>outside</a:t>
            </a:r>
            <a:r>
              <a:rPr lang="en-GB" altLang="en-US" dirty="0">
                <a:ea typeface="ＭＳ Ｐゴシック" charset="-128"/>
              </a:rPr>
              <a:t> the critical section, then T1 cannot prevent T2 </a:t>
            </a:r>
            <a:r>
              <a:rPr lang="en-GB" altLang="en-US" dirty="0" smtClean="0">
                <a:ea typeface="ＭＳ Ｐゴシック" charset="-128"/>
              </a:rPr>
              <a:t>from </a:t>
            </a:r>
            <a:r>
              <a:rPr lang="en-GB" altLang="en-US" dirty="0">
                <a:ea typeface="ＭＳ Ｐゴシック" charset="-128"/>
              </a:rPr>
              <a:t>entering the critical section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Bounded waiting (no starvation)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If thread T1 is waiting on the critical section, then T1 will </a:t>
            </a:r>
            <a:r>
              <a:rPr lang="en-GB" altLang="en-US" i="1" dirty="0">
                <a:solidFill>
                  <a:srgbClr val="993333"/>
                </a:solidFill>
                <a:ea typeface="ＭＳ Ｐゴシック" charset="-128"/>
              </a:rPr>
              <a:t>eventually</a:t>
            </a:r>
            <a:r>
              <a:rPr lang="en-GB" altLang="en-US" dirty="0">
                <a:ea typeface="ＭＳ Ｐゴシック" charset="-128"/>
              </a:rPr>
              <a:t> enter the critical section</a:t>
            </a:r>
          </a:p>
          <a:p>
            <a:pPr marL="1143377" lvl="2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Assumes threads eventually leave critical sections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Performance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The overhead of entering and exiting the critical section is small with respect to the work being done within it</a:t>
            </a:r>
          </a:p>
        </p:txBody>
      </p:sp>
    </p:spTree>
    <p:extLst>
      <p:ext uri="{BB962C8B-B14F-4D97-AF65-F5344CB8AC3E}">
        <p14:creationId xmlns:p14="http://schemas.microsoft.com/office/powerpoint/2010/main" val="1216473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Locks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62084">
              <a:lnSpc>
                <a:spcPct val="110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A </a:t>
            </a:r>
            <a:r>
              <a:rPr lang="en-GB" altLang="en-US" i="1" dirty="0">
                <a:solidFill>
                  <a:srgbClr val="993333"/>
                </a:solidFill>
                <a:ea typeface="ＭＳ Ｐゴシック" charset="-128"/>
              </a:rPr>
              <a:t>lock</a:t>
            </a:r>
            <a:r>
              <a:rPr lang="en-GB" altLang="en-US" dirty="0">
                <a:ea typeface="ＭＳ Ｐゴシック" charset="-128"/>
              </a:rPr>
              <a:t> is a object (in memory) that provides the following two operations:</a:t>
            </a:r>
          </a:p>
          <a:p>
            <a:pPr marL="671050" lvl="1" indent="-256324">
              <a:lnSpc>
                <a:spcPct val="110000"/>
              </a:lnSpc>
              <a:spcBef>
                <a:spcPts val="454"/>
              </a:spcBef>
              <a:buClr>
                <a:srgbClr val="FF0000"/>
              </a:buClr>
              <a:buSzPct val="100000"/>
              <a:buFont typeface="Arial" charset="0"/>
              <a:buChar char="–"/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b="1" dirty="0" smtClean="0">
                <a:solidFill>
                  <a:srgbClr val="993333"/>
                </a:solidFill>
                <a:latin typeface="Courier" charset="0"/>
                <a:ea typeface="Courier" charset="0"/>
                <a:cs typeface="Courier" charset="0"/>
              </a:rPr>
              <a:t>lock()</a:t>
            </a:r>
            <a:r>
              <a:rPr lang="en-GB" altLang="en-US" b="1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GB" altLang="en-US" dirty="0">
                <a:ea typeface="ＭＳ Ｐゴシック" charset="-128"/>
              </a:rPr>
              <a:t>a thread calls this before entering a critical section</a:t>
            </a:r>
          </a:p>
          <a:p>
            <a:pPr marL="1143377" lvl="2">
              <a:lnSpc>
                <a:spcPct val="110000"/>
              </a:lnSpc>
              <a:spcBef>
                <a:spcPts val="408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May require waiting to enter the critical section</a:t>
            </a:r>
          </a:p>
          <a:p>
            <a:pPr marL="671050" lvl="1" indent="-256324">
              <a:lnSpc>
                <a:spcPct val="110000"/>
              </a:lnSpc>
              <a:spcBef>
                <a:spcPts val="454"/>
              </a:spcBef>
              <a:buClr>
                <a:srgbClr val="FF0000"/>
              </a:buClr>
              <a:buSzPct val="100000"/>
              <a:buFont typeface="Arial" charset="0"/>
              <a:buChar char="–"/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b="1" dirty="0" smtClean="0">
                <a:solidFill>
                  <a:srgbClr val="993333"/>
                </a:solidFill>
                <a:latin typeface="Courier" charset="0"/>
                <a:ea typeface="Courier" charset="0"/>
                <a:cs typeface="Courier" charset="0"/>
              </a:rPr>
              <a:t>unlock() </a:t>
            </a:r>
            <a:r>
              <a:rPr lang="en-GB" altLang="en-US" dirty="0" smtClean="0">
                <a:ea typeface="ＭＳ Ｐゴシック" charset="-128"/>
              </a:rPr>
              <a:t>: </a:t>
            </a:r>
            <a:r>
              <a:rPr lang="en-GB" altLang="en-US" dirty="0">
                <a:ea typeface="ＭＳ Ｐゴシック" charset="-128"/>
              </a:rPr>
              <a:t>a thread calls this after leaving a critical section</a:t>
            </a:r>
          </a:p>
          <a:p>
            <a:pPr marL="1143377" lvl="2">
              <a:lnSpc>
                <a:spcPct val="110000"/>
              </a:lnSpc>
              <a:spcBef>
                <a:spcPts val="408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Allows another thread to enter the critical section</a:t>
            </a:r>
          </a:p>
          <a:p>
            <a:pPr marL="262084">
              <a:lnSpc>
                <a:spcPct val="110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110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A call to </a:t>
            </a:r>
            <a:r>
              <a:rPr lang="en-GB" altLang="en-US" dirty="0" smtClean="0">
                <a:latin typeface="Courier" charset="0"/>
                <a:ea typeface="Courier" charset="0"/>
                <a:cs typeface="Courier" charset="0"/>
              </a:rPr>
              <a:t>lock()</a:t>
            </a:r>
            <a:r>
              <a:rPr lang="en-GB" altLang="en-US" dirty="0" smtClean="0">
                <a:ea typeface="ＭＳ Ｐゴシック" charset="-128"/>
              </a:rPr>
              <a:t>must </a:t>
            </a:r>
            <a:r>
              <a:rPr lang="en-GB" altLang="en-US" dirty="0">
                <a:ea typeface="ＭＳ Ｐゴシック" charset="-128"/>
              </a:rPr>
              <a:t>have a corresponding call to </a:t>
            </a:r>
            <a:r>
              <a:rPr lang="en-GB" altLang="en-US" dirty="0" smtClean="0">
                <a:latin typeface="Courier" charset="0"/>
                <a:ea typeface="Courier" charset="0"/>
                <a:cs typeface="Courier" charset="0"/>
              </a:rPr>
              <a:t>unlock()</a:t>
            </a:r>
            <a:endParaRPr lang="en-GB" altLang="en-US" dirty="0">
              <a:latin typeface="Courier" charset="0"/>
              <a:ea typeface="Courier" charset="0"/>
              <a:cs typeface="Courier" charset="0"/>
            </a:endParaRPr>
          </a:p>
          <a:p>
            <a:pPr marL="671050" lvl="1" indent="-256324">
              <a:lnSpc>
                <a:spcPct val="110000"/>
              </a:lnSpc>
              <a:spcBef>
                <a:spcPts val="45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Between </a:t>
            </a:r>
            <a:r>
              <a:rPr lang="en-GB" altLang="en-US" b="1" dirty="0" smtClean="0">
                <a:latin typeface="Courier" charset="0"/>
                <a:ea typeface="Courier" charset="0"/>
                <a:cs typeface="Courier" charset="0"/>
              </a:rPr>
              <a:t>lock() </a:t>
            </a:r>
            <a:r>
              <a:rPr lang="en-GB" altLang="en-US" dirty="0">
                <a:ea typeface="ＭＳ Ｐゴシック" charset="-128"/>
              </a:rPr>
              <a:t>and </a:t>
            </a:r>
            <a:r>
              <a:rPr lang="en-GB" altLang="en-US" b="1" dirty="0" smtClean="0">
                <a:latin typeface="Courier" charset="0"/>
                <a:ea typeface="Courier" charset="0"/>
                <a:cs typeface="Courier" charset="0"/>
              </a:rPr>
              <a:t>unlock(), </a:t>
            </a:r>
            <a:r>
              <a:rPr lang="en-GB" altLang="en-US" dirty="0">
                <a:ea typeface="ＭＳ Ｐゴシック" charset="-128"/>
              </a:rPr>
              <a:t>the thread </a:t>
            </a:r>
            <a:r>
              <a:rPr lang="en-GB" altLang="en-US" i="1" dirty="0">
                <a:solidFill>
                  <a:srgbClr val="993333"/>
                </a:solidFill>
                <a:ea typeface="ＭＳ Ｐゴシック" charset="-128"/>
              </a:rPr>
              <a:t>holds</a:t>
            </a:r>
            <a:r>
              <a:rPr lang="en-GB" altLang="en-US" dirty="0">
                <a:ea typeface="ＭＳ Ｐゴシック" charset="-128"/>
              </a:rPr>
              <a:t> the lock</a:t>
            </a:r>
          </a:p>
          <a:p>
            <a:pPr marL="671050" lvl="1" indent="-256324">
              <a:lnSpc>
                <a:spcPct val="110000"/>
              </a:lnSpc>
              <a:spcBef>
                <a:spcPts val="45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b="1" dirty="0" smtClean="0">
                <a:latin typeface="Courier" charset="0"/>
                <a:ea typeface="Courier" charset="0"/>
                <a:cs typeface="Courier" charset="0"/>
              </a:rPr>
              <a:t>lock() </a:t>
            </a:r>
            <a:r>
              <a:rPr lang="en-GB" altLang="en-US" dirty="0">
                <a:ea typeface="ＭＳ Ｐゴシック" charset="-128"/>
              </a:rPr>
              <a:t>does not return until the caller holds the lock</a:t>
            </a:r>
          </a:p>
          <a:p>
            <a:pPr marL="1143377" lvl="2">
              <a:lnSpc>
                <a:spcPct val="110000"/>
              </a:lnSpc>
              <a:spcBef>
                <a:spcPts val="408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At most one thread can hold a lock at a time (usually!)</a:t>
            </a:r>
          </a:p>
          <a:p>
            <a:pPr marL="1143377" lvl="2">
              <a:lnSpc>
                <a:spcPct val="110000"/>
              </a:lnSpc>
              <a:spcBef>
                <a:spcPts val="408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We'll talk about the exceptions later...</a:t>
            </a:r>
          </a:p>
          <a:p>
            <a:pPr marL="262084">
              <a:lnSpc>
                <a:spcPct val="11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What can happen if </a:t>
            </a:r>
            <a:r>
              <a:rPr lang="en-GB" altLang="en-US" dirty="0" smtClean="0">
                <a:latin typeface="Courier" charset="0"/>
                <a:ea typeface="Courier" charset="0"/>
                <a:cs typeface="Courier" charset="0"/>
              </a:rPr>
              <a:t>lock() </a:t>
            </a:r>
            <a:r>
              <a:rPr lang="en-GB" altLang="en-US" dirty="0">
                <a:ea typeface="ＭＳ Ｐゴシック" charset="-128"/>
              </a:rPr>
              <a:t>and </a:t>
            </a:r>
            <a:r>
              <a:rPr lang="en-GB" altLang="en-US" dirty="0" smtClean="0">
                <a:latin typeface="Courier" charset="0"/>
                <a:ea typeface="Courier" charset="0"/>
                <a:cs typeface="Courier" charset="0"/>
              </a:rPr>
              <a:t>unlock() </a:t>
            </a:r>
            <a:r>
              <a:rPr lang="en-GB" altLang="en-US" dirty="0">
                <a:ea typeface="ＭＳ Ｐゴシック" charset="-128"/>
              </a:rPr>
              <a:t>calls are not paired?</a:t>
            </a:r>
          </a:p>
          <a:p>
            <a:pPr marL="262084">
              <a:lnSpc>
                <a:spcPct val="110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3087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Using Locks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50325" y="2345526"/>
            <a:ext cx="5888160" cy="2674080"/>
            <a:chOff x="1990081" y="1490761"/>
            <a:chExt cx="5888160" cy="2674080"/>
          </a:xfrm>
        </p:grpSpPr>
        <p:grpSp>
          <p:nvGrpSpPr>
            <p:cNvPr id="47106" name="Group 3"/>
            <p:cNvGrpSpPr>
              <a:grpSpLocks/>
            </p:cNvGrpSpPr>
            <p:nvPr/>
          </p:nvGrpSpPr>
          <p:grpSpPr bwMode="auto">
            <a:xfrm>
              <a:off x="1990081" y="1490761"/>
              <a:ext cx="4546080" cy="2674080"/>
              <a:chOff x="1382" y="1035"/>
              <a:chExt cx="3157" cy="1857"/>
            </a:xfrm>
          </p:grpSpPr>
          <p:sp>
            <p:nvSpPr>
              <p:cNvPr id="47113" name="Text Box 4"/>
              <p:cNvSpPr txBox="1">
                <a:spLocks noChangeArrowheads="1"/>
              </p:cNvSpPr>
              <p:nvPr/>
            </p:nvSpPr>
            <p:spPr bwMode="auto">
              <a:xfrm>
                <a:off x="1382" y="1035"/>
                <a:ext cx="3158" cy="1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41472" tIns="42452" rIns="41472" bIns="42452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6000"/>
                  </a:lnSpc>
                  <a:spcBef>
                    <a:spcPts val="68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633" dirty="0" err="1">
                    <a:latin typeface="Courier New" charset="0"/>
                  </a:rPr>
                  <a:t>int</a:t>
                </a:r>
                <a:r>
                  <a:rPr lang="en-GB" altLang="en-US" sz="1633" dirty="0">
                    <a:latin typeface="Courier New" charset="0"/>
                  </a:rPr>
                  <a:t> withdraw(account, amount) {</a:t>
                </a:r>
              </a:p>
              <a:p>
                <a:pPr eaLnBrk="1">
                  <a:lnSpc>
                    <a:spcPct val="99000"/>
                  </a:lnSpc>
                  <a:spcBef>
                    <a:spcPts val="68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633" dirty="0">
                    <a:solidFill>
                      <a:srgbClr val="2323DC"/>
                    </a:solidFill>
                    <a:latin typeface="Courier New" charset="0"/>
                  </a:rPr>
                  <a:t>  </a:t>
                </a:r>
                <a:r>
                  <a:rPr lang="en-GB" altLang="en-US" sz="1633" dirty="0" smtClean="0">
                    <a:solidFill>
                      <a:srgbClr val="2323DC"/>
                    </a:solidFill>
                    <a:latin typeface="Courier New" charset="0"/>
                  </a:rPr>
                  <a:t>lock(</a:t>
                </a:r>
                <a:r>
                  <a:rPr lang="en-GB" altLang="en-US" sz="1633" dirty="0" err="1" smtClean="0">
                    <a:solidFill>
                      <a:srgbClr val="2323DC"/>
                    </a:solidFill>
                    <a:latin typeface="Courier New" charset="0"/>
                  </a:rPr>
                  <a:t>lockvar</a:t>
                </a:r>
                <a:r>
                  <a:rPr lang="en-GB" altLang="en-US" sz="1633" dirty="0" smtClean="0">
                    <a:solidFill>
                      <a:srgbClr val="2323DC"/>
                    </a:solidFill>
                    <a:latin typeface="Courier New" charset="0"/>
                  </a:rPr>
                  <a:t>);</a:t>
                </a:r>
                <a:endParaRPr lang="en-GB" altLang="en-US" sz="1633" dirty="0">
                  <a:solidFill>
                    <a:srgbClr val="2323DC"/>
                  </a:solidFill>
                  <a:latin typeface="Courier New" charset="0"/>
                </a:endParaRPr>
              </a:p>
              <a:p>
                <a:pPr eaLnBrk="1">
                  <a:lnSpc>
                    <a:spcPct val="99000"/>
                  </a:lnSpc>
                  <a:spcBef>
                    <a:spcPts val="68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633" dirty="0">
                    <a:latin typeface="Courier New" charset="0"/>
                  </a:rPr>
                  <a:t>  </a:t>
                </a:r>
                <a:r>
                  <a:rPr lang="en-GB" altLang="en-US" sz="1633" dirty="0">
                    <a:solidFill>
                      <a:srgbClr val="993333"/>
                    </a:solidFill>
                    <a:latin typeface="Courier New" charset="0"/>
                  </a:rPr>
                  <a:t>balance = </a:t>
                </a:r>
                <a:r>
                  <a:rPr lang="en-GB" altLang="en-US" sz="1633" dirty="0" err="1">
                    <a:solidFill>
                      <a:srgbClr val="993333"/>
                    </a:solidFill>
                    <a:latin typeface="Courier New" charset="0"/>
                  </a:rPr>
                  <a:t>get_balance</a:t>
                </a:r>
                <a:r>
                  <a:rPr lang="en-GB" altLang="en-US" sz="1633" dirty="0">
                    <a:solidFill>
                      <a:srgbClr val="993333"/>
                    </a:solidFill>
                    <a:latin typeface="Courier New" charset="0"/>
                  </a:rPr>
                  <a:t>(account);</a:t>
                </a:r>
              </a:p>
              <a:p>
                <a:pPr eaLnBrk="1">
                  <a:lnSpc>
                    <a:spcPct val="99000"/>
                  </a:lnSpc>
                  <a:spcBef>
                    <a:spcPts val="68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633" dirty="0">
                    <a:solidFill>
                      <a:srgbClr val="993333"/>
                    </a:solidFill>
                    <a:latin typeface="Courier New" charset="0"/>
                  </a:rPr>
                  <a:t>  balance -= amount;</a:t>
                </a:r>
              </a:p>
              <a:p>
                <a:pPr eaLnBrk="1">
                  <a:lnSpc>
                    <a:spcPct val="99000"/>
                  </a:lnSpc>
                  <a:spcBef>
                    <a:spcPts val="68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633" dirty="0">
                    <a:solidFill>
                      <a:srgbClr val="993333"/>
                    </a:solidFill>
                    <a:latin typeface="Courier New" charset="0"/>
                  </a:rPr>
                  <a:t>  </a:t>
                </a:r>
                <a:r>
                  <a:rPr lang="en-GB" altLang="en-US" sz="1633" dirty="0" err="1">
                    <a:solidFill>
                      <a:srgbClr val="993333"/>
                    </a:solidFill>
                    <a:latin typeface="Courier New" charset="0"/>
                  </a:rPr>
                  <a:t>put_balance</a:t>
                </a:r>
                <a:r>
                  <a:rPr lang="en-GB" altLang="en-US" sz="1633" dirty="0">
                    <a:solidFill>
                      <a:srgbClr val="993333"/>
                    </a:solidFill>
                    <a:latin typeface="Courier New" charset="0"/>
                  </a:rPr>
                  <a:t>(account, balance);</a:t>
                </a:r>
              </a:p>
              <a:p>
                <a:pPr eaLnBrk="1">
                  <a:lnSpc>
                    <a:spcPct val="99000"/>
                  </a:lnSpc>
                  <a:spcBef>
                    <a:spcPts val="68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633" dirty="0">
                    <a:solidFill>
                      <a:srgbClr val="2323DC"/>
                    </a:solidFill>
                    <a:latin typeface="Courier New" charset="0"/>
                  </a:rPr>
                  <a:t>  </a:t>
                </a:r>
                <a:r>
                  <a:rPr lang="en-GB" altLang="en-US" sz="1633" dirty="0" smtClean="0">
                    <a:solidFill>
                      <a:srgbClr val="2323DC"/>
                    </a:solidFill>
                    <a:latin typeface="Courier New" charset="0"/>
                  </a:rPr>
                  <a:t>unlock(</a:t>
                </a:r>
                <a:r>
                  <a:rPr lang="en-GB" altLang="en-US" sz="1633" dirty="0" err="1" smtClean="0">
                    <a:solidFill>
                      <a:srgbClr val="2323DC"/>
                    </a:solidFill>
                    <a:latin typeface="Courier New" charset="0"/>
                  </a:rPr>
                  <a:t>lockvar</a:t>
                </a:r>
                <a:r>
                  <a:rPr lang="en-GB" altLang="en-US" sz="1633" dirty="0" smtClean="0">
                    <a:solidFill>
                      <a:srgbClr val="2323DC"/>
                    </a:solidFill>
                    <a:latin typeface="Courier New" charset="0"/>
                  </a:rPr>
                  <a:t>);</a:t>
                </a:r>
                <a:endParaRPr lang="en-GB" altLang="en-US" sz="1633" dirty="0">
                  <a:solidFill>
                    <a:srgbClr val="2323DC"/>
                  </a:solidFill>
                  <a:latin typeface="Courier New" charset="0"/>
                </a:endParaRPr>
              </a:p>
              <a:p>
                <a:pPr eaLnBrk="1">
                  <a:lnSpc>
                    <a:spcPct val="99000"/>
                  </a:lnSpc>
                  <a:spcBef>
                    <a:spcPts val="68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633" dirty="0">
                    <a:latin typeface="Courier New" charset="0"/>
                  </a:rPr>
                  <a:t>  return balance;</a:t>
                </a:r>
              </a:p>
              <a:p>
                <a:pPr eaLnBrk="1">
                  <a:lnSpc>
                    <a:spcPct val="99000"/>
                  </a:lnSpc>
                  <a:spcBef>
                    <a:spcPts val="68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633" dirty="0">
                    <a:latin typeface="Courier New" charset="0"/>
                  </a:rPr>
                  <a:t>}</a:t>
                </a:r>
              </a:p>
            </p:txBody>
          </p:sp>
        </p:grpSp>
        <p:grpSp>
          <p:nvGrpSpPr>
            <p:cNvPr id="47107" name="Group 5"/>
            <p:cNvGrpSpPr>
              <a:grpSpLocks/>
            </p:cNvGrpSpPr>
            <p:nvPr/>
          </p:nvGrpSpPr>
          <p:grpSpPr bwMode="auto">
            <a:xfrm>
              <a:off x="6618241" y="2109961"/>
              <a:ext cx="1260000" cy="1150560"/>
              <a:chOff x="4596" y="1465"/>
              <a:chExt cx="875" cy="799"/>
            </a:xfrm>
          </p:grpSpPr>
          <p:sp>
            <p:nvSpPr>
              <p:cNvPr id="47111" name="Freeform 6"/>
              <p:cNvSpPr>
                <a:spLocks noChangeArrowheads="1"/>
              </p:cNvSpPr>
              <p:nvPr/>
            </p:nvSpPr>
            <p:spPr bwMode="auto">
              <a:xfrm>
                <a:off x="4596" y="1465"/>
                <a:ext cx="161" cy="800"/>
              </a:xfrm>
              <a:custGeom>
                <a:avLst/>
                <a:gdLst>
                  <a:gd name="T0" fmla="*/ 0 w 511"/>
                  <a:gd name="T1" fmla="*/ 0 h 3527"/>
                  <a:gd name="T2" fmla="*/ 0 w 511"/>
                  <a:gd name="T3" fmla="*/ 0 h 3527"/>
                  <a:gd name="T4" fmla="*/ 0 w 511"/>
                  <a:gd name="T5" fmla="*/ 0 h 3527"/>
                  <a:gd name="T6" fmla="*/ 0 w 511"/>
                  <a:gd name="T7" fmla="*/ 0 h 3527"/>
                  <a:gd name="T8" fmla="*/ 0 w 511"/>
                  <a:gd name="T9" fmla="*/ 0 h 3527"/>
                  <a:gd name="T10" fmla="*/ 0 w 511"/>
                  <a:gd name="T11" fmla="*/ 0 h 3527"/>
                  <a:gd name="T12" fmla="*/ 0 w 511"/>
                  <a:gd name="T13" fmla="*/ 0 h 35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1"/>
                  <a:gd name="T22" fmla="*/ 0 h 3527"/>
                  <a:gd name="T23" fmla="*/ 511 w 511"/>
                  <a:gd name="T24" fmla="*/ 3527 h 35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1" h="3527">
                    <a:moveTo>
                      <a:pt x="0" y="0"/>
                    </a:moveTo>
                    <a:cubicBezTo>
                      <a:pt x="128" y="0"/>
                      <a:pt x="255" y="146"/>
                      <a:pt x="255" y="292"/>
                    </a:cubicBezTo>
                    <a:lnTo>
                      <a:pt x="255" y="1469"/>
                    </a:lnTo>
                    <a:cubicBezTo>
                      <a:pt x="255" y="1615"/>
                      <a:pt x="383" y="1763"/>
                      <a:pt x="510" y="1763"/>
                    </a:cubicBezTo>
                    <a:cubicBezTo>
                      <a:pt x="383" y="1763"/>
                      <a:pt x="255" y="1909"/>
                      <a:pt x="255" y="2055"/>
                    </a:cubicBezTo>
                    <a:lnTo>
                      <a:pt x="255" y="3232"/>
                    </a:lnTo>
                    <a:cubicBezTo>
                      <a:pt x="255" y="3378"/>
                      <a:pt x="128" y="3526"/>
                      <a:pt x="0" y="3526"/>
                    </a:cubicBezTo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/>
              </a:p>
            </p:txBody>
          </p:sp>
          <p:sp>
            <p:nvSpPr>
              <p:cNvPr id="47112" name="AutoShape 7"/>
              <p:cNvSpPr>
                <a:spLocks noChangeArrowheads="1"/>
              </p:cNvSpPr>
              <p:nvPr/>
            </p:nvSpPr>
            <p:spPr bwMode="auto">
              <a:xfrm>
                <a:off x="4820" y="1698"/>
                <a:ext cx="652" cy="339"/>
              </a:xfrm>
              <a:prstGeom prst="roundRect">
                <a:avLst>
                  <a:gd name="adj" fmla="val 292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1638" tIns="42452" rIns="81638" bIns="42452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>
                  <a:lnSpc>
                    <a:spcPct val="90000"/>
                  </a:lnSpc>
                  <a:spcBef>
                    <a:spcPts val="159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633">
                    <a:solidFill>
                      <a:srgbClr val="FF0000"/>
                    </a:solidFill>
                    <a:latin typeface="Lucidasans" charset="0"/>
                  </a:rPr>
                  <a:t>critical</a:t>
                </a:r>
              </a:p>
              <a:p>
                <a:pPr algn="ctr" eaLnBrk="1">
                  <a:lnSpc>
                    <a:spcPct val="90000"/>
                  </a:lnSpc>
                  <a:spcBef>
                    <a:spcPts val="159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633">
                    <a:solidFill>
                      <a:srgbClr val="FF0000"/>
                    </a:solidFill>
                    <a:latin typeface="Lucidasans" charset="0"/>
                  </a:rPr>
                  <a:t>section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652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Execution with Locks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5575851"/>
            <a:ext cx="7896225" cy="758273"/>
          </a:xfrm>
        </p:spPr>
        <p:txBody>
          <a:bodyPr/>
          <a:lstStyle/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What happens when the blue thread tries to </a:t>
            </a:r>
            <a:r>
              <a:rPr lang="en-GB" altLang="en-US" dirty="0" smtClean="0">
                <a:ea typeface="ＭＳ Ｐゴシック" charset="-128"/>
              </a:rPr>
              <a:t>lock</a:t>
            </a:r>
            <a:r>
              <a:rPr lang="en-GB" altLang="en-US" dirty="0">
                <a:ea typeface="ＭＳ Ｐゴシック" charset="-128"/>
              </a:rPr>
              <a:t>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22951" y="1636561"/>
            <a:ext cx="6811201" cy="3733920"/>
            <a:chOff x="2266560" y="950761"/>
            <a:chExt cx="6811201" cy="3733920"/>
          </a:xfrm>
        </p:grpSpPr>
        <p:grpSp>
          <p:nvGrpSpPr>
            <p:cNvPr id="49155" name="Group 4"/>
            <p:cNvGrpSpPr>
              <a:grpSpLocks/>
            </p:cNvGrpSpPr>
            <p:nvPr/>
          </p:nvGrpSpPr>
          <p:grpSpPr bwMode="auto">
            <a:xfrm>
              <a:off x="2266560" y="950761"/>
              <a:ext cx="4291200" cy="3733920"/>
              <a:chOff x="1574" y="660"/>
              <a:chExt cx="2980" cy="2593"/>
            </a:xfrm>
          </p:grpSpPr>
          <p:grpSp>
            <p:nvGrpSpPr>
              <p:cNvPr id="49163" name="Group 5"/>
              <p:cNvGrpSpPr>
                <a:grpSpLocks/>
              </p:cNvGrpSpPr>
              <p:nvPr/>
            </p:nvGrpSpPr>
            <p:grpSpPr bwMode="auto">
              <a:xfrm>
                <a:off x="1773" y="660"/>
                <a:ext cx="2781" cy="624"/>
                <a:chOff x="1773" y="660"/>
                <a:chExt cx="2781" cy="624"/>
              </a:xfrm>
            </p:grpSpPr>
            <p:sp>
              <p:nvSpPr>
                <p:cNvPr id="49174" name="AutoShape 6"/>
                <p:cNvSpPr>
                  <a:spLocks noChangeArrowheads="1"/>
                </p:cNvSpPr>
                <p:nvPr/>
              </p:nvSpPr>
              <p:spPr bwMode="auto">
                <a:xfrm>
                  <a:off x="1773" y="660"/>
                  <a:ext cx="2782" cy="584"/>
                </a:xfrm>
                <a:prstGeom prst="roundRect">
                  <a:avLst>
                    <a:gd name="adj" fmla="val 167"/>
                  </a:avLst>
                </a:prstGeom>
                <a:solidFill>
                  <a:srgbClr val="FF9966"/>
                </a:solidFill>
                <a:ln w="126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i="1">
                      <a:solidFill>
                        <a:srgbClr val="2300DC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endParaRPr lang="en-US" altLang="en-US" sz="2177">
                    <a:solidFill>
                      <a:schemeClr val="bg1"/>
                    </a:solidFill>
                    <a:latin typeface="Bitstream Vera Serif" charset="0"/>
                  </a:endParaRPr>
                </a:p>
              </p:txBody>
            </p:sp>
            <p:sp>
              <p:nvSpPr>
                <p:cNvPr id="4917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73" y="660"/>
                  <a:ext cx="2782" cy="6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81638" tIns="42452" rIns="81638" bIns="42452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>
                    <a:lnSpc>
                      <a:spcPct val="96000"/>
                    </a:lnSpc>
                    <a:spcBef>
                      <a:spcPts val="68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 dirty="0" smtClean="0">
                      <a:latin typeface="Courier New" charset="0"/>
                    </a:rPr>
                    <a:t>lock(</a:t>
                  </a:r>
                  <a:r>
                    <a:rPr lang="en-GB" altLang="en-US" sz="1451" dirty="0" err="1" smtClean="0">
                      <a:latin typeface="Courier New" charset="0"/>
                    </a:rPr>
                    <a:t>lockvar</a:t>
                  </a:r>
                  <a:r>
                    <a:rPr lang="en-GB" altLang="en-US" sz="1451" dirty="0" smtClean="0">
                      <a:latin typeface="Courier New" charset="0"/>
                    </a:rPr>
                    <a:t>);</a:t>
                  </a:r>
                  <a:endParaRPr lang="en-GB" altLang="en-US" sz="1451" dirty="0">
                    <a:latin typeface="Courier New" charset="0"/>
                  </a:endParaRPr>
                </a:p>
                <a:p>
                  <a:pPr eaLnBrk="1">
                    <a:lnSpc>
                      <a:spcPct val="99000"/>
                    </a:lnSpc>
                    <a:spcBef>
                      <a:spcPts val="68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 dirty="0">
                      <a:latin typeface="Courier New" charset="0"/>
                    </a:rPr>
                    <a:t>balance = </a:t>
                  </a:r>
                  <a:r>
                    <a:rPr lang="en-GB" altLang="en-US" sz="1451" dirty="0" err="1">
                      <a:latin typeface="Courier New" charset="0"/>
                    </a:rPr>
                    <a:t>get_balance</a:t>
                  </a:r>
                  <a:r>
                    <a:rPr lang="en-GB" altLang="en-US" sz="1451" dirty="0">
                      <a:latin typeface="Courier New" charset="0"/>
                    </a:rPr>
                    <a:t>(account);</a:t>
                  </a:r>
                </a:p>
                <a:p>
                  <a:pPr eaLnBrk="1">
                    <a:lnSpc>
                      <a:spcPct val="99000"/>
                    </a:lnSpc>
                    <a:spcBef>
                      <a:spcPts val="68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 dirty="0">
                      <a:latin typeface="Courier New" charset="0"/>
                    </a:rPr>
                    <a:t>balance -= amount;</a:t>
                  </a:r>
                </a:p>
              </p:txBody>
            </p:sp>
          </p:grpSp>
          <p:grpSp>
            <p:nvGrpSpPr>
              <p:cNvPr id="49164" name="Group 8"/>
              <p:cNvGrpSpPr>
                <a:grpSpLocks/>
              </p:cNvGrpSpPr>
              <p:nvPr/>
            </p:nvGrpSpPr>
            <p:grpSpPr bwMode="auto">
              <a:xfrm>
                <a:off x="1773" y="2244"/>
                <a:ext cx="2781" cy="1009"/>
                <a:chOff x="1773" y="2244"/>
                <a:chExt cx="2781" cy="1009"/>
              </a:xfrm>
            </p:grpSpPr>
            <p:sp>
              <p:nvSpPr>
                <p:cNvPr id="49172" name="AutoShape 9"/>
                <p:cNvSpPr>
                  <a:spLocks noChangeArrowheads="1"/>
                </p:cNvSpPr>
                <p:nvPr/>
              </p:nvSpPr>
              <p:spPr bwMode="auto">
                <a:xfrm>
                  <a:off x="1773" y="2244"/>
                  <a:ext cx="2782" cy="868"/>
                </a:xfrm>
                <a:prstGeom prst="roundRect">
                  <a:avLst>
                    <a:gd name="adj" fmla="val 111"/>
                  </a:avLst>
                </a:prstGeom>
                <a:solidFill>
                  <a:srgbClr val="CCCCFF"/>
                </a:solidFill>
                <a:ln w="126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i="1">
                      <a:solidFill>
                        <a:srgbClr val="2300DC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endParaRPr lang="en-US" altLang="en-US" sz="2177">
                    <a:solidFill>
                      <a:schemeClr val="bg1"/>
                    </a:solidFill>
                    <a:latin typeface="Bitstream Vera Serif" charset="0"/>
                  </a:endParaRPr>
                </a:p>
              </p:txBody>
            </p:sp>
            <p:sp>
              <p:nvSpPr>
                <p:cNvPr id="4917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773" y="2266"/>
                  <a:ext cx="2782" cy="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81638" tIns="42452" rIns="81638" bIns="42452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>
                    <a:lnSpc>
                      <a:spcPct val="96000"/>
                    </a:lnSpc>
                    <a:spcBef>
                      <a:spcPts val="68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 dirty="0">
                      <a:latin typeface="Courier New" charset="0"/>
                    </a:rPr>
                    <a:t>balance = </a:t>
                  </a:r>
                  <a:r>
                    <a:rPr lang="en-GB" altLang="en-US" sz="1451" dirty="0" err="1">
                      <a:latin typeface="Courier New" charset="0"/>
                    </a:rPr>
                    <a:t>get_balance</a:t>
                  </a:r>
                  <a:r>
                    <a:rPr lang="en-GB" altLang="en-US" sz="1451" dirty="0">
                      <a:latin typeface="Courier New" charset="0"/>
                    </a:rPr>
                    <a:t>(account);</a:t>
                  </a:r>
                </a:p>
                <a:p>
                  <a:pPr eaLnBrk="1">
                    <a:lnSpc>
                      <a:spcPct val="99000"/>
                    </a:lnSpc>
                    <a:spcBef>
                      <a:spcPts val="68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 dirty="0">
                      <a:latin typeface="Courier New" charset="0"/>
                    </a:rPr>
                    <a:t>balance -= amount;</a:t>
                  </a:r>
                </a:p>
                <a:p>
                  <a:pPr eaLnBrk="1">
                    <a:lnSpc>
                      <a:spcPct val="99000"/>
                    </a:lnSpc>
                    <a:spcBef>
                      <a:spcPts val="68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 dirty="0" err="1">
                      <a:latin typeface="Courier New" charset="0"/>
                    </a:rPr>
                    <a:t>put_balance</a:t>
                  </a:r>
                  <a:r>
                    <a:rPr lang="en-GB" altLang="en-US" sz="1451" dirty="0">
                      <a:latin typeface="Courier New" charset="0"/>
                    </a:rPr>
                    <a:t>(account, balance);</a:t>
                  </a:r>
                </a:p>
                <a:p>
                  <a:pPr eaLnBrk="1">
                    <a:lnSpc>
                      <a:spcPct val="99000"/>
                    </a:lnSpc>
                    <a:spcBef>
                      <a:spcPts val="68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 dirty="0" smtClean="0">
                      <a:latin typeface="Courier New" charset="0"/>
                    </a:rPr>
                    <a:t>unlock(</a:t>
                  </a:r>
                  <a:r>
                    <a:rPr lang="en-GB" altLang="en-US" sz="1451" dirty="0" err="1" smtClean="0">
                      <a:latin typeface="Courier New" charset="0"/>
                    </a:rPr>
                    <a:t>lockvar</a:t>
                  </a:r>
                  <a:r>
                    <a:rPr lang="en-GB" altLang="en-US" sz="1451" dirty="0" smtClean="0">
                      <a:latin typeface="Courier New" charset="0"/>
                    </a:rPr>
                    <a:t>);</a:t>
                  </a:r>
                  <a:endParaRPr lang="en-GB" altLang="en-US" sz="1451" dirty="0">
                    <a:latin typeface="Courier New" charset="0"/>
                  </a:endParaRPr>
                </a:p>
              </p:txBody>
            </p:sp>
          </p:grpSp>
          <p:grpSp>
            <p:nvGrpSpPr>
              <p:cNvPr id="49165" name="Group 11"/>
              <p:cNvGrpSpPr>
                <a:grpSpLocks/>
              </p:cNvGrpSpPr>
              <p:nvPr/>
            </p:nvGrpSpPr>
            <p:grpSpPr bwMode="auto">
              <a:xfrm>
                <a:off x="1767" y="1728"/>
                <a:ext cx="2787" cy="366"/>
                <a:chOff x="1767" y="1728"/>
                <a:chExt cx="2787" cy="366"/>
              </a:xfrm>
            </p:grpSpPr>
            <p:sp>
              <p:nvSpPr>
                <p:cNvPr id="49170" name="AutoShape 12"/>
                <p:cNvSpPr>
                  <a:spLocks noChangeArrowheads="1"/>
                </p:cNvSpPr>
                <p:nvPr/>
              </p:nvSpPr>
              <p:spPr bwMode="auto">
                <a:xfrm>
                  <a:off x="1767" y="1728"/>
                  <a:ext cx="2788" cy="363"/>
                </a:xfrm>
                <a:prstGeom prst="roundRect">
                  <a:avLst>
                    <a:gd name="adj" fmla="val 273"/>
                  </a:avLst>
                </a:prstGeom>
                <a:solidFill>
                  <a:srgbClr val="FF9966"/>
                </a:solidFill>
                <a:ln w="126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i="1">
                      <a:solidFill>
                        <a:srgbClr val="2300DC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endParaRPr lang="en-US" altLang="en-US" sz="2177">
                    <a:solidFill>
                      <a:schemeClr val="bg1"/>
                    </a:solidFill>
                    <a:latin typeface="Bitstream Vera Serif" charset="0"/>
                  </a:endParaRPr>
                </a:p>
              </p:txBody>
            </p:sp>
            <p:sp>
              <p:nvSpPr>
                <p:cNvPr id="4917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767" y="1728"/>
                  <a:ext cx="2788" cy="3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81638" tIns="42452" rIns="81638" bIns="42452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>
                    <a:lnSpc>
                      <a:spcPct val="96000"/>
                    </a:lnSpc>
                    <a:spcBef>
                      <a:spcPts val="136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 dirty="0" err="1">
                      <a:latin typeface="Courier New" charset="0"/>
                    </a:rPr>
                    <a:t>put_balance</a:t>
                  </a:r>
                  <a:r>
                    <a:rPr lang="en-GB" altLang="en-US" sz="1451" dirty="0">
                      <a:latin typeface="Courier New" charset="0"/>
                    </a:rPr>
                    <a:t>(account, balance);</a:t>
                  </a:r>
                </a:p>
                <a:p>
                  <a:pPr eaLnBrk="1">
                    <a:lnSpc>
                      <a:spcPct val="99000"/>
                    </a:lnSpc>
                    <a:spcBef>
                      <a:spcPts val="136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 dirty="0" smtClean="0">
                      <a:latin typeface="Courier New" charset="0"/>
                    </a:rPr>
                    <a:t>unlock(</a:t>
                  </a:r>
                  <a:r>
                    <a:rPr lang="en-GB" altLang="en-US" sz="1451" dirty="0" err="1" smtClean="0">
                      <a:latin typeface="Courier New" charset="0"/>
                    </a:rPr>
                    <a:t>lockvar</a:t>
                  </a:r>
                  <a:r>
                    <a:rPr lang="en-GB" altLang="en-US" sz="1451" dirty="0" smtClean="0">
                      <a:latin typeface="Courier New" charset="0"/>
                    </a:rPr>
                    <a:t>);</a:t>
                  </a:r>
                  <a:endParaRPr lang="en-GB" altLang="en-US" sz="1451" dirty="0">
                    <a:latin typeface="Courier New" charset="0"/>
                  </a:endParaRPr>
                </a:p>
              </p:txBody>
            </p:sp>
          </p:grpSp>
          <p:grpSp>
            <p:nvGrpSpPr>
              <p:cNvPr id="49166" name="Group 14"/>
              <p:cNvGrpSpPr>
                <a:grpSpLocks/>
              </p:cNvGrpSpPr>
              <p:nvPr/>
            </p:nvGrpSpPr>
            <p:grpSpPr bwMode="auto">
              <a:xfrm>
                <a:off x="1773" y="1394"/>
                <a:ext cx="2781" cy="204"/>
                <a:chOff x="1773" y="1394"/>
                <a:chExt cx="2781" cy="204"/>
              </a:xfrm>
            </p:grpSpPr>
            <p:sp>
              <p:nvSpPr>
                <p:cNvPr id="49168" name="AutoShape 15"/>
                <p:cNvSpPr>
                  <a:spLocks noChangeArrowheads="1"/>
                </p:cNvSpPr>
                <p:nvPr/>
              </p:nvSpPr>
              <p:spPr bwMode="auto">
                <a:xfrm>
                  <a:off x="1773" y="1394"/>
                  <a:ext cx="2782" cy="181"/>
                </a:xfrm>
                <a:prstGeom prst="roundRect">
                  <a:avLst>
                    <a:gd name="adj" fmla="val 556"/>
                  </a:avLst>
                </a:prstGeom>
                <a:solidFill>
                  <a:srgbClr val="CCCCFF"/>
                </a:solidFill>
                <a:ln w="126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i="1">
                      <a:solidFill>
                        <a:srgbClr val="2300DC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>
                    <a:lnSpc>
                      <a:spcPct val="9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endParaRPr lang="en-US" altLang="en-US" sz="2177">
                    <a:solidFill>
                      <a:schemeClr val="bg1"/>
                    </a:solidFill>
                    <a:latin typeface="Bitstream Vera Serif" charset="0"/>
                  </a:endParaRPr>
                </a:p>
              </p:txBody>
            </p:sp>
            <p:sp>
              <p:nvSpPr>
                <p:cNvPr id="4916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773" y="1394"/>
                  <a:ext cx="2782" cy="2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81638" tIns="42452" rIns="81638" bIns="42452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>
                    <a:lnSpc>
                      <a:spcPct val="96000"/>
                    </a:lnSpc>
                    <a:spcBef>
                      <a:spcPts val="680"/>
                    </a:spcBef>
                    <a:spcAft>
                      <a:spcPct val="0"/>
                    </a:spcAft>
                    <a:buClr>
                      <a:srgbClr val="000000"/>
                    </a:buClr>
                  </a:pPr>
                  <a:r>
                    <a:rPr lang="en-GB" altLang="en-US" sz="1451" dirty="0" smtClean="0">
                      <a:latin typeface="Courier New" charset="0"/>
                    </a:rPr>
                    <a:t>lock(</a:t>
                  </a:r>
                  <a:r>
                    <a:rPr lang="en-GB" altLang="en-US" sz="1451" dirty="0" err="1" smtClean="0">
                      <a:latin typeface="Courier New" charset="0"/>
                    </a:rPr>
                    <a:t>lockvar</a:t>
                  </a:r>
                  <a:r>
                    <a:rPr lang="en-GB" altLang="en-US" sz="1451" dirty="0" smtClean="0">
                      <a:latin typeface="Courier New" charset="0"/>
                    </a:rPr>
                    <a:t>);</a:t>
                  </a:r>
                  <a:endParaRPr lang="en-GB" altLang="en-US" sz="1451" dirty="0">
                    <a:latin typeface="Courier New" charset="0"/>
                  </a:endParaRPr>
                </a:p>
              </p:txBody>
            </p:sp>
          </p:grpSp>
          <p:sp>
            <p:nvSpPr>
              <p:cNvPr id="49167" name="Line 17"/>
              <p:cNvSpPr>
                <a:spLocks noChangeShapeType="1"/>
              </p:cNvSpPr>
              <p:nvPr/>
            </p:nvSpPr>
            <p:spPr bwMode="auto">
              <a:xfrm>
                <a:off x="1574" y="660"/>
                <a:ext cx="1" cy="2376"/>
              </a:xfrm>
              <a:prstGeom prst="line">
                <a:avLst/>
              </a:prstGeom>
              <a:noFill/>
              <a:ln w="2736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177"/>
              </a:p>
            </p:txBody>
          </p:sp>
        </p:grpSp>
        <p:sp>
          <p:nvSpPr>
            <p:cNvPr id="204818" name="Text Box 18"/>
            <p:cNvSpPr txBox="1">
              <a:spLocks noChangeArrowheads="1"/>
            </p:cNvSpPr>
            <p:nvPr/>
          </p:nvSpPr>
          <p:spPr bwMode="auto">
            <a:xfrm>
              <a:off x="6723361" y="970920"/>
              <a:ext cx="1503360" cy="24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633">
                  <a:solidFill>
                    <a:srgbClr val="2323DC"/>
                  </a:solidFill>
                  <a:latin typeface="Calibri" charset="0"/>
                  <a:ea typeface="Calibri" charset="0"/>
                  <a:cs typeface="Calibri" charset="0"/>
                </a:rPr>
                <a:t>Thread 1 runs</a:t>
              </a:r>
            </a:p>
          </p:txBody>
        </p:sp>
        <p:sp>
          <p:nvSpPr>
            <p:cNvPr id="204819" name="Text Box 19"/>
            <p:cNvSpPr txBox="1">
              <a:spLocks noChangeArrowheads="1"/>
            </p:cNvSpPr>
            <p:nvPr/>
          </p:nvSpPr>
          <p:spPr bwMode="auto">
            <a:xfrm>
              <a:off x="6723361" y="1983241"/>
              <a:ext cx="2354400" cy="24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633">
                  <a:solidFill>
                    <a:srgbClr val="2323DC"/>
                  </a:solidFill>
                  <a:latin typeface="Calibri" charset="0"/>
                  <a:ea typeface="Calibri" charset="0"/>
                  <a:cs typeface="Calibri" charset="0"/>
                </a:rPr>
                <a:t>Thread 2 waits on lock</a:t>
              </a:r>
            </a:p>
          </p:txBody>
        </p:sp>
        <p:sp>
          <p:nvSpPr>
            <p:cNvPr id="204820" name="Text Box 20"/>
            <p:cNvSpPr txBox="1">
              <a:spLocks noChangeArrowheads="1"/>
            </p:cNvSpPr>
            <p:nvPr/>
          </p:nvSpPr>
          <p:spPr bwMode="auto">
            <a:xfrm>
              <a:off x="6723361" y="2603880"/>
              <a:ext cx="2295360" cy="24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633">
                  <a:solidFill>
                    <a:srgbClr val="2323DC"/>
                  </a:solidFill>
                  <a:latin typeface="Calibri" charset="0"/>
                  <a:ea typeface="Calibri" charset="0"/>
                  <a:cs typeface="Calibri" charset="0"/>
                </a:rPr>
                <a:t>Thread 1 completes</a:t>
              </a:r>
            </a:p>
          </p:txBody>
        </p:sp>
        <p:sp>
          <p:nvSpPr>
            <p:cNvPr id="204821" name="Text Box 21"/>
            <p:cNvSpPr txBox="1">
              <a:spLocks noChangeArrowheads="1"/>
            </p:cNvSpPr>
            <p:nvPr/>
          </p:nvSpPr>
          <p:spPr bwMode="auto">
            <a:xfrm>
              <a:off x="6723361" y="3289320"/>
              <a:ext cx="2283840" cy="24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633">
                  <a:solidFill>
                    <a:srgbClr val="2323DC"/>
                  </a:solidFill>
                  <a:latin typeface="Calibri" charset="0"/>
                  <a:ea typeface="Calibri" charset="0"/>
                  <a:cs typeface="Calibri" charset="0"/>
                </a:rPr>
                <a:t>Thread 2 resumes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0113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>
                <a:ea typeface="ＭＳ Ｐゴシック" charset="-128"/>
              </a:rPr>
              <a:t>Spinlocks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Very simple way to implement a lock: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 smtClean="0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Why doesn't this work?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Where is the race condition?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709250" y="1917471"/>
            <a:ext cx="3860640" cy="302256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lIns="41472" tIns="42452" rIns="41472" bIns="42452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 err="1">
                <a:latin typeface="Courier New" charset="0"/>
              </a:rPr>
              <a:t>struct</a:t>
            </a:r>
            <a:r>
              <a:rPr lang="en-GB" altLang="en-US" sz="1633" dirty="0">
                <a:latin typeface="Courier New" charset="0"/>
              </a:rPr>
              <a:t> </a:t>
            </a:r>
            <a:r>
              <a:rPr lang="en-GB" altLang="en-US" sz="1633" dirty="0" err="1" smtClean="0">
                <a:latin typeface="Courier New" charset="0"/>
              </a:rPr>
              <a:t>lock_type</a:t>
            </a:r>
            <a:r>
              <a:rPr lang="en-GB" altLang="en-US" sz="1633" dirty="0" smtClean="0">
                <a:latin typeface="Courier New" charset="0"/>
              </a:rPr>
              <a:t> </a:t>
            </a:r>
            <a:r>
              <a:rPr lang="en-GB" altLang="en-US" sz="1633" dirty="0">
                <a:latin typeface="Courier New" charset="0"/>
              </a:rPr>
              <a:t>{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  </a:t>
            </a:r>
            <a:r>
              <a:rPr lang="en-GB" altLang="en-US" sz="1633" dirty="0" err="1">
                <a:latin typeface="Courier New" charset="0"/>
              </a:rPr>
              <a:t>int</a:t>
            </a:r>
            <a:r>
              <a:rPr lang="en-GB" altLang="en-US" sz="1633" dirty="0">
                <a:latin typeface="Courier New" charset="0"/>
              </a:rPr>
              <a:t> held = 0;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 smtClean="0">
                <a:latin typeface="Courier New" charset="0"/>
              </a:rPr>
              <a:t>} </a:t>
            </a:r>
            <a:r>
              <a:rPr lang="en-GB" altLang="en-US" sz="1633" dirty="0" err="1" smtClean="0">
                <a:latin typeface="Courier New" charset="0"/>
              </a:rPr>
              <a:t>lockvar</a:t>
            </a:r>
            <a:r>
              <a:rPr lang="en-GB" altLang="en-US" sz="1633" dirty="0" smtClean="0">
                <a:latin typeface="Courier New" charset="0"/>
              </a:rPr>
              <a:t>;</a:t>
            </a:r>
            <a:endParaRPr lang="en-GB" altLang="en-US" sz="1633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v</a:t>
            </a:r>
            <a:r>
              <a:rPr lang="en-GB" altLang="en-US" sz="1633" dirty="0" smtClean="0">
                <a:latin typeface="Courier New" charset="0"/>
              </a:rPr>
              <a:t>oid lock(</a:t>
            </a:r>
            <a:r>
              <a:rPr lang="en-GB" altLang="en-US" sz="1633" dirty="0" err="1" smtClean="0">
                <a:latin typeface="Courier New" charset="0"/>
              </a:rPr>
              <a:t>lockvar</a:t>
            </a:r>
            <a:r>
              <a:rPr lang="en-GB" altLang="en-US" sz="1633" dirty="0" smtClean="0">
                <a:latin typeface="Courier New" charset="0"/>
              </a:rPr>
              <a:t>) </a:t>
            </a:r>
            <a:r>
              <a:rPr lang="en-GB" altLang="en-US" sz="1633" dirty="0">
                <a:latin typeface="Courier New" charset="0"/>
              </a:rPr>
              <a:t>{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   while (</a:t>
            </a:r>
            <a:r>
              <a:rPr lang="en-GB" altLang="en-US" sz="1633" dirty="0" err="1" smtClean="0">
                <a:latin typeface="Courier New" charset="0"/>
              </a:rPr>
              <a:t>lockvar</a:t>
            </a:r>
            <a:r>
              <a:rPr lang="en-GB" altLang="en-US" sz="1633" dirty="0" smtClean="0">
                <a:latin typeface="Courier New" charset="0"/>
              </a:rPr>
              <a:t>-</a:t>
            </a:r>
            <a:r>
              <a:rPr lang="en-GB" altLang="en-US" sz="1633" dirty="0">
                <a:latin typeface="Courier New" charset="0"/>
              </a:rPr>
              <a:t>&gt;held);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   </a:t>
            </a:r>
            <a:r>
              <a:rPr lang="en-GB" altLang="en-US" sz="1633" dirty="0" err="1" smtClean="0">
                <a:latin typeface="Courier New" charset="0"/>
              </a:rPr>
              <a:t>lockvar</a:t>
            </a:r>
            <a:r>
              <a:rPr lang="en-GB" altLang="en-US" sz="1633" dirty="0" smtClean="0">
                <a:latin typeface="Courier New" charset="0"/>
              </a:rPr>
              <a:t>-</a:t>
            </a:r>
            <a:r>
              <a:rPr lang="en-GB" altLang="en-US" sz="1633" dirty="0">
                <a:latin typeface="Courier New" charset="0"/>
              </a:rPr>
              <a:t>&gt;held = 1;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}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void </a:t>
            </a:r>
            <a:r>
              <a:rPr lang="en-GB" altLang="en-US" sz="1633" dirty="0" smtClean="0">
                <a:latin typeface="Courier New" charset="0"/>
              </a:rPr>
              <a:t>unlock(</a:t>
            </a:r>
            <a:r>
              <a:rPr lang="en-GB" altLang="en-US" sz="1633" dirty="0" err="1" smtClean="0">
                <a:latin typeface="Courier New" charset="0"/>
              </a:rPr>
              <a:t>lockvar</a:t>
            </a:r>
            <a:r>
              <a:rPr lang="en-GB" altLang="en-US" sz="1633" dirty="0" smtClean="0">
                <a:latin typeface="Courier New" charset="0"/>
              </a:rPr>
              <a:t>) </a:t>
            </a:r>
            <a:r>
              <a:rPr lang="en-GB" altLang="en-US" sz="1633" dirty="0">
                <a:latin typeface="Courier New" charset="0"/>
              </a:rPr>
              <a:t>{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  </a:t>
            </a:r>
            <a:r>
              <a:rPr lang="en-GB" altLang="en-US" sz="1633" dirty="0" err="1" smtClean="0">
                <a:latin typeface="Courier New" charset="0"/>
              </a:rPr>
              <a:t>lockvar</a:t>
            </a:r>
            <a:r>
              <a:rPr lang="en-GB" altLang="en-US" sz="1633" dirty="0" smtClean="0">
                <a:latin typeface="Courier New" charset="0"/>
              </a:rPr>
              <a:t>-</a:t>
            </a:r>
            <a:r>
              <a:rPr lang="en-GB" altLang="en-US" sz="1633" dirty="0">
                <a:latin typeface="Courier New" charset="0"/>
              </a:rPr>
              <a:t>&gt;held = 0;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99330" y="3006111"/>
            <a:ext cx="3823200" cy="483840"/>
            <a:chOff x="3263" y="1687"/>
            <a:chExt cx="2655" cy="336"/>
          </a:xfrm>
        </p:grpSpPr>
        <p:sp>
          <p:nvSpPr>
            <p:cNvPr id="51209" name="Text Box 7"/>
            <p:cNvSpPr txBox="1">
              <a:spLocks noChangeArrowheads="1"/>
            </p:cNvSpPr>
            <p:nvPr/>
          </p:nvSpPr>
          <p:spPr bwMode="auto">
            <a:xfrm>
              <a:off x="4109" y="1687"/>
              <a:ext cx="1810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The caller </a:t>
              </a:r>
              <a:r>
                <a:rPr lang="en-GB" altLang="en-US" sz="1633" i="1">
                  <a:solidFill>
                    <a:srgbClr val="993333"/>
                  </a:solidFill>
                  <a:latin typeface="Calibri" charset="0"/>
                  <a:ea typeface="Calibri" charset="0"/>
                  <a:cs typeface="Calibri" charset="0"/>
                </a:rPr>
                <a:t>busy waits</a:t>
              </a:r>
            </a:p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633">
                  <a:latin typeface="Calibri" charset="0"/>
                  <a:ea typeface="Calibri" charset="0"/>
                  <a:cs typeface="Calibri" charset="0"/>
                </a:rPr>
                <a:t>for the lock to be released</a:t>
              </a:r>
            </a:p>
          </p:txBody>
        </p:sp>
        <p:sp>
          <p:nvSpPr>
            <p:cNvPr id="51210" name="Line 8"/>
            <p:cNvSpPr>
              <a:spLocks noChangeShapeType="1"/>
            </p:cNvSpPr>
            <p:nvPr/>
          </p:nvSpPr>
          <p:spPr bwMode="auto">
            <a:xfrm flipH="1">
              <a:off x="3262" y="1845"/>
              <a:ext cx="810" cy="1"/>
            </a:xfrm>
            <a:prstGeom prst="line">
              <a:avLst/>
            </a:prstGeom>
            <a:noFill/>
            <a:ln w="36720">
              <a:solidFill>
                <a:srgbClr val="FF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0710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/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74504" y="3562305"/>
            <a:ext cx="3860640" cy="302256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lIns="41472" tIns="42452" rIns="41472" bIns="42452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 err="1">
                <a:latin typeface="Courier New" charset="0"/>
              </a:rPr>
              <a:t>struct</a:t>
            </a:r>
            <a:r>
              <a:rPr lang="en-GB" altLang="en-US" sz="1633" dirty="0">
                <a:latin typeface="Courier New" charset="0"/>
              </a:rPr>
              <a:t> </a:t>
            </a:r>
            <a:r>
              <a:rPr lang="en-GB" altLang="en-US" sz="1633" dirty="0" err="1" smtClean="0">
                <a:latin typeface="Courier New" charset="0"/>
              </a:rPr>
              <a:t>lock_type</a:t>
            </a:r>
            <a:r>
              <a:rPr lang="en-GB" altLang="en-US" sz="1633" dirty="0" smtClean="0">
                <a:latin typeface="Courier New" charset="0"/>
              </a:rPr>
              <a:t> </a:t>
            </a:r>
            <a:r>
              <a:rPr lang="en-GB" altLang="en-US" sz="1633" dirty="0">
                <a:latin typeface="Courier New" charset="0"/>
              </a:rPr>
              <a:t>{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  </a:t>
            </a:r>
            <a:r>
              <a:rPr lang="en-GB" altLang="en-US" sz="1633" dirty="0" err="1">
                <a:latin typeface="Courier New" charset="0"/>
              </a:rPr>
              <a:t>int</a:t>
            </a:r>
            <a:r>
              <a:rPr lang="en-GB" altLang="en-US" sz="1633" dirty="0">
                <a:latin typeface="Courier New" charset="0"/>
              </a:rPr>
              <a:t> held = 0;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 smtClean="0">
                <a:latin typeface="Courier New" charset="0"/>
              </a:rPr>
              <a:t>} </a:t>
            </a:r>
            <a:r>
              <a:rPr lang="en-GB" altLang="en-US" sz="1633" dirty="0" err="1" smtClean="0">
                <a:latin typeface="Courier New" charset="0"/>
              </a:rPr>
              <a:t>lockvar</a:t>
            </a:r>
            <a:r>
              <a:rPr lang="en-GB" altLang="en-US" sz="1633" dirty="0" smtClean="0">
                <a:latin typeface="Courier New" charset="0"/>
              </a:rPr>
              <a:t>;</a:t>
            </a:r>
            <a:endParaRPr lang="en-GB" altLang="en-US" sz="1633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v</a:t>
            </a:r>
            <a:r>
              <a:rPr lang="en-GB" altLang="en-US" sz="1633" dirty="0" smtClean="0">
                <a:latin typeface="Courier New" charset="0"/>
              </a:rPr>
              <a:t>oid lock(</a:t>
            </a:r>
            <a:r>
              <a:rPr lang="en-GB" altLang="en-US" sz="1633" dirty="0" err="1" smtClean="0">
                <a:latin typeface="Courier New" charset="0"/>
              </a:rPr>
              <a:t>lockvar</a:t>
            </a:r>
            <a:r>
              <a:rPr lang="en-GB" altLang="en-US" sz="1633" dirty="0" smtClean="0">
                <a:latin typeface="Courier New" charset="0"/>
              </a:rPr>
              <a:t>) </a:t>
            </a:r>
            <a:r>
              <a:rPr lang="en-GB" altLang="en-US" sz="1633" dirty="0">
                <a:latin typeface="Courier New" charset="0"/>
              </a:rPr>
              <a:t>{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   while (</a:t>
            </a:r>
            <a:r>
              <a:rPr lang="en-GB" altLang="en-US" sz="1633" dirty="0" err="1" smtClean="0">
                <a:latin typeface="Courier New" charset="0"/>
              </a:rPr>
              <a:t>lockvar</a:t>
            </a:r>
            <a:r>
              <a:rPr lang="en-GB" altLang="en-US" sz="1633" dirty="0" smtClean="0">
                <a:latin typeface="Courier New" charset="0"/>
              </a:rPr>
              <a:t>-</a:t>
            </a:r>
            <a:r>
              <a:rPr lang="en-GB" altLang="en-US" sz="1633" dirty="0">
                <a:latin typeface="Courier New" charset="0"/>
              </a:rPr>
              <a:t>&gt;held);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   </a:t>
            </a:r>
            <a:r>
              <a:rPr lang="en-GB" altLang="en-US" sz="1633" dirty="0" err="1" smtClean="0">
                <a:latin typeface="Courier New" charset="0"/>
              </a:rPr>
              <a:t>lockvar</a:t>
            </a:r>
            <a:r>
              <a:rPr lang="en-GB" altLang="en-US" sz="1633" dirty="0" smtClean="0">
                <a:latin typeface="Courier New" charset="0"/>
              </a:rPr>
              <a:t>-</a:t>
            </a:r>
            <a:r>
              <a:rPr lang="en-GB" altLang="en-US" sz="1633" dirty="0">
                <a:latin typeface="Courier New" charset="0"/>
              </a:rPr>
              <a:t>&gt;held = 1;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}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void </a:t>
            </a:r>
            <a:r>
              <a:rPr lang="en-GB" altLang="en-US" sz="1633" dirty="0" smtClean="0">
                <a:latin typeface="Courier New" charset="0"/>
              </a:rPr>
              <a:t>unlock(</a:t>
            </a:r>
            <a:r>
              <a:rPr lang="en-GB" altLang="en-US" sz="1633" dirty="0" err="1" smtClean="0">
                <a:latin typeface="Courier New" charset="0"/>
              </a:rPr>
              <a:t>lockvar</a:t>
            </a:r>
            <a:r>
              <a:rPr lang="en-GB" altLang="en-US" sz="1633" dirty="0" smtClean="0">
                <a:latin typeface="Courier New" charset="0"/>
              </a:rPr>
              <a:t>) </a:t>
            </a:r>
            <a:r>
              <a:rPr lang="en-GB" altLang="en-US" sz="1633" dirty="0">
                <a:latin typeface="Courier New" charset="0"/>
              </a:rPr>
              <a:t>{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  </a:t>
            </a:r>
            <a:r>
              <a:rPr lang="en-GB" altLang="en-US" sz="1633" dirty="0" err="1" smtClean="0">
                <a:latin typeface="Courier New" charset="0"/>
              </a:rPr>
              <a:t>lockvar</a:t>
            </a:r>
            <a:r>
              <a:rPr lang="en-GB" altLang="en-US" sz="1633" dirty="0" smtClean="0">
                <a:latin typeface="Courier New" charset="0"/>
              </a:rPr>
              <a:t>-</a:t>
            </a:r>
            <a:r>
              <a:rPr lang="en-GB" altLang="en-US" sz="1633" dirty="0">
                <a:latin typeface="Courier New" charset="0"/>
              </a:rPr>
              <a:t>&gt;held = 0;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}</a:t>
            </a:r>
          </a:p>
        </p:txBody>
      </p:sp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Implementing Spinlocks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Problem is that the internals of the </a:t>
            </a:r>
            <a:r>
              <a:rPr lang="en-GB" altLang="en-US" dirty="0" smtClean="0">
                <a:solidFill>
                  <a:srgbClr val="2323DC"/>
                </a:solidFill>
                <a:ea typeface="ＭＳ Ｐゴシック" charset="-128"/>
              </a:rPr>
              <a:t>lock/unlock </a:t>
            </a:r>
            <a:r>
              <a:rPr lang="en-GB" altLang="en-US" dirty="0">
                <a:ea typeface="ＭＳ Ｐゴシック" charset="-128"/>
              </a:rPr>
              <a:t>have critical sections too!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The </a:t>
            </a:r>
            <a:r>
              <a:rPr lang="en-GB" altLang="en-US" dirty="0" smtClean="0">
                <a:solidFill>
                  <a:srgbClr val="2323DC"/>
                </a:solidFill>
                <a:ea typeface="ＭＳ Ｐゴシック" charset="-128"/>
              </a:rPr>
              <a:t>lock( </a:t>
            </a:r>
            <a:r>
              <a:rPr lang="en-GB" altLang="en-US" dirty="0">
                <a:solidFill>
                  <a:srgbClr val="2323DC"/>
                </a:solidFill>
                <a:ea typeface="ＭＳ Ｐゴシック" charset="-128"/>
              </a:rPr>
              <a:t>)</a:t>
            </a:r>
            <a:r>
              <a:rPr lang="en-GB" altLang="en-US" dirty="0">
                <a:ea typeface="ＭＳ Ｐゴシック" charset="-128"/>
              </a:rPr>
              <a:t> and </a:t>
            </a:r>
            <a:r>
              <a:rPr lang="en-GB" altLang="en-US" dirty="0" smtClean="0">
                <a:solidFill>
                  <a:srgbClr val="2323DC"/>
                </a:solidFill>
                <a:ea typeface="ＭＳ Ｐゴシック" charset="-128"/>
              </a:rPr>
              <a:t>unlock( </a:t>
            </a:r>
            <a:r>
              <a:rPr lang="en-GB" altLang="en-US" dirty="0">
                <a:solidFill>
                  <a:srgbClr val="2323DC"/>
                </a:solidFill>
                <a:ea typeface="ＭＳ Ｐゴシック" charset="-128"/>
              </a:rPr>
              <a:t>)</a:t>
            </a:r>
            <a:r>
              <a:rPr lang="en-GB" altLang="en-US" dirty="0">
                <a:ea typeface="ＭＳ Ｐゴシック" charset="-128"/>
              </a:rPr>
              <a:t> actions must be </a:t>
            </a:r>
            <a:r>
              <a:rPr lang="en-GB" altLang="en-US" i="1" dirty="0">
                <a:solidFill>
                  <a:srgbClr val="993333"/>
                </a:solidFill>
                <a:ea typeface="ＭＳ Ｐゴシック" charset="-128"/>
              </a:rPr>
              <a:t>atomic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i="1" dirty="0">
                <a:solidFill>
                  <a:srgbClr val="993333"/>
                </a:solidFill>
                <a:ea typeface="ＭＳ Ｐゴシック" charset="-128"/>
              </a:rPr>
              <a:t>Atomic</a:t>
            </a:r>
            <a:r>
              <a:rPr lang="en-GB" altLang="en-US" dirty="0">
                <a:ea typeface="ＭＳ Ｐゴシック" charset="-128"/>
              </a:rPr>
              <a:t> means that the code cannot be interrupted during execution</a:t>
            </a:r>
          </a:p>
          <a:p>
            <a:pPr marL="1143377" lvl="2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ja-JP" altLang="en-GB" dirty="0">
                <a:solidFill>
                  <a:srgbClr val="2323DC"/>
                </a:solidFill>
                <a:ea typeface="ＭＳ Ｐゴシック" charset="-128"/>
              </a:rPr>
              <a:t>“</a:t>
            </a:r>
            <a:r>
              <a:rPr lang="en-GB" altLang="ja-JP" dirty="0">
                <a:solidFill>
                  <a:srgbClr val="2323DC"/>
                </a:solidFill>
                <a:ea typeface="ＭＳ Ｐゴシック" charset="-128"/>
              </a:rPr>
              <a:t>All or nothing</a:t>
            </a:r>
            <a:r>
              <a:rPr lang="ja-JP" altLang="en-GB" dirty="0">
                <a:solidFill>
                  <a:srgbClr val="2323DC"/>
                </a:solidFill>
                <a:ea typeface="ＭＳ Ｐゴシック" charset="-128"/>
              </a:rPr>
              <a:t>”</a:t>
            </a:r>
            <a:r>
              <a:rPr lang="en-GB" altLang="ja-JP" dirty="0">
                <a:solidFill>
                  <a:srgbClr val="2323DC"/>
                </a:solidFill>
                <a:ea typeface="ＭＳ Ｐゴシック" charset="-128"/>
              </a:rPr>
              <a:t> execution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solidFill>
                <a:srgbClr val="2323DC"/>
              </a:solidFill>
              <a:ea typeface="ＭＳ Ｐゴシック" charset="-128"/>
            </a:endParaRPr>
          </a:p>
        </p:txBody>
      </p:sp>
      <p:grpSp>
        <p:nvGrpSpPr>
          <p:cNvPr id="53252" name="Group 7"/>
          <p:cNvGrpSpPr>
            <a:grpSpLocks/>
          </p:cNvGrpSpPr>
          <p:nvPr/>
        </p:nvGrpSpPr>
        <p:grpSpPr bwMode="auto">
          <a:xfrm>
            <a:off x="4595464" y="4793025"/>
            <a:ext cx="3826080" cy="483840"/>
            <a:chOff x="3212" y="2569"/>
            <a:chExt cx="2657" cy="336"/>
          </a:xfrm>
        </p:grpSpPr>
        <p:sp>
          <p:nvSpPr>
            <p:cNvPr id="53256" name="Text Box 8"/>
            <p:cNvSpPr txBox="1">
              <a:spLocks noChangeArrowheads="1"/>
            </p:cNvSpPr>
            <p:nvPr/>
          </p:nvSpPr>
          <p:spPr bwMode="auto">
            <a:xfrm>
              <a:off x="4059" y="2569"/>
              <a:ext cx="1810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633" dirty="0">
                  <a:latin typeface="Calibri" charset="0"/>
                  <a:ea typeface="Calibri" charset="0"/>
                  <a:cs typeface="Calibri" charset="0"/>
                </a:rPr>
                <a:t>What can happen if there</a:t>
              </a:r>
            </a:p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633" dirty="0">
                  <a:latin typeface="Calibri" charset="0"/>
                  <a:ea typeface="Calibri" charset="0"/>
                  <a:cs typeface="Calibri" charset="0"/>
                </a:rPr>
                <a:t>is a context switch here?</a:t>
              </a:r>
            </a:p>
          </p:txBody>
        </p:sp>
        <p:sp>
          <p:nvSpPr>
            <p:cNvPr id="53257" name="Line 9"/>
            <p:cNvSpPr>
              <a:spLocks noChangeShapeType="1"/>
            </p:cNvSpPr>
            <p:nvPr/>
          </p:nvSpPr>
          <p:spPr bwMode="auto">
            <a:xfrm flipH="1">
              <a:off x="3211" y="2727"/>
              <a:ext cx="810" cy="1"/>
            </a:xfrm>
            <a:prstGeom prst="line">
              <a:avLst/>
            </a:prstGeom>
            <a:noFill/>
            <a:ln w="36720">
              <a:solidFill>
                <a:srgbClr val="FF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/>
            </a:p>
          </p:txBody>
        </p:sp>
      </p:grpSp>
    </p:spTree>
    <p:extLst>
      <p:ext uri="{BB962C8B-B14F-4D97-AF65-F5344CB8AC3E}">
        <p14:creationId xmlns:p14="http://schemas.microsoft.com/office/powerpoint/2010/main" val="1603475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74504" y="3562305"/>
            <a:ext cx="3860640" cy="302256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lIns="41472" tIns="42452" rIns="41472" bIns="42452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 err="1">
                <a:latin typeface="Courier New" charset="0"/>
              </a:rPr>
              <a:t>struct</a:t>
            </a:r>
            <a:r>
              <a:rPr lang="en-GB" altLang="en-US" sz="1633" dirty="0">
                <a:latin typeface="Courier New" charset="0"/>
              </a:rPr>
              <a:t> </a:t>
            </a:r>
            <a:r>
              <a:rPr lang="en-GB" altLang="en-US" sz="1633" dirty="0" err="1" smtClean="0">
                <a:latin typeface="Courier New" charset="0"/>
              </a:rPr>
              <a:t>lock_type</a:t>
            </a:r>
            <a:r>
              <a:rPr lang="en-GB" altLang="en-US" sz="1633" dirty="0" smtClean="0">
                <a:latin typeface="Courier New" charset="0"/>
              </a:rPr>
              <a:t> </a:t>
            </a:r>
            <a:r>
              <a:rPr lang="en-GB" altLang="en-US" sz="1633" dirty="0">
                <a:latin typeface="Courier New" charset="0"/>
              </a:rPr>
              <a:t>{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  </a:t>
            </a:r>
            <a:r>
              <a:rPr lang="en-GB" altLang="en-US" sz="1633" dirty="0" err="1">
                <a:latin typeface="Courier New" charset="0"/>
              </a:rPr>
              <a:t>int</a:t>
            </a:r>
            <a:r>
              <a:rPr lang="en-GB" altLang="en-US" sz="1633" dirty="0">
                <a:latin typeface="Courier New" charset="0"/>
              </a:rPr>
              <a:t> held = 0;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 smtClean="0">
                <a:latin typeface="Courier New" charset="0"/>
              </a:rPr>
              <a:t>} </a:t>
            </a:r>
            <a:r>
              <a:rPr lang="en-GB" altLang="en-US" sz="1633" dirty="0" err="1" smtClean="0">
                <a:latin typeface="Courier New" charset="0"/>
              </a:rPr>
              <a:t>lockvar</a:t>
            </a:r>
            <a:r>
              <a:rPr lang="en-GB" altLang="en-US" sz="1633" dirty="0" smtClean="0">
                <a:latin typeface="Courier New" charset="0"/>
              </a:rPr>
              <a:t>;</a:t>
            </a:r>
            <a:endParaRPr lang="en-GB" altLang="en-US" sz="1633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v</a:t>
            </a:r>
            <a:r>
              <a:rPr lang="en-GB" altLang="en-US" sz="1633" dirty="0" smtClean="0">
                <a:latin typeface="Courier New" charset="0"/>
              </a:rPr>
              <a:t>oid lock(</a:t>
            </a:r>
            <a:r>
              <a:rPr lang="en-GB" altLang="en-US" sz="1633" dirty="0" err="1" smtClean="0">
                <a:latin typeface="Courier New" charset="0"/>
              </a:rPr>
              <a:t>lockvar</a:t>
            </a:r>
            <a:r>
              <a:rPr lang="en-GB" altLang="en-US" sz="1633" dirty="0" smtClean="0">
                <a:latin typeface="Courier New" charset="0"/>
              </a:rPr>
              <a:t>) </a:t>
            </a:r>
            <a:r>
              <a:rPr lang="en-GB" altLang="en-US" sz="1633" dirty="0">
                <a:latin typeface="Courier New" charset="0"/>
              </a:rPr>
              <a:t>{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   while (</a:t>
            </a:r>
            <a:r>
              <a:rPr lang="en-GB" altLang="en-US" sz="1633" dirty="0" err="1" smtClean="0">
                <a:latin typeface="Courier New" charset="0"/>
              </a:rPr>
              <a:t>lockvar</a:t>
            </a:r>
            <a:r>
              <a:rPr lang="en-GB" altLang="en-US" sz="1633" dirty="0" smtClean="0">
                <a:latin typeface="Courier New" charset="0"/>
              </a:rPr>
              <a:t>-</a:t>
            </a:r>
            <a:r>
              <a:rPr lang="en-GB" altLang="en-US" sz="1633" dirty="0">
                <a:latin typeface="Courier New" charset="0"/>
              </a:rPr>
              <a:t>&gt;held);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   </a:t>
            </a:r>
            <a:r>
              <a:rPr lang="en-GB" altLang="en-US" sz="1633" dirty="0" err="1" smtClean="0">
                <a:latin typeface="Courier New" charset="0"/>
              </a:rPr>
              <a:t>lockvar</a:t>
            </a:r>
            <a:r>
              <a:rPr lang="en-GB" altLang="en-US" sz="1633" dirty="0" smtClean="0">
                <a:latin typeface="Courier New" charset="0"/>
              </a:rPr>
              <a:t>-</a:t>
            </a:r>
            <a:r>
              <a:rPr lang="en-GB" altLang="en-US" sz="1633" dirty="0">
                <a:latin typeface="Courier New" charset="0"/>
              </a:rPr>
              <a:t>&gt;held = 1;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}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void </a:t>
            </a:r>
            <a:r>
              <a:rPr lang="en-GB" altLang="en-US" sz="1633" dirty="0" smtClean="0">
                <a:latin typeface="Courier New" charset="0"/>
              </a:rPr>
              <a:t>unlock(</a:t>
            </a:r>
            <a:r>
              <a:rPr lang="en-GB" altLang="en-US" sz="1633" dirty="0" err="1" smtClean="0">
                <a:latin typeface="Courier New" charset="0"/>
              </a:rPr>
              <a:t>lockvar</a:t>
            </a:r>
            <a:r>
              <a:rPr lang="en-GB" altLang="en-US" sz="1633" dirty="0" smtClean="0">
                <a:latin typeface="Courier New" charset="0"/>
              </a:rPr>
              <a:t>) </a:t>
            </a:r>
            <a:r>
              <a:rPr lang="en-GB" altLang="en-US" sz="1633" dirty="0">
                <a:latin typeface="Courier New" charset="0"/>
              </a:rPr>
              <a:t>{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  </a:t>
            </a:r>
            <a:r>
              <a:rPr lang="en-GB" altLang="en-US" sz="1633" dirty="0" err="1" smtClean="0">
                <a:latin typeface="Courier New" charset="0"/>
              </a:rPr>
              <a:t>lockvar</a:t>
            </a:r>
            <a:r>
              <a:rPr lang="en-GB" altLang="en-US" sz="1633" dirty="0" smtClean="0">
                <a:latin typeface="Courier New" charset="0"/>
              </a:rPr>
              <a:t>-</a:t>
            </a:r>
            <a:r>
              <a:rPr lang="en-GB" altLang="en-US" sz="1633" dirty="0">
                <a:latin typeface="Courier New" charset="0"/>
              </a:rPr>
              <a:t>&gt;held = 0;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}</a:t>
            </a:r>
          </a:p>
        </p:txBody>
      </p:sp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Implementing Spinlocks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Problem is that the internals of the </a:t>
            </a:r>
            <a:r>
              <a:rPr lang="en-GB" altLang="en-US" dirty="0" smtClean="0">
                <a:solidFill>
                  <a:srgbClr val="2323DC"/>
                </a:solidFill>
                <a:ea typeface="ＭＳ Ｐゴシック" charset="-128"/>
              </a:rPr>
              <a:t>lock/unlock </a:t>
            </a:r>
            <a:r>
              <a:rPr lang="en-GB" altLang="en-US" dirty="0">
                <a:ea typeface="ＭＳ Ｐゴシック" charset="-128"/>
              </a:rPr>
              <a:t>have critical sections too!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The </a:t>
            </a:r>
            <a:r>
              <a:rPr lang="en-GB" altLang="en-US" dirty="0" smtClean="0">
                <a:solidFill>
                  <a:srgbClr val="2323DC"/>
                </a:solidFill>
                <a:ea typeface="ＭＳ Ｐゴシック" charset="-128"/>
              </a:rPr>
              <a:t>lock( </a:t>
            </a:r>
            <a:r>
              <a:rPr lang="en-GB" altLang="en-US" dirty="0">
                <a:solidFill>
                  <a:srgbClr val="2323DC"/>
                </a:solidFill>
                <a:ea typeface="ＭＳ Ｐゴシック" charset="-128"/>
              </a:rPr>
              <a:t>)</a:t>
            </a:r>
            <a:r>
              <a:rPr lang="en-GB" altLang="en-US" dirty="0">
                <a:ea typeface="ＭＳ Ｐゴシック" charset="-128"/>
              </a:rPr>
              <a:t> and </a:t>
            </a:r>
            <a:r>
              <a:rPr lang="en-GB" altLang="en-US" dirty="0" smtClean="0">
                <a:solidFill>
                  <a:srgbClr val="2323DC"/>
                </a:solidFill>
                <a:ea typeface="ＭＳ Ｐゴシック" charset="-128"/>
              </a:rPr>
              <a:t>unlock( </a:t>
            </a:r>
            <a:r>
              <a:rPr lang="en-GB" altLang="en-US" dirty="0">
                <a:solidFill>
                  <a:srgbClr val="2323DC"/>
                </a:solidFill>
                <a:ea typeface="ＭＳ Ｐゴシック" charset="-128"/>
              </a:rPr>
              <a:t>)</a:t>
            </a:r>
            <a:r>
              <a:rPr lang="en-GB" altLang="en-US" dirty="0">
                <a:ea typeface="ＭＳ Ｐゴシック" charset="-128"/>
              </a:rPr>
              <a:t> actions must be </a:t>
            </a:r>
            <a:r>
              <a:rPr lang="en-GB" altLang="en-US" i="1" dirty="0">
                <a:solidFill>
                  <a:srgbClr val="993333"/>
                </a:solidFill>
                <a:ea typeface="ＭＳ Ｐゴシック" charset="-128"/>
              </a:rPr>
              <a:t>atomic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i="1" dirty="0">
                <a:solidFill>
                  <a:srgbClr val="993333"/>
                </a:solidFill>
                <a:ea typeface="ＭＳ Ｐゴシック" charset="-128"/>
              </a:rPr>
              <a:t>Atomic</a:t>
            </a:r>
            <a:r>
              <a:rPr lang="en-GB" altLang="en-US" dirty="0">
                <a:ea typeface="ＭＳ Ｐゴシック" charset="-128"/>
              </a:rPr>
              <a:t> means that the code cannot be interrupted during execution</a:t>
            </a:r>
          </a:p>
          <a:p>
            <a:pPr marL="1143377" lvl="2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ja-JP" altLang="en-GB" dirty="0">
                <a:solidFill>
                  <a:srgbClr val="2323DC"/>
                </a:solidFill>
                <a:ea typeface="ＭＳ Ｐゴシック" charset="-128"/>
              </a:rPr>
              <a:t>“</a:t>
            </a:r>
            <a:r>
              <a:rPr lang="en-GB" altLang="ja-JP" dirty="0">
                <a:solidFill>
                  <a:srgbClr val="2323DC"/>
                </a:solidFill>
                <a:ea typeface="ＭＳ Ｐゴシック" charset="-128"/>
              </a:rPr>
              <a:t>All or nothing</a:t>
            </a:r>
            <a:r>
              <a:rPr lang="ja-JP" altLang="en-GB" dirty="0">
                <a:solidFill>
                  <a:srgbClr val="2323DC"/>
                </a:solidFill>
                <a:ea typeface="ＭＳ Ｐゴシック" charset="-128"/>
              </a:rPr>
              <a:t>”</a:t>
            </a:r>
            <a:r>
              <a:rPr lang="en-GB" altLang="ja-JP" dirty="0">
                <a:solidFill>
                  <a:srgbClr val="2323DC"/>
                </a:solidFill>
                <a:ea typeface="ＭＳ Ｐゴシック" charset="-128"/>
              </a:rPr>
              <a:t> execution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solidFill>
                <a:srgbClr val="2323DC"/>
              </a:solidFill>
              <a:ea typeface="ＭＳ Ｐゴシック" charset="-128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879208" y="4803104"/>
            <a:ext cx="2606400" cy="50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>
                <a:latin typeface="Calibri" charset="0"/>
                <a:ea typeface="Calibri" charset="0"/>
                <a:cs typeface="Calibri" charset="0"/>
              </a:rPr>
              <a:t>This sequence needs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 dirty="0">
                <a:latin typeface="Calibri" charset="0"/>
                <a:ea typeface="Calibri" charset="0"/>
                <a:cs typeface="Calibri" charset="0"/>
              </a:rPr>
              <a:t>to be </a:t>
            </a:r>
            <a:r>
              <a:rPr lang="en-GB" altLang="en-US" sz="1633" dirty="0">
                <a:solidFill>
                  <a:srgbClr val="993333"/>
                </a:solidFill>
                <a:latin typeface="Calibri" charset="0"/>
                <a:ea typeface="Calibri" charset="0"/>
                <a:cs typeface="Calibri" charset="0"/>
              </a:rPr>
              <a:t>atomic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4865448" y="4726785"/>
            <a:ext cx="146880" cy="666720"/>
          </a:xfrm>
          <a:prstGeom prst="rightBrace">
            <a:avLst>
              <a:gd name="adj1" fmla="val 37827"/>
              <a:gd name="adj2" fmla="val 50000"/>
            </a:avLst>
          </a:prstGeom>
          <a:noFill/>
          <a:ln w="38100">
            <a:solidFill>
              <a:srgbClr val="99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cxnSp>
        <p:nvCxnSpPr>
          <p:cNvPr id="12" name="AutoShape 9"/>
          <p:cNvCxnSpPr>
            <a:cxnSpLocks noChangeShapeType="1"/>
          </p:cNvCxnSpPr>
          <p:nvPr/>
        </p:nvCxnSpPr>
        <p:spPr bwMode="auto">
          <a:xfrm flipV="1">
            <a:off x="5012328" y="5053664"/>
            <a:ext cx="866880" cy="576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99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30885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Synchronization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Threads cooperate in multithreaded programs in several ways:</a:t>
            </a: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Access to shared state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e.g., multiple threads accessing a memory cache in a Web server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To coordinate their execution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e.g., Pressing stop button on browser cancels download of current page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ja-JP" altLang="en-GB" dirty="0">
                <a:ea typeface="ＭＳ Ｐゴシック" charset="-128"/>
              </a:rPr>
              <a:t>“</a:t>
            </a:r>
            <a:r>
              <a:rPr lang="en-GB" altLang="ja-JP" dirty="0">
                <a:ea typeface="ＭＳ Ｐゴシック" charset="-128"/>
              </a:rPr>
              <a:t>stop button thread</a:t>
            </a:r>
            <a:r>
              <a:rPr lang="ja-JP" altLang="en-GB" dirty="0">
                <a:ea typeface="ＭＳ Ｐゴシック" charset="-128"/>
              </a:rPr>
              <a:t>”</a:t>
            </a:r>
            <a:r>
              <a:rPr lang="en-GB" altLang="ja-JP" dirty="0">
                <a:ea typeface="ＭＳ Ｐゴシック" charset="-128"/>
              </a:rPr>
              <a:t> has to signal the </a:t>
            </a:r>
            <a:r>
              <a:rPr lang="ja-JP" altLang="en-GB" dirty="0">
                <a:ea typeface="ＭＳ Ｐゴシック" charset="-128"/>
              </a:rPr>
              <a:t>“</a:t>
            </a:r>
            <a:r>
              <a:rPr lang="en-GB" altLang="ja-JP" dirty="0">
                <a:ea typeface="ＭＳ Ｐゴシック" charset="-128"/>
              </a:rPr>
              <a:t>download thread</a:t>
            </a:r>
            <a:r>
              <a:rPr lang="ja-JP" altLang="en-GB" dirty="0">
                <a:ea typeface="ＭＳ Ｐゴシック" charset="-128"/>
              </a:rPr>
              <a:t>”</a:t>
            </a:r>
            <a:endParaRPr lang="en-GB" altLang="ja-JP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For correctness, we have to control this cooperation</a:t>
            </a:r>
          </a:p>
          <a:p>
            <a:pPr marL="686891" lvl="1">
              <a:lnSpc>
                <a:spcPct val="95000"/>
              </a:lnSpc>
              <a:spcBef>
                <a:spcPts val="261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Must assume threads </a:t>
            </a:r>
            <a:r>
              <a:rPr lang="en-GB" altLang="en-US" b="1" dirty="0">
                <a:solidFill>
                  <a:srgbClr val="FF0000"/>
                </a:solidFill>
                <a:ea typeface="ＭＳ Ｐゴシック" charset="-128"/>
              </a:rPr>
              <a:t>interleave executions arbitrarily</a:t>
            </a:r>
            <a:r>
              <a:rPr lang="en-GB" altLang="en-US" dirty="0">
                <a:ea typeface="ＭＳ Ｐゴシック" charset="-128"/>
              </a:rPr>
              <a:t> and at </a:t>
            </a:r>
            <a:r>
              <a:rPr lang="en-GB" altLang="en-US" b="1" dirty="0">
                <a:solidFill>
                  <a:srgbClr val="FF0000"/>
                </a:solidFill>
                <a:ea typeface="ＭＳ Ｐゴシック" charset="-128"/>
              </a:rPr>
              <a:t>different rates</a:t>
            </a:r>
          </a:p>
          <a:p>
            <a:pPr marL="1143377" lvl="2">
              <a:lnSpc>
                <a:spcPct val="95000"/>
              </a:lnSpc>
              <a:spcBef>
                <a:spcPts val="408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scheduling is not under application</a:t>
            </a:r>
            <a:r>
              <a:rPr lang="ja-JP" altLang="en-GB" dirty="0">
                <a:ea typeface="ＭＳ Ｐゴシック" charset="-128"/>
              </a:rPr>
              <a:t>’</a:t>
            </a:r>
            <a:r>
              <a:rPr lang="en-GB" altLang="ja-JP" dirty="0">
                <a:ea typeface="ＭＳ Ｐゴシック" charset="-128"/>
              </a:rPr>
              <a:t>s control</a:t>
            </a:r>
          </a:p>
          <a:p>
            <a:pPr marL="686891" lvl="1">
              <a:lnSpc>
                <a:spcPct val="95000"/>
              </a:lnSpc>
              <a:spcBef>
                <a:spcPts val="45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We control cooperation using </a:t>
            </a:r>
            <a:r>
              <a:rPr lang="en-GB" altLang="en-US" i="1" dirty="0">
                <a:solidFill>
                  <a:srgbClr val="993333"/>
                </a:solidFill>
                <a:ea typeface="ＭＳ Ｐゴシック" charset="-128"/>
              </a:rPr>
              <a:t>synchronization</a:t>
            </a:r>
          </a:p>
          <a:p>
            <a:pPr marL="1143377" lvl="2">
              <a:lnSpc>
                <a:spcPct val="95000"/>
              </a:lnSpc>
              <a:spcBef>
                <a:spcPts val="408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enables us to restrict the interleaving of executions</a:t>
            </a:r>
          </a:p>
        </p:txBody>
      </p:sp>
    </p:spTree>
    <p:extLst>
      <p:ext uri="{BB962C8B-B14F-4D97-AF65-F5344CB8AC3E}">
        <p14:creationId xmlns:p14="http://schemas.microsoft.com/office/powerpoint/2010/main" val="18019002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spinlock example - race </a:t>
            </a: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57762" y="1207070"/>
            <a:ext cx="8593055" cy="31297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 lIns="41472" rIns="41472">
            <a:spAutoFit/>
          </a:bodyPr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 err="1">
                <a:latin typeface="Courier New" charset="0"/>
              </a:rPr>
              <a:t>int</a:t>
            </a:r>
            <a:r>
              <a:rPr lang="en-US" altLang="en-US" sz="1400" dirty="0">
                <a:latin typeface="Courier New" charset="0"/>
              </a:rPr>
              <a:t> </a:t>
            </a:r>
            <a:r>
              <a:rPr lang="en-US" altLang="en-US" sz="1400" dirty="0" err="1" smtClean="0">
                <a:latin typeface="Courier New" charset="0"/>
              </a:rPr>
              <a:t>lockvar</a:t>
            </a:r>
            <a:r>
              <a:rPr lang="en-US" altLang="en-US" sz="1400" dirty="0" smtClean="0">
                <a:latin typeface="Courier New" charset="0"/>
              </a:rPr>
              <a:t>=0;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endParaRPr lang="en-US" altLang="en-US" sz="1400" dirty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 err="1" smtClean="0">
                <a:latin typeface="Courier New" charset="0"/>
              </a:rPr>
              <a:t>int</a:t>
            </a:r>
            <a:r>
              <a:rPr lang="en-US" altLang="en-US" sz="1400" dirty="0" smtClean="0">
                <a:latin typeface="Courier New" charset="0"/>
              </a:rPr>
              <a:t> </a:t>
            </a:r>
            <a:r>
              <a:rPr lang="en-US" altLang="en-US" sz="1400" dirty="0">
                <a:latin typeface="Courier New" charset="0"/>
              </a:rPr>
              <a:t>main(</a:t>
            </a:r>
            <a:r>
              <a:rPr lang="en-US" altLang="en-US" sz="1400" dirty="0" err="1">
                <a:latin typeface="Courier New" charset="0"/>
              </a:rPr>
              <a:t>int</a:t>
            </a:r>
            <a:r>
              <a:rPr lang="en-US" altLang="en-US" sz="1400" dirty="0">
                <a:latin typeface="Courier New" charset="0"/>
              </a:rPr>
              <a:t> </a:t>
            </a:r>
            <a:r>
              <a:rPr lang="en-US" altLang="en-US" sz="1400" dirty="0" err="1">
                <a:latin typeface="Courier New" charset="0"/>
              </a:rPr>
              <a:t>argc</a:t>
            </a:r>
            <a:r>
              <a:rPr lang="en-US" altLang="en-US" sz="1400" dirty="0">
                <a:latin typeface="Courier New" charset="0"/>
              </a:rPr>
              <a:t>, char *</a:t>
            </a:r>
            <a:r>
              <a:rPr lang="en-US" altLang="en-US" sz="1400" dirty="0" err="1">
                <a:latin typeface="Courier New" charset="0"/>
              </a:rPr>
              <a:t>argv</a:t>
            </a:r>
            <a:r>
              <a:rPr lang="en-US" altLang="en-US" sz="1400" dirty="0">
                <a:latin typeface="Courier New" charset="0"/>
              </a:rPr>
              <a:t>[]) </a:t>
            </a:r>
            <a:r>
              <a:rPr lang="en-US" altLang="en-US" sz="1400" dirty="0" smtClean="0">
                <a:latin typeface="Courier New" charset="0"/>
              </a:rPr>
              <a:t>{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is-IS" altLang="en-US" sz="1400" dirty="0" smtClean="0">
                <a:latin typeface="Courier New" charset="0"/>
              </a:rPr>
              <a:t>…...</a:t>
            </a:r>
            <a:endParaRPr lang="en-US" altLang="en-US" sz="1400" dirty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	for </a:t>
            </a:r>
            <a:r>
              <a:rPr lang="en-US" altLang="en-US" sz="1400" dirty="0">
                <a:latin typeface="Courier New" charset="0"/>
              </a:rPr>
              <a:t>(</a:t>
            </a:r>
            <a:r>
              <a:rPr lang="en-US" altLang="en-US" sz="1400" dirty="0" err="1">
                <a:latin typeface="Courier New" charset="0"/>
              </a:rPr>
              <a:t>i</a:t>
            </a:r>
            <a:r>
              <a:rPr lang="en-US" altLang="en-US" sz="1400" dirty="0">
                <a:latin typeface="Courier New" charset="0"/>
              </a:rPr>
              <a:t>=0; </a:t>
            </a:r>
            <a:r>
              <a:rPr lang="en-US" altLang="en-US" sz="1400" dirty="0" err="1">
                <a:latin typeface="Courier New" charset="0"/>
              </a:rPr>
              <a:t>i</a:t>
            </a:r>
            <a:r>
              <a:rPr lang="en-US" altLang="en-US" sz="1400" dirty="0">
                <a:latin typeface="Courier New" charset="0"/>
              </a:rPr>
              <a:t> &lt; </a:t>
            </a:r>
            <a:r>
              <a:rPr lang="en-US" altLang="en-US" sz="1400" dirty="0" err="1">
                <a:latin typeface="Courier New" charset="0"/>
              </a:rPr>
              <a:t>nthreads</a:t>
            </a:r>
            <a:r>
              <a:rPr lang="en-US" altLang="en-US" sz="1400" dirty="0">
                <a:latin typeface="Courier New" charset="0"/>
              </a:rPr>
              <a:t>; </a:t>
            </a:r>
            <a:r>
              <a:rPr lang="en-US" altLang="en-US" sz="1400" dirty="0" err="1">
                <a:latin typeface="Courier New" charset="0"/>
              </a:rPr>
              <a:t>i</a:t>
            </a:r>
            <a:r>
              <a:rPr lang="en-US" altLang="en-US" sz="1400" dirty="0">
                <a:latin typeface="Courier New" charset="0"/>
              </a:rPr>
              <a:t>++) {    </a:t>
            </a: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latin typeface="Courier New" charset="0"/>
              </a:rPr>
              <a:t>	p[</a:t>
            </a:r>
            <a:r>
              <a:rPr lang="en-US" altLang="en-US" sz="1400" dirty="0" err="1" smtClean="0">
                <a:latin typeface="Courier New" charset="0"/>
              </a:rPr>
              <a:t>i</a:t>
            </a:r>
            <a:r>
              <a:rPr lang="en-US" altLang="en-US" sz="1400" dirty="0">
                <a:latin typeface="Courier New" charset="0"/>
              </a:rPr>
              <a:t>] = </a:t>
            </a:r>
            <a:r>
              <a:rPr lang="en-US" altLang="en-US" sz="1400" dirty="0" err="1">
                <a:latin typeface="Courier New" charset="0"/>
              </a:rPr>
              <a:t>i</a:t>
            </a:r>
            <a:r>
              <a:rPr lang="en-US" altLang="en-US" sz="1400" dirty="0">
                <a:latin typeface="Courier New" charset="0"/>
              </a:rPr>
              <a:t>;    </a:t>
            </a: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latin typeface="Courier New" charset="0"/>
              </a:rPr>
              <a:t>	</a:t>
            </a:r>
            <a:r>
              <a:rPr lang="en-US" altLang="en-US" sz="1400" dirty="0" err="1" smtClean="0">
                <a:latin typeface="Courier New" charset="0"/>
              </a:rPr>
              <a:t>pthread_create</a:t>
            </a:r>
            <a:r>
              <a:rPr lang="en-US" altLang="en-US" sz="1400" dirty="0">
                <a:latin typeface="Courier New" charset="0"/>
              </a:rPr>
              <a:t>(&amp;t[</a:t>
            </a:r>
            <a:r>
              <a:rPr lang="en-US" altLang="en-US" sz="1400" dirty="0" err="1">
                <a:latin typeface="Courier New" charset="0"/>
              </a:rPr>
              <a:t>i</a:t>
            </a:r>
            <a:r>
              <a:rPr lang="en-US" altLang="en-US" sz="1400" dirty="0">
                <a:latin typeface="Courier New" charset="0"/>
              </a:rPr>
              <a:t>], NULL, increment, (void *) &amp;p[</a:t>
            </a:r>
            <a:r>
              <a:rPr lang="en-US" altLang="en-US" sz="1400" dirty="0" err="1">
                <a:latin typeface="Courier New" charset="0"/>
              </a:rPr>
              <a:t>i</a:t>
            </a:r>
            <a:r>
              <a:rPr lang="en-US" altLang="en-US" sz="1400" dirty="0">
                <a:latin typeface="Courier New" charset="0"/>
              </a:rPr>
              <a:t>]);  </a:t>
            </a: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latin typeface="Courier New" charset="0"/>
              </a:rPr>
              <a:t>}  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latin typeface="Courier New" charset="0"/>
              </a:rPr>
              <a:t>for </a:t>
            </a:r>
            <a:r>
              <a:rPr lang="en-US" altLang="en-US" sz="1400" dirty="0">
                <a:latin typeface="Courier New" charset="0"/>
              </a:rPr>
              <a:t>(</a:t>
            </a:r>
            <a:r>
              <a:rPr lang="en-US" altLang="en-US" sz="1400" dirty="0" err="1">
                <a:latin typeface="Courier New" charset="0"/>
              </a:rPr>
              <a:t>i</a:t>
            </a:r>
            <a:r>
              <a:rPr lang="en-US" altLang="en-US" sz="1400" dirty="0">
                <a:latin typeface="Courier New" charset="0"/>
              </a:rPr>
              <a:t>=0; </a:t>
            </a:r>
            <a:r>
              <a:rPr lang="en-US" altLang="en-US" sz="1400" dirty="0" err="1">
                <a:latin typeface="Courier New" charset="0"/>
              </a:rPr>
              <a:t>i</a:t>
            </a:r>
            <a:r>
              <a:rPr lang="en-US" altLang="en-US" sz="1400" dirty="0">
                <a:latin typeface="Courier New" charset="0"/>
              </a:rPr>
              <a:t> &lt; </a:t>
            </a:r>
            <a:r>
              <a:rPr lang="en-US" altLang="en-US" sz="1400" dirty="0" err="1">
                <a:latin typeface="Courier New" charset="0"/>
              </a:rPr>
              <a:t>nthreads</a:t>
            </a:r>
            <a:r>
              <a:rPr lang="en-US" altLang="en-US" sz="1400" dirty="0">
                <a:latin typeface="Courier New" charset="0"/>
              </a:rPr>
              <a:t>; </a:t>
            </a:r>
            <a:r>
              <a:rPr lang="en-US" altLang="en-US" sz="1400" dirty="0" err="1">
                <a:latin typeface="Courier New" charset="0"/>
              </a:rPr>
              <a:t>i</a:t>
            </a:r>
            <a:r>
              <a:rPr lang="en-US" altLang="en-US" sz="1400" dirty="0">
                <a:latin typeface="Courier New" charset="0"/>
              </a:rPr>
              <a:t>++) </a:t>
            </a:r>
            <a:r>
              <a:rPr lang="en-US" altLang="en-US" sz="1400" dirty="0" smtClean="0">
                <a:latin typeface="Courier New" charset="0"/>
              </a:rPr>
              <a:t>{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latin typeface="Courier New" charset="0"/>
              </a:rPr>
              <a:t>	</a:t>
            </a:r>
            <a:r>
              <a:rPr lang="en-US" altLang="en-US" sz="1400" dirty="0" err="1" smtClean="0">
                <a:latin typeface="Courier New" charset="0"/>
              </a:rPr>
              <a:t>pthread_join</a:t>
            </a:r>
            <a:r>
              <a:rPr lang="en-US" altLang="en-US" sz="1400" dirty="0" smtClean="0">
                <a:latin typeface="Courier New" charset="0"/>
              </a:rPr>
              <a:t>(t[</a:t>
            </a:r>
            <a:r>
              <a:rPr lang="en-US" altLang="en-US" sz="1400" dirty="0" err="1" smtClean="0">
                <a:latin typeface="Courier New" charset="0"/>
              </a:rPr>
              <a:t>i</a:t>
            </a:r>
            <a:r>
              <a:rPr lang="en-US" altLang="en-US" sz="1400" dirty="0">
                <a:latin typeface="Courier New" charset="0"/>
              </a:rPr>
              <a:t>], NULL);  </a:t>
            </a: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latin typeface="Courier New" charset="0"/>
              </a:rPr>
              <a:t>}  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err="1" smtClean="0">
                <a:latin typeface="Courier New" charset="0"/>
              </a:rPr>
              <a:t>printf</a:t>
            </a:r>
            <a:r>
              <a:rPr lang="en-US" altLang="en-US" sz="1400" dirty="0">
                <a:latin typeface="Courier New" charset="0"/>
              </a:rPr>
              <a:t>("Expected: %d, Result: %d\n", </a:t>
            </a:r>
            <a:r>
              <a:rPr lang="en-US" altLang="en-US" sz="1400" dirty="0" err="1">
                <a:latin typeface="Courier New" charset="0"/>
              </a:rPr>
              <a:t>nthreads</a:t>
            </a:r>
            <a:r>
              <a:rPr lang="en-US" altLang="en-US" sz="1400" dirty="0">
                <a:latin typeface="Courier New" charset="0"/>
              </a:rPr>
              <a:t>*INCR, x);  </a:t>
            </a: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latin typeface="Courier New" charset="0"/>
              </a:rPr>
              <a:t>return </a:t>
            </a:r>
            <a:r>
              <a:rPr lang="en-US" altLang="en-US" sz="1400" dirty="0">
                <a:latin typeface="Courier New" charset="0"/>
              </a:rPr>
              <a:t>0</a:t>
            </a:r>
            <a:r>
              <a:rPr lang="en-US" altLang="en-US" sz="1400" dirty="0" smtClean="0">
                <a:latin typeface="Courier New" charset="0"/>
              </a:rPr>
              <a:t>;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7762" y="4575733"/>
            <a:ext cx="8593055" cy="191475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 lIns="41472" rIns="41472">
            <a:spAutoFit/>
          </a:bodyPr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void *increment(void *p){  </a:t>
            </a: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err="1" smtClean="0">
                <a:latin typeface="Courier New" charset="0"/>
              </a:rPr>
              <a:t>int</a:t>
            </a:r>
            <a:r>
              <a:rPr lang="en-US" altLang="en-US" sz="1400" dirty="0" smtClean="0">
                <a:latin typeface="Courier New" charset="0"/>
              </a:rPr>
              <a:t> </a:t>
            </a:r>
            <a:r>
              <a:rPr lang="en-US" altLang="en-US" sz="1400" dirty="0">
                <a:latin typeface="Courier New" charset="0"/>
              </a:rPr>
              <a:t>n = * (</a:t>
            </a:r>
            <a:r>
              <a:rPr lang="en-US" altLang="en-US" sz="1400" dirty="0" err="1">
                <a:latin typeface="Courier New" charset="0"/>
              </a:rPr>
              <a:t>int</a:t>
            </a:r>
            <a:r>
              <a:rPr lang="en-US" altLang="en-US" sz="1400" dirty="0">
                <a:latin typeface="Courier New" charset="0"/>
              </a:rPr>
              <a:t> *)p;  </a:t>
            </a:r>
            <a:r>
              <a:rPr lang="en-US" altLang="en-US" sz="1400" dirty="0" err="1">
                <a:latin typeface="Courier New" charset="0"/>
              </a:rPr>
              <a:t>int</a:t>
            </a:r>
            <a:r>
              <a:rPr lang="en-US" altLang="en-US" sz="1400" dirty="0">
                <a:latin typeface="Courier New" charset="0"/>
              </a:rPr>
              <a:t> </a:t>
            </a:r>
            <a:r>
              <a:rPr lang="en-US" altLang="en-US" sz="1400" dirty="0" err="1">
                <a:latin typeface="Courier New" charset="0"/>
              </a:rPr>
              <a:t>i</a:t>
            </a:r>
            <a:r>
              <a:rPr lang="en-US" altLang="en-US" sz="1400" dirty="0">
                <a:latin typeface="Courier New" charset="0"/>
              </a:rPr>
              <a:t>;  </a:t>
            </a: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latin typeface="Courier New" charset="0"/>
              </a:rPr>
              <a:t>for </a:t>
            </a:r>
            <a:r>
              <a:rPr lang="en-US" altLang="en-US" sz="1400" dirty="0">
                <a:latin typeface="Courier New" charset="0"/>
              </a:rPr>
              <a:t>(</a:t>
            </a:r>
            <a:r>
              <a:rPr lang="en-US" altLang="en-US" sz="1400" dirty="0" err="1">
                <a:latin typeface="Courier New" charset="0"/>
              </a:rPr>
              <a:t>i</a:t>
            </a:r>
            <a:r>
              <a:rPr lang="en-US" altLang="en-US" sz="1400" dirty="0">
                <a:latin typeface="Courier New" charset="0"/>
              </a:rPr>
              <a:t>=0; </a:t>
            </a:r>
            <a:r>
              <a:rPr lang="en-US" altLang="en-US" sz="1400" dirty="0" err="1">
                <a:latin typeface="Courier New" charset="0"/>
              </a:rPr>
              <a:t>i</a:t>
            </a:r>
            <a:r>
              <a:rPr lang="en-US" altLang="en-US" sz="1400" dirty="0">
                <a:latin typeface="Courier New" charset="0"/>
              </a:rPr>
              <a:t> &lt; INCR; </a:t>
            </a:r>
            <a:r>
              <a:rPr lang="en-US" altLang="en-US" sz="1400" dirty="0" err="1">
                <a:latin typeface="Courier New" charset="0"/>
              </a:rPr>
              <a:t>i</a:t>
            </a:r>
            <a:r>
              <a:rPr lang="en-US" altLang="en-US" sz="1400" dirty="0">
                <a:latin typeface="Courier New" charset="0"/>
              </a:rPr>
              <a:t>++) {    </a:t>
            </a: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latin typeface="Courier New" charset="0"/>
              </a:rPr>
              <a:t>	lock</a:t>
            </a:r>
            <a:r>
              <a:rPr lang="en-US" altLang="en-US" sz="1400" dirty="0">
                <a:latin typeface="Courier New" charset="0"/>
              </a:rPr>
              <a:t>(&amp;</a:t>
            </a:r>
            <a:r>
              <a:rPr lang="en-US" altLang="en-US" sz="1400" dirty="0" err="1">
                <a:latin typeface="Courier New" charset="0"/>
              </a:rPr>
              <a:t>lockvar</a:t>
            </a:r>
            <a:r>
              <a:rPr lang="en-US" altLang="en-US" sz="1400" dirty="0">
                <a:latin typeface="Courier New" charset="0"/>
              </a:rPr>
              <a:t>);    </a:t>
            </a: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latin typeface="Courier New" charset="0"/>
              </a:rPr>
              <a:t>	x </a:t>
            </a:r>
            <a:r>
              <a:rPr lang="en-US" altLang="en-US" sz="1400" dirty="0">
                <a:latin typeface="Courier New" charset="0"/>
              </a:rPr>
              <a:t>= x + 1;    </a:t>
            </a: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latin typeface="Courier New" charset="0"/>
              </a:rPr>
              <a:t>	unlock</a:t>
            </a:r>
            <a:r>
              <a:rPr lang="en-US" altLang="en-US" sz="1400" dirty="0">
                <a:latin typeface="Courier New" charset="0"/>
              </a:rPr>
              <a:t>(&amp;</a:t>
            </a:r>
            <a:r>
              <a:rPr lang="en-US" altLang="en-US" sz="1400" dirty="0" err="1">
                <a:latin typeface="Courier New" charset="0"/>
              </a:rPr>
              <a:t>lockvar</a:t>
            </a:r>
            <a:r>
              <a:rPr lang="en-US" altLang="en-US" sz="1400" dirty="0">
                <a:latin typeface="Courier New" charset="0"/>
              </a:rPr>
              <a:t>);  </a:t>
            </a: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latin typeface="Courier New" charset="0"/>
              </a:rPr>
              <a:t>}  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err="1" smtClean="0">
                <a:latin typeface="Courier New" charset="0"/>
              </a:rPr>
              <a:t>printf</a:t>
            </a:r>
            <a:r>
              <a:rPr lang="en-US" altLang="en-US" sz="1400" dirty="0">
                <a:latin typeface="Courier New" charset="0"/>
              </a:rPr>
              <a:t>("%d finished\n", n</a:t>
            </a:r>
            <a:r>
              <a:rPr lang="en-US" altLang="en-US" sz="1400" dirty="0" smtClean="0">
                <a:latin typeface="Courier New" charset="0"/>
              </a:rPr>
              <a:t>);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869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spinlock example - race</a:t>
            </a: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57762" y="1207070"/>
            <a:ext cx="8593055" cy="130728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 lIns="41472" rIns="41472">
            <a:spAutoFit/>
          </a:bodyPr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void lock(</a:t>
            </a:r>
            <a:r>
              <a:rPr lang="en-US" altLang="en-US" sz="1400" dirty="0" err="1">
                <a:latin typeface="Courier New" charset="0"/>
              </a:rPr>
              <a:t>int</a:t>
            </a:r>
            <a:r>
              <a:rPr lang="en-US" altLang="en-US" sz="1400" dirty="0">
                <a:latin typeface="Courier New" charset="0"/>
              </a:rPr>
              <a:t> *</a:t>
            </a:r>
            <a:r>
              <a:rPr lang="en-US" altLang="en-US" sz="1400" dirty="0" err="1">
                <a:latin typeface="Courier New" charset="0"/>
              </a:rPr>
              <a:t>lockvar</a:t>
            </a:r>
            <a:r>
              <a:rPr lang="en-US" altLang="en-US" sz="1400" dirty="0">
                <a:latin typeface="Courier New" charset="0"/>
              </a:rPr>
              <a:t>) {  </a:t>
            </a: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latin typeface="Courier New" charset="0"/>
              </a:rPr>
              <a:t>while </a:t>
            </a:r>
            <a:r>
              <a:rPr lang="en-US" altLang="en-US" sz="1400" dirty="0">
                <a:latin typeface="Courier New" charset="0"/>
              </a:rPr>
              <a:t>(*</a:t>
            </a:r>
            <a:r>
              <a:rPr lang="en-US" altLang="en-US" sz="1400" dirty="0" err="1">
                <a:latin typeface="Courier New" charset="0"/>
              </a:rPr>
              <a:t>lockvar</a:t>
            </a:r>
            <a:r>
              <a:rPr lang="en-US" altLang="en-US" sz="1400" dirty="0">
                <a:latin typeface="Courier New" charset="0"/>
              </a:rPr>
              <a:t>)    </a:t>
            </a: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latin typeface="Courier New" charset="0"/>
              </a:rPr>
              <a:t>	/*  </a:t>
            </a:r>
            <a:r>
              <a:rPr lang="en-US" altLang="en-US" sz="1400" dirty="0">
                <a:latin typeface="Courier New" charset="0"/>
              </a:rPr>
              <a:t>nothing */ ;  </a:t>
            </a: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/* </a:t>
            </a:r>
            <a:r>
              <a:rPr lang="en-US" altLang="en-US" sz="1400" dirty="0">
                <a:latin typeface="Courier New" charset="0"/>
              </a:rPr>
              <a:t>race condition between the test and </a:t>
            </a:r>
            <a:r>
              <a:rPr lang="en-US" altLang="en-US" sz="1400" dirty="0" smtClean="0">
                <a:latin typeface="Courier New" charset="0"/>
              </a:rPr>
              <a:t>the </a:t>
            </a:r>
            <a:r>
              <a:rPr lang="en-US" altLang="en-US" sz="1400" dirty="0">
                <a:latin typeface="Courier New" charset="0"/>
              </a:rPr>
              <a:t>following assignment */  </a:t>
            </a: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latin typeface="Courier New" charset="0"/>
              </a:rPr>
              <a:t>*</a:t>
            </a:r>
            <a:r>
              <a:rPr lang="en-US" altLang="en-US" sz="1400" dirty="0" err="1">
                <a:latin typeface="Courier New" charset="0"/>
              </a:rPr>
              <a:t>lockvar</a:t>
            </a:r>
            <a:r>
              <a:rPr lang="en-US" altLang="en-US" sz="1400" dirty="0">
                <a:latin typeface="Courier New" charset="0"/>
              </a:rPr>
              <a:t> = 1</a:t>
            </a:r>
            <a:r>
              <a:rPr lang="en-US" altLang="en-US" sz="1400" dirty="0" smtClean="0">
                <a:latin typeface="Courier New" charset="0"/>
              </a:rPr>
              <a:t>;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7762" y="2682539"/>
            <a:ext cx="8593055" cy="7030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 lIns="41472" rIns="41472">
            <a:spAutoFit/>
          </a:bodyPr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void unlock(</a:t>
            </a:r>
            <a:r>
              <a:rPr lang="en-US" altLang="en-US" sz="1400" dirty="0" err="1">
                <a:latin typeface="Courier New" charset="0"/>
              </a:rPr>
              <a:t>int</a:t>
            </a:r>
            <a:r>
              <a:rPr lang="en-US" altLang="en-US" sz="1400" dirty="0">
                <a:latin typeface="Courier New" charset="0"/>
              </a:rPr>
              <a:t> *</a:t>
            </a:r>
            <a:r>
              <a:rPr lang="en-US" altLang="en-US" sz="1400" dirty="0" err="1">
                <a:latin typeface="Courier New" charset="0"/>
              </a:rPr>
              <a:t>lockvar</a:t>
            </a:r>
            <a:r>
              <a:rPr lang="en-US" altLang="en-US" sz="1400" dirty="0">
                <a:latin typeface="Courier New" charset="0"/>
              </a:rPr>
              <a:t>) {  </a:t>
            </a: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latin typeface="Courier New" charset="0"/>
              </a:rPr>
              <a:t>*</a:t>
            </a:r>
            <a:r>
              <a:rPr lang="en-US" altLang="en-US" sz="1400" dirty="0" err="1">
                <a:latin typeface="Courier New" charset="0"/>
              </a:rPr>
              <a:t>lockvar</a:t>
            </a:r>
            <a:r>
              <a:rPr lang="en-US" altLang="en-US" sz="1400" dirty="0">
                <a:latin typeface="Courier New" charset="0"/>
              </a:rPr>
              <a:t> = 0</a:t>
            </a:r>
            <a:r>
              <a:rPr lang="en-US" altLang="en-US" sz="1400" dirty="0" smtClean="0">
                <a:latin typeface="Courier New" charset="0"/>
              </a:rPr>
              <a:t>;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7761" y="3672066"/>
            <a:ext cx="8593055" cy="2117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 lIns="41472" rIns="41472">
            <a:spAutoFit/>
          </a:bodyPr>
          <a:lstStyle/>
          <a:p>
            <a:pPr marL="285750" indent="-285750"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Char char="Ø"/>
            </a:pPr>
            <a:r>
              <a:rPr lang="en-US" altLang="en-US" sz="1400" dirty="0" smtClean="0">
                <a:latin typeface="Courier New" charset="0"/>
              </a:rPr>
              <a:t>./spinlock-race</a:t>
            </a:r>
          </a:p>
          <a:p>
            <a:pPr marL="285750" indent="-285750"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Char char="Ø"/>
            </a:pPr>
            <a:r>
              <a:rPr lang="en-US" altLang="en-US" sz="1400" dirty="0" smtClean="0">
                <a:latin typeface="Courier New" charset="0"/>
              </a:rPr>
              <a:t>0 finished</a:t>
            </a:r>
          </a:p>
          <a:p>
            <a:pPr marL="285750" indent="-285750"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Char char="Ø"/>
            </a:pPr>
            <a:r>
              <a:rPr lang="en-US" altLang="en-US" sz="1400" dirty="0" smtClean="0">
                <a:latin typeface="Courier New" charset="0"/>
              </a:rPr>
              <a:t>1 finished</a:t>
            </a:r>
          </a:p>
          <a:p>
            <a:pPr marL="285750" indent="-285750"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Char char="Ø"/>
            </a:pPr>
            <a:r>
              <a:rPr lang="en-US" altLang="en-US" sz="1400" dirty="0" smtClean="0">
                <a:latin typeface="Courier New" charset="0"/>
              </a:rPr>
              <a:t>Expected</a:t>
            </a:r>
            <a:r>
              <a:rPr lang="en-US" altLang="en-US" sz="1400" dirty="0">
                <a:latin typeface="Courier New" charset="0"/>
              </a:rPr>
              <a:t>: 2000000, Result: </a:t>
            </a:r>
            <a:r>
              <a:rPr lang="en-US" altLang="en-US" sz="1400" dirty="0" smtClean="0">
                <a:latin typeface="Courier New" charset="0"/>
              </a:rPr>
              <a:t>1062983</a:t>
            </a:r>
          </a:p>
          <a:p>
            <a:pPr marL="285750" indent="-285750"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Char char="Ø"/>
            </a:pPr>
            <a:endParaRPr lang="en-US" altLang="en-US" sz="1400" dirty="0" smtClean="0">
              <a:latin typeface="Courier New" charset="0"/>
            </a:endParaRPr>
          </a:p>
          <a:p>
            <a:pPr marL="285750" indent="-285750"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Char char="Ø"/>
            </a:pPr>
            <a:r>
              <a:rPr lang="en-US" altLang="en-US" sz="1400" dirty="0">
                <a:latin typeface="Courier New" charset="0"/>
              </a:rPr>
              <a:t>./</a:t>
            </a:r>
            <a:r>
              <a:rPr lang="en-US" altLang="en-US" sz="1400" dirty="0" smtClean="0">
                <a:latin typeface="Courier New" charset="0"/>
              </a:rPr>
              <a:t>spinlock-race</a:t>
            </a:r>
          </a:p>
          <a:p>
            <a:pPr marL="285750" indent="-285750"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Char char="Ø"/>
            </a:pPr>
            <a:r>
              <a:rPr lang="en-US" altLang="en-US" sz="1400" dirty="0" smtClean="0">
                <a:latin typeface="Courier New" charset="0"/>
              </a:rPr>
              <a:t>0 finished</a:t>
            </a:r>
          </a:p>
          <a:p>
            <a:pPr marL="285750" indent="-285750"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Char char="Ø"/>
            </a:pPr>
            <a:r>
              <a:rPr lang="en-US" altLang="en-US" sz="1400" dirty="0" smtClean="0">
                <a:latin typeface="Courier New" charset="0"/>
              </a:rPr>
              <a:t>1 finished</a:t>
            </a:r>
          </a:p>
          <a:p>
            <a:pPr marL="285750" indent="-285750"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Char char="Ø"/>
            </a:pPr>
            <a:r>
              <a:rPr lang="en-US" altLang="en-US" sz="1400" dirty="0" smtClean="0">
                <a:latin typeface="Courier New" charset="0"/>
              </a:rPr>
              <a:t>Expected</a:t>
            </a:r>
            <a:r>
              <a:rPr lang="en-US" altLang="en-US" sz="1400" dirty="0">
                <a:latin typeface="Courier New" charset="0"/>
              </a:rPr>
              <a:t>: 2000000, Result: </a:t>
            </a:r>
            <a:r>
              <a:rPr lang="en-US" altLang="en-US" sz="1400" dirty="0" smtClean="0">
                <a:latin typeface="Courier New" charset="0"/>
              </a:rPr>
              <a:t>1060825</a:t>
            </a:r>
          </a:p>
          <a:p>
            <a:pPr marL="285750" indent="-285750"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Char char="Ø"/>
            </a:pPr>
            <a:endParaRPr lang="en-US" altLang="en-US" sz="1400" dirty="0" smtClean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44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>
                <a:ea typeface="ＭＳ Ｐゴシック" charset="-128"/>
              </a:rPr>
              <a:t>Implementing Spinlocks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Problem is that the internals of the </a:t>
            </a:r>
            <a:r>
              <a:rPr lang="en-GB" altLang="en-US" dirty="0" smtClean="0">
                <a:solidFill>
                  <a:srgbClr val="2323DC"/>
                </a:solidFill>
                <a:ea typeface="ＭＳ Ｐゴシック" charset="-128"/>
              </a:rPr>
              <a:t>lock/unlock </a:t>
            </a:r>
            <a:r>
              <a:rPr lang="en-GB" altLang="en-US" dirty="0">
                <a:ea typeface="ＭＳ Ｐゴシック" charset="-128"/>
              </a:rPr>
              <a:t>have critical sections too!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The </a:t>
            </a:r>
            <a:r>
              <a:rPr lang="en-GB" altLang="en-US" b="1" dirty="0" smtClean="0">
                <a:solidFill>
                  <a:srgbClr val="2323DC"/>
                </a:solidFill>
                <a:latin typeface="Courier" charset="0"/>
                <a:ea typeface="Courier" charset="0"/>
                <a:cs typeface="Courier" charset="0"/>
              </a:rPr>
              <a:t>lock()</a:t>
            </a:r>
            <a:r>
              <a:rPr lang="en-GB" alt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altLang="en-US" dirty="0">
                <a:ea typeface="ＭＳ Ｐゴシック" charset="-128"/>
              </a:rPr>
              <a:t>and </a:t>
            </a:r>
            <a:r>
              <a:rPr lang="en-GB" altLang="en-US" b="1" dirty="0" smtClean="0">
                <a:solidFill>
                  <a:srgbClr val="2323DC"/>
                </a:solidFill>
                <a:latin typeface="Courier" charset="0"/>
                <a:ea typeface="Courier" charset="0"/>
                <a:cs typeface="Courier" charset="0"/>
              </a:rPr>
              <a:t>unlock()</a:t>
            </a:r>
            <a:r>
              <a:rPr lang="en-GB" alt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altLang="en-US" dirty="0">
                <a:ea typeface="ＭＳ Ｐゴシック" charset="-128"/>
              </a:rPr>
              <a:t>actions must be </a:t>
            </a:r>
            <a:r>
              <a:rPr lang="en-GB" altLang="en-US" i="1" dirty="0">
                <a:solidFill>
                  <a:srgbClr val="993333"/>
                </a:solidFill>
                <a:ea typeface="ＭＳ Ｐゴシック" charset="-128"/>
              </a:rPr>
              <a:t>atomic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i="1" dirty="0">
                <a:solidFill>
                  <a:srgbClr val="993333"/>
                </a:solidFill>
                <a:ea typeface="ＭＳ Ｐゴシック" charset="-128"/>
              </a:rPr>
              <a:t>Atomic</a:t>
            </a:r>
            <a:r>
              <a:rPr lang="en-GB" altLang="en-US" dirty="0">
                <a:ea typeface="ＭＳ Ｐゴシック" charset="-128"/>
              </a:rPr>
              <a:t> means that the code cannot be interrupted during execution</a:t>
            </a:r>
          </a:p>
          <a:p>
            <a:pPr marL="1143377" lvl="2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ja-JP" altLang="en-GB" dirty="0">
                <a:solidFill>
                  <a:srgbClr val="2323DC"/>
                </a:solidFill>
                <a:ea typeface="ＭＳ Ｐゴシック" charset="-128"/>
              </a:rPr>
              <a:t>“</a:t>
            </a:r>
            <a:r>
              <a:rPr lang="en-GB" altLang="ja-JP" dirty="0">
                <a:solidFill>
                  <a:srgbClr val="2323DC"/>
                </a:solidFill>
                <a:ea typeface="ＭＳ Ｐゴシック" charset="-128"/>
              </a:rPr>
              <a:t>All or nothing</a:t>
            </a:r>
            <a:r>
              <a:rPr lang="ja-JP" altLang="en-GB" dirty="0">
                <a:solidFill>
                  <a:srgbClr val="2323DC"/>
                </a:solidFill>
                <a:ea typeface="ＭＳ Ｐゴシック" charset="-128"/>
              </a:rPr>
              <a:t>”</a:t>
            </a:r>
            <a:r>
              <a:rPr lang="en-GB" altLang="ja-JP" dirty="0">
                <a:solidFill>
                  <a:srgbClr val="2323DC"/>
                </a:solidFill>
                <a:ea typeface="ＭＳ Ｐゴシック" charset="-128"/>
              </a:rPr>
              <a:t> execution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solidFill>
                  <a:srgbClr val="333333"/>
                </a:solidFill>
                <a:ea typeface="ＭＳ Ｐゴシック" charset="-128"/>
              </a:rPr>
              <a:t>Doing this requires help from hardware!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solidFill>
                  <a:srgbClr val="333333"/>
                </a:solidFill>
                <a:ea typeface="ＭＳ Ｐゴシック" charset="-128"/>
              </a:rPr>
              <a:t>Disabling interrupts</a:t>
            </a:r>
          </a:p>
          <a:p>
            <a:pPr marL="1143377" lvl="2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solidFill>
                  <a:srgbClr val="2323DC"/>
                </a:solidFill>
                <a:ea typeface="ＭＳ Ｐゴシック" charset="-128"/>
              </a:rPr>
              <a:t>Why does this prevent a context switch from occurring?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solidFill>
                  <a:srgbClr val="333333"/>
                </a:solidFill>
                <a:ea typeface="ＭＳ Ｐゴシック" charset="-128"/>
              </a:rPr>
              <a:t>Atomic instructions – CPU guarantees entire action will execute atomically</a:t>
            </a:r>
          </a:p>
          <a:p>
            <a:pPr marL="1143377" lvl="2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 smtClean="0">
                <a:solidFill>
                  <a:srgbClr val="2323DC"/>
                </a:solidFill>
                <a:ea typeface="ＭＳ Ｐゴシック" charset="-128"/>
              </a:rPr>
              <a:t>Compare-and-exchange</a:t>
            </a:r>
          </a:p>
          <a:p>
            <a:pPr marL="1143377" lvl="2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 smtClean="0">
                <a:solidFill>
                  <a:srgbClr val="2323DC"/>
                </a:solidFill>
                <a:ea typeface="ＭＳ Ｐゴシック" charset="-128"/>
              </a:rPr>
              <a:t>Test-and-set</a:t>
            </a:r>
            <a:endParaRPr lang="en-GB" altLang="en-US" dirty="0">
              <a:solidFill>
                <a:srgbClr val="2323D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0473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Disabling Interrupts</a:t>
            </a:r>
          </a:p>
        </p:txBody>
      </p:sp>
      <p:sp>
        <p:nvSpPr>
          <p:cNvPr id="6758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An alternative to spinlocks: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 smtClean="0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686891" lvl="1">
              <a:lnSpc>
                <a:spcPct val="95000"/>
              </a:lnSpc>
              <a:buNone/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Can two threads </a:t>
            </a:r>
            <a:r>
              <a:rPr lang="en-GB" altLang="en-US" dirty="0" smtClean="0">
                <a:ea typeface="ＭＳ Ｐゴシック" charset="-128"/>
              </a:rPr>
              <a:t>disable/re-enable </a:t>
            </a:r>
            <a:r>
              <a:rPr lang="en-GB" altLang="en-US" dirty="0">
                <a:ea typeface="ＭＳ Ｐゴシック" charset="-128"/>
              </a:rPr>
              <a:t>interrupts at the same time?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What's wrong with this approach?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45066" y="2028021"/>
            <a:ext cx="5250353" cy="2689920"/>
            <a:chOff x="1562401" y="1123560"/>
            <a:chExt cx="5004001" cy="2689920"/>
          </a:xfrm>
          <a:solidFill>
            <a:srgbClr val="F6F5BD"/>
          </a:solidFill>
        </p:grpSpPr>
        <p:sp>
          <p:nvSpPr>
            <p:cNvPr id="67586" name="AutoShape 3"/>
            <p:cNvSpPr>
              <a:spLocks noChangeArrowheads="1"/>
            </p:cNvSpPr>
            <p:nvPr/>
          </p:nvSpPr>
          <p:spPr bwMode="auto">
            <a:xfrm>
              <a:off x="1562401" y="1123560"/>
              <a:ext cx="5004000" cy="2689920"/>
            </a:xfrm>
            <a:prstGeom prst="roundRect">
              <a:avLst>
                <a:gd name="adj" fmla="val 51"/>
              </a:avLst>
            </a:prstGeom>
            <a:grpFill/>
            <a:ln w="126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US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67588" name="Text Box 5"/>
            <p:cNvSpPr txBox="1">
              <a:spLocks noChangeArrowheads="1"/>
            </p:cNvSpPr>
            <p:nvPr/>
          </p:nvSpPr>
          <p:spPr bwMode="auto">
            <a:xfrm>
              <a:off x="1758241" y="1156681"/>
              <a:ext cx="4808161" cy="26236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41472" tIns="42452" rIns="41472" bIns="42452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 dirty="0" err="1">
                  <a:latin typeface="Courier New" charset="0"/>
                </a:rPr>
                <a:t>struct</a:t>
              </a:r>
              <a:r>
                <a:rPr lang="en-GB" altLang="en-US" sz="1633" dirty="0">
                  <a:latin typeface="Courier New" charset="0"/>
                </a:rPr>
                <a:t> </a:t>
              </a:r>
              <a:r>
                <a:rPr lang="en-GB" altLang="en-US" sz="1633" dirty="0" err="1" smtClean="0">
                  <a:latin typeface="Courier New" charset="0"/>
                </a:rPr>
                <a:t>lock_type</a:t>
              </a:r>
              <a:r>
                <a:rPr lang="en-GB" altLang="en-US" sz="1633" dirty="0" smtClean="0">
                  <a:latin typeface="Courier New" charset="0"/>
                </a:rPr>
                <a:t> </a:t>
              </a:r>
              <a:r>
                <a:rPr lang="en-GB" altLang="en-US" sz="1633" dirty="0">
                  <a:latin typeface="Courier New" charset="0"/>
                </a:rPr>
                <a:t>{  </a:t>
              </a: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 dirty="0">
                  <a:solidFill>
                    <a:srgbClr val="2323DC"/>
                  </a:solidFill>
                  <a:latin typeface="Courier New" charset="0"/>
                </a:rPr>
                <a:t>  // Note – no state!</a:t>
              </a: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 dirty="0">
                  <a:latin typeface="Courier New" charset="0"/>
                </a:rPr>
                <a:t>}</a:t>
              </a: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 dirty="0">
                  <a:latin typeface="Courier New" charset="0"/>
                </a:rPr>
                <a:t>void </a:t>
              </a:r>
              <a:r>
                <a:rPr lang="en-GB" altLang="en-US" sz="1633" dirty="0" smtClean="0">
                  <a:latin typeface="Courier New" charset="0"/>
                </a:rPr>
                <a:t>lock() </a:t>
              </a:r>
              <a:r>
                <a:rPr lang="en-GB" altLang="en-US" sz="1633" dirty="0">
                  <a:latin typeface="Courier New" charset="0"/>
                </a:rPr>
                <a:t>{</a:t>
              </a: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 dirty="0">
                  <a:latin typeface="Courier New" charset="0"/>
                </a:rPr>
                <a:t>   cli();   // disable interrupts</a:t>
              </a: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 dirty="0">
                  <a:latin typeface="Courier New" charset="0"/>
                </a:rPr>
                <a:t>}</a:t>
              </a: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 dirty="0">
                  <a:latin typeface="Courier New" charset="0"/>
                </a:rPr>
                <a:t>void </a:t>
              </a:r>
              <a:r>
                <a:rPr lang="en-GB" altLang="en-US" sz="1633" dirty="0" smtClean="0">
                  <a:latin typeface="Courier New" charset="0"/>
                </a:rPr>
                <a:t>unlock() </a:t>
              </a:r>
              <a:r>
                <a:rPr lang="en-GB" altLang="en-US" sz="1633" dirty="0">
                  <a:latin typeface="Courier New" charset="0"/>
                </a:rPr>
                <a:t>{</a:t>
              </a: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 dirty="0">
                  <a:latin typeface="Courier New" charset="0"/>
                </a:rPr>
                <a:t>   </a:t>
              </a:r>
              <a:r>
                <a:rPr lang="en-GB" altLang="en-US" sz="1633" dirty="0" err="1">
                  <a:latin typeface="Courier New" charset="0"/>
                </a:rPr>
                <a:t>sti</a:t>
              </a:r>
              <a:r>
                <a:rPr lang="en-GB" altLang="en-US" sz="1633" dirty="0">
                  <a:latin typeface="Courier New" charset="0"/>
                </a:rPr>
                <a:t>();   // </a:t>
              </a:r>
              <a:r>
                <a:rPr lang="en-GB" altLang="en-US" sz="1633" dirty="0" smtClean="0">
                  <a:latin typeface="Courier New" charset="0"/>
                </a:rPr>
                <a:t>re-enable </a:t>
              </a:r>
              <a:r>
                <a:rPr lang="en-GB" altLang="en-US" sz="1633" dirty="0" err="1">
                  <a:latin typeface="Courier New" charset="0"/>
                </a:rPr>
                <a:t>interupts</a:t>
              </a:r>
              <a:endParaRPr lang="en-GB" altLang="en-US" sz="1633" dirty="0">
                <a:latin typeface="Courier New" charset="0"/>
              </a:endParaRPr>
            </a:p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 dirty="0">
                  <a:latin typeface="Courier New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2831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Disabling Interrupts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5277264"/>
          </a:xfrm>
        </p:spPr>
        <p:txBody>
          <a:bodyPr>
            <a:normAutofit fontScale="92500" lnSpcReduction="10000"/>
          </a:bodyPr>
          <a:lstStyle/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An alternative to spinlocks: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 smtClean="0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 smtClean="0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Can two threads </a:t>
            </a:r>
            <a:r>
              <a:rPr lang="en-GB" altLang="en-US" dirty="0" smtClean="0">
                <a:ea typeface="ＭＳ Ｐゴシック" charset="-128"/>
              </a:rPr>
              <a:t>disable/re-enable </a:t>
            </a:r>
            <a:r>
              <a:rPr lang="en-GB" altLang="en-US" dirty="0">
                <a:ea typeface="ＭＳ Ｐゴシック" charset="-128"/>
              </a:rPr>
              <a:t>interrupts at the same time?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What's wrong with this approach?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Can only be implemented at kernel level (why?)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Inefficient on a multiprocessor system (why?)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All locks in the system are mutually exclusive</a:t>
            </a:r>
          </a:p>
          <a:p>
            <a:pPr marL="1143377" lvl="2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No separation between different locks for different bank accounts</a:t>
            </a: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1940907" y="1762967"/>
            <a:ext cx="5004000" cy="2623680"/>
          </a:xfrm>
          <a:prstGeom prst="rect">
            <a:avLst/>
          </a:prstGeom>
          <a:solidFill>
            <a:srgbClr val="F6F5BD"/>
          </a:solidFill>
          <a:ln>
            <a:solidFill>
              <a:srgbClr val="000000"/>
            </a:solidFill>
          </a:ln>
          <a:extLst/>
        </p:spPr>
        <p:txBody>
          <a:bodyPr lIns="41472" tIns="42452" rIns="41472" bIns="42452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 err="1">
                <a:latin typeface="Courier New" charset="0"/>
              </a:rPr>
              <a:t>struct</a:t>
            </a:r>
            <a:r>
              <a:rPr lang="en-GB" altLang="en-US" sz="1633" dirty="0">
                <a:latin typeface="Courier New" charset="0"/>
              </a:rPr>
              <a:t> </a:t>
            </a:r>
            <a:r>
              <a:rPr lang="en-GB" altLang="en-US" sz="1633" dirty="0" err="1" smtClean="0">
                <a:latin typeface="Courier New" charset="0"/>
              </a:rPr>
              <a:t>lock_type</a:t>
            </a:r>
            <a:r>
              <a:rPr lang="en-GB" altLang="en-US" sz="1633" dirty="0" smtClean="0">
                <a:latin typeface="Courier New" charset="0"/>
              </a:rPr>
              <a:t> </a:t>
            </a:r>
            <a:r>
              <a:rPr lang="en-GB" altLang="en-US" sz="1633" dirty="0">
                <a:latin typeface="Courier New" charset="0"/>
              </a:rPr>
              <a:t>{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solidFill>
                  <a:srgbClr val="2323DC"/>
                </a:solidFill>
                <a:latin typeface="Courier New" charset="0"/>
              </a:rPr>
              <a:t>  // Note – no state!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}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void </a:t>
            </a:r>
            <a:r>
              <a:rPr lang="en-GB" altLang="en-US" sz="1633" dirty="0" smtClean="0">
                <a:latin typeface="Courier New" charset="0"/>
              </a:rPr>
              <a:t>lock() </a:t>
            </a:r>
            <a:r>
              <a:rPr lang="en-GB" altLang="en-US" sz="1633" dirty="0">
                <a:latin typeface="Courier New" charset="0"/>
              </a:rPr>
              <a:t>{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   cli();   // disable interrupts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}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void </a:t>
            </a:r>
            <a:r>
              <a:rPr lang="en-GB" altLang="en-US" sz="1633" dirty="0" smtClean="0">
                <a:latin typeface="Courier New" charset="0"/>
              </a:rPr>
              <a:t>unlock() </a:t>
            </a:r>
            <a:r>
              <a:rPr lang="en-GB" altLang="en-US" sz="1633" dirty="0">
                <a:latin typeface="Courier New" charset="0"/>
              </a:rPr>
              <a:t>{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   </a:t>
            </a:r>
            <a:r>
              <a:rPr lang="en-GB" altLang="en-US" sz="1633" dirty="0" err="1">
                <a:latin typeface="Courier New" charset="0"/>
              </a:rPr>
              <a:t>sti</a:t>
            </a:r>
            <a:r>
              <a:rPr lang="en-GB" altLang="en-US" sz="1633" dirty="0">
                <a:latin typeface="Courier New" charset="0"/>
              </a:rPr>
              <a:t>();   // </a:t>
            </a:r>
            <a:r>
              <a:rPr lang="en-GB" altLang="en-US" sz="1633" dirty="0" smtClean="0">
                <a:latin typeface="Courier New" charset="0"/>
              </a:rPr>
              <a:t>re-enable </a:t>
            </a:r>
            <a:r>
              <a:rPr lang="en-GB" altLang="en-US" sz="1633" dirty="0" err="1">
                <a:latin typeface="Courier New" charset="0"/>
              </a:rPr>
              <a:t>interupts</a:t>
            </a:r>
            <a:endParaRPr lang="en-GB" altLang="en-US" sz="1633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633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54176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en-US" dirty="0">
                <a:ea typeface="ＭＳ Ｐゴシック" charset="-128"/>
              </a:rPr>
              <a:t>x86: </a:t>
            </a:r>
            <a:r>
              <a:rPr lang="tr-TR" altLang="en-US" dirty="0" err="1" smtClean="0">
                <a:latin typeface="Courier" charset="0"/>
                <a:ea typeface="Courier" charset="0"/>
                <a:cs typeface="Courier" charset="0"/>
              </a:rPr>
              <a:t>cmpxchg</a:t>
            </a:r>
            <a:r>
              <a:rPr lang="tr-TR" dirty="0" smtClean="0"/>
              <a:t>—</a:t>
            </a:r>
            <a:r>
              <a:rPr lang="tr-TR" dirty="0" err="1" smtClean="0"/>
              <a:t>Compare</a:t>
            </a:r>
            <a:r>
              <a:rPr lang="tr-TR" dirty="0" smtClean="0"/>
              <a:t> </a:t>
            </a:r>
            <a:r>
              <a:rPr lang="tr-TR" dirty="0" err="1"/>
              <a:t>and</a:t>
            </a:r>
            <a:r>
              <a:rPr lang="tr-TR" dirty="0"/>
              <a:t> Exchange</a:t>
            </a:r>
            <a:endParaRPr lang="tr-TR" altLang="en-US" dirty="0">
              <a:ea typeface="ＭＳ Ｐゴシック" charset="-128"/>
            </a:endParaRP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000" b="1" dirty="0" err="1" smtClean="0">
                <a:latin typeface="Courier" charset="0"/>
                <a:ea typeface="Courier" charset="0"/>
                <a:cs typeface="Courier" charset="0"/>
              </a:rPr>
              <a:t>cmpxchg</a:t>
            </a:r>
            <a:r>
              <a:rPr lang="tr-TR" altLang="en-US" sz="2000" b="1" dirty="0">
                <a:latin typeface="Courier" charset="0"/>
                <a:ea typeface="Courier" charset="0"/>
                <a:cs typeface="Courier" charset="0"/>
              </a:rPr>
              <a:t> </a:t>
            </a:r>
            <a:r>
              <a:rPr lang="tr-TR" altLang="en-US" sz="2000" b="1" dirty="0" err="1" smtClean="0">
                <a:latin typeface="Courier" charset="0"/>
                <a:ea typeface="Courier" charset="0"/>
                <a:cs typeface="Courier" charset="0"/>
              </a:rPr>
              <a:t>src</a:t>
            </a:r>
            <a:r>
              <a:rPr lang="tr-TR" altLang="en-US" sz="2000" b="1" dirty="0" smtClean="0">
                <a:latin typeface="Courier" charset="0"/>
                <a:ea typeface="Courier" charset="0"/>
                <a:cs typeface="Courier" charset="0"/>
              </a:rPr>
              <a:t>, dest</a:t>
            </a:r>
            <a:r>
              <a:rPr lang="tr-TR" alt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; </a:t>
            </a:r>
          </a:p>
          <a:p>
            <a:pPr lvl="1"/>
            <a:r>
              <a:rPr lang="tr-TR" alt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Dest: </a:t>
            </a:r>
            <a:r>
              <a:rPr lang="tr-TR" alt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register</a:t>
            </a:r>
            <a:r>
              <a:rPr lang="tr-TR" alt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tr-TR" alt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or</a:t>
            </a:r>
            <a:r>
              <a:rPr lang="tr-TR" alt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tr-TR" alt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memory</a:t>
            </a:r>
            <a:endParaRPr lang="tr-TR" altLang="en-US" sz="16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tr-TR" dirty="0" err="1"/>
              <a:t>Compares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AL, AX, EAX, </a:t>
            </a:r>
            <a:r>
              <a:rPr lang="tr-TR" dirty="0" err="1"/>
              <a:t>or</a:t>
            </a:r>
            <a:r>
              <a:rPr lang="tr-TR" dirty="0"/>
              <a:t> RAX </a:t>
            </a:r>
            <a:r>
              <a:rPr lang="tr-TR" dirty="0" err="1"/>
              <a:t>register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 smtClean="0"/>
              <a:t>destination</a:t>
            </a:r>
            <a:r>
              <a:rPr lang="tr-TR" dirty="0" smtClean="0"/>
              <a:t> </a:t>
            </a:r>
            <a:r>
              <a:rPr lang="tr-TR" dirty="0" err="1" smtClean="0"/>
              <a:t>operand</a:t>
            </a:r>
            <a:r>
              <a:rPr lang="tr-TR" dirty="0" smtClean="0"/>
              <a:t>. </a:t>
            </a:r>
          </a:p>
          <a:p>
            <a:pPr lvl="1"/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equal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 smtClean="0"/>
              <a:t>source</a:t>
            </a:r>
            <a:r>
              <a:rPr lang="tr-TR" dirty="0" smtClean="0"/>
              <a:t> </a:t>
            </a:r>
            <a:r>
              <a:rPr lang="tr-TR" dirty="0" err="1" smtClean="0"/>
              <a:t>operand</a:t>
            </a:r>
            <a:r>
              <a:rPr lang="tr-TR" dirty="0" smtClean="0"/>
              <a:t> </a:t>
            </a:r>
            <a:r>
              <a:rPr lang="tr-TR" dirty="0"/>
              <a:t>is </a:t>
            </a:r>
            <a:r>
              <a:rPr lang="tr-TR" dirty="0" err="1"/>
              <a:t>loaded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destination</a:t>
            </a:r>
            <a:r>
              <a:rPr lang="tr-TR" dirty="0"/>
              <a:t> </a:t>
            </a:r>
            <a:r>
              <a:rPr lang="tr-TR" dirty="0" err="1"/>
              <a:t>operand</a:t>
            </a:r>
            <a:r>
              <a:rPr lang="tr-TR" dirty="0"/>
              <a:t>. </a:t>
            </a:r>
            <a:endParaRPr lang="tr-TR" dirty="0" smtClean="0"/>
          </a:p>
          <a:p>
            <a:pPr lvl="1"/>
            <a:r>
              <a:rPr lang="tr-TR" dirty="0" err="1" smtClean="0"/>
              <a:t>Otherwise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destination</a:t>
            </a:r>
            <a:r>
              <a:rPr lang="tr-TR" dirty="0"/>
              <a:t> </a:t>
            </a:r>
            <a:r>
              <a:rPr lang="tr-TR" dirty="0" err="1"/>
              <a:t>operand</a:t>
            </a:r>
            <a:r>
              <a:rPr lang="tr-TR" dirty="0"/>
              <a:t> is </a:t>
            </a:r>
            <a:r>
              <a:rPr lang="tr-TR" dirty="0" err="1"/>
              <a:t>loaded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AL, AX, EAX </a:t>
            </a:r>
            <a:r>
              <a:rPr lang="tr-TR" dirty="0" err="1"/>
              <a:t>or</a:t>
            </a:r>
            <a:r>
              <a:rPr lang="tr-TR" dirty="0"/>
              <a:t> RAX </a:t>
            </a:r>
            <a:r>
              <a:rPr lang="tr-TR" dirty="0" err="1"/>
              <a:t>register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instruction</a:t>
            </a:r>
            <a:r>
              <a:rPr lang="tr-TR" dirty="0"/>
              <a:t> 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 LOCK </a:t>
            </a:r>
            <a:r>
              <a:rPr lang="tr-TR" dirty="0" err="1"/>
              <a:t>prefix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allow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instruction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executed</a:t>
            </a:r>
            <a:r>
              <a:rPr lang="tr-TR" dirty="0"/>
              <a:t> </a:t>
            </a:r>
            <a:r>
              <a:rPr lang="tr-TR" dirty="0" err="1"/>
              <a:t>atomically</a:t>
            </a:r>
            <a:r>
              <a:rPr lang="tr-TR" dirty="0"/>
              <a:t>.</a:t>
            </a:r>
            <a:endParaRPr lang="tr-TR" altLang="en-US" dirty="0">
              <a:ea typeface="ＭＳ Ｐゴシック" charset="-128"/>
            </a:endParaRPr>
          </a:p>
          <a:p>
            <a:pPr marL="832332" lvl="1" indent="-311045">
              <a:buFont typeface="Arial" charset="0"/>
              <a:buChar char="•"/>
            </a:pPr>
            <a:r>
              <a:rPr lang="tr-TR" altLang="en-US" dirty="0" err="1">
                <a:ea typeface="ＭＳ Ｐゴシック" charset="-128"/>
              </a:rPr>
              <a:t>This</a:t>
            </a:r>
            <a:r>
              <a:rPr lang="tr-TR" altLang="en-US" dirty="0">
                <a:ea typeface="ＭＳ Ｐゴシック" charset="-128"/>
              </a:rPr>
              <a:t> can </a:t>
            </a:r>
            <a:r>
              <a:rPr lang="tr-TR" altLang="en-US" dirty="0" err="1">
                <a:ea typeface="ＭＳ Ｐゴシック" charset="-128"/>
              </a:rPr>
              <a:t>have</a:t>
            </a:r>
            <a:r>
              <a:rPr lang="tr-TR" altLang="en-US" dirty="0">
                <a:ea typeface="ＭＳ Ｐゴシック" charset="-128"/>
              </a:rPr>
              <a:t> a </a:t>
            </a:r>
            <a:r>
              <a:rPr lang="tr-TR" altLang="en-US" dirty="0" err="1">
                <a:ea typeface="ＭＳ Ｐゴシック" charset="-128"/>
              </a:rPr>
              <a:t>large</a:t>
            </a:r>
            <a:r>
              <a:rPr lang="tr-TR" altLang="en-US" dirty="0">
                <a:ea typeface="ＭＳ Ｐゴシック" charset="-128"/>
              </a:rPr>
              <a:t> </a:t>
            </a:r>
            <a:r>
              <a:rPr lang="tr-TR" altLang="en-US" dirty="0" err="1">
                <a:ea typeface="ＭＳ Ｐゴシック" charset="-128"/>
              </a:rPr>
              <a:t>performance</a:t>
            </a:r>
            <a:r>
              <a:rPr lang="tr-TR" altLang="en-US" dirty="0">
                <a:ea typeface="ＭＳ Ｐゴシック" charset="-128"/>
              </a:rPr>
              <a:t> </a:t>
            </a:r>
            <a:r>
              <a:rPr lang="tr-TR" altLang="en-US" dirty="0" err="1">
                <a:ea typeface="ＭＳ Ｐゴシック" charset="-128"/>
              </a:rPr>
              <a:t>penalty</a:t>
            </a:r>
            <a:r>
              <a:rPr lang="tr-TR" altLang="en-US" dirty="0">
                <a:ea typeface="ＭＳ Ｐゴシック" charset="-128"/>
              </a:rPr>
              <a:t>.</a:t>
            </a:r>
          </a:p>
          <a:p>
            <a:endParaRPr lang="tr-TR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6545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267566" y="108121"/>
            <a:ext cx="7592093" cy="762000"/>
          </a:xfrm>
        </p:spPr>
        <p:txBody>
          <a:bodyPr/>
          <a:lstStyle/>
          <a:p>
            <a:r>
              <a:rPr lang="tr-TR" altLang="en-US" dirty="0" err="1">
                <a:ea typeface="ＭＳ Ｐゴシック" charset="-128"/>
              </a:rPr>
              <a:t>Implementing</a:t>
            </a:r>
            <a:r>
              <a:rPr lang="tr-TR" altLang="en-US" dirty="0">
                <a:ea typeface="ＭＳ Ｐゴシック" charset="-128"/>
              </a:rPr>
              <a:t> </a:t>
            </a:r>
            <a:r>
              <a:rPr lang="tr-TR" altLang="en-US" dirty="0" err="1">
                <a:ea typeface="ＭＳ Ｐゴシック" charset="-128"/>
              </a:rPr>
              <a:t>spinlocks</a:t>
            </a:r>
            <a:r>
              <a:rPr lang="tr-TR" altLang="en-US" dirty="0">
                <a:ea typeface="ＭＳ Ｐゴシック" charset="-128"/>
              </a:rPr>
              <a:t> in x86</a:t>
            </a:r>
          </a:p>
        </p:txBody>
      </p:sp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518401" y="870121"/>
            <a:ext cx="8108640" cy="444782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lIns="41472" rIns="41472">
            <a:spAutoFit/>
          </a:bodyPr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814" dirty="0">
                <a:latin typeface="Courier New" charset="0"/>
              </a:rPr>
              <a:t>locked: </a:t>
            </a:r>
            <a:r>
              <a:rPr lang="en-US" altLang="en-US" sz="1451" dirty="0">
                <a:solidFill>
                  <a:srgbClr val="FF0000"/>
                </a:solidFill>
                <a:latin typeface="Courier New" charset="0"/>
              </a:rPr>
              <a:t>; The lock variable. 1 = locked, 0 = unlocked.</a:t>
            </a:r>
            <a:r>
              <a:rPr lang="en-US" altLang="en-US" sz="1451" dirty="0">
                <a:latin typeface="Courier New" charset="0"/>
              </a:rPr>
              <a:t> 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814" dirty="0" err="1">
                <a:latin typeface="Courier New" charset="0"/>
              </a:rPr>
              <a:t>dd</a:t>
            </a:r>
            <a:r>
              <a:rPr lang="en-US" altLang="en-US" sz="1814" dirty="0">
                <a:latin typeface="Courier New" charset="0"/>
              </a:rPr>
              <a:t> 0 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endParaRPr lang="en-US" altLang="en-US" sz="1451" dirty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814" dirty="0" err="1">
                <a:latin typeface="Courier New" charset="0"/>
              </a:rPr>
              <a:t>spin_lock</a:t>
            </a:r>
            <a:r>
              <a:rPr lang="en-US" altLang="en-US" sz="1814" dirty="0">
                <a:latin typeface="Courier New" charset="0"/>
              </a:rPr>
              <a:t>: 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814" dirty="0" err="1">
                <a:latin typeface="Courier New" charset="0"/>
              </a:rPr>
              <a:t>mov</a:t>
            </a:r>
            <a:r>
              <a:rPr lang="en-US" altLang="en-US" sz="1814" dirty="0">
                <a:latin typeface="Courier New" charset="0"/>
              </a:rPr>
              <a:t> </a:t>
            </a:r>
            <a:r>
              <a:rPr lang="en-US" altLang="en-US" sz="1814" dirty="0" err="1">
                <a:latin typeface="Courier New" charset="0"/>
              </a:rPr>
              <a:t>eax</a:t>
            </a:r>
            <a:r>
              <a:rPr lang="en-US" altLang="en-US" sz="1814" dirty="0">
                <a:latin typeface="Courier New" charset="0"/>
              </a:rPr>
              <a:t>, 1 </a:t>
            </a:r>
            <a:r>
              <a:rPr lang="en-US" altLang="en-US" sz="1451" dirty="0">
                <a:solidFill>
                  <a:srgbClr val="FF0000"/>
                </a:solidFill>
                <a:latin typeface="Courier New" charset="0"/>
              </a:rPr>
              <a:t>; Set the EAX register to 1. 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814" dirty="0" err="1">
                <a:latin typeface="Courier New" charset="0"/>
              </a:rPr>
              <a:t>xchg</a:t>
            </a:r>
            <a:r>
              <a:rPr lang="en-US" altLang="en-US" sz="1814" dirty="0">
                <a:latin typeface="Courier New" charset="0"/>
              </a:rPr>
              <a:t> </a:t>
            </a:r>
            <a:r>
              <a:rPr lang="en-US" altLang="en-US" sz="1814" dirty="0" err="1">
                <a:latin typeface="Courier New" charset="0"/>
              </a:rPr>
              <a:t>eax</a:t>
            </a:r>
            <a:r>
              <a:rPr lang="en-US" altLang="en-US" sz="1814" dirty="0">
                <a:latin typeface="Courier New" charset="0"/>
              </a:rPr>
              <a:t>, [locked] </a:t>
            </a:r>
            <a:r>
              <a:rPr lang="en-US" altLang="en-US" sz="1451" dirty="0">
                <a:solidFill>
                  <a:srgbClr val="FF0000"/>
                </a:solidFill>
                <a:latin typeface="Courier New" charset="0"/>
              </a:rPr>
              <a:t>; Atomically swap the EAX register with 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51" dirty="0">
                <a:solidFill>
                  <a:srgbClr val="FF0000"/>
                </a:solidFill>
                <a:latin typeface="Courier New" charset="0"/>
              </a:rPr>
              <a:t>          ; the lock variable. 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51" dirty="0">
                <a:solidFill>
                  <a:srgbClr val="FF0000"/>
                </a:solidFill>
                <a:latin typeface="Courier New" charset="0"/>
              </a:rPr>
              <a:t>          ; This will always store 1 to the lock, leaving 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51" dirty="0">
                <a:solidFill>
                  <a:srgbClr val="FF0000"/>
                </a:solidFill>
                <a:latin typeface="Courier New" charset="0"/>
              </a:rPr>
              <a:t>          ; the previous value in the EAX register. 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814" dirty="0">
                <a:latin typeface="Courier New" charset="0"/>
              </a:rPr>
              <a:t>test </a:t>
            </a:r>
            <a:r>
              <a:rPr lang="en-US" altLang="en-US" sz="1814" dirty="0" err="1">
                <a:latin typeface="Courier New" charset="0"/>
              </a:rPr>
              <a:t>eax</a:t>
            </a:r>
            <a:r>
              <a:rPr lang="en-US" altLang="en-US" sz="1814" dirty="0">
                <a:latin typeface="Courier New" charset="0"/>
              </a:rPr>
              <a:t>, </a:t>
            </a:r>
            <a:r>
              <a:rPr lang="en-US" altLang="en-US" sz="1814" dirty="0" err="1">
                <a:latin typeface="Courier New" charset="0"/>
              </a:rPr>
              <a:t>eax</a:t>
            </a:r>
            <a:r>
              <a:rPr lang="en-US" altLang="en-US" sz="1814" dirty="0">
                <a:latin typeface="Courier New" charset="0"/>
              </a:rPr>
              <a:t> </a:t>
            </a:r>
            <a:r>
              <a:rPr lang="en-US" altLang="en-US" sz="1451" dirty="0">
                <a:solidFill>
                  <a:srgbClr val="FF0000"/>
                </a:solidFill>
                <a:latin typeface="Courier New" charset="0"/>
              </a:rPr>
              <a:t>; Test EAX with itself. Among other things, this will 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51" dirty="0">
                <a:solidFill>
                  <a:srgbClr val="FF0000"/>
                </a:solidFill>
                <a:latin typeface="Courier New" charset="0"/>
              </a:rPr>
              <a:t>          ; set the processor's Zero Flag if EAX is 0. 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51" dirty="0">
                <a:solidFill>
                  <a:srgbClr val="FF0000"/>
                </a:solidFill>
                <a:latin typeface="Courier New" charset="0"/>
              </a:rPr>
              <a:t>          ; If EAX is 0, then the lock was unlocked and 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51" dirty="0">
                <a:solidFill>
                  <a:srgbClr val="FF0000"/>
                </a:solidFill>
                <a:latin typeface="Courier New" charset="0"/>
              </a:rPr>
              <a:t>          ; we just locked it. 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51" dirty="0">
                <a:solidFill>
                  <a:srgbClr val="FF0000"/>
                </a:solidFill>
                <a:latin typeface="Courier New" charset="0"/>
              </a:rPr>
              <a:t>          ; Otherwise, EAX is 1 and we didn't acquire the lock. 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814" dirty="0" err="1">
                <a:latin typeface="Courier New" charset="0"/>
              </a:rPr>
              <a:t>jnz</a:t>
            </a:r>
            <a:r>
              <a:rPr lang="en-US" altLang="en-US" sz="1814" dirty="0">
                <a:latin typeface="Courier New" charset="0"/>
              </a:rPr>
              <a:t> </a:t>
            </a:r>
            <a:r>
              <a:rPr lang="en-US" altLang="en-US" sz="1814" dirty="0" err="1">
                <a:latin typeface="Courier New" charset="0"/>
              </a:rPr>
              <a:t>spin_lock</a:t>
            </a:r>
            <a:r>
              <a:rPr lang="en-US" altLang="en-US" sz="1814" dirty="0">
                <a:latin typeface="Courier New" charset="0"/>
              </a:rPr>
              <a:t> </a:t>
            </a:r>
            <a:r>
              <a:rPr lang="en-US" altLang="en-US" sz="1451" dirty="0">
                <a:solidFill>
                  <a:srgbClr val="FF0000"/>
                </a:solidFill>
                <a:latin typeface="Courier New" charset="0"/>
              </a:rPr>
              <a:t>; Jump back to the MOV instruction if the Zero Flag is 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51" dirty="0">
                <a:solidFill>
                  <a:srgbClr val="FF0000"/>
                </a:solidFill>
                <a:latin typeface="Courier New" charset="0"/>
              </a:rPr>
              <a:t>          ; not set; the lock was previously locked, and so 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51" dirty="0">
                <a:solidFill>
                  <a:srgbClr val="FF0000"/>
                </a:solidFill>
                <a:latin typeface="Courier New" charset="0"/>
              </a:rPr>
              <a:t>          ; we need to spin until it becomes unlocked. ret 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51" dirty="0">
                <a:solidFill>
                  <a:srgbClr val="FF0000"/>
                </a:solidFill>
                <a:latin typeface="Courier New" charset="0"/>
              </a:rPr>
              <a:t>          ; The lock has been acquired, return to the calling 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51" dirty="0">
                <a:solidFill>
                  <a:srgbClr val="FF0000"/>
                </a:solidFill>
                <a:latin typeface="Courier New" charset="0"/>
              </a:rPr>
              <a:t>          ; function.</a:t>
            </a:r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518401" y="5433481"/>
            <a:ext cx="8108640" cy="13519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lIns="41472" rIns="41472">
            <a:spAutoFit/>
          </a:bodyPr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814">
                <a:latin typeface="Courier New" charset="0"/>
              </a:rPr>
              <a:t>spin_unlock: 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814">
                <a:latin typeface="Courier New" charset="0"/>
              </a:rPr>
              <a:t>mov eax, 0 </a:t>
            </a:r>
            <a:r>
              <a:rPr lang="en-US" altLang="en-US" sz="1451">
                <a:solidFill>
                  <a:srgbClr val="FF0000"/>
                </a:solidFill>
                <a:latin typeface="Courier New" charset="0"/>
              </a:rPr>
              <a:t>; Set the EAX register to 0.</a:t>
            </a:r>
            <a:r>
              <a:rPr lang="en-US" altLang="en-US" sz="1451">
                <a:latin typeface="Courier New" charset="0"/>
              </a:rPr>
              <a:t> 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814">
                <a:latin typeface="Courier New" charset="0"/>
              </a:rPr>
              <a:t>xchg eax, [locked] </a:t>
            </a:r>
            <a:r>
              <a:rPr lang="en-US" altLang="en-US" sz="1451">
                <a:solidFill>
                  <a:srgbClr val="FF0000"/>
                </a:solidFill>
                <a:latin typeface="Courier New" charset="0"/>
              </a:rPr>
              <a:t>; Atomically swap the EAX register with 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51">
                <a:solidFill>
                  <a:srgbClr val="FF0000"/>
                </a:solidFill>
                <a:latin typeface="Courier New" charset="0"/>
              </a:rPr>
              <a:t>            ; the lock variable. 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814">
                <a:latin typeface="Courier New" charset="0"/>
              </a:rPr>
              <a:t>ret</a:t>
            </a:r>
            <a:r>
              <a:rPr lang="en-US" altLang="en-US" sz="1451">
                <a:latin typeface="Courier New" charset="0"/>
              </a:rPr>
              <a:t> </a:t>
            </a:r>
            <a:r>
              <a:rPr lang="en-US" altLang="en-US" sz="1451">
                <a:solidFill>
                  <a:srgbClr val="FF0000"/>
                </a:solidFill>
                <a:latin typeface="Courier New" charset="0"/>
              </a:rPr>
              <a:t>; The lock has been released.</a:t>
            </a:r>
          </a:p>
        </p:txBody>
      </p:sp>
    </p:spTree>
    <p:extLst>
      <p:ext uri="{BB962C8B-B14F-4D97-AF65-F5344CB8AC3E}">
        <p14:creationId xmlns:p14="http://schemas.microsoft.com/office/powerpoint/2010/main" val="84748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spinlock example – no race</a:t>
            </a: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57759" y="3782292"/>
            <a:ext cx="8593055" cy="150977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 lIns="41472" rIns="41472">
            <a:spAutoFit/>
          </a:bodyPr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void lock(</a:t>
            </a:r>
            <a:r>
              <a:rPr lang="en-US" altLang="en-US" sz="1400" dirty="0" err="1">
                <a:latin typeface="Courier New" charset="0"/>
              </a:rPr>
              <a:t>int</a:t>
            </a:r>
            <a:r>
              <a:rPr lang="en-US" altLang="en-US" sz="1400" dirty="0">
                <a:latin typeface="Courier New" charset="0"/>
              </a:rPr>
              <a:t> *</a:t>
            </a:r>
            <a:r>
              <a:rPr lang="en-US" altLang="en-US" sz="1400" dirty="0" err="1">
                <a:latin typeface="Courier New" charset="0"/>
              </a:rPr>
              <a:t>lockvar</a:t>
            </a:r>
            <a:r>
              <a:rPr lang="en-US" altLang="en-US" sz="1400" dirty="0">
                <a:latin typeface="Courier New" charset="0"/>
              </a:rPr>
              <a:t>) {  </a:t>
            </a: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charset="0"/>
              </a:rPr>
              <a:t>/* 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while </a:t>
            </a:r>
            <a:r>
              <a:rPr lang="en-US" altLang="en-US" sz="1400" dirty="0" err="1">
                <a:solidFill>
                  <a:srgbClr val="FF0000"/>
                </a:solidFill>
                <a:latin typeface="Courier New" charset="0"/>
              </a:rPr>
              <a:t>lockvars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 value is 1     </a:t>
            </a:r>
            <a:endParaRPr lang="en-US" altLang="en-US" sz="1400" dirty="0" smtClean="0">
              <a:solidFill>
                <a:srgbClr val="FF0000"/>
              </a:solidFill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charset="0"/>
              </a:rPr>
              <a:t>spinlock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, until </a:t>
            </a:r>
            <a:r>
              <a:rPr lang="en-US" altLang="en-US" sz="1400" dirty="0" err="1">
                <a:solidFill>
                  <a:srgbClr val="FF0000"/>
                </a:solidFill>
                <a:latin typeface="Courier New" charset="0"/>
              </a:rPr>
              <a:t>lockvar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 is 0,     </a:t>
            </a:r>
            <a:endParaRPr lang="en-US" altLang="en-US" sz="1400" dirty="0" smtClean="0">
              <a:solidFill>
                <a:srgbClr val="FF0000"/>
              </a:solidFill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charset="0"/>
              </a:rPr>
              <a:t>then 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atomically set it to 1 */ </a:t>
            </a:r>
            <a:r>
              <a:rPr lang="en-US" altLang="en-US" sz="1400" dirty="0">
                <a:latin typeface="Courier New" charset="0"/>
              </a:rPr>
              <a:t> </a:t>
            </a: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latin typeface="Courier New" charset="0"/>
              </a:rPr>
              <a:t>while </a:t>
            </a:r>
            <a:r>
              <a:rPr lang="en-US" altLang="en-US" sz="1400" dirty="0">
                <a:latin typeface="Courier New" charset="0"/>
              </a:rPr>
              <a:t>(</a:t>
            </a:r>
            <a:r>
              <a:rPr lang="en-US" altLang="en-US" sz="1400" dirty="0" err="1">
                <a:latin typeface="Courier New" charset="0"/>
              </a:rPr>
              <a:t>cmpxchg</a:t>
            </a:r>
            <a:r>
              <a:rPr lang="en-US" altLang="en-US" sz="1400" dirty="0">
                <a:latin typeface="Courier New" charset="0"/>
              </a:rPr>
              <a:t>(</a:t>
            </a:r>
            <a:r>
              <a:rPr lang="en-US" altLang="en-US" sz="1400" dirty="0" err="1">
                <a:latin typeface="Courier New" charset="0"/>
              </a:rPr>
              <a:t>lockvar</a:t>
            </a:r>
            <a:r>
              <a:rPr lang="en-US" altLang="en-US" sz="1400" dirty="0">
                <a:latin typeface="Courier New" charset="0"/>
              </a:rPr>
              <a:t>, 0, 1))    </a:t>
            </a: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charset="0"/>
              </a:rPr>
              <a:t>/*  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nothing */</a:t>
            </a:r>
            <a:r>
              <a:rPr lang="en-US" altLang="en-US" sz="1400" dirty="0">
                <a:latin typeface="Courier New" charset="0"/>
              </a:rPr>
              <a:t> </a:t>
            </a:r>
            <a:r>
              <a:rPr lang="en-US" altLang="en-US" sz="1400" dirty="0" smtClean="0">
                <a:latin typeface="Courier New" charset="0"/>
              </a:rPr>
              <a:t>;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7758" y="5547548"/>
            <a:ext cx="8593055" cy="7030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 lIns="41472" rIns="41472">
            <a:spAutoFit/>
          </a:bodyPr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void unlock(</a:t>
            </a:r>
            <a:r>
              <a:rPr lang="en-US" altLang="en-US" sz="1400" dirty="0" err="1">
                <a:latin typeface="Courier New" charset="0"/>
              </a:rPr>
              <a:t>int</a:t>
            </a:r>
            <a:r>
              <a:rPr lang="en-US" altLang="en-US" sz="1400" dirty="0">
                <a:latin typeface="Courier New" charset="0"/>
              </a:rPr>
              <a:t> *</a:t>
            </a:r>
            <a:r>
              <a:rPr lang="en-US" altLang="en-US" sz="1400" dirty="0" err="1">
                <a:latin typeface="Courier New" charset="0"/>
              </a:rPr>
              <a:t>lockvar</a:t>
            </a:r>
            <a:r>
              <a:rPr lang="en-US" altLang="en-US" sz="1400" dirty="0">
                <a:latin typeface="Courier New" charset="0"/>
              </a:rPr>
              <a:t>) {  </a:t>
            </a: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latin typeface="Courier New" charset="0"/>
              </a:rPr>
              <a:t>*</a:t>
            </a:r>
            <a:r>
              <a:rPr lang="en-US" altLang="en-US" sz="1400" dirty="0" err="1">
                <a:latin typeface="Courier New" charset="0"/>
              </a:rPr>
              <a:t>lockvar</a:t>
            </a:r>
            <a:r>
              <a:rPr lang="en-US" altLang="en-US" sz="1400" dirty="0">
                <a:latin typeface="Courier New" charset="0"/>
              </a:rPr>
              <a:t> = 0</a:t>
            </a:r>
            <a:r>
              <a:rPr lang="en-US" altLang="en-US" sz="1400" dirty="0" smtClean="0">
                <a:latin typeface="Courier New" charset="0"/>
              </a:rPr>
              <a:t>;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759" y="1207070"/>
            <a:ext cx="8593055" cy="23197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 lIns="41472" rIns="41472">
            <a:spAutoFit/>
          </a:bodyPr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 err="1">
                <a:latin typeface="Courier New" charset="0"/>
              </a:rPr>
              <a:t>int</a:t>
            </a:r>
            <a:r>
              <a:rPr lang="en-US" altLang="en-US" sz="1400" dirty="0">
                <a:latin typeface="Courier New" charset="0"/>
              </a:rPr>
              <a:t> </a:t>
            </a:r>
            <a:r>
              <a:rPr lang="en-US" altLang="en-US" sz="1400" dirty="0" err="1">
                <a:latin typeface="Courier New" charset="0"/>
              </a:rPr>
              <a:t>cmpxchg</a:t>
            </a:r>
            <a:r>
              <a:rPr lang="en-US" altLang="en-US" sz="1400" dirty="0">
                <a:latin typeface="Courier New" charset="0"/>
              </a:rPr>
              <a:t>(</a:t>
            </a:r>
            <a:r>
              <a:rPr lang="en-US" altLang="en-US" sz="1400" dirty="0" err="1">
                <a:latin typeface="Courier New" charset="0"/>
              </a:rPr>
              <a:t>int</a:t>
            </a:r>
            <a:r>
              <a:rPr lang="en-US" altLang="en-US" sz="1400" dirty="0">
                <a:latin typeface="Courier New" charset="0"/>
              </a:rPr>
              <a:t> *</a:t>
            </a:r>
            <a:r>
              <a:rPr lang="en-US" altLang="en-US" sz="1400" dirty="0" err="1">
                <a:latin typeface="Courier New" charset="0"/>
              </a:rPr>
              <a:t>ptr</a:t>
            </a:r>
            <a:r>
              <a:rPr lang="en-US" altLang="en-US" sz="1400" dirty="0">
                <a:latin typeface="Courier New" charset="0"/>
              </a:rPr>
              <a:t>, </a:t>
            </a:r>
            <a:r>
              <a:rPr lang="en-US" altLang="en-US" sz="1400" dirty="0" err="1">
                <a:latin typeface="Courier New" charset="0"/>
              </a:rPr>
              <a:t>int</a:t>
            </a:r>
            <a:r>
              <a:rPr lang="en-US" altLang="en-US" sz="1400" dirty="0">
                <a:latin typeface="Courier New" charset="0"/>
              </a:rPr>
              <a:t> old, </a:t>
            </a:r>
            <a:r>
              <a:rPr lang="en-US" altLang="en-US" sz="1400" dirty="0" err="1">
                <a:latin typeface="Courier New" charset="0"/>
              </a:rPr>
              <a:t>int</a:t>
            </a:r>
            <a:r>
              <a:rPr lang="en-US" altLang="en-US" sz="1400" dirty="0">
                <a:latin typeface="Courier New" charset="0"/>
              </a:rPr>
              <a:t> new) {  </a:t>
            </a: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charset="0"/>
              </a:rPr>
              <a:t>/* 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compare </a:t>
            </a:r>
            <a:r>
              <a:rPr lang="en-US" altLang="en-US" sz="1400" dirty="0" err="1">
                <a:solidFill>
                  <a:srgbClr val="FF0000"/>
                </a:solidFill>
                <a:latin typeface="Courier New" charset="0"/>
              </a:rPr>
              <a:t>eax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 (old) to *</a:t>
            </a:r>
            <a:r>
              <a:rPr lang="en-US" altLang="en-US" sz="1400" dirty="0" err="1">
                <a:solidFill>
                  <a:srgbClr val="FF0000"/>
                </a:solidFill>
                <a:latin typeface="Courier New" charset="0"/>
              </a:rPr>
              <a:t>ptr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     </a:t>
            </a:r>
            <a:endParaRPr lang="en-US" altLang="en-US" sz="1400" dirty="0" smtClean="0">
              <a:solidFill>
                <a:srgbClr val="FF0000"/>
              </a:solidFill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charset="0"/>
              </a:rPr>
              <a:t>if 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same, move (new) value to *</a:t>
            </a:r>
            <a:r>
              <a:rPr lang="en-US" altLang="en-US" sz="1400" dirty="0" err="1">
                <a:solidFill>
                  <a:srgbClr val="FF0000"/>
                </a:solidFill>
                <a:latin typeface="Courier New" charset="0"/>
              </a:rPr>
              <a:t>ptr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           </a:t>
            </a:r>
            <a:endParaRPr lang="en-US" altLang="en-US" sz="1400" dirty="0" smtClean="0">
              <a:solidFill>
                <a:srgbClr val="FF0000"/>
              </a:solidFill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rgbClr val="FF0000"/>
                </a:solidFill>
                <a:latin typeface="Courier New" charset="0"/>
              </a:rPr>
              <a:t>else 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move *</a:t>
            </a:r>
            <a:r>
              <a:rPr lang="en-US" altLang="en-US" sz="1400" dirty="0" err="1">
                <a:solidFill>
                  <a:srgbClr val="FF0000"/>
                </a:solidFill>
                <a:latin typeface="Courier New" charset="0"/>
              </a:rPr>
              <a:t>ptr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 to </a:t>
            </a:r>
            <a:r>
              <a:rPr lang="en-US" altLang="en-US" sz="1400" dirty="0" err="1">
                <a:solidFill>
                  <a:srgbClr val="FF0000"/>
                </a:solidFill>
                <a:latin typeface="Courier New" charset="0"/>
              </a:rPr>
              <a:t>eax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 (old) */  </a:t>
            </a:r>
            <a:endParaRPr lang="en-US" altLang="en-US" sz="1400" dirty="0" smtClean="0">
              <a:solidFill>
                <a:srgbClr val="FF0000"/>
              </a:solidFill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err="1" smtClean="0">
                <a:latin typeface="Courier New" charset="0"/>
              </a:rPr>
              <a:t>asm</a:t>
            </a:r>
            <a:r>
              <a:rPr lang="en-US" altLang="en-US" sz="1400" dirty="0" smtClean="0">
                <a:latin typeface="Courier New" charset="0"/>
              </a:rPr>
              <a:t> </a:t>
            </a:r>
            <a:r>
              <a:rPr lang="en-US" altLang="en-US" sz="1400" dirty="0">
                <a:latin typeface="Courier New" charset="0"/>
              </a:rPr>
              <a:t>volatile("lock; </a:t>
            </a:r>
            <a:r>
              <a:rPr lang="en-US" altLang="en-US" sz="1400" dirty="0" err="1">
                <a:latin typeface="Courier New" charset="0"/>
              </a:rPr>
              <a:t>cmpxchgl</a:t>
            </a:r>
            <a:r>
              <a:rPr lang="en-US" altLang="en-US" sz="1400" dirty="0">
                <a:latin typeface="Courier New" charset="0"/>
              </a:rPr>
              <a:t> %2,%1"         </a:t>
            </a:r>
            <a:r>
              <a:rPr lang="en-US" altLang="en-US" sz="1400" dirty="0" smtClean="0">
                <a:latin typeface="Courier New" charset="0"/>
              </a:rPr>
              <a:t>\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latin typeface="Courier New" charset="0"/>
              </a:rPr>
              <a:t>      </a:t>
            </a:r>
            <a:r>
              <a:rPr lang="en-US" altLang="en-US" sz="1400" dirty="0">
                <a:latin typeface="Courier New" charset="0"/>
              </a:rPr>
              <a:t>: "+a" (old), "+m" (*</a:t>
            </a:r>
            <a:r>
              <a:rPr lang="en-US" altLang="en-US" sz="1400" dirty="0" err="1">
                <a:latin typeface="Courier New" charset="0"/>
              </a:rPr>
              <a:t>ptr</a:t>
            </a:r>
            <a:r>
              <a:rPr lang="en-US" altLang="en-US" sz="1400" dirty="0">
                <a:latin typeface="Courier New" charset="0"/>
              </a:rPr>
              <a:t>)   </a:t>
            </a:r>
            <a:r>
              <a:rPr lang="en-US" altLang="en-US" sz="1400" dirty="0" smtClean="0">
                <a:latin typeface="Courier New" charset="0"/>
              </a:rPr>
              <a:t>\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latin typeface="Courier New" charset="0"/>
              </a:rPr>
              <a:t>      </a:t>
            </a:r>
            <a:r>
              <a:rPr lang="en-US" altLang="en-US" sz="1400" dirty="0">
                <a:latin typeface="Courier New" charset="0"/>
              </a:rPr>
              <a:t>: "r" (new)       </a:t>
            </a:r>
            <a:r>
              <a:rPr lang="en-US" altLang="en-US" sz="1400" dirty="0" smtClean="0">
                <a:latin typeface="Courier New" charset="0"/>
              </a:rPr>
              <a:t>\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latin typeface="Courier New" charset="0"/>
              </a:rPr>
              <a:t>      </a:t>
            </a:r>
            <a:r>
              <a:rPr lang="en-US" altLang="en-US" sz="1400" dirty="0">
                <a:latin typeface="Courier New" charset="0"/>
              </a:rPr>
              <a:t>: "memory");  </a:t>
            </a: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latin typeface="Courier New" charset="0"/>
              </a:rPr>
              <a:t>return </a:t>
            </a:r>
            <a:r>
              <a:rPr lang="en-US" altLang="en-US" sz="1400" dirty="0">
                <a:latin typeface="Courier New" charset="0"/>
              </a:rPr>
              <a:t>old</a:t>
            </a:r>
            <a:r>
              <a:rPr lang="en-US" altLang="en-US" sz="1400" dirty="0" smtClean="0">
                <a:latin typeface="Courier New" charset="0"/>
              </a:rPr>
              <a:t>;</a:t>
            </a: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 smtClean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94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Assembler Instructions with C Expression Operands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2497539"/>
            <a:ext cx="7896225" cy="383658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Volatile: </a:t>
            </a:r>
            <a:r>
              <a:rPr lang="en-US" b="0" dirty="0" smtClean="0"/>
              <a:t>The </a:t>
            </a:r>
            <a:r>
              <a:rPr lang="en-US" b="0" dirty="0"/>
              <a:t>typical use of extended </a:t>
            </a:r>
            <a:r>
              <a:rPr lang="en-US" b="0" dirty="0" err="1"/>
              <a:t>asm</a:t>
            </a:r>
            <a:r>
              <a:rPr lang="en-US" b="0" dirty="0"/>
              <a:t> statements is to manipulate input values to produce output values. However, your </a:t>
            </a:r>
            <a:r>
              <a:rPr lang="en-US" b="0" dirty="0" err="1" smtClean="0"/>
              <a:t>asm</a:t>
            </a:r>
            <a:r>
              <a:rPr lang="en-US" b="0" dirty="0" smtClean="0"/>
              <a:t> statements </a:t>
            </a:r>
            <a:r>
              <a:rPr lang="en-US" b="0" dirty="0"/>
              <a:t>may also produce side effects. If so, you may need to use the volatile qualifier to disable certain optimizations. 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Assembler Template: </a:t>
            </a:r>
            <a:r>
              <a:rPr lang="en-US" b="0" dirty="0" smtClean="0"/>
              <a:t>This </a:t>
            </a:r>
            <a:r>
              <a:rPr lang="en-US" b="0" dirty="0"/>
              <a:t>is a literal string that is the template for the assembler code. It is a combination of fixed text and tokens that refer to the input, output, and </a:t>
            </a:r>
            <a:r>
              <a:rPr lang="en-US" b="0" dirty="0" err="1"/>
              <a:t>goto</a:t>
            </a:r>
            <a:r>
              <a:rPr lang="en-US" b="0" dirty="0"/>
              <a:t> parameters. </a:t>
            </a:r>
            <a:endParaRPr lang="en-US" b="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Output Operands</a:t>
            </a:r>
            <a:r>
              <a:rPr lang="en-US" b="0" i="1" dirty="0" smtClean="0"/>
              <a:t>: </a:t>
            </a:r>
            <a:r>
              <a:rPr lang="en-US" b="0" dirty="0" smtClean="0"/>
              <a:t>A </a:t>
            </a:r>
            <a:r>
              <a:rPr lang="en-US" b="0" dirty="0"/>
              <a:t>comma-separated list of the C variables modified by the instructions in the </a:t>
            </a:r>
            <a:r>
              <a:rPr lang="en-US" b="0" i="1" dirty="0" smtClean="0"/>
              <a:t>Assembler Template</a:t>
            </a:r>
            <a:r>
              <a:rPr lang="en-US" b="0" dirty="0"/>
              <a:t>. An empty list is permitted. </a:t>
            </a:r>
            <a:endParaRPr lang="en-US" b="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Input Operands: </a:t>
            </a:r>
            <a:r>
              <a:rPr lang="en-US" b="0" dirty="0" smtClean="0"/>
              <a:t>A </a:t>
            </a:r>
            <a:r>
              <a:rPr lang="en-US" b="0" dirty="0"/>
              <a:t>comma-separated list of C expressions read by the instructions in the </a:t>
            </a:r>
            <a:r>
              <a:rPr lang="en-US" b="0" i="1" dirty="0" smtClean="0"/>
              <a:t>Assembler Template</a:t>
            </a:r>
            <a:r>
              <a:rPr lang="en-US" b="0" dirty="0"/>
              <a:t>. An empty list is permitted. </a:t>
            </a:r>
            <a:endParaRPr lang="en-US" b="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Clobbers: </a:t>
            </a:r>
            <a:r>
              <a:rPr lang="en-US" b="0" dirty="0" smtClean="0"/>
              <a:t>A </a:t>
            </a:r>
            <a:r>
              <a:rPr lang="en-US" b="0" dirty="0"/>
              <a:t>comma-separated list of registers or other values changed by the </a:t>
            </a:r>
            <a:r>
              <a:rPr lang="en-US" b="0" i="1" dirty="0" smtClean="0"/>
              <a:t>Assembler Template</a:t>
            </a:r>
            <a:r>
              <a:rPr lang="en-US" b="0" dirty="0"/>
              <a:t>, beyond those listed as outputs. An empty list is permitted. </a:t>
            </a:r>
            <a:endParaRPr lang="en-US" b="0" dirty="0" smtClean="0"/>
          </a:p>
          <a:p>
            <a:pPr>
              <a:lnSpc>
                <a:spcPct val="120000"/>
              </a:lnSpc>
            </a:pPr>
            <a:endParaRPr lang="en-US" b="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7762" y="1318527"/>
            <a:ext cx="8593055" cy="90229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 lIns="41472" rIns="41472">
            <a:spAutoFit/>
          </a:bodyPr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 err="1">
                <a:latin typeface="Courier New" charset="0"/>
              </a:rPr>
              <a:t>asm</a:t>
            </a:r>
            <a:r>
              <a:rPr lang="en-US" altLang="en-US" sz="1400" dirty="0">
                <a:latin typeface="Courier New" charset="0"/>
              </a:rPr>
              <a:t> [volatile] ( </a:t>
            </a:r>
            <a:r>
              <a:rPr lang="en-US" altLang="en-US" sz="1400" dirty="0" err="1">
                <a:latin typeface="Courier New" charset="0"/>
              </a:rPr>
              <a:t>AssemblerTemplate</a:t>
            </a:r>
            <a:r>
              <a:rPr lang="en-US" altLang="en-US" sz="1400" dirty="0">
                <a:latin typeface="Courier New" charset="0"/>
              </a:rPr>
              <a:t> </a:t>
            </a: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latin typeface="Courier New" charset="0"/>
              </a:rPr>
              <a:t>: </a:t>
            </a:r>
            <a:r>
              <a:rPr lang="en-US" altLang="en-US" sz="1400" dirty="0" err="1">
                <a:latin typeface="Courier New" charset="0"/>
              </a:rPr>
              <a:t>OutputOperands</a:t>
            </a:r>
            <a:r>
              <a:rPr lang="en-US" altLang="en-US" sz="1400" dirty="0">
                <a:latin typeface="Courier New" charset="0"/>
              </a:rPr>
              <a:t> </a:t>
            </a: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latin typeface="Courier New" charset="0"/>
              </a:rPr>
              <a:t>[ </a:t>
            </a:r>
            <a:r>
              <a:rPr lang="en-US" altLang="en-US" sz="1400" dirty="0">
                <a:latin typeface="Courier New" charset="0"/>
              </a:rPr>
              <a:t>: </a:t>
            </a:r>
            <a:r>
              <a:rPr lang="en-US" altLang="en-US" sz="1400" dirty="0" err="1">
                <a:latin typeface="Courier New" charset="0"/>
              </a:rPr>
              <a:t>InputOperands</a:t>
            </a:r>
            <a:r>
              <a:rPr lang="en-US" altLang="en-US" sz="1400" dirty="0">
                <a:latin typeface="Courier New" charset="0"/>
              </a:rPr>
              <a:t> </a:t>
            </a:r>
            <a:endParaRPr lang="en-US" altLang="en-US" sz="1400" dirty="0" smtClean="0">
              <a:latin typeface="Courier New" charset="0"/>
            </a:endParaRPr>
          </a:p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altLang="en-US" sz="1400" dirty="0">
                <a:latin typeface="Courier New" charset="0"/>
              </a:rPr>
              <a:t>	</a:t>
            </a:r>
            <a:r>
              <a:rPr lang="en-US" altLang="en-US" sz="1400" dirty="0" smtClean="0">
                <a:latin typeface="Courier New" charset="0"/>
              </a:rPr>
              <a:t>[ </a:t>
            </a:r>
            <a:r>
              <a:rPr lang="en-US" altLang="en-US" sz="1400" dirty="0">
                <a:latin typeface="Courier New" charset="0"/>
              </a:rPr>
              <a:t>: Clobbers ] ])</a:t>
            </a:r>
            <a:endParaRPr lang="en-US" altLang="en-US" sz="1400" dirty="0" smtClean="0"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875" y="6180235"/>
            <a:ext cx="5448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gcc.gnu.org/onlinedocs/gcc/Extended-Asm.html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00153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spinlock example - </a:t>
            </a:r>
            <a:r>
              <a:rPr lang="en-US" dirty="0" err="1" smtClean="0"/>
              <a:t>cmpxchg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7762" y="1561164"/>
            <a:ext cx="8593055" cy="1914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 lIns="41472" rIns="41472">
            <a:spAutoFit/>
          </a:bodyPr>
          <a:lstStyle/>
          <a:p>
            <a:pPr marL="285750" indent="-285750"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Char char="Ø"/>
            </a:pPr>
            <a:r>
              <a:rPr lang="en-US" altLang="en-US" sz="1400" dirty="0">
                <a:latin typeface="Courier New" charset="0"/>
              </a:rPr>
              <a:t>&gt; ./</a:t>
            </a:r>
            <a:r>
              <a:rPr lang="en-US" altLang="en-US" sz="1400" dirty="0" smtClean="0">
                <a:latin typeface="Courier New" charset="0"/>
              </a:rPr>
              <a:t>spinlock-</a:t>
            </a:r>
            <a:r>
              <a:rPr lang="en-US" altLang="en-US" sz="1400" dirty="0" err="1" smtClean="0">
                <a:latin typeface="Courier New" charset="0"/>
              </a:rPr>
              <a:t>cmpxchg</a:t>
            </a:r>
            <a:endParaRPr lang="en-US" altLang="en-US" sz="1400" dirty="0" smtClean="0">
              <a:latin typeface="Courier New" charset="0"/>
            </a:endParaRPr>
          </a:p>
          <a:p>
            <a:pPr marL="285750" indent="-285750"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Char char="Ø"/>
            </a:pPr>
            <a:r>
              <a:rPr lang="en-US" altLang="en-US" sz="1400" dirty="0" smtClean="0">
                <a:latin typeface="Courier New" charset="0"/>
              </a:rPr>
              <a:t>0 finished</a:t>
            </a:r>
          </a:p>
          <a:p>
            <a:pPr marL="285750" indent="-285750"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Char char="Ø"/>
            </a:pPr>
            <a:r>
              <a:rPr lang="en-US" altLang="en-US" sz="1400" dirty="0" smtClean="0">
                <a:latin typeface="Courier New" charset="0"/>
              </a:rPr>
              <a:t>1 finished</a:t>
            </a:r>
          </a:p>
          <a:p>
            <a:pPr marL="285750" indent="-285750"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Char char="Ø"/>
            </a:pPr>
            <a:r>
              <a:rPr lang="en-US" altLang="en-US" sz="1400" dirty="0" smtClean="0">
                <a:latin typeface="Courier New" charset="0"/>
              </a:rPr>
              <a:t>Expected</a:t>
            </a:r>
            <a:r>
              <a:rPr lang="en-US" altLang="en-US" sz="1400" dirty="0">
                <a:latin typeface="Courier New" charset="0"/>
              </a:rPr>
              <a:t>: 2000000, Result: </a:t>
            </a:r>
            <a:r>
              <a:rPr lang="en-US" altLang="en-US" sz="1400" dirty="0" smtClean="0">
                <a:latin typeface="Courier New" charset="0"/>
              </a:rPr>
              <a:t>2000000</a:t>
            </a:r>
          </a:p>
          <a:p>
            <a:pPr marL="285750" indent="-285750"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Char char="Ø"/>
            </a:pPr>
            <a:endParaRPr lang="en-US" altLang="en-US" sz="1400" dirty="0">
              <a:latin typeface="Courier New" charset="0"/>
            </a:endParaRPr>
          </a:p>
          <a:p>
            <a:pPr marL="285750" indent="-285750"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Char char="Ø"/>
            </a:pPr>
            <a:r>
              <a:rPr lang="en-US" altLang="en-US" sz="1400" dirty="0">
                <a:latin typeface="Courier New" charset="0"/>
              </a:rPr>
              <a:t>&gt; ./</a:t>
            </a:r>
            <a:r>
              <a:rPr lang="en-US" altLang="en-US" sz="1400" dirty="0" smtClean="0">
                <a:latin typeface="Courier New" charset="0"/>
              </a:rPr>
              <a:t>spinlock-</a:t>
            </a:r>
            <a:r>
              <a:rPr lang="en-US" altLang="en-US" sz="1400" dirty="0" err="1" smtClean="0">
                <a:latin typeface="Courier New" charset="0"/>
              </a:rPr>
              <a:t>cmpxchg</a:t>
            </a:r>
            <a:endParaRPr lang="en-US" altLang="en-US" sz="1400" dirty="0" smtClean="0">
              <a:latin typeface="Courier New" charset="0"/>
            </a:endParaRPr>
          </a:p>
          <a:p>
            <a:pPr marL="285750" indent="-285750"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Char char="Ø"/>
            </a:pPr>
            <a:r>
              <a:rPr lang="en-US" altLang="en-US" sz="1400" dirty="0" smtClean="0">
                <a:latin typeface="Courier New" charset="0"/>
              </a:rPr>
              <a:t>0 finished</a:t>
            </a:r>
          </a:p>
          <a:p>
            <a:pPr marL="285750" indent="-285750"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Char char="Ø"/>
            </a:pPr>
            <a:r>
              <a:rPr lang="en-US" altLang="en-US" sz="1400" dirty="0" smtClean="0">
                <a:latin typeface="Courier New" charset="0"/>
              </a:rPr>
              <a:t>1 finished</a:t>
            </a:r>
          </a:p>
          <a:p>
            <a:pPr marL="285750" indent="-285750"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Char char="Ø"/>
            </a:pPr>
            <a:r>
              <a:rPr lang="en-US" altLang="en-US" sz="1400" dirty="0" smtClean="0">
                <a:latin typeface="Courier New" charset="0"/>
              </a:rPr>
              <a:t>Expected</a:t>
            </a:r>
            <a:r>
              <a:rPr lang="en-US" altLang="en-US" sz="1400" dirty="0">
                <a:latin typeface="Courier New" charset="0"/>
              </a:rPr>
              <a:t>: 2000000, Result: 2000000</a:t>
            </a:r>
            <a:endParaRPr lang="en-US" altLang="en-US" sz="1400" dirty="0" smtClean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Shared Resources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62084">
              <a:lnSpc>
                <a:spcPct val="120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 smtClean="0">
                <a:ea typeface="ＭＳ Ｐゴシック" charset="-128"/>
              </a:rPr>
              <a:t>We</a:t>
            </a:r>
            <a:r>
              <a:rPr lang="en-US" altLang="en-US" dirty="0" smtClean="0">
                <a:ea typeface="ＭＳ Ｐゴシック" charset="-128"/>
              </a:rPr>
              <a:t>’</a:t>
            </a:r>
            <a:r>
              <a:rPr lang="en-GB" altLang="ja-JP" dirty="0" err="1" smtClean="0">
                <a:ea typeface="ＭＳ Ｐゴシック" charset="-128"/>
              </a:rPr>
              <a:t>ll</a:t>
            </a:r>
            <a:r>
              <a:rPr lang="en-GB" altLang="ja-JP" dirty="0" smtClean="0">
                <a:ea typeface="ＭＳ Ｐゴシック" charset="-128"/>
              </a:rPr>
              <a:t> </a:t>
            </a:r>
            <a:r>
              <a:rPr lang="en-GB" altLang="ja-JP" dirty="0">
                <a:ea typeface="ＭＳ Ｐゴシック" charset="-128"/>
              </a:rPr>
              <a:t>focus on coordinating access to shared resources</a:t>
            </a:r>
          </a:p>
          <a:p>
            <a:pPr marL="262084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Basic problem:</a:t>
            </a:r>
          </a:p>
          <a:p>
            <a:pPr marL="686891" lvl="1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Two concurrent threads are accessing a shared variable</a:t>
            </a:r>
          </a:p>
          <a:p>
            <a:pPr marL="686891" lvl="1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If the variable is read/modified/written by both threads, then access to the variable must be controlled</a:t>
            </a:r>
          </a:p>
          <a:p>
            <a:pPr marL="1143377" lvl="2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Otherwise, unexpected results may occur</a:t>
            </a:r>
          </a:p>
          <a:p>
            <a:pPr marL="262084">
              <a:lnSpc>
                <a:spcPct val="120000"/>
              </a:lnSpc>
              <a:spcBef>
                <a:spcPts val="130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 smtClean="0">
                <a:ea typeface="ＭＳ Ｐゴシック" charset="-128"/>
              </a:rPr>
              <a:t>We</a:t>
            </a:r>
            <a:r>
              <a:rPr lang="en-US" altLang="en-US" dirty="0" smtClean="0">
                <a:ea typeface="ＭＳ Ｐゴシック" charset="-128"/>
              </a:rPr>
              <a:t>’</a:t>
            </a:r>
            <a:r>
              <a:rPr lang="en-GB" altLang="ja-JP" dirty="0" err="1" smtClean="0">
                <a:ea typeface="ＭＳ Ｐゴシック" charset="-128"/>
              </a:rPr>
              <a:t>ll</a:t>
            </a:r>
            <a:r>
              <a:rPr lang="en-GB" altLang="ja-JP" dirty="0" smtClean="0">
                <a:ea typeface="ＭＳ Ｐゴシック" charset="-128"/>
              </a:rPr>
              <a:t> </a:t>
            </a:r>
            <a:r>
              <a:rPr lang="en-GB" altLang="ja-JP" dirty="0">
                <a:ea typeface="ＭＳ Ｐゴシック" charset="-128"/>
              </a:rPr>
              <a:t>look at:</a:t>
            </a:r>
          </a:p>
          <a:p>
            <a:pPr marL="686891" lvl="1">
              <a:lnSpc>
                <a:spcPct val="120000"/>
              </a:lnSpc>
              <a:spcBef>
                <a:spcPts val="45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Mechanisms to control access to shared resources</a:t>
            </a:r>
          </a:p>
          <a:p>
            <a:pPr marL="1143377" lvl="2">
              <a:lnSpc>
                <a:spcPct val="120000"/>
              </a:lnSpc>
              <a:spcBef>
                <a:spcPts val="408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Low-level mechanisms: </a:t>
            </a:r>
            <a:r>
              <a:rPr lang="en-GB" altLang="en-US" b="1" dirty="0">
                <a:ea typeface="ＭＳ Ｐゴシック" charset="-128"/>
              </a:rPr>
              <a:t>locks</a:t>
            </a:r>
          </a:p>
          <a:p>
            <a:pPr marL="1143377" lvl="2">
              <a:lnSpc>
                <a:spcPct val="120000"/>
              </a:lnSpc>
              <a:spcBef>
                <a:spcPts val="408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Higher level mechanisms: </a:t>
            </a:r>
            <a:r>
              <a:rPr lang="en-GB" altLang="en-US" b="1" dirty="0" err="1">
                <a:ea typeface="ＭＳ Ｐゴシック" charset="-128"/>
              </a:rPr>
              <a:t>mutexes</a:t>
            </a:r>
            <a:r>
              <a:rPr lang="en-GB" altLang="en-US" dirty="0">
                <a:ea typeface="ＭＳ Ｐゴシック" charset="-128"/>
              </a:rPr>
              <a:t>, </a:t>
            </a:r>
            <a:r>
              <a:rPr lang="en-GB" altLang="en-US" b="1" dirty="0">
                <a:ea typeface="ＭＳ Ｐゴシック" charset="-128"/>
              </a:rPr>
              <a:t>semaphores</a:t>
            </a:r>
            <a:r>
              <a:rPr lang="en-GB" altLang="en-US" dirty="0">
                <a:ea typeface="ＭＳ Ｐゴシック" charset="-128"/>
              </a:rPr>
              <a:t>, </a:t>
            </a:r>
            <a:r>
              <a:rPr lang="en-GB" altLang="en-US" b="1" dirty="0">
                <a:ea typeface="ＭＳ Ｐゴシック" charset="-128"/>
              </a:rPr>
              <a:t>monitors</a:t>
            </a:r>
            <a:r>
              <a:rPr lang="en-GB" altLang="en-US" dirty="0">
                <a:ea typeface="ＭＳ Ｐゴシック" charset="-128"/>
              </a:rPr>
              <a:t>, and </a:t>
            </a:r>
            <a:r>
              <a:rPr lang="en-GB" altLang="en-US" b="1" dirty="0">
                <a:ea typeface="ＭＳ Ｐゴシック" charset="-128"/>
              </a:rPr>
              <a:t>condition variables</a:t>
            </a:r>
          </a:p>
          <a:p>
            <a:pPr marL="686891" lvl="1">
              <a:lnSpc>
                <a:spcPct val="120000"/>
              </a:lnSpc>
              <a:spcBef>
                <a:spcPts val="45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Patterns for coordinating access to shared resources</a:t>
            </a:r>
          </a:p>
          <a:p>
            <a:pPr marL="1143377" lvl="2">
              <a:lnSpc>
                <a:spcPct val="120000"/>
              </a:lnSpc>
              <a:spcBef>
                <a:spcPts val="408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bounded buffer, producer-consumer, …</a:t>
            </a:r>
          </a:p>
          <a:p>
            <a:pPr marL="262084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This stuff is complicated and rife with </a:t>
            </a:r>
            <a:r>
              <a:rPr lang="en-GB" altLang="en-US" dirty="0" smtClean="0">
                <a:ea typeface="ＭＳ Ｐゴシック" charset="-128"/>
              </a:rPr>
              <a:t>pitfalls</a:t>
            </a:r>
            <a:endParaRPr lang="en-GB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09164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Problems with spinlocks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 anchorCtr="1"/>
          <a:lstStyle/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Horribly wasteful!</a:t>
            </a:r>
          </a:p>
          <a:p>
            <a:pPr marL="686891" lvl="1">
              <a:lnSpc>
                <a:spcPct val="95000"/>
              </a:lnSpc>
              <a:spcBef>
                <a:spcPts val="45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Threads waiting </a:t>
            </a:r>
            <a:r>
              <a:rPr lang="en-GB" altLang="en-US" dirty="0" smtClean="0">
                <a:ea typeface="ＭＳ Ｐゴシック" charset="-128"/>
              </a:rPr>
              <a:t>for the lock </a:t>
            </a:r>
            <a:r>
              <a:rPr lang="en-GB" altLang="en-US" dirty="0">
                <a:ea typeface="ＭＳ Ｐゴシック" charset="-128"/>
              </a:rPr>
              <a:t>spin on the CPU</a:t>
            </a:r>
          </a:p>
          <a:p>
            <a:pPr marL="686891" lvl="1">
              <a:lnSpc>
                <a:spcPct val="95000"/>
              </a:lnSpc>
              <a:spcBef>
                <a:spcPts val="45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Eats up lots of cycles, slows down progress of other threads</a:t>
            </a:r>
          </a:p>
          <a:p>
            <a:pPr marL="1143377" lvl="2">
              <a:lnSpc>
                <a:spcPct val="95000"/>
              </a:lnSpc>
              <a:spcBef>
                <a:spcPts val="397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Note that other threads can still run ... how?</a:t>
            </a:r>
          </a:p>
          <a:p>
            <a:pPr marL="686891" lvl="1">
              <a:lnSpc>
                <a:spcPct val="95000"/>
              </a:lnSpc>
              <a:spcBef>
                <a:spcPts val="45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What happens if you have a lot of threads trying to </a:t>
            </a:r>
            <a:r>
              <a:rPr lang="en-GB" altLang="en-US" dirty="0" smtClean="0">
                <a:ea typeface="ＭＳ Ｐゴシック" charset="-128"/>
              </a:rPr>
              <a:t>lock</a:t>
            </a:r>
            <a:r>
              <a:rPr lang="en-GB" altLang="en-US" dirty="0">
                <a:ea typeface="ＭＳ Ｐゴシック" charset="-128"/>
              </a:rPr>
              <a:t>?</a:t>
            </a: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 smtClean="0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 smtClean="0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 smtClean="0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 smtClean="0">
                <a:ea typeface="ＭＳ Ｐゴシック" charset="-128"/>
              </a:rPr>
              <a:t>Only </a:t>
            </a:r>
            <a:r>
              <a:rPr lang="en-GB" altLang="en-US" dirty="0">
                <a:ea typeface="ＭＳ Ｐゴシック" charset="-128"/>
              </a:rPr>
              <a:t>want spinlocks as </a:t>
            </a:r>
            <a:r>
              <a:rPr lang="en-GB" altLang="en-US" i="1" dirty="0">
                <a:solidFill>
                  <a:srgbClr val="993333"/>
                </a:solidFill>
                <a:ea typeface="ＭＳ Ｐゴシック" charset="-128"/>
              </a:rPr>
              <a:t>primitives</a:t>
            </a:r>
            <a:r>
              <a:rPr lang="en-GB" altLang="en-US" dirty="0">
                <a:ea typeface="ＭＳ Ｐゴシック" charset="-128"/>
              </a:rPr>
              <a:t> to build higher-level synchronization constructs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37658" y="3948460"/>
            <a:ext cx="1077745" cy="52679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Critical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section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217313" y="3987958"/>
            <a:ext cx="1077745" cy="447803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err="1" smtClean="0">
                <a:latin typeface="Courier New" charset="0"/>
              </a:rPr>
              <a:t>spinlocking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396968" y="3987958"/>
            <a:ext cx="1077745" cy="447803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err="1" smtClean="0">
                <a:latin typeface="Courier New" charset="0"/>
              </a:rPr>
              <a:t>spinlocking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6623" y="3987957"/>
            <a:ext cx="1077745" cy="447803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err="1" smtClean="0">
                <a:latin typeface="Courier New" charset="0"/>
              </a:rPr>
              <a:t>spinlocking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756278" y="3987957"/>
            <a:ext cx="1077745" cy="447803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err="1" smtClean="0">
                <a:latin typeface="Courier New" charset="0"/>
              </a:rPr>
              <a:t>spinlocking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935933" y="3987956"/>
            <a:ext cx="1077745" cy="447803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err="1" smtClean="0">
                <a:latin typeface="Courier New" charset="0"/>
              </a:rPr>
              <a:t>spinlocking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3987956"/>
            <a:ext cx="1391803" cy="5310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Processes/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Threads</a:t>
            </a:r>
            <a:endParaRPr lang="en-US" altLang="en-US" sz="1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AutoShape 8"/>
          <p:cNvSpPr>
            <a:spLocks/>
          </p:cNvSpPr>
          <p:nvPr/>
        </p:nvSpPr>
        <p:spPr bwMode="auto">
          <a:xfrm rot="5400000">
            <a:off x="4945328" y="1776604"/>
            <a:ext cx="340334" cy="5796365"/>
          </a:xfrm>
          <a:prstGeom prst="rightBrace">
            <a:avLst>
              <a:gd name="adj1" fmla="val 37827"/>
              <a:gd name="adj2" fmla="val 50000"/>
            </a:avLst>
          </a:prstGeom>
          <a:noFill/>
          <a:ln w="38100">
            <a:solidFill>
              <a:srgbClr val="99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217312" y="4844954"/>
            <a:ext cx="5973652" cy="2689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Wasting CPU time that could be used by the thread in its critical section.</a:t>
            </a:r>
            <a:endParaRPr lang="en-US" altLang="en-US" sz="14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037658" y="3715762"/>
            <a:ext cx="1077745" cy="2721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0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214068" y="3703570"/>
            <a:ext cx="1077745" cy="2721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1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390478" y="3727954"/>
            <a:ext cx="1077745" cy="2721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2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4566888" y="3734050"/>
            <a:ext cx="1077745" cy="2721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3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5758046" y="3740146"/>
            <a:ext cx="1077745" cy="2721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4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934458" y="3746242"/>
            <a:ext cx="1077745" cy="2721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5</a:t>
            </a:r>
            <a:endParaRPr lang="en-US" altLang="en-US" sz="14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09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560800" cy="762000"/>
          </a:xfrm>
        </p:spPr>
        <p:txBody>
          <a:bodyPr>
            <a:normAutofit fontScale="90000"/>
          </a:bodyPr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 smtClean="0">
                <a:ea typeface="ＭＳ Ｐゴシック" charset="-128"/>
              </a:rPr>
              <a:t>Peterson</a:t>
            </a:r>
            <a:r>
              <a:rPr lang="en-US" altLang="en-US" dirty="0" smtClean="0">
                <a:ea typeface="ＭＳ Ｐゴシック" charset="-128"/>
              </a:rPr>
              <a:t>’</a:t>
            </a:r>
            <a:r>
              <a:rPr lang="en-GB" altLang="ja-JP" dirty="0" smtClean="0">
                <a:ea typeface="ＭＳ Ｐゴシック" charset="-128"/>
              </a:rPr>
              <a:t>s </a:t>
            </a:r>
            <a:r>
              <a:rPr lang="en-GB" altLang="ja-JP" dirty="0">
                <a:ea typeface="ＭＳ Ｐゴシック" charset="-128"/>
              </a:rPr>
              <a:t>Algorithm (for two </a:t>
            </a:r>
            <a:r>
              <a:rPr lang="en-GB" altLang="ja-JP" dirty="0" smtClean="0">
                <a:ea typeface="ＭＳ Ｐゴシック" charset="-128"/>
              </a:rPr>
              <a:t>threads/processes)</a:t>
            </a:r>
            <a:endParaRPr lang="en-GB" altLang="en-US" dirty="0"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018" y="5499901"/>
            <a:ext cx="8560800" cy="13580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altLang="en-US" b="0" dirty="0" smtClean="0">
                <a:latin typeface="Calibri" charset="0"/>
                <a:ea typeface="Calibri" charset="0"/>
                <a:cs typeface="Calibri" charset="0"/>
              </a:rPr>
              <a:t>An algorithmic solution to a seemingly unsolvable problem! </a:t>
            </a:r>
            <a:endParaRPr lang="en-US" altLang="en-US" b="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20000"/>
              </a:lnSpc>
            </a:pPr>
            <a:endParaRPr lang="en-US" b="0" dirty="0"/>
          </a:p>
          <a:p>
            <a:pPr>
              <a:lnSpc>
                <a:spcPct val="120000"/>
              </a:lnSpc>
            </a:pPr>
            <a:endParaRPr lang="en-US" b="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7018" y="1596254"/>
            <a:ext cx="8560800" cy="36722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err="1">
                <a:latin typeface="Courier New" charset="0"/>
              </a:rPr>
              <a:t>int</a:t>
            </a:r>
            <a:r>
              <a:rPr lang="en-US" altLang="en-US" sz="1400" dirty="0">
                <a:latin typeface="Courier New" charset="0"/>
              </a:rPr>
              <a:t> flag[2</a:t>
            </a:r>
            <a:r>
              <a:rPr lang="en-US" altLang="en-US" sz="1400" dirty="0" smtClean="0">
                <a:latin typeface="Courier New" charset="0"/>
              </a:rPr>
              <a:t>] = {0,0};</a:t>
            </a:r>
            <a:endParaRPr lang="en-US" altLang="en-US" sz="1400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err="1">
                <a:latin typeface="Courier New" charset="0"/>
              </a:rPr>
              <a:t>int</a:t>
            </a:r>
            <a:r>
              <a:rPr lang="en-US" altLang="en-US" sz="1400" dirty="0">
                <a:latin typeface="Courier New" charset="0"/>
              </a:rPr>
              <a:t> </a:t>
            </a:r>
            <a:r>
              <a:rPr lang="en-US" altLang="en-US" sz="1400" dirty="0" smtClean="0">
                <a:latin typeface="Courier New" charset="0"/>
              </a:rPr>
              <a:t>turn = 0;</a:t>
            </a:r>
            <a:endParaRPr lang="en-US" altLang="en-US" sz="1400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1400" dirty="0" smtClean="0">
              <a:solidFill>
                <a:srgbClr val="FF0000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void 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plock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 id) {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other = !id;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flag[id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] = 1;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turn 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= other;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while 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(flag[other] &amp;&amp; turn == 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other) {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};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}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void 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punlock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 id) {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flag[id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] = 0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3304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41" y="70921"/>
            <a:ext cx="7807680" cy="47232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Peterson</a:t>
            </a:r>
            <a:r>
              <a:rPr lang="ja-JP" altLang="en-GB">
                <a:ea typeface="ＭＳ Ｐゴシック" charset="-128"/>
              </a:rPr>
              <a:t>’</a:t>
            </a:r>
            <a:r>
              <a:rPr lang="en-GB" altLang="ja-JP">
                <a:ea typeface="ＭＳ Ｐゴシック" charset="-128"/>
              </a:rPr>
              <a:t>s Algorithm</a:t>
            </a:r>
            <a:endParaRPr lang="en-GB" altLang="en-US">
              <a:ea typeface="ＭＳ Ｐゴシック" charset="-128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766928"/>
            <a:ext cx="4636546" cy="288590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void 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plock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 id) 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{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other = 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!id;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flag[id] 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= 1;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turn 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= 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other;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while 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flag[other] 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&amp;&amp; turn == 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other) {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};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}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void 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punlock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 id) 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{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flag[id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] = 0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-1" y="656367"/>
            <a:ext cx="4507269" cy="52679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err="1">
                <a:latin typeface="Courier New" charset="0"/>
              </a:rPr>
              <a:t>int</a:t>
            </a:r>
            <a:r>
              <a:rPr lang="en-US" altLang="en-US" sz="1400" dirty="0">
                <a:latin typeface="Courier New" charset="0"/>
              </a:rPr>
              <a:t> flag[2</a:t>
            </a:r>
            <a:r>
              <a:rPr lang="en-US" altLang="en-US" sz="1400" dirty="0" smtClean="0">
                <a:latin typeface="Courier New" charset="0"/>
              </a:rPr>
              <a:t>] = {0,0};</a:t>
            </a:r>
            <a:endParaRPr lang="en-US" altLang="en-US" sz="1400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err="1">
                <a:latin typeface="Courier New" charset="0"/>
              </a:rPr>
              <a:t>int</a:t>
            </a:r>
            <a:r>
              <a:rPr lang="en-US" altLang="en-US" sz="1400" dirty="0">
                <a:latin typeface="Courier New" charset="0"/>
              </a:rPr>
              <a:t> </a:t>
            </a:r>
            <a:r>
              <a:rPr lang="en-US" altLang="en-US" sz="1400" dirty="0" smtClean="0">
                <a:latin typeface="Courier New" charset="0"/>
              </a:rPr>
              <a:t>turn = 0;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07269" y="1766928"/>
            <a:ext cx="4623772" cy="288590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smtClean="0">
                <a:solidFill>
                  <a:schemeClr val="tx1"/>
                </a:solidFill>
                <a:latin typeface="Courier New" charset="0"/>
              </a:rPr>
              <a:t>void 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plock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 id) {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other = !id;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flag[id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] = 1;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turn 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= other;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while 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(flag[other] &amp;&amp; turn == 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other) {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};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}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void 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punlock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 id) {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flag[id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] = 0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71041" y="4761728"/>
            <a:ext cx="1113006" cy="277564"/>
            <a:chOff x="2594918" y="4572316"/>
            <a:chExt cx="1113006" cy="277564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594918" y="4574432"/>
              <a:ext cx="1113006" cy="2754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 smtClean="0">
                  <a:latin typeface="Courier New" charset="0"/>
                </a:rPr>
                <a:t>flag</a:t>
              </a:r>
              <a:endParaRPr lang="en-US" altLang="en-US" sz="1400" dirty="0">
                <a:latin typeface="Courier New" charset="0"/>
              </a:endParaRP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3204985" y="4572316"/>
              <a:ext cx="242551" cy="275448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 smtClean="0">
                  <a:latin typeface="Courier New" charset="0"/>
                </a:rPr>
                <a:t>0</a:t>
              </a:r>
              <a:endParaRPr lang="en-US" altLang="en-US" sz="1400" dirty="0">
                <a:latin typeface="Courier New" charset="0"/>
              </a:endParaRPr>
            </a:p>
          </p:txBody>
        </p:sp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447536" y="4572316"/>
              <a:ext cx="242551" cy="27544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 smtClean="0">
                  <a:latin typeface="Courier New" charset="0"/>
                </a:rPr>
                <a:t>0</a:t>
              </a:r>
              <a:endParaRPr lang="en-US" altLang="en-US" sz="1400" dirty="0">
                <a:latin typeface="Courier New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61770" y="4763844"/>
            <a:ext cx="1113006" cy="286455"/>
            <a:chOff x="4662168" y="4572316"/>
            <a:chExt cx="1113006" cy="286455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5218671" y="4572316"/>
              <a:ext cx="242551" cy="2754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 smtClean="0">
                  <a:latin typeface="Courier New" charset="0"/>
                </a:rPr>
                <a:t>0</a:t>
              </a:r>
              <a:endParaRPr lang="en-US" altLang="en-US" sz="1400" dirty="0">
                <a:latin typeface="Courier New" charset="0"/>
              </a:endParaRP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4662168" y="4583323"/>
              <a:ext cx="1113006" cy="2754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smtClean="0">
                  <a:latin typeface="Courier New" charset="0"/>
                </a:rPr>
                <a:t>turn</a:t>
              </a:r>
              <a:endParaRPr lang="en-US" altLang="en-US" sz="1400" dirty="0">
                <a:latin typeface="Courier New" charset="0"/>
              </a:endParaRPr>
            </a:p>
          </p:txBody>
        </p:sp>
      </p:grp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982583" y="92315"/>
            <a:ext cx="4148457" cy="14492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turn</a:t>
            </a:r>
            <a:r>
              <a:rPr lang="en-US" altLang="en-US" sz="1400" dirty="0"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indicates whose turn is it to enter critical section. </a:t>
            </a:r>
            <a:endParaRPr lang="en-US" alt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200" dirty="0" smtClean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turn==</a:t>
            </a:r>
            <a:r>
              <a:rPr lang="en-US" altLang="en-US" sz="12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 thread </a:t>
            </a:r>
            <a:r>
              <a:rPr lang="en-US" altLang="en-US" sz="1200" dirty="0" err="1">
                <a:latin typeface="Courier" charset="0"/>
                <a:ea typeface="Courier" charset="0"/>
                <a:cs typeface="Courier" charset="0"/>
              </a:rPr>
              <a:t>Ti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 is allowed to get </a:t>
            </a:r>
            <a:r>
              <a:rPr lang="en-US" altLang="en-US" sz="1200" dirty="0" smtClean="0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.</a:t>
            </a:r>
            <a:endParaRPr lang="en-US" alt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flag[2]</a:t>
            </a:r>
            <a:r>
              <a:rPr lang="en-US" altLang="en-US" sz="14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indicates if thread </a:t>
            </a:r>
            <a:r>
              <a:rPr lang="en-US" altLang="en-US" sz="1200" dirty="0" err="1">
                <a:latin typeface="Courier" charset="0"/>
                <a:ea typeface="Courier" charset="0"/>
                <a:cs typeface="Courier" charset="0"/>
              </a:rPr>
              <a:t>Ti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 is ready to enter critical section. </a:t>
            </a:r>
            <a:endParaRPr lang="en-US" alt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200" dirty="0" smtClean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flag[</a:t>
            </a:r>
            <a:r>
              <a:rPr lang="en-US" altLang="en-US" sz="12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]is set, then </a:t>
            </a:r>
            <a:r>
              <a:rPr lang="en-US" altLang="en-US" sz="1200" dirty="0" err="1">
                <a:latin typeface="Courier" charset="0"/>
                <a:ea typeface="Courier" charset="0"/>
                <a:cs typeface="Courier" charset="0"/>
              </a:rPr>
              <a:t>Ti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 is ready to enter critical section.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-2" y="1496866"/>
            <a:ext cx="1086523" cy="27544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0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4507268" y="1491480"/>
            <a:ext cx="1086523" cy="275448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1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790193" y="4700719"/>
            <a:ext cx="1066746" cy="43067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23" idx="6"/>
          </p:cNvCxnSpPr>
          <p:nvPr/>
        </p:nvCxnSpPr>
        <p:spPr bwMode="auto">
          <a:xfrm flipH="1" flipV="1">
            <a:off x="2856939" y="4916059"/>
            <a:ext cx="596266" cy="186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402856" y="4789534"/>
            <a:ext cx="1391803" cy="2689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Shared variable</a:t>
            </a:r>
            <a:endParaRPr lang="en-US" altLang="en-US" sz="14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645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41" y="70921"/>
            <a:ext cx="7807680" cy="47232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Peterson</a:t>
            </a:r>
            <a:r>
              <a:rPr lang="ja-JP" altLang="en-GB">
                <a:ea typeface="ＭＳ Ｐゴシック" charset="-128"/>
              </a:rPr>
              <a:t>’</a:t>
            </a:r>
            <a:r>
              <a:rPr lang="en-GB" altLang="ja-JP">
                <a:ea typeface="ＭＳ Ｐゴシック" charset="-128"/>
              </a:rPr>
              <a:t>s Algorithm</a:t>
            </a:r>
            <a:endParaRPr lang="en-GB" altLang="en-US">
              <a:ea typeface="ＭＳ Ｐゴシック" charset="-128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766928"/>
            <a:ext cx="4636546" cy="288590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void 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plock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) {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 other = 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;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flag[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] = 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;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turn = 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;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while (flag[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] &amp;&amp; turn == 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) {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};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}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1400" dirty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void 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punlock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) {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flag[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] = 0;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-1" y="656367"/>
            <a:ext cx="4507269" cy="52679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err="1">
                <a:latin typeface="Courier New" charset="0"/>
              </a:rPr>
              <a:t>int</a:t>
            </a:r>
            <a:r>
              <a:rPr lang="en-US" altLang="en-US" sz="1400" dirty="0">
                <a:latin typeface="Courier New" charset="0"/>
              </a:rPr>
              <a:t> flag[2</a:t>
            </a:r>
            <a:r>
              <a:rPr lang="en-US" altLang="en-US" sz="1400" dirty="0" smtClean="0">
                <a:latin typeface="Courier New" charset="0"/>
              </a:rPr>
              <a:t>] = {0,0};</a:t>
            </a:r>
            <a:endParaRPr lang="en-US" altLang="en-US" sz="1400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err="1">
                <a:latin typeface="Courier New" charset="0"/>
              </a:rPr>
              <a:t>int</a:t>
            </a:r>
            <a:r>
              <a:rPr lang="en-US" altLang="en-US" sz="1400" dirty="0">
                <a:latin typeface="Courier New" charset="0"/>
              </a:rPr>
              <a:t> </a:t>
            </a:r>
            <a:r>
              <a:rPr lang="en-US" altLang="en-US" sz="1400" dirty="0" smtClean="0">
                <a:latin typeface="Courier New" charset="0"/>
              </a:rPr>
              <a:t>turn = 0;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07269" y="1766928"/>
            <a:ext cx="4623772" cy="288590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void 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plock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) {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 other = 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;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flag[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] = 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;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turn = 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;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while (flag[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] &amp;&amp; turn == 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) {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};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}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1400" dirty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void 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punlock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) {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flag[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] = 0;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71041" y="4763844"/>
            <a:ext cx="1113006" cy="2754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flag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81108" y="4761728"/>
            <a:ext cx="242551" cy="27544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0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523659" y="4761728"/>
            <a:ext cx="242551" cy="275448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0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318273" y="4763844"/>
            <a:ext cx="242551" cy="275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0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761770" y="4774851"/>
            <a:ext cx="1113006" cy="2754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smtClean="0">
                <a:latin typeface="Courier New" charset="0"/>
              </a:rPr>
              <a:t>turn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982583" y="92315"/>
            <a:ext cx="4148457" cy="14492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turn</a:t>
            </a:r>
            <a:r>
              <a:rPr lang="en-US" altLang="en-US" sz="1400" dirty="0"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indicates whose turn is it to enter critical section. </a:t>
            </a:r>
            <a:endParaRPr lang="en-US" alt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200" dirty="0" smtClean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turn==</a:t>
            </a:r>
            <a:r>
              <a:rPr lang="en-US" altLang="en-US" sz="12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 thread </a:t>
            </a:r>
            <a:r>
              <a:rPr lang="en-US" altLang="en-US" sz="1200" dirty="0" err="1">
                <a:latin typeface="Courier" charset="0"/>
                <a:ea typeface="Courier" charset="0"/>
                <a:cs typeface="Courier" charset="0"/>
              </a:rPr>
              <a:t>Ti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 is allowed to get </a:t>
            </a:r>
            <a:r>
              <a:rPr lang="en-US" altLang="en-US" sz="1200" dirty="0" smtClean="0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.</a:t>
            </a:r>
            <a:endParaRPr lang="en-US" alt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flag[2]</a:t>
            </a:r>
            <a:r>
              <a:rPr lang="en-US" altLang="en-US" sz="14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indicates if thread </a:t>
            </a:r>
            <a:r>
              <a:rPr lang="en-US" altLang="en-US" sz="1200" dirty="0" err="1">
                <a:latin typeface="Courier" charset="0"/>
                <a:ea typeface="Courier" charset="0"/>
                <a:cs typeface="Courier" charset="0"/>
              </a:rPr>
              <a:t>Ti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 is ready to enter critical section. </a:t>
            </a:r>
            <a:endParaRPr lang="en-US" alt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200" dirty="0" smtClean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flag[</a:t>
            </a:r>
            <a:r>
              <a:rPr lang="en-US" altLang="en-US" sz="12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en-US" sz="1200" dirty="0" smtClean="0">
                <a:latin typeface="Courier" charset="0"/>
                <a:ea typeface="Courier" charset="0"/>
                <a:cs typeface="Courier" charset="0"/>
              </a:rPr>
              <a:t>] is 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set, then </a:t>
            </a:r>
            <a:r>
              <a:rPr lang="en-US" altLang="en-US" sz="1200" dirty="0" err="1">
                <a:latin typeface="Courier" charset="0"/>
                <a:ea typeface="Courier" charset="0"/>
                <a:cs typeface="Courier" charset="0"/>
              </a:rPr>
              <a:t>Ti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 is ready to enter critical section.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-2" y="1496866"/>
            <a:ext cx="1086523" cy="27544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0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4507268" y="1491480"/>
            <a:ext cx="1086523" cy="275448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1</a:t>
            </a:r>
            <a:endParaRPr lang="en-US" altLang="en-US" sz="1400" dirty="0">
              <a:latin typeface="Courier New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293658" y="5172313"/>
            <a:ext cx="1279716" cy="277564"/>
            <a:chOff x="1293658" y="5172313"/>
            <a:chExt cx="1279716" cy="277564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1293658" y="5172313"/>
              <a:ext cx="242551" cy="275448"/>
            </a:xfrm>
            <a:prstGeom prst="rect">
              <a:avLst/>
            </a:prstGeom>
            <a:solidFill>
              <a:srgbClr val="F6F5BD"/>
            </a:solidFill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>
                  <a:latin typeface="Courier New" charset="0"/>
                </a:rPr>
                <a:t>1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1536209" y="5172313"/>
              <a:ext cx="242551" cy="275448"/>
            </a:xfrm>
            <a:prstGeom prst="rect">
              <a:avLst/>
            </a:prstGeom>
            <a:solidFill>
              <a:srgbClr val="F1C7C7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>
                  <a:latin typeface="Courier New" charset="0"/>
                </a:rPr>
                <a:t>1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330823" y="5174429"/>
              <a:ext cx="242551" cy="2754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 smtClean="0">
                  <a:latin typeface="Courier New" charset="0"/>
                </a:rPr>
                <a:t>0</a:t>
              </a:r>
              <a:endParaRPr lang="en-US" altLang="en-US" sz="1400" dirty="0">
                <a:latin typeface="Courier New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91866" y="5490792"/>
            <a:ext cx="1279716" cy="277564"/>
            <a:chOff x="1293658" y="5172313"/>
            <a:chExt cx="1279716" cy="277564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1293658" y="5172313"/>
              <a:ext cx="242551" cy="275448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>
                  <a:latin typeface="Courier New" charset="0"/>
                </a:rPr>
                <a:t>1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536209" y="5172313"/>
              <a:ext cx="242551" cy="27544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>
                  <a:latin typeface="Courier New" charset="0"/>
                </a:rPr>
                <a:t>1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330823" y="5174429"/>
              <a:ext cx="242551" cy="2754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 smtClean="0">
                  <a:latin typeface="Courier New" charset="0"/>
                </a:rPr>
                <a:t>1</a:t>
              </a:r>
              <a:endParaRPr lang="en-US" altLang="en-US" sz="1400" dirty="0">
                <a:latin typeface="Courier New" charset="0"/>
              </a:endParaRPr>
            </a:p>
          </p:txBody>
        </p:sp>
      </p:grp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2888415" y="5221820"/>
            <a:ext cx="6242625" cy="2689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Both Thread 0 and Thread 1 are ready to enter critical section.</a:t>
            </a:r>
            <a:endParaRPr lang="en-US" altLang="en-US" sz="1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2879450" y="5514074"/>
            <a:ext cx="6242625" cy="2689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Race to update turn! </a:t>
            </a:r>
            <a:r>
              <a:rPr lang="en-US" altLang="en-US" sz="14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Thread </a:t>
            </a:r>
            <a:r>
              <a:rPr lang="en-US" altLang="en-US" sz="14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altLang="en-US" sz="14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writes FIRST</a:t>
            </a:r>
            <a:r>
              <a:rPr lang="en-US" alt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, Thread 0 writes second. </a:t>
            </a:r>
            <a:endParaRPr lang="en-US" altLang="en-US" sz="1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2877472" y="5820030"/>
            <a:ext cx="6242625" cy="2689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Thread 0 loses and starts </a:t>
            </a:r>
            <a:r>
              <a:rPr lang="en-US" altLang="en-US" sz="14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spinlocking</a:t>
            </a:r>
            <a:r>
              <a:rPr lang="en-US" alt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! Thread 1 enters critical section.</a:t>
            </a:r>
            <a:endParaRPr lang="en-US" altLang="en-US" sz="1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293656" y="5804555"/>
            <a:ext cx="1279716" cy="277564"/>
            <a:chOff x="1293658" y="5172313"/>
            <a:chExt cx="1279716" cy="277564"/>
          </a:xfrm>
        </p:grpSpPr>
        <p:sp>
          <p:nvSpPr>
            <p:cNvPr id="36" name="Rectangle 3"/>
            <p:cNvSpPr>
              <a:spLocks noChangeArrowheads="1"/>
            </p:cNvSpPr>
            <p:nvPr/>
          </p:nvSpPr>
          <p:spPr bwMode="auto">
            <a:xfrm>
              <a:off x="1293658" y="5172313"/>
              <a:ext cx="242551" cy="275448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>
                  <a:latin typeface="Courier New" charset="0"/>
                </a:rPr>
                <a:t>1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536209" y="5172313"/>
              <a:ext cx="242551" cy="27544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>
                  <a:latin typeface="Courier New" charset="0"/>
                </a:rPr>
                <a:t>1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330823" y="5174429"/>
              <a:ext cx="242551" cy="2754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 smtClean="0">
                  <a:latin typeface="Courier New" charset="0"/>
                </a:rPr>
                <a:t>1</a:t>
              </a:r>
              <a:endParaRPr lang="en-US" altLang="en-US" sz="1400" dirty="0">
                <a:latin typeface="Courier New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95444" y="6118323"/>
            <a:ext cx="1279716" cy="277564"/>
            <a:chOff x="1293658" y="5172313"/>
            <a:chExt cx="1279716" cy="277564"/>
          </a:xfrm>
        </p:grpSpPr>
        <p:sp>
          <p:nvSpPr>
            <p:cNvPr id="40" name="Rectangle 3"/>
            <p:cNvSpPr>
              <a:spLocks noChangeArrowheads="1"/>
            </p:cNvSpPr>
            <p:nvPr/>
          </p:nvSpPr>
          <p:spPr bwMode="auto">
            <a:xfrm>
              <a:off x="1293658" y="5172313"/>
              <a:ext cx="242551" cy="275448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>
                  <a:latin typeface="Courier New" charset="0"/>
                </a:rPr>
                <a:t>1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536209" y="5172313"/>
              <a:ext cx="242551" cy="275448"/>
            </a:xfrm>
            <a:prstGeom prst="rect">
              <a:avLst/>
            </a:prstGeom>
            <a:solidFill>
              <a:srgbClr val="F1C7C7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 smtClean="0">
                  <a:latin typeface="Courier New" charset="0"/>
                </a:rPr>
                <a:t>0</a:t>
              </a:r>
              <a:endParaRPr lang="en-US" altLang="en-US" sz="1400" dirty="0">
                <a:latin typeface="Courier New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330823" y="5174429"/>
              <a:ext cx="242551" cy="2754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 smtClean="0">
                  <a:latin typeface="Courier New" charset="0"/>
                </a:rPr>
                <a:t>1</a:t>
              </a:r>
              <a:endParaRPr lang="en-US" altLang="en-US" sz="1400" dirty="0">
                <a:latin typeface="Courier New" charset="0"/>
              </a:endParaRPr>
            </a:p>
          </p:txBody>
        </p:sp>
      </p:grp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2888415" y="6121561"/>
            <a:ext cx="6242625" cy="2689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Thread 1 unlocks. Thread </a:t>
            </a:r>
            <a:r>
              <a:rPr lang="en-US" altLang="en-US" sz="1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0</a:t>
            </a:r>
            <a:r>
              <a:rPr lang="en-US" alt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stops </a:t>
            </a:r>
            <a:r>
              <a:rPr lang="en-US" altLang="en-US" sz="14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spinlocking</a:t>
            </a:r>
            <a:r>
              <a:rPr lang="en-US" alt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and enters critical section.</a:t>
            </a:r>
            <a:endParaRPr lang="en-US" altLang="en-US" sz="1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286474" y="6432089"/>
            <a:ext cx="1279716" cy="277564"/>
            <a:chOff x="1293658" y="5172313"/>
            <a:chExt cx="1279716" cy="277564"/>
          </a:xfrm>
        </p:grpSpPr>
        <p:sp>
          <p:nvSpPr>
            <p:cNvPr id="45" name="Rectangle 3"/>
            <p:cNvSpPr>
              <a:spLocks noChangeArrowheads="1"/>
            </p:cNvSpPr>
            <p:nvPr/>
          </p:nvSpPr>
          <p:spPr bwMode="auto">
            <a:xfrm>
              <a:off x="1293658" y="5172313"/>
              <a:ext cx="242551" cy="275448"/>
            </a:xfrm>
            <a:prstGeom prst="rect">
              <a:avLst/>
            </a:prstGeom>
            <a:solidFill>
              <a:srgbClr val="F6F5BD"/>
            </a:solidFill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 smtClean="0">
                  <a:latin typeface="Courier New" charset="0"/>
                </a:rPr>
                <a:t>0</a:t>
              </a:r>
              <a:endParaRPr lang="en-US" altLang="en-US" sz="1400" dirty="0">
                <a:latin typeface="Courier New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536209" y="5172313"/>
              <a:ext cx="242551" cy="27544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 smtClean="0">
                  <a:latin typeface="Courier New" charset="0"/>
                </a:rPr>
                <a:t>0</a:t>
              </a:r>
              <a:endParaRPr lang="en-US" altLang="en-US" sz="1400" dirty="0">
                <a:latin typeface="Courier New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2330823" y="5174429"/>
              <a:ext cx="242551" cy="2754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 smtClean="0">
                  <a:latin typeface="Courier New" charset="0"/>
                </a:rPr>
                <a:t>1</a:t>
              </a:r>
              <a:endParaRPr lang="en-US" altLang="en-US" sz="1400" dirty="0">
                <a:latin typeface="Courier New" charset="0"/>
              </a:endParaRPr>
            </a:p>
          </p:txBody>
        </p:sp>
      </p:grp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2879447" y="6413814"/>
            <a:ext cx="6242625" cy="2689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Thread 0 unlocks. </a:t>
            </a:r>
            <a:endParaRPr lang="en-US" altLang="en-US" sz="1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052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41" y="70921"/>
            <a:ext cx="7807680" cy="47232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Peterson</a:t>
            </a:r>
            <a:r>
              <a:rPr lang="ja-JP" altLang="en-GB">
                <a:ea typeface="ＭＳ Ｐゴシック" charset="-128"/>
              </a:rPr>
              <a:t>’</a:t>
            </a:r>
            <a:r>
              <a:rPr lang="en-GB" altLang="ja-JP">
                <a:ea typeface="ＭＳ Ｐゴシック" charset="-128"/>
              </a:rPr>
              <a:t>s Algorithm</a:t>
            </a:r>
            <a:endParaRPr lang="en-GB" altLang="en-US">
              <a:ea typeface="ＭＳ Ｐゴシック" charset="-128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766928"/>
            <a:ext cx="4636546" cy="288590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void 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plock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) {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 other = 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;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flag[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] = 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;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turn = 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;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while (flag[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] &amp;&amp; turn == 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) {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};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}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1400" dirty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void 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punlock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) {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flag[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] = 0;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-1" y="656367"/>
            <a:ext cx="4507269" cy="52679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err="1">
                <a:latin typeface="Courier New" charset="0"/>
              </a:rPr>
              <a:t>int</a:t>
            </a:r>
            <a:r>
              <a:rPr lang="en-US" altLang="en-US" sz="1400" dirty="0">
                <a:latin typeface="Courier New" charset="0"/>
              </a:rPr>
              <a:t> flag[2</a:t>
            </a:r>
            <a:r>
              <a:rPr lang="en-US" altLang="en-US" sz="1400" dirty="0" smtClean="0">
                <a:latin typeface="Courier New" charset="0"/>
              </a:rPr>
              <a:t>] = {0,0};</a:t>
            </a:r>
            <a:endParaRPr lang="en-US" altLang="en-US" sz="1400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err="1">
                <a:latin typeface="Courier New" charset="0"/>
              </a:rPr>
              <a:t>int</a:t>
            </a:r>
            <a:r>
              <a:rPr lang="en-US" altLang="en-US" sz="1400" dirty="0">
                <a:latin typeface="Courier New" charset="0"/>
              </a:rPr>
              <a:t> </a:t>
            </a:r>
            <a:r>
              <a:rPr lang="en-US" altLang="en-US" sz="1400" dirty="0" smtClean="0">
                <a:latin typeface="Courier New" charset="0"/>
              </a:rPr>
              <a:t>turn = 0;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07269" y="1766928"/>
            <a:ext cx="4623772" cy="288590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void 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plock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) {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 other = 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;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flag[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] = 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;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turn = 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;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while (flag[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] &amp;&amp; turn == 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) {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};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}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1400" dirty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void 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punlock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) {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flag[</a:t>
            </a:r>
            <a:r>
              <a:rPr lang="en-US" altLang="en-US" sz="1400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] = 0;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71041" y="4763844"/>
            <a:ext cx="1113006" cy="2754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flag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81108" y="4761728"/>
            <a:ext cx="242551" cy="27544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0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523659" y="4761728"/>
            <a:ext cx="242551" cy="275448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0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318273" y="4763844"/>
            <a:ext cx="242551" cy="275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0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761770" y="4774851"/>
            <a:ext cx="1113006" cy="2754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smtClean="0">
                <a:latin typeface="Courier New" charset="0"/>
              </a:rPr>
              <a:t>turn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982583" y="92315"/>
            <a:ext cx="4148457" cy="14492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turn</a:t>
            </a:r>
            <a:r>
              <a:rPr lang="en-US" altLang="en-US" sz="1400" dirty="0"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indicates whose turn is it to enter critical section. </a:t>
            </a:r>
            <a:endParaRPr lang="en-US" alt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200" dirty="0" smtClean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turn==</a:t>
            </a:r>
            <a:r>
              <a:rPr lang="en-US" altLang="en-US" sz="12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 thread </a:t>
            </a:r>
            <a:r>
              <a:rPr lang="en-US" altLang="en-US" sz="1200" dirty="0" err="1">
                <a:latin typeface="Courier" charset="0"/>
                <a:ea typeface="Courier" charset="0"/>
                <a:cs typeface="Courier" charset="0"/>
              </a:rPr>
              <a:t>Ti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 is allowed to get </a:t>
            </a:r>
            <a:r>
              <a:rPr lang="en-US" altLang="en-US" sz="1200" dirty="0" smtClean="0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.</a:t>
            </a:r>
            <a:endParaRPr lang="en-US" alt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flag[2]</a:t>
            </a:r>
            <a:r>
              <a:rPr lang="en-US" altLang="en-US" sz="14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indicates if thread </a:t>
            </a:r>
            <a:r>
              <a:rPr lang="en-US" altLang="en-US" sz="1200" dirty="0" err="1">
                <a:latin typeface="Courier" charset="0"/>
                <a:ea typeface="Courier" charset="0"/>
                <a:cs typeface="Courier" charset="0"/>
              </a:rPr>
              <a:t>Ti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 is ready to enter critical section. </a:t>
            </a:r>
            <a:endParaRPr lang="en-US" alt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200" dirty="0" smtClean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flag[</a:t>
            </a:r>
            <a:r>
              <a:rPr lang="en-US" altLang="en-US" sz="12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en-US" sz="1200" dirty="0" smtClean="0">
                <a:latin typeface="Courier" charset="0"/>
                <a:ea typeface="Courier" charset="0"/>
                <a:cs typeface="Courier" charset="0"/>
              </a:rPr>
              <a:t>] is 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set, then </a:t>
            </a:r>
            <a:r>
              <a:rPr lang="en-US" altLang="en-US" sz="1200" dirty="0" err="1">
                <a:latin typeface="Courier" charset="0"/>
                <a:ea typeface="Courier" charset="0"/>
                <a:cs typeface="Courier" charset="0"/>
              </a:rPr>
              <a:t>Ti</a:t>
            </a:r>
            <a:r>
              <a:rPr lang="en-US" altLang="en-US" sz="1200" dirty="0">
                <a:latin typeface="Courier" charset="0"/>
                <a:ea typeface="Courier" charset="0"/>
                <a:cs typeface="Courier" charset="0"/>
              </a:rPr>
              <a:t> is ready to enter critical section.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-2" y="1496866"/>
            <a:ext cx="1086523" cy="27544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0</a:t>
            </a:r>
            <a:endParaRPr lang="en-US" altLang="en-US" sz="1400" dirty="0">
              <a:latin typeface="Courier New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4507268" y="1491480"/>
            <a:ext cx="1086523" cy="275448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latin typeface="Courier New" charset="0"/>
              </a:rPr>
              <a:t>Thread 1</a:t>
            </a:r>
            <a:endParaRPr lang="en-US" altLang="en-US" sz="1400" dirty="0">
              <a:latin typeface="Courier New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293658" y="5172313"/>
            <a:ext cx="1279716" cy="277564"/>
            <a:chOff x="1293658" y="5172313"/>
            <a:chExt cx="1279716" cy="277564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1293658" y="5172313"/>
              <a:ext cx="242551" cy="275448"/>
            </a:xfrm>
            <a:prstGeom prst="rect">
              <a:avLst/>
            </a:prstGeom>
            <a:solidFill>
              <a:srgbClr val="F6F5BD"/>
            </a:solidFill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>
                  <a:latin typeface="Courier New" charset="0"/>
                </a:rPr>
                <a:t>1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1536209" y="5172313"/>
              <a:ext cx="242551" cy="275448"/>
            </a:xfrm>
            <a:prstGeom prst="rect">
              <a:avLst/>
            </a:prstGeom>
            <a:solidFill>
              <a:srgbClr val="F1C7C7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>
                  <a:latin typeface="Courier New" charset="0"/>
                </a:rPr>
                <a:t>1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330823" y="5174429"/>
              <a:ext cx="242551" cy="2754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 smtClean="0">
                  <a:latin typeface="Courier New" charset="0"/>
                </a:rPr>
                <a:t>0</a:t>
              </a:r>
              <a:endParaRPr lang="en-US" altLang="en-US" sz="1400" dirty="0">
                <a:latin typeface="Courier New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91866" y="5490792"/>
            <a:ext cx="1279716" cy="277564"/>
            <a:chOff x="1293658" y="5172313"/>
            <a:chExt cx="1279716" cy="277564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1293658" y="5172313"/>
              <a:ext cx="242551" cy="275448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>
                  <a:latin typeface="Courier New" charset="0"/>
                </a:rPr>
                <a:t>1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536209" y="5172313"/>
              <a:ext cx="242551" cy="27544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>
                  <a:latin typeface="Courier New" charset="0"/>
                </a:rPr>
                <a:t>1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330823" y="5174429"/>
              <a:ext cx="242551" cy="2754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>
                  <a:latin typeface="Courier New" charset="0"/>
                </a:rPr>
                <a:t>0</a:t>
              </a:r>
            </a:p>
          </p:txBody>
        </p:sp>
      </p:grp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2888415" y="5221820"/>
            <a:ext cx="6242625" cy="2689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Both Thread 0 and Thread 1 are ready to enter critical section.</a:t>
            </a:r>
            <a:endParaRPr lang="en-US" altLang="en-US" sz="1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2879450" y="5514074"/>
            <a:ext cx="6242625" cy="2689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Race to update turn! </a:t>
            </a:r>
            <a:r>
              <a:rPr lang="en-US" altLang="en-US" sz="140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Thread 0 writes </a:t>
            </a:r>
            <a:r>
              <a:rPr lang="en-US" altLang="en-US" sz="140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FIRST</a:t>
            </a:r>
            <a:r>
              <a:rPr lang="en-US" alt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altLang="en-US" sz="14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Thread 1 writes </a:t>
            </a:r>
            <a:r>
              <a:rPr lang="en-US" altLang="en-US" sz="14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last</a:t>
            </a:r>
            <a:r>
              <a:rPr lang="en-US" alt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. </a:t>
            </a:r>
            <a:endParaRPr lang="en-US" altLang="en-US" sz="1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2877472" y="5820030"/>
            <a:ext cx="6242625" cy="2689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Thread 1 loses and starts </a:t>
            </a:r>
            <a:r>
              <a:rPr lang="en-US" altLang="en-US" sz="14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spinlocking</a:t>
            </a:r>
            <a:r>
              <a:rPr lang="en-US" alt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! Thread 0 enters critical section.</a:t>
            </a:r>
            <a:endParaRPr lang="en-US" altLang="en-US" sz="1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293656" y="5804555"/>
            <a:ext cx="1279716" cy="277564"/>
            <a:chOff x="1293658" y="5172313"/>
            <a:chExt cx="1279716" cy="277564"/>
          </a:xfrm>
        </p:grpSpPr>
        <p:sp>
          <p:nvSpPr>
            <p:cNvPr id="36" name="Rectangle 3"/>
            <p:cNvSpPr>
              <a:spLocks noChangeArrowheads="1"/>
            </p:cNvSpPr>
            <p:nvPr/>
          </p:nvSpPr>
          <p:spPr bwMode="auto">
            <a:xfrm>
              <a:off x="1293658" y="5172313"/>
              <a:ext cx="242551" cy="275448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>
                  <a:latin typeface="Courier New" charset="0"/>
                </a:rPr>
                <a:t>1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536209" y="5172313"/>
              <a:ext cx="242551" cy="27544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>
                  <a:latin typeface="Courier New" charset="0"/>
                </a:rPr>
                <a:t>1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330823" y="5174429"/>
              <a:ext cx="242551" cy="2754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>
                  <a:latin typeface="Courier New" charset="0"/>
                </a:rPr>
                <a:t>0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95444" y="6118323"/>
            <a:ext cx="1279716" cy="277564"/>
            <a:chOff x="1293658" y="5172313"/>
            <a:chExt cx="1279716" cy="277564"/>
          </a:xfrm>
        </p:grpSpPr>
        <p:sp>
          <p:nvSpPr>
            <p:cNvPr id="40" name="Rectangle 3"/>
            <p:cNvSpPr>
              <a:spLocks noChangeArrowheads="1"/>
            </p:cNvSpPr>
            <p:nvPr/>
          </p:nvSpPr>
          <p:spPr bwMode="auto">
            <a:xfrm>
              <a:off x="1293658" y="5172313"/>
              <a:ext cx="242551" cy="275448"/>
            </a:xfrm>
            <a:prstGeom prst="rect">
              <a:avLst/>
            </a:prstGeom>
            <a:solidFill>
              <a:srgbClr val="F6F5BD"/>
            </a:solidFill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 smtClean="0">
                  <a:latin typeface="Courier New" charset="0"/>
                </a:rPr>
                <a:t>0</a:t>
              </a:r>
              <a:endParaRPr lang="en-US" altLang="en-US" sz="1400" dirty="0">
                <a:latin typeface="Courier New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536209" y="5172313"/>
              <a:ext cx="242551" cy="27544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>
                  <a:latin typeface="Courier New" charset="0"/>
                </a:rPr>
                <a:t>1</a:t>
              </a: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330823" y="5174429"/>
              <a:ext cx="242551" cy="2754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>
                  <a:latin typeface="Courier New" charset="0"/>
                </a:rPr>
                <a:t>0</a:t>
              </a:r>
            </a:p>
          </p:txBody>
        </p:sp>
      </p:grp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2888415" y="6121561"/>
            <a:ext cx="6242625" cy="2689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Thread 0 unlocks. Thread 1 stops </a:t>
            </a:r>
            <a:r>
              <a:rPr lang="en-US" altLang="en-US" sz="14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spinlocking</a:t>
            </a:r>
            <a:r>
              <a:rPr lang="en-US" alt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and enters critical section.</a:t>
            </a:r>
            <a:endParaRPr lang="en-US" altLang="en-US" sz="1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286474" y="6432089"/>
            <a:ext cx="1279716" cy="277564"/>
            <a:chOff x="1293658" y="5172313"/>
            <a:chExt cx="1279716" cy="277564"/>
          </a:xfrm>
        </p:grpSpPr>
        <p:sp>
          <p:nvSpPr>
            <p:cNvPr id="45" name="Rectangle 3"/>
            <p:cNvSpPr>
              <a:spLocks noChangeArrowheads="1"/>
            </p:cNvSpPr>
            <p:nvPr/>
          </p:nvSpPr>
          <p:spPr bwMode="auto">
            <a:xfrm>
              <a:off x="1293658" y="5172313"/>
              <a:ext cx="242551" cy="275448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 smtClean="0">
                  <a:latin typeface="Courier New" charset="0"/>
                </a:rPr>
                <a:t>0</a:t>
              </a:r>
              <a:endParaRPr lang="en-US" altLang="en-US" sz="1400" dirty="0">
                <a:latin typeface="Courier New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536209" y="5172313"/>
              <a:ext cx="242551" cy="275448"/>
            </a:xfrm>
            <a:prstGeom prst="rect">
              <a:avLst/>
            </a:prstGeom>
            <a:solidFill>
              <a:srgbClr val="F1C7C7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 smtClean="0">
                  <a:latin typeface="Courier New" charset="0"/>
                </a:rPr>
                <a:t>0</a:t>
              </a:r>
              <a:endParaRPr lang="en-US" altLang="en-US" sz="1400" dirty="0">
                <a:latin typeface="Courier New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2330823" y="5174429"/>
              <a:ext cx="242551" cy="2754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29" tIns="45714" rIns="91429" bIns="45714" anchor="ctr">
              <a:spAutoFit/>
            </a:bodyPr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  <a:cs typeface="MS Gothic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i="1">
                  <a:solidFill>
                    <a:srgbClr val="2300DC"/>
                  </a:solidFill>
                  <a:latin typeface="Arial" charset="0"/>
                  <a:ea typeface="MS Gothic" charset="-128"/>
                  <a:cs typeface="MS Gothic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287338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4107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MS Gothic" charset="-128"/>
                  <a:cs typeface="MS Gothic" charset="-128"/>
                </a:defRPr>
              </a:lvl9pPr>
            </a:lstStyle>
            <a:p>
              <a:pPr eaLnBrk="1">
                <a:lnSpc>
                  <a:spcPct val="80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altLang="en-US" sz="1400" dirty="0">
                  <a:latin typeface="Courier New" charset="0"/>
                </a:rPr>
                <a:t>0</a:t>
              </a:r>
            </a:p>
          </p:txBody>
        </p:sp>
      </p:grp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2879447" y="6413814"/>
            <a:ext cx="6242625" cy="2689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Thread 1 unlocks. </a:t>
            </a:r>
            <a:endParaRPr lang="en-US" altLang="en-US" sz="1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46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560800" cy="7620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 smtClean="0">
                <a:ea typeface="ＭＳ Ｐゴシック" charset="-128"/>
              </a:rPr>
              <a:t>Peterson</a:t>
            </a:r>
            <a:r>
              <a:rPr lang="en-US" altLang="en-US" dirty="0" smtClean="0">
                <a:ea typeface="ＭＳ Ｐゴシック" charset="-128"/>
              </a:rPr>
              <a:t>’</a:t>
            </a:r>
            <a:r>
              <a:rPr lang="en-GB" altLang="ja-JP" dirty="0" smtClean="0">
                <a:ea typeface="ＭＳ Ｐゴシック" charset="-128"/>
              </a:rPr>
              <a:t>s Algorithm - discussion</a:t>
            </a:r>
            <a:endParaRPr lang="en-GB" altLang="en-US" dirty="0"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018" y="4869953"/>
            <a:ext cx="8560800" cy="198804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Clr>
                <a:srgbClr val="000000"/>
              </a:buClr>
              <a:buSzPct val="45000"/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Mutual Exclusion: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Only one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thread </a:t>
            </a:r>
            <a:r>
              <a:rPr lang="en-US" b="0" dirty="0" err="1" smtClean="0">
                <a:latin typeface="Calibri" charset="0"/>
                <a:ea typeface="Calibri" charset="0"/>
                <a:cs typeface="Calibri" charset="0"/>
              </a:rPr>
              <a:t>Ti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(the one which set turn=</a:t>
            </a:r>
            <a:r>
              <a:rPr lang="en-US" b="0" dirty="0" err="1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first)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enters the critical section.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ct val="45000"/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Progress: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 If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thread T1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is not in critical section then flag[1] = 0. Therefore while loop of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T0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quits immediately and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T0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can get into its critical section. And vice versa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..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20000"/>
              </a:lnSpc>
              <a:buClr>
                <a:srgbClr val="000000"/>
              </a:buClr>
              <a:buSzPct val="45000"/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Bounded waiting: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Thread </a:t>
            </a:r>
            <a:r>
              <a:rPr lang="en-US" b="0" dirty="0" err="1" smtClean="0">
                <a:latin typeface="Calibri" charset="0"/>
                <a:ea typeface="Calibri" charset="0"/>
                <a:cs typeface="Calibri" charset="0"/>
              </a:rPr>
              <a:t>Ti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keeps waiting in </a:t>
            </a:r>
            <a:r>
              <a:rPr lang="en-US" b="0" dirty="0" err="1">
                <a:latin typeface="Calibri" charset="0"/>
                <a:ea typeface="Calibri" charset="0"/>
                <a:cs typeface="Calibri" charset="0"/>
              </a:rPr>
              <a:t>spinlocking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 only while the other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thread 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is in its critical </a:t>
            </a:r>
            <a:r>
              <a:rPr lang="en-US" b="0" dirty="0" smtClean="0">
                <a:latin typeface="Calibri" charset="0"/>
                <a:ea typeface="Calibri" charset="0"/>
                <a:cs typeface="Calibri" charset="0"/>
              </a:rPr>
              <a:t>section.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ct val="45000"/>
              <a:defRPr/>
            </a:pPr>
            <a:r>
              <a:rPr lang="en-US" altLang="en-US" dirty="0" smtClean="0">
                <a:latin typeface="Calibri" charset="0"/>
                <a:ea typeface="Calibri" charset="0"/>
                <a:cs typeface="Calibri" charset="0"/>
              </a:rPr>
              <a:t>Performance:</a:t>
            </a:r>
            <a:r>
              <a:rPr lang="en-US" altLang="en-US" b="0" dirty="0" smtClean="0">
                <a:latin typeface="Calibri" charset="0"/>
                <a:ea typeface="Calibri" charset="0"/>
                <a:cs typeface="Calibri" charset="0"/>
              </a:rPr>
              <a:t> Uses </a:t>
            </a:r>
            <a:r>
              <a:rPr lang="en-US" altLang="en-US" b="0" dirty="0" err="1" smtClean="0">
                <a:latin typeface="Calibri" charset="0"/>
                <a:ea typeface="Calibri" charset="0"/>
                <a:cs typeface="Calibri" charset="0"/>
              </a:rPr>
              <a:t>spinlocking</a:t>
            </a:r>
            <a:r>
              <a:rPr lang="en-US" altLang="en-US" b="0" dirty="0" smtClean="0">
                <a:latin typeface="Calibri" charset="0"/>
                <a:ea typeface="Calibri" charset="0"/>
                <a:cs typeface="Calibri" charset="0"/>
              </a:rPr>
              <a:t> for waiting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7018" y="1197678"/>
            <a:ext cx="8560800" cy="36722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err="1">
                <a:latin typeface="Courier New" charset="0"/>
              </a:rPr>
              <a:t>int</a:t>
            </a:r>
            <a:r>
              <a:rPr lang="en-US" altLang="en-US" sz="1400" dirty="0">
                <a:latin typeface="Courier New" charset="0"/>
              </a:rPr>
              <a:t> flag[2</a:t>
            </a:r>
            <a:r>
              <a:rPr lang="en-US" altLang="en-US" sz="1400" dirty="0" smtClean="0">
                <a:latin typeface="Courier New" charset="0"/>
              </a:rPr>
              <a:t>] = {0,0};</a:t>
            </a:r>
            <a:endParaRPr lang="en-US" altLang="en-US" sz="1400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err="1">
                <a:latin typeface="Courier New" charset="0"/>
              </a:rPr>
              <a:t>int</a:t>
            </a:r>
            <a:r>
              <a:rPr lang="en-US" altLang="en-US" sz="1400" dirty="0">
                <a:latin typeface="Courier New" charset="0"/>
              </a:rPr>
              <a:t> </a:t>
            </a:r>
            <a:r>
              <a:rPr lang="en-US" altLang="en-US" sz="1400" dirty="0" smtClean="0">
                <a:latin typeface="Courier New" charset="0"/>
              </a:rPr>
              <a:t>turn = 0;</a:t>
            </a:r>
            <a:endParaRPr lang="en-US" altLang="en-US" sz="1400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1400" dirty="0" smtClean="0">
              <a:solidFill>
                <a:srgbClr val="FF0000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void 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plock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 id) {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other = !id;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flag[id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] = 1;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turn 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= other;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while 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(flag[other] &amp;&amp; turn == 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other) {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};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}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void 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punlock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 id) {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flag[id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] = 0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3911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560800" cy="7620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 smtClean="0">
                <a:ea typeface="ＭＳ Ｐゴシック" charset="-128"/>
              </a:rPr>
              <a:t>Peterson</a:t>
            </a:r>
            <a:r>
              <a:rPr lang="en-US" altLang="en-US" dirty="0" smtClean="0">
                <a:ea typeface="ＭＳ Ｐゴシック" charset="-128"/>
              </a:rPr>
              <a:t>’</a:t>
            </a:r>
            <a:r>
              <a:rPr lang="en-GB" altLang="ja-JP" dirty="0" smtClean="0">
                <a:ea typeface="ＭＳ Ｐゴシック" charset="-128"/>
              </a:rPr>
              <a:t>s Algorithm </a:t>
            </a:r>
            <a:r>
              <a:rPr lang="en-GB" altLang="ja-JP" smtClean="0">
                <a:ea typeface="ＭＳ Ｐゴシック" charset="-128"/>
              </a:rPr>
              <a:t>- discussion</a:t>
            </a:r>
            <a:endParaRPr lang="en-GB" altLang="en-US" dirty="0"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018" y="4869953"/>
            <a:ext cx="8560800" cy="1988047"/>
          </a:xfrm>
        </p:spPr>
        <p:txBody>
          <a:bodyPr>
            <a:normAutofit/>
          </a:bodyPr>
          <a:lstStyle/>
          <a:p>
            <a:pPr>
              <a:lnSpc>
                <a:spcPct val="94000"/>
              </a:lnSpc>
              <a:buClr>
                <a:srgbClr val="000000"/>
              </a:buClr>
              <a:buSzPct val="45000"/>
              <a:defRPr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No strict alternation is required between </a:t>
            </a:r>
            <a:r>
              <a:rPr lang="en-US" sz="2000" b="0" dirty="0" smtClean="0">
                <a:latin typeface="Calibri" charset="0"/>
                <a:ea typeface="Calibri" charset="0"/>
                <a:cs typeface="Calibri" charset="0"/>
              </a:rPr>
              <a:t>threads.  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That is, </a:t>
            </a:r>
            <a:r>
              <a:rPr lang="en-US" sz="2000" b="0" dirty="0" smtClean="0">
                <a:latin typeface="Calibri" charset="0"/>
                <a:ea typeface="Calibri" charset="0"/>
                <a:cs typeface="Calibri" charset="0"/>
              </a:rPr>
              <a:t>T0,T0,T0,T1,T1 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is doable.</a:t>
            </a:r>
          </a:p>
          <a:p>
            <a:pPr>
              <a:lnSpc>
                <a:spcPct val="94000"/>
              </a:lnSpc>
              <a:buClr>
                <a:srgbClr val="000000"/>
              </a:buClr>
              <a:buSzPct val="45000"/>
              <a:defRPr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Requires that </a:t>
            </a:r>
            <a:r>
              <a:rPr lang="en-US" sz="2000" b="0" dirty="0" smtClean="0">
                <a:latin typeface="Calibri" charset="0"/>
                <a:ea typeface="Calibri" charset="0"/>
                <a:cs typeface="Calibri" charset="0"/>
              </a:rPr>
              <a:t>threads alternate 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between critical and remainder sections</a:t>
            </a:r>
            <a:r>
              <a:rPr lang="en-US" sz="2000" b="0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lang="en-US" sz="2000" b="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94000"/>
              </a:lnSpc>
              <a:buClr>
                <a:srgbClr val="000000"/>
              </a:buClr>
              <a:buSzPct val="45000"/>
              <a:defRPr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Can be extended to n </a:t>
            </a:r>
            <a:r>
              <a:rPr lang="en-US" sz="2000" b="0" dirty="0" smtClean="0">
                <a:latin typeface="Calibri" charset="0"/>
                <a:ea typeface="Calibri" charset="0"/>
                <a:cs typeface="Calibri" charset="0"/>
              </a:rPr>
              <a:t>threads, 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only if n is known </a:t>
            </a:r>
            <a:r>
              <a:rPr lang="en-US" sz="2000" b="0" dirty="0" err="1">
                <a:latin typeface="Calibri" charset="0"/>
                <a:ea typeface="Calibri" charset="0"/>
                <a:cs typeface="Calibri" charset="0"/>
              </a:rPr>
              <a:t>apriori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 (in advance). </a:t>
            </a:r>
            <a:r>
              <a:rPr lang="en-US" sz="2000" b="0" dirty="0" smtClean="0">
                <a:latin typeface="Calibri" charset="0"/>
                <a:ea typeface="Calibri" charset="0"/>
                <a:cs typeface="Calibri" charset="0"/>
              </a:rPr>
              <a:t>How?</a:t>
            </a:r>
          </a:p>
          <a:p>
            <a:pPr>
              <a:lnSpc>
                <a:spcPct val="94000"/>
              </a:lnSpc>
              <a:buClr>
                <a:srgbClr val="000000"/>
              </a:buClr>
              <a:buSzPct val="45000"/>
              <a:defRPr/>
            </a:pPr>
            <a:r>
              <a:rPr lang="en-US" sz="2000" b="0" dirty="0" smtClean="0">
                <a:latin typeface="Calibri" charset="0"/>
                <a:ea typeface="Calibri" charset="0"/>
                <a:cs typeface="Calibri" charset="0"/>
              </a:rPr>
              <a:t>Also works for processes.</a:t>
            </a:r>
            <a:endParaRPr lang="en-US" sz="2000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7018" y="1197678"/>
            <a:ext cx="8560800" cy="36722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err="1">
                <a:latin typeface="Courier New" charset="0"/>
              </a:rPr>
              <a:t>int</a:t>
            </a:r>
            <a:r>
              <a:rPr lang="en-US" altLang="en-US" sz="1400" dirty="0">
                <a:latin typeface="Courier New" charset="0"/>
              </a:rPr>
              <a:t> flag[2</a:t>
            </a:r>
            <a:r>
              <a:rPr lang="en-US" altLang="en-US" sz="1400" dirty="0" smtClean="0">
                <a:latin typeface="Courier New" charset="0"/>
              </a:rPr>
              <a:t>] = {0,0};</a:t>
            </a:r>
            <a:endParaRPr lang="en-US" altLang="en-US" sz="1400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err="1">
                <a:latin typeface="Courier New" charset="0"/>
              </a:rPr>
              <a:t>int</a:t>
            </a:r>
            <a:r>
              <a:rPr lang="en-US" altLang="en-US" sz="1400" dirty="0">
                <a:latin typeface="Courier New" charset="0"/>
              </a:rPr>
              <a:t> </a:t>
            </a:r>
            <a:r>
              <a:rPr lang="en-US" altLang="en-US" sz="1400" dirty="0" smtClean="0">
                <a:latin typeface="Courier New" charset="0"/>
              </a:rPr>
              <a:t>turn = 0;</a:t>
            </a:r>
            <a:endParaRPr lang="en-US" altLang="en-US" sz="1400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1400" dirty="0" smtClean="0">
              <a:solidFill>
                <a:srgbClr val="FF0000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void 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plock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 id) {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other = !id;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flag[id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] = 1;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turn 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= other;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while 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(flag[other] &amp;&amp; turn == 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other) {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};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}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void 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punlock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 id) {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flag[id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] = 0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64974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560800" cy="7620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 smtClean="0">
                <a:ea typeface="ＭＳ Ｐゴシック" charset="-128"/>
              </a:rPr>
              <a:t>Peterson</a:t>
            </a:r>
            <a:r>
              <a:rPr lang="en-US" altLang="en-US" dirty="0" smtClean="0">
                <a:ea typeface="ＭＳ Ｐゴシック" charset="-128"/>
              </a:rPr>
              <a:t>’</a:t>
            </a:r>
            <a:r>
              <a:rPr lang="en-GB" altLang="ja-JP" dirty="0" smtClean="0">
                <a:ea typeface="ＭＳ Ｐゴシック" charset="-128"/>
              </a:rPr>
              <a:t>s Algorithm </a:t>
            </a:r>
            <a:r>
              <a:rPr lang="en-GB" altLang="ja-JP" smtClean="0">
                <a:ea typeface="ＭＳ Ｐゴシック" charset="-128"/>
              </a:rPr>
              <a:t>- discussion</a:t>
            </a:r>
            <a:endParaRPr lang="en-GB" altLang="en-US" dirty="0"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018" y="4869953"/>
            <a:ext cx="8560800" cy="1988047"/>
          </a:xfrm>
        </p:spPr>
        <p:txBody>
          <a:bodyPr>
            <a:normAutofit lnSpcReduction="10000"/>
          </a:bodyPr>
          <a:lstStyle/>
          <a:p>
            <a:pPr>
              <a:lnSpc>
                <a:spcPct val="94000"/>
              </a:lnSpc>
              <a:buClr>
                <a:srgbClr val="000000"/>
              </a:buClr>
              <a:buSzPct val="45000"/>
              <a:buNone/>
              <a:defRPr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Prone to </a:t>
            </a:r>
            <a:r>
              <a:rPr lang="en-US" sz="20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priority inversion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:</a:t>
            </a:r>
          </a:p>
          <a:p>
            <a:pPr>
              <a:lnSpc>
                <a:spcPct val="94000"/>
              </a:lnSpc>
              <a:buClr>
                <a:srgbClr val="000000"/>
              </a:buClr>
              <a:buSzPct val="45000"/>
              <a:buNone/>
              <a:defRPr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  Assume that </a:t>
            </a:r>
            <a:r>
              <a:rPr lang="en-US" sz="2000" b="0" dirty="0" smtClean="0">
                <a:latin typeface="Calibri" charset="0"/>
                <a:ea typeface="Calibri" charset="0"/>
                <a:cs typeface="Calibri" charset="0"/>
              </a:rPr>
              <a:t>T0 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has a higher priority than </a:t>
            </a:r>
            <a:r>
              <a:rPr lang="en-US" sz="2000" b="0" dirty="0" smtClean="0">
                <a:latin typeface="Calibri" charset="0"/>
                <a:ea typeface="Calibri" charset="0"/>
                <a:cs typeface="Calibri" charset="0"/>
              </a:rPr>
              <a:t>T1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>
              <a:lnSpc>
                <a:spcPct val="94000"/>
              </a:lnSpc>
              <a:buClr>
                <a:srgbClr val="000000"/>
              </a:buClr>
              <a:buSzPct val="45000"/>
              <a:buNone/>
              <a:defRPr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  When </a:t>
            </a:r>
            <a:r>
              <a:rPr lang="en-US" sz="2000" b="0" dirty="0" smtClean="0">
                <a:latin typeface="Calibri" charset="0"/>
                <a:ea typeface="Calibri" charset="0"/>
                <a:cs typeface="Calibri" charset="0"/>
              </a:rPr>
              <a:t>T1 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is in its critical section, </a:t>
            </a:r>
            <a:r>
              <a:rPr lang="en-US" sz="2000" b="0" dirty="0" smtClean="0">
                <a:latin typeface="Calibri" charset="0"/>
                <a:ea typeface="Calibri" charset="0"/>
                <a:cs typeface="Calibri" charset="0"/>
              </a:rPr>
              <a:t>T0 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may get scheduled to do </a:t>
            </a:r>
            <a:r>
              <a:rPr lang="en-US" sz="2000" b="0" dirty="0" err="1">
                <a:latin typeface="Calibri" charset="0"/>
                <a:ea typeface="Calibri" charset="0"/>
                <a:cs typeface="Calibri" charset="0"/>
              </a:rPr>
              <a:t>spinlocking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>
              <a:lnSpc>
                <a:spcPct val="94000"/>
              </a:lnSpc>
              <a:buClr>
                <a:srgbClr val="000000"/>
              </a:buClr>
              <a:buSzPct val="45000"/>
              <a:buNone/>
              <a:defRPr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sz="2000" b="0" dirty="0" smtClean="0">
                <a:latin typeface="Calibri" charset="0"/>
                <a:ea typeface="Calibri" charset="0"/>
                <a:cs typeface="Calibri" charset="0"/>
              </a:rPr>
              <a:t>T1 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never gets scheduled to finish its critical section and both </a:t>
            </a:r>
            <a:r>
              <a:rPr lang="en-US" sz="2000" b="0" dirty="0" smtClean="0">
                <a:latin typeface="Calibri" charset="0"/>
                <a:ea typeface="Calibri" charset="0"/>
                <a:cs typeface="Calibri" charset="0"/>
              </a:rPr>
              <a:t>threads end 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up waiting</a:t>
            </a:r>
            <a:r>
              <a:rPr lang="en-US" sz="2000" b="0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>
              <a:lnSpc>
                <a:spcPct val="94000"/>
              </a:lnSpc>
              <a:buClr>
                <a:srgbClr val="000000"/>
              </a:buClr>
              <a:buSzPct val="45000"/>
              <a:buNone/>
              <a:defRPr/>
            </a:pPr>
            <a:r>
              <a:rPr lang="en-US" sz="2000" b="0" dirty="0" err="1" smtClean="0">
                <a:latin typeface="Calibri" charset="0"/>
                <a:ea typeface="Calibri" charset="0"/>
                <a:cs typeface="Calibri" charset="0"/>
              </a:rPr>
              <a:t>Prority</a:t>
            </a:r>
            <a:r>
              <a:rPr lang="en-US" sz="2000" b="0" dirty="0" smtClean="0">
                <a:latin typeface="Calibri" charset="0"/>
                <a:ea typeface="Calibri" charset="0"/>
                <a:cs typeface="Calibri" charset="0"/>
              </a:rPr>
              <a:t> inversion will be covered in detail in subsequent lectures.</a:t>
            </a:r>
            <a:endParaRPr lang="en-US" sz="2000" b="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94000"/>
              </a:lnSpc>
              <a:buClr>
                <a:srgbClr val="000000"/>
              </a:buClr>
              <a:buSzPct val="45000"/>
              <a:buNone/>
              <a:defRPr/>
            </a:pPr>
            <a:endParaRPr lang="en-US" sz="2000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7018" y="1197678"/>
            <a:ext cx="8560800" cy="36722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29" tIns="45714" rIns="91429" bIns="45714" anchor="ctr">
            <a:spAutoFit/>
          </a:bodyPr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  <a:cs typeface="MS Gothic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i="1">
                <a:solidFill>
                  <a:srgbClr val="2300DC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287338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  <a:defRPr sz="2000"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err="1">
                <a:latin typeface="Courier New" charset="0"/>
              </a:rPr>
              <a:t>int</a:t>
            </a:r>
            <a:r>
              <a:rPr lang="en-US" altLang="en-US" sz="1400" dirty="0">
                <a:latin typeface="Courier New" charset="0"/>
              </a:rPr>
              <a:t> flag[2</a:t>
            </a:r>
            <a:r>
              <a:rPr lang="en-US" altLang="en-US" sz="1400" dirty="0" smtClean="0">
                <a:latin typeface="Courier New" charset="0"/>
              </a:rPr>
              <a:t>] = {0,0};</a:t>
            </a:r>
            <a:endParaRPr lang="en-US" altLang="en-US" sz="1400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err="1">
                <a:latin typeface="Courier New" charset="0"/>
              </a:rPr>
              <a:t>int</a:t>
            </a:r>
            <a:r>
              <a:rPr lang="en-US" altLang="en-US" sz="1400" dirty="0">
                <a:latin typeface="Courier New" charset="0"/>
              </a:rPr>
              <a:t> </a:t>
            </a:r>
            <a:r>
              <a:rPr lang="en-US" altLang="en-US" sz="1400" dirty="0" smtClean="0">
                <a:latin typeface="Courier New" charset="0"/>
              </a:rPr>
              <a:t>turn = 0;</a:t>
            </a:r>
            <a:endParaRPr lang="en-US" altLang="en-US" sz="1400" dirty="0"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1400" dirty="0" smtClean="0">
              <a:solidFill>
                <a:srgbClr val="FF0000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void 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plock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 id) {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other = !id;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flag[id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] = 1;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turn 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= other;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	while 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(flag[other] &amp;&amp; turn == 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other) {  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};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}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void 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punlock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14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 id) {  </a:t>
            </a:r>
            <a:endParaRPr lang="en-US" altLang="en-US" sz="1400" dirty="0" smtClean="0">
              <a:solidFill>
                <a:schemeClr val="tx1"/>
              </a:solidFill>
              <a:latin typeface="Courier New" charset="0"/>
            </a:endParaRP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flag[id</a:t>
            </a:r>
            <a:r>
              <a:rPr lang="en-US" altLang="en-US" sz="1400" dirty="0">
                <a:solidFill>
                  <a:schemeClr val="tx1"/>
                </a:solidFill>
                <a:latin typeface="Courier New" charset="0"/>
              </a:rPr>
              <a:t>] = 0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eaLnBrk="1">
              <a:lnSpc>
                <a:spcPct val="80000"/>
              </a:lnSpc>
              <a:spcBef>
                <a:spcPts val="68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400" dirty="0" smtClean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8393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474" y="129795"/>
            <a:ext cx="7592093" cy="762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 err="1">
                <a:ea typeface="ＭＳ Ｐゴシック" charset="-128"/>
              </a:rPr>
              <a:t>Mutexes</a:t>
            </a:r>
            <a:r>
              <a:rPr lang="en-GB" altLang="en-US" dirty="0">
                <a:ea typeface="ＭＳ Ｐゴシック" charset="-128"/>
              </a:rPr>
              <a:t> – Blocking Locks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319474" y="891795"/>
            <a:ext cx="7896225" cy="1326165"/>
          </a:xfrm>
        </p:spPr>
        <p:txBody>
          <a:bodyPr>
            <a:normAutofit fontScale="77500" lnSpcReduction="20000"/>
          </a:bodyPr>
          <a:lstStyle/>
          <a:p>
            <a:pPr marL="262084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Really want a thread waiting to enter a critical section to </a:t>
            </a:r>
            <a:r>
              <a:rPr lang="en-GB" altLang="en-US" i="1" dirty="0">
                <a:solidFill>
                  <a:srgbClr val="2323DC"/>
                </a:solidFill>
                <a:ea typeface="ＭＳ Ｐゴシック" charset="-128"/>
              </a:rPr>
              <a:t>block</a:t>
            </a:r>
          </a:p>
          <a:p>
            <a:pPr marL="686891" lvl="1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Put the thread to sleep until it can enter the critical section</a:t>
            </a:r>
          </a:p>
          <a:p>
            <a:pPr marL="686891" lvl="1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Frees up the CPU for other threads to run</a:t>
            </a:r>
          </a:p>
          <a:p>
            <a:pPr marL="262084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Straightforward to implement using our TCB queues!</a:t>
            </a:r>
          </a:p>
          <a:p>
            <a:pPr marL="262084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8230" y="2400841"/>
            <a:ext cx="5747210" cy="3268800"/>
            <a:chOff x="698230" y="2400841"/>
            <a:chExt cx="5747210" cy="3268800"/>
          </a:xfrm>
        </p:grpSpPr>
        <p:sp>
          <p:nvSpPr>
            <p:cNvPr id="75779" name="Text Box 4"/>
            <p:cNvSpPr txBox="1">
              <a:spLocks noChangeArrowheads="1"/>
            </p:cNvSpPr>
            <p:nvPr/>
          </p:nvSpPr>
          <p:spPr bwMode="auto">
            <a:xfrm>
              <a:off x="698230" y="5208841"/>
              <a:ext cx="1494720" cy="24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633">
                  <a:solidFill>
                    <a:srgbClr val="6B4794"/>
                  </a:solidFill>
                  <a:latin typeface="Lucidasans" charset="0"/>
                </a:rPr>
                <a:t>Lock wait queue</a:t>
              </a:r>
            </a:p>
          </p:txBody>
        </p:sp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2577600" y="2518921"/>
              <a:ext cx="887040" cy="1100160"/>
              <a:chOff x="1790" y="1749"/>
              <a:chExt cx="616" cy="764"/>
            </a:xfrm>
          </p:grpSpPr>
          <p:grpSp>
            <p:nvGrpSpPr>
              <p:cNvPr id="75791" name="Group 6"/>
              <p:cNvGrpSpPr>
                <a:grpSpLocks/>
              </p:cNvGrpSpPr>
              <p:nvPr/>
            </p:nvGrpSpPr>
            <p:grpSpPr bwMode="auto">
              <a:xfrm>
                <a:off x="1790" y="1749"/>
                <a:ext cx="616" cy="764"/>
                <a:chOff x="1790" y="1749"/>
                <a:chExt cx="616" cy="764"/>
              </a:xfrm>
            </p:grpSpPr>
            <p:sp>
              <p:nvSpPr>
                <p:cNvPr id="75792" name="Freeform 7"/>
                <p:cNvSpPr>
                  <a:spLocks noChangeArrowheads="1"/>
                </p:cNvSpPr>
                <p:nvPr/>
              </p:nvSpPr>
              <p:spPr bwMode="auto">
                <a:xfrm>
                  <a:off x="1988" y="1749"/>
                  <a:ext cx="170" cy="390"/>
                </a:xfrm>
                <a:custGeom>
                  <a:avLst/>
                  <a:gdLst>
                    <a:gd name="T0" fmla="*/ 0 w 749"/>
                    <a:gd name="T1" fmla="*/ 0 h 1720"/>
                    <a:gd name="T2" fmla="*/ 0 w 749"/>
                    <a:gd name="T3" fmla="*/ 0 h 1720"/>
                    <a:gd name="T4" fmla="*/ 0 w 749"/>
                    <a:gd name="T5" fmla="*/ 0 h 1720"/>
                    <a:gd name="T6" fmla="*/ 0 w 749"/>
                    <a:gd name="T7" fmla="*/ 0 h 1720"/>
                    <a:gd name="T8" fmla="*/ 0 w 749"/>
                    <a:gd name="T9" fmla="*/ 0 h 1720"/>
                    <a:gd name="T10" fmla="*/ 0 w 749"/>
                    <a:gd name="T11" fmla="*/ 0 h 1720"/>
                    <a:gd name="T12" fmla="*/ 0 w 749"/>
                    <a:gd name="T13" fmla="*/ 0 h 17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49"/>
                    <a:gd name="T22" fmla="*/ 0 h 1720"/>
                    <a:gd name="T23" fmla="*/ 749 w 749"/>
                    <a:gd name="T24" fmla="*/ 1720 h 17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49" h="1720">
                      <a:moveTo>
                        <a:pt x="648" y="0"/>
                      </a:moveTo>
                      <a:cubicBezTo>
                        <a:pt x="0" y="297"/>
                        <a:pt x="748" y="463"/>
                        <a:pt x="748" y="463"/>
                      </a:cubicBezTo>
                      <a:cubicBezTo>
                        <a:pt x="748" y="463"/>
                        <a:pt x="350" y="727"/>
                        <a:pt x="350" y="727"/>
                      </a:cubicBezTo>
                      <a:cubicBezTo>
                        <a:pt x="350" y="727"/>
                        <a:pt x="748" y="926"/>
                        <a:pt x="748" y="926"/>
                      </a:cubicBezTo>
                      <a:cubicBezTo>
                        <a:pt x="748" y="926"/>
                        <a:pt x="299" y="1223"/>
                        <a:pt x="299" y="1223"/>
                      </a:cubicBezTo>
                      <a:cubicBezTo>
                        <a:pt x="299" y="1223"/>
                        <a:pt x="748" y="1422"/>
                        <a:pt x="748" y="1422"/>
                      </a:cubicBezTo>
                      <a:cubicBezTo>
                        <a:pt x="748" y="1422"/>
                        <a:pt x="350" y="1719"/>
                        <a:pt x="350" y="1719"/>
                      </a:cubicBezTo>
                    </a:path>
                  </a:pathLst>
                </a:custGeom>
                <a:noFill/>
                <a:ln w="36720">
                  <a:solidFill>
                    <a:srgbClr val="2323D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77"/>
                </a:p>
              </p:txBody>
            </p:sp>
            <p:sp>
              <p:nvSpPr>
                <p:cNvPr id="7579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790" y="2214"/>
                  <a:ext cx="617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/>
                <a:lstStyle>
                  <a:lvl1pPr>
                    <a:lnSpc>
                      <a:spcPct val="86000"/>
                    </a:lnSpc>
                    <a:spcBef>
                      <a:spcPts val="2313"/>
                    </a:spcBef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4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i="1">
                      <a:solidFill>
                        <a:srgbClr val="2300DC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lnSpc>
                      <a:spcPct val="86000"/>
                    </a:lnSpc>
                    <a:spcAft>
                      <a:spcPts val="575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lnSpc>
                      <a:spcPct val="86000"/>
                    </a:lnSpc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457200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ts val="288"/>
                    </a:spcAft>
                    <a:buClr>
                      <a:srgbClr val="993333"/>
                    </a:buClr>
                    <a:buSzPct val="45000"/>
                    <a:buFont typeface="Wingdings" charset="2"/>
                    <a:buChar char="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 sz="2000">
                      <a:solidFill>
                        <a:srgbClr val="000000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StarSymbol" charset="0"/>
                    <a:buNone/>
                  </a:pPr>
                  <a:r>
                    <a:rPr lang="en-GB" altLang="en-US" sz="1451">
                      <a:solidFill>
                        <a:srgbClr val="2323DC"/>
                      </a:solidFill>
                      <a:latin typeface="Lucidasans" charset="0"/>
                    </a:rPr>
                    <a:t>Thread 1</a:t>
                  </a:r>
                </a:p>
              </p:txBody>
            </p:sp>
          </p:grpSp>
        </p:grpSp>
        <p:grpSp>
          <p:nvGrpSpPr>
            <p:cNvPr id="75781" name="Group 9"/>
            <p:cNvGrpSpPr>
              <a:grpSpLocks/>
            </p:cNvGrpSpPr>
            <p:nvPr/>
          </p:nvGrpSpPr>
          <p:grpSpPr bwMode="auto">
            <a:xfrm>
              <a:off x="1323361" y="4251240"/>
              <a:ext cx="2255040" cy="616320"/>
              <a:chOff x="919" y="2952"/>
              <a:chExt cx="1566" cy="428"/>
            </a:xfrm>
          </p:grpSpPr>
          <p:sp>
            <p:nvSpPr>
              <p:cNvPr id="225290" name="AutoShape 10"/>
              <p:cNvSpPr>
                <a:spLocks noChangeArrowheads="1"/>
              </p:cNvSpPr>
              <p:nvPr/>
            </p:nvSpPr>
            <p:spPr bwMode="auto">
              <a:xfrm>
                <a:off x="1695" y="2952"/>
                <a:ext cx="791" cy="429"/>
              </a:xfrm>
              <a:prstGeom prst="foldedCorner">
                <a:avLst>
                  <a:gd name="adj" fmla="val 12500"/>
                </a:avLst>
              </a:prstGeom>
              <a:solidFill>
                <a:srgbClr val="3DEB3D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63500" dist="51930" dir="2700000" algn="ctr" rotWithShape="0">
                  <a:srgbClr val="000000">
                    <a:alpha val="74997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 eaLnBrk="1">
                  <a:lnSpc>
                    <a:spcPct val="95000"/>
                  </a:lnSpc>
                  <a:buClr>
                    <a:srgbClr val="000000"/>
                  </a:buClr>
                  <a:buSzPct val="45000"/>
                  <a:tabLst>
                    <a:tab pos="0" algn="l"/>
                    <a:tab pos="414726" algn="l"/>
                    <a:tab pos="829452" algn="l"/>
                    <a:tab pos="1244178" algn="l"/>
                    <a:tab pos="1658904" algn="l"/>
                    <a:tab pos="2073631" algn="l"/>
                    <a:tab pos="2488357" algn="l"/>
                    <a:tab pos="2903083" algn="l"/>
                    <a:tab pos="3317809" algn="l"/>
                    <a:tab pos="3732535" algn="l"/>
                    <a:tab pos="4147261" algn="l"/>
                    <a:tab pos="4561987" algn="l"/>
                    <a:tab pos="4976713" algn="l"/>
                    <a:tab pos="5391440" algn="l"/>
                    <a:tab pos="5806166" algn="l"/>
                    <a:tab pos="6220892" algn="l"/>
                    <a:tab pos="6635618" algn="l"/>
                    <a:tab pos="7050344" algn="l"/>
                    <a:tab pos="7465070" algn="l"/>
                    <a:tab pos="7879796" algn="l"/>
                    <a:tab pos="8294522" algn="l"/>
                  </a:tabLst>
                  <a:defRPr/>
                </a:pPr>
                <a:r>
                  <a:rPr lang="en-GB" sz="1633" i="1">
                    <a:solidFill>
                      <a:srgbClr val="000000"/>
                    </a:solidFill>
                    <a:latin typeface="Arial" pitchFamily="-111" charset="0"/>
                  </a:rPr>
                  <a:t>unlocked</a:t>
                </a:r>
              </a:p>
            </p:txBody>
          </p:sp>
          <p:sp>
            <p:nvSpPr>
              <p:cNvPr id="75790" name="Text Box 11"/>
              <p:cNvSpPr txBox="1">
                <a:spLocks noChangeArrowheads="1"/>
              </p:cNvSpPr>
              <p:nvPr/>
            </p:nvSpPr>
            <p:spPr bwMode="auto">
              <a:xfrm>
                <a:off x="919" y="3075"/>
                <a:ext cx="656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StarSymbol" charset="0"/>
                  <a:buNone/>
                </a:pPr>
                <a:r>
                  <a:rPr lang="en-GB" altLang="en-US" sz="1633">
                    <a:solidFill>
                      <a:srgbClr val="6B4794"/>
                    </a:solidFill>
                    <a:latin typeface="Lucidasans" charset="0"/>
                  </a:rPr>
                  <a:t>Lock state</a:t>
                </a:r>
              </a:p>
            </p:txBody>
          </p:sp>
        </p:grpSp>
        <p:sp>
          <p:nvSpPr>
            <p:cNvPr id="75782" name="AutoShape 12"/>
            <p:cNvSpPr>
              <a:spLocks noChangeArrowheads="1"/>
            </p:cNvSpPr>
            <p:nvPr/>
          </p:nvSpPr>
          <p:spPr bwMode="auto">
            <a:xfrm>
              <a:off x="2455201" y="5169961"/>
              <a:ext cx="741600" cy="315360"/>
            </a:xfrm>
            <a:prstGeom prst="rightArrow">
              <a:avLst>
                <a:gd name="adj1" fmla="val 39194"/>
                <a:gd name="adj2" fmla="val 69753"/>
              </a:avLst>
            </a:prstGeom>
            <a:solidFill>
              <a:srgbClr val="CCC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US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75783" name="Text Box 13"/>
            <p:cNvSpPr txBox="1">
              <a:spLocks noChangeArrowheads="1"/>
            </p:cNvSpPr>
            <p:nvPr/>
          </p:nvSpPr>
          <p:spPr bwMode="auto">
            <a:xfrm>
              <a:off x="3277441" y="5047561"/>
              <a:ext cx="430560" cy="622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4354"/>
                <a:t>Ø</a:t>
              </a:r>
            </a:p>
          </p:txBody>
        </p:sp>
        <p:sp>
          <p:nvSpPr>
            <p:cNvPr id="225294" name="Text Box 14"/>
            <p:cNvSpPr txBox="1">
              <a:spLocks noChangeArrowheads="1"/>
            </p:cNvSpPr>
            <p:nvPr/>
          </p:nvSpPr>
          <p:spPr bwMode="auto">
            <a:xfrm>
              <a:off x="4682880" y="2658600"/>
              <a:ext cx="1762560" cy="24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633">
                  <a:latin typeface="Lucidasans" charset="0"/>
                </a:rPr>
                <a:t>1) Check lock state</a:t>
              </a:r>
            </a:p>
          </p:txBody>
        </p:sp>
        <p:sp>
          <p:nvSpPr>
            <p:cNvPr id="225295" name="AutoShape 15"/>
            <p:cNvSpPr>
              <a:spLocks noChangeArrowheads="1"/>
            </p:cNvSpPr>
            <p:nvPr/>
          </p:nvSpPr>
          <p:spPr bwMode="auto">
            <a:xfrm>
              <a:off x="3237121" y="2400841"/>
              <a:ext cx="878400" cy="439200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rgbClr val="F6F2F2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633"/>
                <a:t>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558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41" y="70921"/>
            <a:ext cx="7807680" cy="47232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Mutexes – Blocking Locks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640" y="567721"/>
            <a:ext cx="8807040" cy="5614560"/>
          </a:xfrm>
        </p:spPr>
        <p:txBody>
          <a:bodyPr/>
          <a:lstStyle/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Really want a thread waiting to enter a critical section to </a:t>
            </a:r>
            <a:r>
              <a:rPr lang="en-GB" altLang="en-US" i="1">
                <a:solidFill>
                  <a:srgbClr val="2323DC"/>
                </a:solidFill>
                <a:ea typeface="ＭＳ Ｐゴシック" charset="-128"/>
              </a:rPr>
              <a:t>block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Put the thread to sleep until it can enter the critical section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Frees up the CPU for other threads to run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Straightforward to implement using our TCB queues!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</p:txBody>
      </p:sp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699193" y="5208841"/>
            <a:ext cx="149472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solidFill>
                  <a:srgbClr val="6B4794"/>
                </a:solidFill>
                <a:latin typeface="Lucidasans" charset="0"/>
              </a:rPr>
              <a:t>Lock wait queue</a:t>
            </a:r>
          </a:p>
        </p:txBody>
      </p:sp>
      <p:grpSp>
        <p:nvGrpSpPr>
          <p:cNvPr id="77828" name="Group 5"/>
          <p:cNvGrpSpPr>
            <a:grpSpLocks/>
          </p:cNvGrpSpPr>
          <p:nvPr/>
        </p:nvGrpSpPr>
        <p:grpSpPr bwMode="auto">
          <a:xfrm>
            <a:off x="2577600" y="2518921"/>
            <a:ext cx="887040" cy="1100160"/>
            <a:chOff x="1790" y="1749"/>
            <a:chExt cx="616" cy="764"/>
          </a:xfrm>
        </p:grpSpPr>
        <p:grpSp>
          <p:nvGrpSpPr>
            <p:cNvPr id="77841" name="Group 6"/>
            <p:cNvGrpSpPr>
              <a:grpSpLocks/>
            </p:cNvGrpSpPr>
            <p:nvPr/>
          </p:nvGrpSpPr>
          <p:grpSpPr bwMode="auto">
            <a:xfrm>
              <a:off x="1790" y="1749"/>
              <a:ext cx="616" cy="764"/>
              <a:chOff x="1790" y="1749"/>
              <a:chExt cx="616" cy="764"/>
            </a:xfrm>
          </p:grpSpPr>
          <p:sp>
            <p:nvSpPr>
              <p:cNvPr id="77842" name="Freeform 7"/>
              <p:cNvSpPr>
                <a:spLocks noChangeArrowheads="1"/>
              </p:cNvSpPr>
              <p:nvPr/>
            </p:nvSpPr>
            <p:spPr bwMode="auto">
              <a:xfrm>
                <a:off x="1988" y="1749"/>
                <a:ext cx="170" cy="390"/>
              </a:xfrm>
              <a:custGeom>
                <a:avLst/>
                <a:gdLst>
                  <a:gd name="T0" fmla="*/ 0 w 749"/>
                  <a:gd name="T1" fmla="*/ 0 h 1720"/>
                  <a:gd name="T2" fmla="*/ 0 w 749"/>
                  <a:gd name="T3" fmla="*/ 0 h 1720"/>
                  <a:gd name="T4" fmla="*/ 0 w 749"/>
                  <a:gd name="T5" fmla="*/ 0 h 1720"/>
                  <a:gd name="T6" fmla="*/ 0 w 749"/>
                  <a:gd name="T7" fmla="*/ 0 h 1720"/>
                  <a:gd name="T8" fmla="*/ 0 w 749"/>
                  <a:gd name="T9" fmla="*/ 0 h 1720"/>
                  <a:gd name="T10" fmla="*/ 0 w 749"/>
                  <a:gd name="T11" fmla="*/ 0 h 1720"/>
                  <a:gd name="T12" fmla="*/ 0 w 749"/>
                  <a:gd name="T13" fmla="*/ 0 h 1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9"/>
                  <a:gd name="T22" fmla="*/ 0 h 1720"/>
                  <a:gd name="T23" fmla="*/ 749 w 749"/>
                  <a:gd name="T24" fmla="*/ 1720 h 17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9" h="1720">
                    <a:moveTo>
                      <a:pt x="648" y="0"/>
                    </a:moveTo>
                    <a:cubicBezTo>
                      <a:pt x="0" y="297"/>
                      <a:pt x="748" y="463"/>
                      <a:pt x="748" y="463"/>
                    </a:cubicBezTo>
                    <a:cubicBezTo>
                      <a:pt x="748" y="463"/>
                      <a:pt x="350" y="727"/>
                      <a:pt x="350" y="727"/>
                    </a:cubicBezTo>
                    <a:cubicBezTo>
                      <a:pt x="350" y="727"/>
                      <a:pt x="748" y="926"/>
                      <a:pt x="748" y="926"/>
                    </a:cubicBezTo>
                    <a:cubicBezTo>
                      <a:pt x="748" y="926"/>
                      <a:pt x="299" y="1223"/>
                      <a:pt x="299" y="1223"/>
                    </a:cubicBezTo>
                    <a:cubicBezTo>
                      <a:pt x="299" y="1223"/>
                      <a:pt x="748" y="1422"/>
                      <a:pt x="748" y="1422"/>
                    </a:cubicBezTo>
                    <a:cubicBezTo>
                      <a:pt x="748" y="1422"/>
                      <a:pt x="350" y="1719"/>
                      <a:pt x="350" y="1719"/>
                    </a:cubicBezTo>
                  </a:path>
                </a:pathLst>
              </a:custGeom>
              <a:noFill/>
              <a:ln w="36720">
                <a:solidFill>
                  <a:srgbClr val="2323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/>
              </a:p>
            </p:txBody>
          </p:sp>
          <p:sp>
            <p:nvSpPr>
              <p:cNvPr id="77843" name="Text Box 8"/>
              <p:cNvSpPr txBox="1">
                <a:spLocks noChangeArrowheads="1"/>
              </p:cNvSpPr>
              <p:nvPr/>
            </p:nvSpPr>
            <p:spPr bwMode="auto">
              <a:xfrm>
                <a:off x="1790" y="2214"/>
                <a:ext cx="61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StarSymbol" charset="0"/>
                  <a:buNone/>
                </a:pPr>
                <a:r>
                  <a:rPr lang="en-GB" altLang="en-US" sz="1451">
                    <a:solidFill>
                      <a:srgbClr val="2323DC"/>
                    </a:solidFill>
                    <a:latin typeface="Lucidasans" charset="0"/>
                  </a:rPr>
                  <a:t>Thread 1</a:t>
                </a:r>
              </a:p>
            </p:txBody>
          </p:sp>
        </p:grpSp>
      </p:grpSp>
      <p:sp>
        <p:nvSpPr>
          <p:cNvPr id="77829" name="AutoShape 9"/>
          <p:cNvSpPr>
            <a:spLocks noChangeArrowheads="1"/>
          </p:cNvSpPr>
          <p:nvPr/>
        </p:nvSpPr>
        <p:spPr bwMode="auto">
          <a:xfrm>
            <a:off x="2455201" y="5169961"/>
            <a:ext cx="741600" cy="315360"/>
          </a:xfrm>
          <a:prstGeom prst="rightArrow">
            <a:avLst>
              <a:gd name="adj1" fmla="val 39194"/>
              <a:gd name="adj2" fmla="val 69753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77830" name="Text Box 10"/>
          <p:cNvSpPr txBox="1">
            <a:spLocks noChangeArrowheads="1"/>
          </p:cNvSpPr>
          <p:nvPr/>
        </p:nvSpPr>
        <p:spPr bwMode="auto">
          <a:xfrm>
            <a:off x="3277441" y="5047561"/>
            <a:ext cx="430560" cy="62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4354"/>
              <a:t>Ø</a:t>
            </a:r>
          </a:p>
        </p:txBody>
      </p:sp>
      <p:sp>
        <p:nvSpPr>
          <p:cNvPr id="77831" name="Text Box 11"/>
          <p:cNvSpPr txBox="1">
            <a:spLocks noChangeArrowheads="1"/>
          </p:cNvSpPr>
          <p:nvPr/>
        </p:nvSpPr>
        <p:spPr bwMode="auto">
          <a:xfrm>
            <a:off x="4682880" y="2658600"/>
            <a:ext cx="176256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Lucidasans" charset="0"/>
              </a:rPr>
              <a:t>1) Check lock state</a:t>
            </a:r>
          </a:p>
        </p:txBody>
      </p:sp>
      <p:sp>
        <p:nvSpPr>
          <p:cNvPr id="77832" name="Text Box 12"/>
          <p:cNvSpPr txBox="1">
            <a:spLocks noChangeArrowheads="1"/>
          </p:cNvSpPr>
          <p:nvPr/>
        </p:nvSpPr>
        <p:spPr bwMode="auto">
          <a:xfrm>
            <a:off x="4682880" y="3276361"/>
            <a:ext cx="194688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Lucidasans" charset="0"/>
              </a:rPr>
              <a:t>2) Set state to locked</a:t>
            </a:r>
          </a:p>
        </p:txBody>
      </p:sp>
      <p:sp>
        <p:nvSpPr>
          <p:cNvPr id="227341" name="Text Box 13"/>
          <p:cNvSpPr txBox="1">
            <a:spLocks noChangeArrowheads="1"/>
          </p:cNvSpPr>
          <p:nvPr/>
        </p:nvSpPr>
        <p:spPr bwMode="auto">
          <a:xfrm>
            <a:off x="4682881" y="3947401"/>
            <a:ext cx="209520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Lucidasans" charset="0"/>
              </a:rPr>
              <a:t>3) Enter critical section</a:t>
            </a:r>
          </a:p>
        </p:txBody>
      </p:sp>
      <p:sp>
        <p:nvSpPr>
          <p:cNvPr id="227342" name="AutoShape 14"/>
          <p:cNvSpPr>
            <a:spLocks noChangeArrowheads="1"/>
          </p:cNvSpPr>
          <p:nvPr/>
        </p:nvSpPr>
        <p:spPr bwMode="auto">
          <a:xfrm>
            <a:off x="3153601" y="2372041"/>
            <a:ext cx="315360" cy="275040"/>
          </a:xfrm>
          <a:prstGeom prst="star5">
            <a:avLst/>
          </a:prstGeom>
          <a:solidFill>
            <a:srgbClr val="E6FF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pitchFamily="-111" charset="2"/>
              <a:buNone/>
              <a:defRPr/>
            </a:pPr>
            <a:endParaRPr lang="en-US" sz="2177">
              <a:latin typeface="Bitstream Vera Serif" pitchFamily="16" charset="0"/>
            </a:endParaRPr>
          </a:p>
        </p:txBody>
      </p:sp>
      <p:grpSp>
        <p:nvGrpSpPr>
          <p:cNvPr id="77835" name="Group 15"/>
          <p:cNvGrpSpPr>
            <a:grpSpLocks/>
          </p:cNvGrpSpPr>
          <p:nvPr/>
        </p:nvGrpSpPr>
        <p:grpSpPr bwMode="auto">
          <a:xfrm>
            <a:off x="1323361" y="4251240"/>
            <a:ext cx="2255040" cy="616320"/>
            <a:chOff x="919" y="2952"/>
            <a:chExt cx="1566" cy="428"/>
          </a:xfrm>
        </p:grpSpPr>
        <p:sp>
          <p:nvSpPr>
            <p:cNvPr id="227344" name="AutoShape 16"/>
            <p:cNvSpPr>
              <a:spLocks noChangeArrowheads="1"/>
            </p:cNvSpPr>
            <p:nvPr/>
          </p:nvSpPr>
          <p:spPr bwMode="auto">
            <a:xfrm>
              <a:off x="1695" y="2952"/>
              <a:ext cx="791" cy="429"/>
            </a:xfrm>
            <a:prstGeom prst="foldedCorner">
              <a:avLst>
                <a:gd name="adj" fmla="val 12500"/>
              </a:avLst>
            </a:prstGeom>
            <a:solidFill>
              <a:srgbClr val="993333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>
              <a:outerShdw blurRad="63500" dist="51930" dir="2700000" algn="ctr" rotWithShape="0">
                <a:srgbClr val="000000">
                  <a:alpha val="74997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eaLnBrk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  <a:defRPr/>
              </a:pPr>
              <a:r>
                <a:rPr lang="en-GB" sz="1633" i="1">
                  <a:solidFill>
                    <a:srgbClr val="FFFFFF"/>
                  </a:solidFill>
                  <a:latin typeface="Arial" pitchFamily="-111" charset="0"/>
                </a:rPr>
                <a:t>locked</a:t>
              </a:r>
            </a:p>
          </p:txBody>
        </p:sp>
        <p:sp>
          <p:nvSpPr>
            <p:cNvPr id="77840" name="Text Box 17"/>
            <p:cNvSpPr txBox="1">
              <a:spLocks noChangeArrowheads="1"/>
            </p:cNvSpPr>
            <p:nvPr/>
          </p:nvSpPr>
          <p:spPr bwMode="auto">
            <a:xfrm>
              <a:off x="919" y="3075"/>
              <a:ext cx="65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633">
                  <a:solidFill>
                    <a:srgbClr val="6B4794"/>
                  </a:solidFill>
                  <a:latin typeface="Lucidasans" charset="0"/>
                </a:rPr>
                <a:t>Lock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0524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Shared Variable Example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2084"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Suppose we implement a function to withdraw money</a:t>
            </a:r>
            <a:br>
              <a:rPr lang="en-GB" altLang="en-US" dirty="0">
                <a:ea typeface="ＭＳ Ｐゴシック" charset="-128"/>
              </a:rPr>
            </a:br>
            <a:r>
              <a:rPr lang="en-GB" altLang="en-US" dirty="0">
                <a:ea typeface="ＭＳ Ｐゴシック" charset="-128"/>
              </a:rPr>
              <a:t>from a bank account:</a:t>
            </a:r>
          </a:p>
          <a:p>
            <a:pPr marL="671050" lvl="1" indent="-256324">
              <a:spcBef>
                <a:spcPts val="363"/>
              </a:spcBef>
              <a:buClr>
                <a:srgbClr val="000000"/>
              </a:buClr>
              <a:buSzPct val="100000"/>
              <a:buNone/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sz="1451" dirty="0">
              <a:latin typeface="Courier New" charset="0"/>
              <a:ea typeface="ＭＳ Ｐゴシック" charset="-128"/>
            </a:endParaRPr>
          </a:p>
          <a:p>
            <a:pPr marL="671050" lvl="1" indent="-256324">
              <a:spcBef>
                <a:spcPts val="363"/>
              </a:spcBef>
              <a:buClr>
                <a:srgbClr val="000000"/>
              </a:buClr>
              <a:buSzPct val="100000"/>
              <a:buNone/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b="1" dirty="0" err="1">
                <a:latin typeface="Courier New" charset="0"/>
                <a:ea typeface="ＭＳ Ｐゴシック" charset="-128"/>
              </a:rPr>
              <a:t>int</a:t>
            </a:r>
            <a:r>
              <a:rPr lang="en-GB" altLang="en-US" b="1" dirty="0">
                <a:latin typeface="Courier New" charset="0"/>
                <a:ea typeface="ＭＳ Ｐゴシック" charset="-128"/>
              </a:rPr>
              <a:t> withdraw(account, amount) {</a:t>
            </a:r>
          </a:p>
          <a:p>
            <a:pPr marL="671050" lvl="1" indent="-256324">
              <a:spcBef>
                <a:spcPts val="363"/>
              </a:spcBef>
              <a:buClr>
                <a:srgbClr val="000000"/>
              </a:buClr>
              <a:buSzPct val="100000"/>
              <a:buNone/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b="1" dirty="0">
                <a:latin typeface="Courier New" charset="0"/>
                <a:ea typeface="ＭＳ Ｐゴシック" charset="-128"/>
              </a:rPr>
              <a:t>  balance = </a:t>
            </a:r>
            <a:r>
              <a:rPr lang="en-GB" altLang="en-US" b="1" dirty="0" err="1">
                <a:latin typeface="Courier New" charset="0"/>
                <a:ea typeface="ＭＳ Ｐゴシック" charset="-128"/>
              </a:rPr>
              <a:t>get_balance</a:t>
            </a:r>
            <a:r>
              <a:rPr lang="en-GB" altLang="en-US" b="1" dirty="0">
                <a:latin typeface="Courier New" charset="0"/>
                <a:ea typeface="ＭＳ Ｐゴシック" charset="-128"/>
              </a:rPr>
              <a:t>(account);</a:t>
            </a:r>
          </a:p>
          <a:p>
            <a:pPr marL="671050" lvl="1" indent="-256324">
              <a:spcBef>
                <a:spcPts val="363"/>
              </a:spcBef>
              <a:buClr>
                <a:srgbClr val="000000"/>
              </a:buClr>
              <a:buSzPct val="100000"/>
              <a:buNone/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b="1" dirty="0">
                <a:latin typeface="Courier New" charset="0"/>
                <a:ea typeface="ＭＳ Ｐゴシック" charset="-128"/>
              </a:rPr>
              <a:t>  balance = balance - amount;</a:t>
            </a:r>
          </a:p>
          <a:p>
            <a:pPr marL="671050" lvl="1" indent="-256324">
              <a:spcBef>
                <a:spcPts val="363"/>
              </a:spcBef>
              <a:buClr>
                <a:srgbClr val="000000"/>
              </a:buClr>
              <a:buSzPct val="100000"/>
              <a:buNone/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b="1" dirty="0">
                <a:latin typeface="Courier New" charset="0"/>
                <a:ea typeface="ＭＳ Ｐゴシック" charset="-128"/>
              </a:rPr>
              <a:t>  </a:t>
            </a:r>
            <a:r>
              <a:rPr lang="en-GB" altLang="en-US" b="1" dirty="0" err="1">
                <a:latin typeface="Courier New" charset="0"/>
                <a:ea typeface="ＭＳ Ｐゴシック" charset="-128"/>
              </a:rPr>
              <a:t>put_balance</a:t>
            </a:r>
            <a:r>
              <a:rPr lang="en-GB" altLang="en-US" b="1" dirty="0">
                <a:latin typeface="Courier New" charset="0"/>
                <a:ea typeface="ＭＳ Ｐゴシック" charset="-128"/>
              </a:rPr>
              <a:t>(account, balance);</a:t>
            </a:r>
          </a:p>
          <a:p>
            <a:pPr marL="671050" lvl="1" indent="-256324">
              <a:spcBef>
                <a:spcPts val="363"/>
              </a:spcBef>
              <a:buClr>
                <a:srgbClr val="000000"/>
              </a:buClr>
              <a:buSzPct val="100000"/>
              <a:buNone/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b="1" dirty="0">
                <a:latin typeface="Courier New" charset="0"/>
                <a:ea typeface="ＭＳ Ｐゴシック" charset="-128"/>
              </a:rPr>
              <a:t>  return balance;</a:t>
            </a:r>
          </a:p>
          <a:p>
            <a:pPr marL="671050" lvl="1" indent="-256324">
              <a:spcBef>
                <a:spcPts val="363"/>
              </a:spcBef>
              <a:buClr>
                <a:srgbClr val="000000"/>
              </a:buClr>
              <a:buSzPct val="100000"/>
              <a:buNone/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b="1" dirty="0">
                <a:latin typeface="Courier New" charset="0"/>
                <a:ea typeface="ＭＳ Ｐゴシック" charset="-128"/>
              </a:rPr>
              <a:t>}</a:t>
            </a:r>
          </a:p>
          <a:p>
            <a:pPr marL="671050" lvl="1" indent="-256324">
              <a:spcBef>
                <a:spcPts val="408"/>
              </a:spcBef>
              <a:buNone/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b="1" dirty="0">
              <a:ea typeface="ＭＳ Ｐゴシック" charset="-128"/>
            </a:endParaRPr>
          </a:p>
          <a:p>
            <a:pPr marL="262084"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Now suppose that you and your friend share a bank account with a balance of 1000.00TL</a:t>
            </a:r>
          </a:p>
          <a:p>
            <a:pPr marL="671050" lvl="1" indent="-256324">
              <a:spcBef>
                <a:spcPts val="45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What happens if you both go to separate ATM machines, and simultaneously withdraw 100.00TL from the account?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68" y="1982019"/>
            <a:ext cx="2099307" cy="2073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491979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41" y="70921"/>
            <a:ext cx="7807680" cy="47232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Mutexes – Blocking Locks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640" y="567721"/>
            <a:ext cx="8807040" cy="5614560"/>
          </a:xfrm>
        </p:spPr>
        <p:txBody>
          <a:bodyPr/>
          <a:lstStyle/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Really want a thread waiting to enter a critical section to </a:t>
            </a:r>
            <a:r>
              <a:rPr lang="en-GB" altLang="en-US" i="1">
                <a:solidFill>
                  <a:srgbClr val="2323DC"/>
                </a:solidFill>
                <a:ea typeface="ＭＳ Ｐゴシック" charset="-128"/>
              </a:rPr>
              <a:t>block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Put the thread to sleep until it can enter the critical section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Frees up the CPU for other threads to run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Straightforward to implement using our TCB queues!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</p:txBody>
      </p:sp>
      <p:sp>
        <p:nvSpPr>
          <p:cNvPr id="79875" name="Text Box 4"/>
          <p:cNvSpPr txBox="1">
            <a:spLocks noChangeArrowheads="1"/>
          </p:cNvSpPr>
          <p:nvPr/>
        </p:nvSpPr>
        <p:spPr bwMode="auto">
          <a:xfrm>
            <a:off x="699193" y="5208841"/>
            <a:ext cx="149472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solidFill>
                  <a:srgbClr val="6B4794"/>
                </a:solidFill>
                <a:latin typeface="Lucidasans" charset="0"/>
              </a:rPr>
              <a:t>Lock wait queue</a:t>
            </a:r>
          </a:p>
        </p:txBody>
      </p:sp>
      <p:grpSp>
        <p:nvGrpSpPr>
          <p:cNvPr id="79876" name="Group 5"/>
          <p:cNvGrpSpPr>
            <a:grpSpLocks/>
          </p:cNvGrpSpPr>
          <p:nvPr/>
        </p:nvGrpSpPr>
        <p:grpSpPr bwMode="auto">
          <a:xfrm>
            <a:off x="2577600" y="2518921"/>
            <a:ext cx="887040" cy="1100160"/>
            <a:chOff x="1790" y="1749"/>
            <a:chExt cx="616" cy="764"/>
          </a:xfrm>
        </p:grpSpPr>
        <p:grpSp>
          <p:nvGrpSpPr>
            <p:cNvPr id="79892" name="Group 6"/>
            <p:cNvGrpSpPr>
              <a:grpSpLocks/>
            </p:cNvGrpSpPr>
            <p:nvPr/>
          </p:nvGrpSpPr>
          <p:grpSpPr bwMode="auto">
            <a:xfrm>
              <a:off x="1790" y="1749"/>
              <a:ext cx="616" cy="764"/>
              <a:chOff x="1790" y="1749"/>
              <a:chExt cx="616" cy="764"/>
            </a:xfrm>
          </p:grpSpPr>
          <p:sp>
            <p:nvSpPr>
              <p:cNvPr id="79893" name="Freeform 7"/>
              <p:cNvSpPr>
                <a:spLocks noChangeArrowheads="1"/>
              </p:cNvSpPr>
              <p:nvPr/>
            </p:nvSpPr>
            <p:spPr bwMode="auto">
              <a:xfrm>
                <a:off x="1988" y="1749"/>
                <a:ext cx="170" cy="390"/>
              </a:xfrm>
              <a:custGeom>
                <a:avLst/>
                <a:gdLst>
                  <a:gd name="T0" fmla="*/ 0 w 749"/>
                  <a:gd name="T1" fmla="*/ 0 h 1720"/>
                  <a:gd name="T2" fmla="*/ 0 w 749"/>
                  <a:gd name="T3" fmla="*/ 0 h 1720"/>
                  <a:gd name="T4" fmla="*/ 0 w 749"/>
                  <a:gd name="T5" fmla="*/ 0 h 1720"/>
                  <a:gd name="T6" fmla="*/ 0 w 749"/>
                  <a:gd name="T7" fmla="*/ 0 h 1720"/>
                  <a:gd name="T8" fmla="*/ 0 w 749"/>
                  <a:gd name="T9" fmla="*/ 0 h 1720"/>
                  <a:gd name="T10" fmla="*/ 0 w 749"/>
                  <a:gd name="T11" fmla="*/ 0 h 1720"/>
                  <a:gd name="T12" fmla="*/ 0 w 749"/>
                  <a:gd name="T13" fmla="*/ 0 h 1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9"/>
                  <a:gd name="T22" fmla="*/ 0 h 1720"/>
                  <a:gd name="T23" fmla="*/ 749 w 749"/>
                  <a:gd name="T24" fmla="*/ 1720 h 17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9" h="1720">
                    <a:moveTo>
                      <a:pt x="648" y="0"/>
                    </a:moveTo>
                    <a:cubicBezTo>
                      <a:pt x="0" y="297"/>
                      <a:pt x="748" y="463"/>
                      <a:pt x="748" y="463"/>
                    </a:cubicBezTo>
                    <a:cubicBezTo>
                      <a:pt x="748" y="463"/>
                      <a:pt x="350" y="727"/>
                      <a:pt x="350" y="727"/>
                    </a:cubicBezTo>
                    <a:cubicBezTo>
                      <a:pt x="350" y="727"/>
                      <a:pt x="748" y="926"/>
                      <a:pt x="748" y="926"/>
                    </a:cubicBezTo>
                    <a:cubicBezTo>
                      <a:pt x="748" y="926"/>
                      <a:pt x="299" y="1223"/>
                      <a:pt x="299" y="1223"/>
                    </a:cubicBezTo>
                    <a:cubicBezTo>
                      <a:pt x="299" y="1223"/>
                      <a:pt x="748" y="1422"/>
                      <a:pt x="748" y="1422"/>
                    </a:cubicBezTo>
                    <a:cubicBezTo>
                      <a:pt x="748" y="1422"/>
                      <a:pt x="350" y="1719"/>
                      <a:pt x="350" y="1719"/>
                    </a:cubicBezTo>
                  </a:path>
                </a:pathLst>
              </a:custGeom>
              <a:noFill/>
              <a:ln w="36720">
                <a:solidFill>
                  <a:srgbClr val="2323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/>
              </a:p>
            </p:txBody>
          </p:sp>
          <p:sp>
            <p:nvSpPr>
              <p:cNvPr id="79894" name="Text Box 8"/>
              <p:cNvSpPr txBox="1">
                <a:spLocks noChangeArrowheads="1"/>
              </p:cNvSpPr>
              <p:nvPr/>
            </p:nvSpPr>
            <p:spPr bwMode="auto">
              <a:xfrm>
                <a:off x="1790" y="2214"/>
                <a:ext cx="61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StarSymbol" charset="0"/>
                  <a:buNone/>
                </a:pPr>
                <a:r>
                  <a:rPr lang="en-GB" altLang="en-US" sz="1451">
                    <a:solidFill>
                      <a:srgbClr val="2323DC"/>
                    </a:solidFill>
                    <a:latin typeface="Lucidasans" charset="0"/>
                  </a:rPr>
                  <a:t>Thread 1</a:t>
                </a:r>
              </a:p>
            </p:txBody>
          </p:sp>
        </p:grpSp>
      </p:grpSp>
      <p:sp>
        <p:nvSpPr>
          <p:cNvPr id="79877" name="AutoShape 9"/>
          <p:cNvSpPr>
            <a:spLocks noChangeArrowheads="1"/>
          </p:cNvSpPr>
          <p:nvPr/>
        </p:nvSpPr>
        <p:spPr bwMode="auto">
          <a:xfrm>
            <a:off x="2455201" y="5169961"/>
            <a:ext cx="741600" cy="315360"/>
          </a:xfrm>
          <a:prstGeom prst="rightArrow">
            <a:avLst>
              <a:gd name="adj1" fmla="val 39194"/>
              <a:gd name="adj2" fmla="val 69753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79878" name="Text Box 10"/>
          <p:cNvSpPr txBox="1">
            <a:spLocks noChangeArrowheads="1"/>
          </p:cNvSpPr>
          <p:nvPr/>
        </p:nvSpPr>
        <p:spPr bwMode="auto">
          <a:xfrm>
            <a:off x="3277441" y="5047561"/>
            <a:ext cx="430560" cy="62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4354"/>
              <a:t>Ø</a:t>
            </a:r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4682880" y="2658600"/>
            <a:ext cx="176256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Lucidasans" charset="0"/>
              </a:rPr>
              <a:t>1) Check lock state</a:t>
            </a:r>
          </a:p>
        </p:txBody>
      </p:sp>
      <p:sp>
        <p:nvSpPr>
          <p:cNvPr id="229388" name="AutoShape 12"/>
          <p:cNvSpPr>
            <a:spLocks noChangeArrowheads="1"/>
          </p:cNvSpPr>
          <p:nvPr/>
        </p:nvSpPr>
        <p:spPr bwMode="auto">
          <a:xfrm>
            <a:off x="3153601" y="2372041"/>
            <a:ext cx="315360" cy="275040"/>
          </a:xfrm>
          <a:prstGeom prst="star5">
            <a:avLst/>
          </a:prstGeom>
          <a:solidFill>
            <a:srgbClr val="E6FF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pitchFamily="-111" charset="2"/>
              <a:buNone/>
              <a:defRPr/>
            </a:pPr>
            <a:endParaRPr lang="en-US" sz="2177">
              <a:latin typeface="Bitstream Vera Serif" pitchFamily="16" charset="0"/>
            </a:endParaRPr>
          </a:p>
        </p:txBody>
      </p:sp>
      <p:grpSp>
        <p:nvGrpSpPr>
          <p:cNvPr id="79881" name="Group 13"/>
          <p:cNvGrpSpPr>
            <a:grpSpLocks/>
          </p:cNvGrpSpPr>
          <p:nvPr/>
        </p:nvGrpSpPr>
        <p:grpSpPr bwMode="auto">
          <a:xfrm>
            <a:off x="1323361" y="4251240"/>
            <a:ext cx="2255040" cy="616320"/>
            <a:chOff x="919" y="2952"/>
            <a:chExt cx="1566" cy="428"/>
          </a:xfrm>
        </p:grpSpPr>
        <p:sp>
          <p:nvSpPr>
            <p:cNvPr id="229390" name="AutoShape 14"/>
            <p:cNvSpPr>
              <a:spLocks noChangeArrowheads="1"/>
            </p:cNvSpPr>
            <p:nvPr/>
          </p:nvSpPr>
          <p:spPr bwMode="auto">
            <a:xfrm>
              <a:off x="1695" y="2952"/>
              <a:ext cx="791" cy="429"/>
            </a:xfrm>
            <a:prstGeom prst="foldedCorner">
              <a:avLst>
                <a:gd name="adj" fmla="val 12500"/>
              </a:avLst>
            </a:prstGeom>
            <a:solidFill>
              <a:srgbClr val="993333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>
              <a:outerShdw blurRad="63500" dist="51930" dir="2700000" algn="ctr" rotWithShape="0">
                <a:srgbClr val="000000">
                  <a:alpha val="74997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eaLnBrk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  <a:defRPr/>
              </a:pPr>
              <a:r>
                <a:rPr lang="en-GB" sz="1633" i="1">
                  <a:solidFill>
                    <a:srgbClr val="FFFFFF"/>
                  </a:solidFill>
                  <a:latin typeface="Arial" pitchFamily="-111" charset="0"/>
                </a:rPr>
                <a:t>locked</a:t>
              </a:r>
            </a:p>
          </p:txBody>
        </p:sp>
        <p:sp>
          <p:nvSpPr>
            <p:cNvPr id="79891" name="Text Box 15"/>
            <p:cNvSpPr txBox="1">
              <a:spLocks noChangeArrowheads="1"/>
            </p:cNvSpPr>
            <p:nvPr/>
          </p:nvSpPr>
          <p:spPr bwMode="auto">
            <a:xfrm>
              <a:off x="919" y="3075"/>
              <a:ext cx="65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633">
                  <a:solidFill>
                    <a:srgbClr val="6B4794"/>
                  </a:solidFill>
                  <a:latin typeface="Lucidasans" charset="0"/>
                </a:rPr>
                <a:t>Lock state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152000" y="2518921"/>
            <a:ext cx="887040" cy="1100160"/>
            <a:chOff x="800" y="1749"/>
            <a:chExt cx="616" cy="764"/>
          </a:xfrm>
        </p:grpSpPr>
        <p:grpSp>
          <p:nvGrpSpPr>
            <p:cNvPr id="79887" name="Group 17"/>
            <p:cNvGrpSpPr>
              <a:grpSpLocks/>
            </p:cNvGrpSpPr>
            <p:nvPr/>
          </p:nvGrpSpPr>
          <p:grpSpPr bwMode="auto">
            <a:xfrm>
              <a:off x="800" y="1749"/>
              <a:ext cx="616" cy="764"/>
              <a:chOff x="800" y="1749"/>
              <a:chExt cx="616" cy="764"/>
            </a:xfrm>
          </p:grpSpPr>
          <p:sp>
            <p:nvSpPr>
              <p:cNvPr id="79888" name="Freeform 18"/>
              <p:cNvSpPr>
                <a:spLocks noChangeArrowheads="1"/>
              </p:cNvSpPr>
              <p:nvPr/>
            </p:nvSpPr>
            <p:spPr bwMode="auto">
              <a:xfrm>
                <a:off x="998" y="1749"/>
                <a:ext cx="170" cy="390"/>
              </a:xfrm>
              <a:custGeom>
                <a:avLst/>
                <a:gdLst>
                  <a:gd name="T0" fmla="*/ 0 w 749"/>
                  <a:gd name="T1" fmla="*/ 0 h 1720"/>
                  <a:gd name="T2" fmla="*/ 0 w 749"/>
                  <a:gd name="T3" fmla="*/ 0 h 1720"/>
                  <a:gd name="T4" fmla="*/ 0 w 749"/>
                  <a:gd name="T5" fmla="*/ 0 h 1720"/>
                  <a:gd name="T6" fmla="*/ 0 w 749"/>
                  <a:gd name="T7" fmla="*/ 0 h 1720"/>
                  <a:gd name="T8" fmla="*/ 0 w 749"/>
                  <a:gd name="T9" fmla="*/ 0 h 1720"/>
                  <a:gd name="T10" fmla="*/ 0 w 749"/>
                  <a:gd name="T11" fmla="*/ 0 h 1720"/>
                  <a:gd name="T12" fmla="*/ 0 w 749"/>
                  <a:gd name="T13" fmla="*/ 0 h 1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9"/>
                  <a:gd name="T22" fmla="*/ 0 h 1720"/>
                  <a:gd name="T23" fmla="*/ 749 w 749"/>
                  <a:gd name="T24" fmla="*/ 1720 h 17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9" h="1720">
                    <a:moveTo>
                      <a:pt x="648" y="0"/>
                    </a:moveTo>
                    <a:cubicBezTo>
                      <a:pt x="0" y="297"/>
                      <a:pt x="748" y="463"/>
                      <a:pt x="748" y="463"/>
                    </a:cubicBezTo>
                    <a:cubicBezTo>
                      <a:pt x="748" y="463"/>
                      <a:pt x="350" y="727"/>
                      <a:pt x="350" y="727"/>
                    </a:cubicBezTo>
                    <a:cubicBezTo>
                      <a:pt x="350" y="727"/>
                      <a:pt x="748" y="926"/>
                      <a:pt x="748" y="926"/>
                    </a:cubicBezTo>
                    <a:cubicBezTo>
                      <a:pt x="748" y="926"/>
                      <a:pt x="299" y="1223"/>
                      <a:pt x="299" y="1223"/>
                    </a:cubicBezTo>
                    <a:cubicBezTo>
                      <a:pt x="299" y="1223"/>
                      <a:pt x="748" y="1422"/>
                      <a:pt x="748" y="1422"/>
                    </a:cubicBezTo>
                    <a:cubicBezTo>
                      <a:pt x="748" y="1422"/>
                      <a:pt x="350" y="1719"/>
                      <a:pt x="350" y="1719"/>
                    </a:cubicBezTo>
                  </a:path>
                </a:pathLst>
              </a:custGeom>
              <a:noFill/>
              <a:ln w="36720">
                <a:solidFill>
                  <a:srgbClr val="2323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/>
              </a:p>
            </p:txBody>
          </p:sp>
          <p:sp>
            <p:nvSpPr>
              <p:cNvPr id="79889" name="Text Box 19"/>
              <p:cNvSpPr txBox="1">
                <a:spLocks noChangeArrowheads="1"/>
              </p:cNvSpPr>
              <p:nvPr/>
            </p:nvSpPr>
            <p:spPr bwMode="auto">
              <a:xfrm>
                <a:off x="800" y="2214"/>
                <a:ext cx="61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StarSymbol" charset="0"/>
                  <a:buNone/>
                </a:pPr>
                <a:r>
                  <a:rPr lang="en-GB" altLang="en-US" sz="1451">
                    <a:solidFill>
                      <a:srgbClr val="2323DC"/>
                    </a:solidFill>
                    <a:latin typeface="Lucidasans" charset="0"/>
                  </a:rPr>
                  <a:t>Thread 2</a:t>
                </a:r>
              </a:p>
            </p:txBody>
          </p:sp>
        </p:grpSp>
      </p:grpSp>
      <p:sp>
        <p:nvSpPr>
          <p:cNvPr id="229396" name="AutoShape 20"/>
          <p:cNvSpPr>
            <a:spLocks noChangeArrowheads="1"/>
          </p:cNvSpPr>
          <p:nvPr/>
        </p:nvSpPr>
        <p:spPr bwMode="auto">
          <a:xfrm>
            <a:off x="1755361" y="2400841"/>
            <a:ext cx="878400" cy="4392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F6F2F2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30459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41" y="70921"/>
            <a:ext cx="7807680" cy="47232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Mutexes – Blocking Locks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640" y="567721"/>
            <a:ext cx="8807040" cy="5614560"/>
          </a:xfrm>
        </p:spPr>
        <p:txBody>
          <a:bodyPr/>
          <a:lstStyle/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Really want a thread waiting to enter a critical section to </a:t>
            </a:r>
            <a:r>
              <a:rPr lang="en-GB" altLang="en-US" i="1">
                <a:solidFill>
                  <a:srgbClr val="2323DC"/>
                </a:solidFill>
                <a:ea typeface="ＭＳ Ｐゴシック" charset="-128"/>
              </a:rPr>
              <a:t>block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Put the thread to sleep until it can enter the critical section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Frees up the CPU for other threads to run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Straightforward to implement using our TCB queues!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699193" y="5208841"/>
            <a:ext cx="149472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solidFill>
                  <a:srgbClr val="6B4794"/>
                </a:solidFill>
                <a:latin typeface="Lucidasans" charset="0"/>
              </a:rPr>
              <a:t>Lock wait queue</a:t>
            </a:r>
          </a:p>
        </p:txBody>
      </p:sp>
      <p:grpSp>
        <p:nvGrpSpPr>
          <p:cNvPr id="81924" name="Group 5"/>
          <p:cNvGrpSpPr>
            <a:grpSpLocks/>
          </p:cNvGrpSpPr>
          <p:nvPr/>
        </p:nvGrpSpPr>
        <p:grpSpPr bwMode="auto">
          <a:xfrm>
            <a:off x="2577600" y="2518921"/>
            <a:ext cx="887040" cy="1100160"/>
            <a:chOff x="1790" y="1749"/>
            <a:chExt cx="616" cy="764"/>
          </a:xfrm>
        </p:grpSpPr>
        <p:grpSp>
          <p:nvGrpSpPr>
            <p:cNvPr id="81944" name="Group 6"/>
            <p:cNvGrpSpPr>
              <a:grpSpLocks/>
            </p:cNvGrpSpPr>
            <p:nvPr/>
          </p:nvGrpSpPr>
          <p:grpSpPr bwMode="auto">
            <a:xfrm>
              <a:off x="1790" y="1749"/>
              <a:ext cx="616" cy="764"/>
              <a:chOff x="1790" y="1749"/>
              <a:chExt cx="616" cy="764"/>
            </a:xfrm>
          </p:grpSpPr>
          <p:sp>
            <p:nvSpPr>
              <p:cNvPr id="81945" name="Freeform 7"/>
              <p:cNvSpPr>
                <a:spLocks noChangeArrowheads="1"/>
              </p:cNvSpPr>
              <p:nvPr/>
            </p:nvSpPr>
            <p:spPr bwMode="auto">
              <a:xfrm>
                <a:off x="1988" y="1749"/>
                <a:ext cx="170" cy="390"/>
              </a:xfrm>
              <a:custGeom>
                <a:avLst/>
                <a:gdLst>
                  <a:gd name="T0" fmla="*/ 0 w 749"/>
                  <a:gd name="T1" fmla="*/ 0 h 1720"/>
                  <a:gd name="T2" fmla="*/ 0 w 749"/>
                  <a:gd name="T3" fmla="*/ 0 h 1720"/>
                  <a:gd name="T4" fmla="*/ 0 w 749"/>
                  <a:gd name="T5" fmla="*/ 0 h 1720"/>
                  <a:gd name="T6" fmla="*/ 0 w 749"/>
                  <a:gd name="T7" fmla="*/ 0 h 1720"/>
                  <a:gd name="T8" fmla="*/ 0 w 749"/>
                  <a:gd name="T9" fmla="*/ 0 h 1720"/>
                  <a:gd name="T10" fmla="*/ 0 w 749"/>
                  <a:gd name="T11" fmla="*/ 0 h 1720"/>
                  <a:gd name="T12" fmla="*/ 0 w 749"/>
                  <a:gd name="T13" fmla="*/ 0 h 1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9"/>
                  <a:gd name="T22" fmla="*/ 0 h 1720"/>
                  <a:gd name="T23" fmla="*/ 749 w 749"/>
                  <a:gd name="T24" fmla="*/ 1720 h 17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9" h="1720">
                    <a:moveTo>
                      <a:pt x="648" y="0"/>
                    </a:moveTo>
                    <a:cubicBezTo>
                      <a:pt x="0" y="297"/>
                      <a:pt x="748" y="463"/>
                      <a:pt x="748" y="463"/>
                    </a:cubicBezTo>
                    <a:cubicBezTo>
                      <a:pt x="748" y="463"/>
                      <a:pt x="350" y="727"/>
                      <a:pt x="350" y="727"/>
                    </a:cubicBezTo>
                    <a:cubicBezTo>
                      <a:pt x="350" y="727"/>
                      <a:pt x="748" y="926"/>
                      <a:pt x="748" y="926"/>
                    </a:cubicBezTo>
                    <a:cubicBezTo>
                      <a:pt x="748" y="926"/>
                      <a:pt x="299" y="1223"/>
                      <a:pt x="299" y="1223"/>
                    </a:cubicBezTo>
                    <a:cubicBezTo>
                      <a:pt x="299" y="1223"/>
                      <a:pt x="748" y="1422"/>
                      <a:pt x="748" y="1422"/>
                    </a:cubicBezTo>
                    <a:cubicBezTo>
                      <a:pt x="748" y="1422"/>
                      <a:pt x="350" y="1719"/>
                      <a:pt x="350" y="1719"/>
                    </a:cubicBezTo>
                  </a:path>
                </a:pathLst>
              </a:custGeom>
              <a:noFill/>
              <a:ln w="36720">
                <a:solidFill>
                  <a:srgbClr val="2323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/>
              </a:p>
            </p:txBody>
          </p:sp>
          <p:sp>
            <p:nvSpPr>
              <p:cNvPr id="81946" name="Text Box 8"/>
              <p:cNvSpPr txBox="1">
                <a:spLocks noChangeArrowheads="1"/>
              </p:cNvSpPr>
              <p:nvPr/>
            </p:nvSpPr>
            <p:spPr bwMode="auto">
              <a:xfrm>
                <a:off x="1790" y="2214"/>
                <a:ext cx="61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StarSymbol" charset="0"/>
                  <a:buNone/>
                </a:pPr>
                <a:r>
                  <a:rPr lang="en-GB" altLang="en-US" sz="1451">
                    <a:solidFill>
                      <a:srgbClr val="2323DC"/>
                    </a:solidFill>
                    <a:latin typeface="Lucidasans" charset="0"/>
                  </a:rPr>
                  <a:t>Thread 1</a:t>
                </a:r>
              </a:p>
            </p:txBody>
          </p:sp>
        </p:grpSp>
      </p:grpSp>
      <p:sp>
        <p:nvSpPr>
          <p:cNvPr id="81925" name="AutoShape 9"/>
          <p:cNvSpPr>
            <a:spLocks noChangeArrowheads="1"/>
          </p:cNvSpPr>
          <p:nvPr/>
        </p:nvSpPr>
        <p:spPr bwMode="auto">
          <a:xfrm>
            <a:off x="2455201" y="5169961"/>
            <a:ext cx="741600" cy="315360"/>
          </a:xfrm>
          <a:prstGeom prst="rightArrow">
            <a:avLst>
              <a:gd name="adj1" fmla="val 39194"/>
              <a:gd name="adj2" fmla="val 69753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81926" name="Text Box 10"/>
          <p:cNvSpPr txBox="1">
            <a:spLocks noChangeArrowheads="1"/>
          </p:cNvSpPr>
          <p:nvPr/>
        </p:nvSpPr>
        <p:spPr bwMode="auto">
          <a:xfrm>
            <a:off x="4682880" y="2658600"/>
            <a:ext cx="176256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Lucidasans" charset="0"/>
              </a:rPr>
              <a:t>1) Check lock state</a:t>
            </a:r>
          </a:p>
        </p:txBody>
      </p:sp>
      <p:sp>
        <p:nvSpPr>
          <p:cNvPr id="231435" name="AutoShape 11"/>
          <p:cNvSpPr>
            <a:spLocks noChangeArrowheads="1"/>
          </p:cNvSpPr>
          <p:nvPr/>
        </p:nvSpPr>
        <p:spPr bwMode="auto">
          <a:xfrm>
            <a:off x="3153601" y="2372041"/>
            <a:ext cx="315360" cy="275040"/>
          </a:xfrm>
          <a:prstGeom prst="star5">
            <a:avLst/>
          </a:prstGeom>
          <a:solidFill>
            <a:srgbClr val="E6FF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pitchFamily="-111" charset="2"/>
              <a:buNone/>
              <a:defRPr/>
            </a:pPr>
            <a:endParaRPr lang="en-US" sz="2177">
              <a:latin typeface="Bitstream Vera Serif" pitchFamily="16" charset="0"/>
            </a:endParaRPr>
          </a:p>
        </p:txBody>
      </p:sp>
      <p:grpSp>
        <p:nvGrpSpPr>
          <p:cNvPr id="81928" name="Group 12"/>
          <p:cNvGrpSpPr>
            <a:grpSpLocks/>
          </p:cNvGrpSpPr>
          <p:nvPr/>
        </p:nvGrpSpPr>
        <p:grpSpPr bwMode="auto">
          <a:xfrm>
            <a:off x="1323361" y="4251240"/>
            <a:ext cx="2255040" cy="616320"/>
            <a:chOff x="919" y="2952"/>
            <a:chExt cx="1566" cy="428"/>
          </a:xfrm>
        </p:grpSpPr>
        <p:sp>
          <p:nvSpPr>
            <p:cNvPr id="231437" name="AutoShape 13"/>
            <p:cNvSpPr>
              <a:spLocks noChangeArrowheads="1"/>
            </p:cNvSpPr>
            <p:nvPr/>
          </p:nvSpPr>
          <p:spPr bwMode="auto">
            <a:xfrm>
              <a:off x="1695" y="2952"/>
              <a:ext cx="791" cy="429"/>
            </a:xfrm>
            <a:prstGeom prst="foldedCorner">
              <a:avLst>
                <a:gd name="adj" fmla="val 12500"/>
              </a:avLst>
            </a:prstGeom>
            <a:solidFill>
              <a:srgbClr val="993333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>
              <a:outerShdw blurRad="63500" dist="51930" dir="2700000" algn="ctr" rotWithShape="0">
                <a:srgbClr val="000000">
                  <a:alpha val="74997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eaLnBrk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  <a:defRPr/>
              </a:pPr>
              <a:r>
                <a:rPr lang="en-GB" sz="1633" i="1">
                  <a:solidFill>
                    <a:srgbClr val="FFFFFF"/>
                  </a:solidFill>
                  <a:latin typeface="Arial" pitchFamily="-111" charset="0"/>
                </a:rPr>
                <a:t>locked</a:t>
              </a:r>
            </a:p>
          </p:txBody>
        </p:sp>
        <p:sp>
          <p:nvSpPr>
            <p:cNvPr id="81943" name="Text Box 14"/>
            <p:cNvSpPr txBox="1">
              <a:spLocks noChangeArrowheads="1"/>
            </p:cNvSpPr>
            <p:nvPr/>
          </p:nvSpPr>
          <p:spPr bwMode="auto">
            <a:xfrm>
              <a:off x="919" y="3075"/>
              <a:ext cx="65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633">
                  <a:solidFill>
                    <a:srgbClr val="6B4794"/>
                  </a:solidFill>
                  <a:latin typeface="Lucidasans" charset="0"/>
                </a:rPr>
                <a:t>Lock state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152000" y="2518921"/>
            <a:ext cx="887040" cy="1100160"/>
            <a:chOff x="800" y="1749"/>
            <a:chExt cx="616" cy="764"/>
          </a:xfrm>
        </p:grpSpPr>
        <p:grpSp>
          <p:nvGrpSpPr>
            <p:cNvPr id="81939" name="Group 16"/>
            <p:cNvGrpSpPr>
              <a:grpSpLocks/>
            </p:cNvGrpSpPr>
            <p:nvPr/>
          </p:nvGrpSpPr>
          <p:grpSpPr bwMode="auto">
            <a:xfrm>
              <a:off x="800" y="1749"/>
              <a:ext cx="616" cy="764"/>
              <a:chOff x="800" y="1749"/>
              <a:chExt cx="616" cy="764"/>
            </a:xfrm>
          </p:grpSpPr>
          <p:sp>
            <p:nvSpPr>
              <p:cNvPr id="81940" name="Freeform 17"/>
              <p:cNvSpPr>
                <a:spLocks noChangeArrowheads="1"/>
              </p:cNvSpPr>
              <p:nvPr/>
            </p:nvSpPr>
            <p:spPr bwMode="auto">
              <a:xfrm>
                <a:off x="998" y="1749"/>
                <a:ext cx="170" cy="390"/>
              </a:xfrm>
              <a:custGeom>
                <a:avLst/>
                <a:gdLst>
                  <a:gd name="T0" fmla="*/ 0 w 749"/>
                  <a:gd name="T1" fmla="*/ 0 h 1720"/>
                  <a:gd name="T2" fmla="*/ 0 w 749"/>
                  <a:gd name="T3" fmla="*/ 0 h 1720"/>
                  <a:gd name="T4" fmla="*/ 0 w 749"/>
                  <a:gd name="T5" fmla="*/ 0 h 1720"/>
                  <a:gd name="T6" fmla="*/ 0 w 749"/>
                  <a:gd name="T7" fmla="*/ 0 h 1720"/>
                  <a:gd name="T8" fmla="*/ 0 w 749"/>
                  <a:gd name="T9" fmla="*/ 0 h 1720"/>
                  <a:gd name="T10" fmla="*/ 0 w 749"/>
                  <a:gd name="T11" fmla="*/ 0 h 1720"/>
                  <a:gd name="T12" fmla="*/ 0 w 749"/>
                  <a:gd name="T13" fmla="*/ 0 h 1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9"/>
                  <a:gd name="T22" fmla="*/ 0 h 1720"/>
                  <a:gd name="T23" fmla="*/ 749 w 749"/>
                  <a:gd name="T24" fmla="*/ 1720 h 17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9" h="1720">
                    <a:moveTo>
                      <a:pt x="648" y="0"/>
                    </a:moveTo>
                    <a:cubicBezTo>
                      <a:pt x="0" y="297"/>
                      <a:pt x="748" y="463"/>
                      <a:pt x="748" y="463"/>
                    </a:cubicBezTo>
                    <a:cubicBezTo>
                      <a:pt x="748" y="463"/>
                      <a:pt x="350" y="727"/>
                      <a:pt x="350" y="727"/>
                    </a:cubicBezTo>
                    <a:cubicBezTo>
                      <a:pt x="350" y="727"/>
                      <a:pt x="748" y="926"/>
                      <a:pt x="748" y="926"/>
                    </a:cubicBezTo>
                    <a:cubicBezTo>
                      <a:pt x="748" y="926"/>
                      <a:pt x="299" y="1223"/>
                      <a:pt x="299" y="1223"/>
                    </a:cubicBezTo>
                    <a:cubicBezTo>
                      <a:pt x="299" y="1223"/>
                      <a:pt x="748" y="1422"/>
                      <a:pt x="748" y="1422"/>
                    </a:cubicBezTo>
                    <a:cubicBezTo>
                      <a:pt x="748" y="1422"/>
                      <a:pt x="350" y="1719"/>
                      <a:pt x="350" y="1719"/>
                    </a:cubicBezTo>
                  </a:path>
                </a:pathLst>
              </a:custGeom>
              <a:noFill/>
              <a:ln w="36720">
                <a:solidFill>
                  <a:srgbClr val="2323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/>
              </a:p>
            </p:txBody>
          </p:sp>
          <p:sp>
            <p:nvSpPr>
              <p:cNvPr id="81941" name="Text Box 18"/>
              <p:cNvSpPr txBox="1">
                <a:spLocks noChangeArrowheads="1"/>
              </p:cNvSpPr>
              <p:nvPr/>
            </p:nvSpPr>
            <p:spPr bwMode="auto">
              <a:xfrm>
                <a:off x="800" y="2214"/>
                <a:ext cx="61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StarSymbol" charset="0"/>
                  <a:buNone/>
                </a:pPr>
                <a:r>
                  <a:rPr lang="en-GB" altLang="en-US" sz="1451">
                    <a:solidFill>
                      <a:srgbClr val="2323DC"/>
                    </a:solidFill>
                    <a:latin typeface="Lucidasans" charset="0"/>
                  </a:rPr>
                  <a:t>Thread 2</a:t>
                </a:r>
              </a:p>
            </p:txBody>
          </p:sp>
        </p:grpSp>
      </p:grpSp>
      <p:sp>
        <p:nvSpPr>
          <p:cNvPr id="81930" name="Text Box 19"/>
          <p:cNvSpPr txBox="1">
            <a:spLocks noChangeArrowheads="1"/>
          </p:cNvSpPr>
          <p:nvPr/>
        </p:nvSpPr>
        <p:spPr bwMode="auto">
          <a:xfrm>
            <a:off x="4682881" y="3331081"/>
            <a:ext cx="295632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Lucidasans" charset="0"/>
              </a:rPr>
              <a:t>2) Add self to wait queue (sleep)</a:t>
            </a:r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3002401" y="5070601"/>
            <a:ext cx="887040" cy="1100160"/>
            <a:chOff x="2085" y="3521"/>
            <a:chExt cx="616" cy="764"/>
          </a:xfrm>
        </p:grpSpPr>
        <p:grpSp>
          <p:nvGrpSpPr>
            <p:cNvPr id="81936" name="Group 21"/>
            <p:cNvGrpSpPr>
              <a:grpSpLocks/>
            </p:cNvGrpSpPr>
            <p:nvPr/>
          </p:nvGrpSpPr>
          <p:grpSpPr bwMode="auto">
            <a:xfrm>
              <a:off x="2085" y="3521"/>
              <a:ext cx="616" cy="764"/>
              <a:chOff x="2085" y="3521"/>
              <a:chExt cx="616" cy="764"/>
            </a:xfrm>
          </p:grpSpPr>
          <p:sp>
            <p:nvSpPr>
              <p:cNvPr id="81937" name="Freeform 22"/>
              <p:cNvSpPr>
                <a:spLocks noChangeArrowheads="1"/>
              </p:cNvSpPr>
              <p:nvPr/>
            </p:nvSpPr>
            <p:spPr bwMode="auto">
              <a:xfrm>
                <a:off x="2283" y="3521"/>
                <a:ext cx="170" cy="390"/>
              </a:xfrm>
              <a:custGeom>
                <a:avLst/>
                <a:gdLst>
                  <a:gd name="T0" fmla="*/ 0 w 749"/>
                  <a:gd name="T1" fmla="*/ 0 h 1720"/>
                  <a:gd name="T2" fmla="*/ 0 w 749"/>
                  <a:gd name="T3" fmla="*/ 0 h 1720"/>
                  <a:gd name="T4" fmla="*/ 0 w 749"/>
                  <a:gd name="T5" fmla="*/ 0 h 1720"/>
                  <a:gd name="T6" fmla="*/ 0 w 749"/>
                  <a:gd name="T7" fmla="*/ 0 h 1720"/>
                  <a:gd name="T8" fmla="*/ 0 w 749"/>
                  <a:gd name="T9" fmla="*/ 0 h 1720"/>
                  <a:gd name="T10" fmla="*/ 0 w 749"/>
                  <a:gd name="T11" fmla="*/ 0 h 1720"/>
                  <a:gd name="T12" fmla="*/ 0 w 749"/>
                  <a:gd name="T13" fmla="*/ 0 h 1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9"/>
                  <a:gd name="T22" fmla="*/ 0 h 1720"/>
                  <a:gd name="T23" fmla="*/ 749 w 749"/>
                  <a:gd name="T24" fmla="*/ 1720 h 17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9" h="1720">
                    <a:moveTo>
                      <a:pt x="648" y="0"/>
                    </a:moveTo>
                    <a:cubicBezTo>
                      <a:pt x="0" y="297"/>
                      <a:pt x="748" y="463"/>
                      <a:pt x="748" y="463"/>
                    </a:cubicBezTo>
                    <a:cubicBezTo>
                      <a:pt x="748" y="463"/>
                      <a:pt x="350" y="727"/>
                      <a:pt x="350" y="727"/>
                    </a:cubicBezTo>
                    <a:cubicBezTo>
                      <a:pt x="350" y="727"/>
                      <a:pt x="748" y="926"/>
                      <a:pt x="748" y="926"/>
                    </a:cubicBezTo>
                    <a:cubicBezTo>
                      <a:pt x="748" y="926"/>
                      <a:pt x="299" y="1223"/>
                      <a:pt x="299" y="1223"/>
                    </a:cubicBezTo>
                    <a:cubicBezTo>
                      <a:pt x="299" y="1223"/>
                      <a:pt x="748" y="1422"/>
                      <a:pt x="748" y="1422"/>
                    </a:cubicBezTo>
                    <a:cubicBezTo>
                      <a:pt x="748" y="1422"/>
                      <a:pt x="350" y="1719"/>
                      <a:pt x="350" y="1719"/>
                    </a:cubicBezTo>
                  </a:path>
                </a:pathLst>
              </a:custGeom>
              <a:noFill/>
              <a:ln w="36720">
                <a:solidFill>
                  <a:srgbClr val="2323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/>
              </a:p>
            </p:txBody>
          </p:sp>
          <p:sp>
            <p:nvSpPr>
              <p:cNvPr id="81938" name="Text Box 23"/>
              <p:cNvSpPr txBox="1">
                <a:spLocks noChangeArrowheads="1"/>
              </p:cNvSpPr>
              <p:nvPr/>
            </p:nvSpPr>
            <p:spPr bwMode="auto">
              <a:xfrm>
                <a:off x="2085" y="3986"/>
                <a:ext cx="61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StarSymbol" charset="0"/>
                  <a:buNone/>
                </a:pPr>
                <a:r>
                  <a:rPr lang="en-GB" altLang="en-US" sz="1451">
                    <a:solidFill>
                      <a:srgbClr val="2323DC"/>
                    </a:solidFill>
                    <a:latin typeface="Lucidasans" charset="0"/>
                  </a:rPr>
                  <a:t>Thread 2</a:t>
                </a:r>
              </a:p>
            </p:txBody>
          </p:sp>
        </p:grpSp>
      </p:grpSp>
      <p:sp>
        <p:nvSpPr>
          <p:cNvPr id="231448" name="Text Box 24"/>
          <p:cNvSpPr txBox="1">
            <a:spLocks noChangeArrowheads="1"/>
          </p:cNvSpPr>
          <p:nvPr/>
        </p:nvSpPr>
        <p:spPr bwMode="auto">
          <a:xfrm>
            <a:off x="3277441" y="5047561"/>
            <a:ext cx="430560" cy="62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4354"/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798126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1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41" y="70921"/>
            <a:ext cx="7807680" cy="47232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Mutexes – Blocking Locks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640" y="567721"/>
            <a:ext cx="8807040" cy="5614560"/>
          </a:xfrm>
        </p:spPr>
        <p:txBody>
          <a:bodyPr/>
          <a:lstStyle/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Really want a thread waiting to enter a critical section to </a:t>
            </a:r>
            <a:r>
              <a:rPr lang="en-GB" altLang="en-US" i="1">
                <a:solidFill>
                  <a:srgbClr val="2323DC"/>
                </a:solidFill>
                <a:ea typeface="ＭＳ Ｐゴシック" charset="-128"/>
              </a:rPr>
              <a:t>block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Put the thread to sleep until it can enter the critical section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Frees up the CPU for other threads to run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Straightforward to implement using our TCB queues!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</p:txBody>
      </p:sp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699193" y="5208841"/>
            <a:ext cx="149472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solidFill>
                  <a:srgbClr val="6B4794"/>
                </a:solidFill>
                <a:latin typeface="Lucidasans" charset="0"/>
              </a:rPr>
              <a:t>Lock wait queue</a:t>
            </a:r>
          </a:p>
        </p:txBody>
      </p:sp>
      <p:grpSp>
        <p:nvGrpSpPr>
          <p:cNvPr id="83972" name="Group 5"/>
          <p:cNvGrpSpPr>
            <a:grpSpLocks/>
          </p:cNvGrpSpPr>
          <p:nvPr/>
        </p:nvGrpSpPr>
        <p:grpSpPr bwMode="auto">
          <a:xfrm>
            <a:off x="2577600" y="2518921"/>
            <a:ext cx="887040" cy="1100160"/>
            <a:chOff x="1790" y="1749"/>
            <a:chExt cx="616" cy="764"/>
          </a:xfrm>
        </p:grpSpPr>
        <p:grpSp>
          <p:nvGrpSpPr>
            <p:cNvPr id="83997" name="Group 6"/>
            <p:cNvGrpSpPr>
              <a:grpSpLocks/>
            </p:cNvGrpSpPr>
            <p:nvPr/>
          </p:nvGrpSpPr>
          <p:grpSpPr bwMode="auto">
            <a:xfrm>
              <a:off x="1790" y="1749"/>
              <a:ext cx="616" cy="764"/>
              <a:chOff x="1790" y="1749"/>
              <a:chExt cx="616" cy="764"/>
            </a:xfrm>
          </p:grpSpPr>
          <p:sp>
            <p:nvSpPr>
              <p:cNvPr id="83998" name="Freeform 7"/>
              <p:cNvSpPr>
                <a:spLocks noChangeArrowheads="1"/>
              </p:cNvSpPr>
              <p:nvPr/>
            </p:nvSpPr>
            <p:spPr bwMode="auto">
              <a:xfrm>
                <a:off x="1988" y="1749"/>
                <a:ext cx="170" cy="390"/>
              </a:xfrm>
              <a:custGeom>
                <a:avLst/>
                <a:gdLst>
                  <a:gd name="T0" fmla="*/ 0 w 749"/>
                  <a:gd name="T1" fmla="*/ 0 h 1720"/>
                  <a:gd name="T2" fmla="*/ 0 w 749"/>
                  <a:gd name="T3" fmla="*/ 0 h 1720"/>
                  <a:gd name="T4" fmla="*/ 0 w 749"/>
                  <a:gd name="T5" fmla="*/ 0 h 1720"/>
                  <a:gd name="T6" fmla="*/ 0 w 749"/>
                  <a:gd name="T7" fmla="*/ 0 h 1720"/>
                  <a:gd name="T8" fmla="*/ 0 w 749"/>
                  <a:gd name="T9" fmla="*/ 0 h 1720"/>
                  <a:gd name="T10" fmla="*/ 0 w 749"/>
                  <a:gd name="T11" fmla="*/ 0 h 1720"/>
                  <a:gd name="T12" fmla="*/ 0 w 749"/>
                  <a:gd name="T13" fmla="*/ 0 h 1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9"/>
                  <a:gd name="T22" fmla="*/ 0 h 1720"/>
                  <a:gd name="T23" fmla="*/ 749 w 749"/>
                  <a:gd name="T24" fmla="*/ 1720 h 17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9" h="1720">
                    <a:moveTo>
                      <a:pt x="648" y="0"/>
                    </a:moveTo>
                    <a:cubicBezTo>
                      <a:pt x="0" y="297"/>
                      <a:pt x="748" y="463"/>
                      <a:pt x="748" y="463"/>
                    </a:cubicBezTo>
                    <a:cubicBezTo>
                      <a:pt x="748" y="463"/>
                      <a:pt x="350" y="727"/>
                      <a:pt x="350" y="727"/>
                    </a:cubicBezTo>
                    <a:cubicBezTo>
                      <a:pt x="350" y="727"/>
                      <a:pt x="748" y="926"/>
                      <a:pt x="748" y="926"/>
                    </a:cubicBezTo>
                    <a:cubicBezTo>
                      <a:pt x="748" y="926"/>
                      <a:pt x="299" y="1223"/>
                      <a:pt x="299" y="1223"/>
                    </a:cubicBezTo>
                    <a:cubicBezTo>
                      <a:pt x="299" y="1223"/>
                      <a:pt x="748" y="1422"/>
                      <a:pt x="748" y="1422"/>
                    </a:cubicBezTo>
                    <a:cubicBezTo>
                      <a:pt x="748" y="1422"/>
                      <a:pt x="350" y="1719"/>
                      <a:pt x="350" y="1719"/>
                    </a:cubicBezTo>
                  </a:path>
                </a:pathLst>
              </a:custGeom>
              <a:noFill/>
              <a:ln w="36720">
                <a:solidFill>
                  <a:srgbClr val="2323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/>
              </a:p>
            </p:txBody>
          </p:sp>
          <p:sp>
            <p:nvSpPr>
              <p:cNvPr id="83999" name="Text Box 8"/>
              <p:cNvSpPr txBox="1">
                <a:spLocks noChangeArrowheads="1"/>
              </p:cNvSpPr>
              <p:nvPr/>
            </p:nvSpPr>
            <p:spPr bwMode="auto">
              <a:xfrm>
                <a:off x="1790" y="2214"/>
                <a:ext cx="61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StarSymbol" charset="0"/>
                  <a:buNone/>
                </a:pPr>
                <a:r>
                  <a:rPr lang="en-GB" altLang="en-US" sz="1451">
                    <a:solidFill>
                      <a:srgbClr val="2323DC"/>
                    </a:solidFill>
                    <a:latin typeface="Lucidasans" charset="0"/>
                  </a:rPr>
                  <a:t>Thread 1</a:t>
                </a:r>
              </a:p>
            </p:txBody>
          </p:sp>
        </p:grpSp>
      </p:grpSp>
      <p:sp>
        <p:nvSpPr>
          <p:cNvPr id="83973" name="AutoShape 9"/>
          <p:cNvSpPr>
            <a:spLocks noChangeArrowheads="1"/>
          </p:cNvSpPr>
          <p:nvPr/>
        </p:nvSpPr>
        <p:spPr bwMode="auto">
          <a:xfrm>
            <a:off x="2455201" y="5169961"/>
            <a:ext cx="741600" cy="315360"/>
          </a:xfrm>
          <a:prstGeom prst="rightArrow">
            <a:avLst>
              <a:gd name="adj1" fmla="val 39194"/>
              <a:gd name="adj2" fmla="val 69753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4682880" y="2658600"/>
            <a:ext cx="176256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Lucidasans" charset="0"/>
              </a:rPr>
              <a:t>1) Check lock state</a:t>
            </a:r>
          </a:p>
        </p:txBody>
      </p:sp>
      <p:sp>
        <p:nvSpPr>
          <p:cNvPr id="233483" name="AutoShape 11"/>
          <p:cNvSpPr>
            <a:spLocks noChangeArrowheads="1"/>
          </p:cNvSpPr>
          <p:nvPr/>
        </p:nvSpPr>
        <p:spPr bwMode="auto">
          <a:xfrm>
            <a:off x="3153601" y="2372041"/>
            <a:ext cx="315360" cy="275040"/>
          </a:xfrm>
          <a:prstGeom prst="star5">
            <a:avLst/>
          </a:prstGeom>
          <a:solidFill>
            <a:srgbClr val="E6FF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pitchFamily="-111" charset="2"/>
              <a:buNone/>
              <a:defRPr/>
            </a:pPr>
            <a:endParaRPr lang="en-US" sz="2177">
              <a:latin typeface="Bitstream Vera Serif" pitchFamily="16" charset="0"/>
            </a:endParaRPr>
          </a:p>
        </p:txBody>
      </p:sp>
      <p:grpSp>
        <p:nvGrpSpPr>
          <p:cNvPr id="83976" name="Group 12"/>
          <p:cNvGrpSpPr>
            <a:grpSpLocks/>
          </p:cNvGrpSpPr>
          <p:nvPr/>
        </p:nvGrpSpPr>
        <p:grpSpPr bwMode="auto">
          <a:xfrm>
            <a:off x="1323361" y="4251240"/>
            <a:ext cx="2255040" cy="616320"/>
            <a:chOff x="919" y="2952"/>
            <a:chExt cx="1566" cy="428"/>
          </a:xfrm>
        </p:grpSpPr>
        <p:sp>
          <p:nvSpPr>
            <p:cNvPr id="233485" name="AutoShape 13"/>
            <p:cNvSpPr>
              <a:spLocks noChangeArrowheads="1"/>
            </p:cNvSpPr>
            <p:nvPr/>
          </p:nvSpPr>
          <p:spPr bwMode="auto">
            <a:xfrm>
              <a:off x="1695" y="2952"/>
              <a:ext cx="791" cy="429"/>
            </a:xfrm>
            <a:prstGeom prst="foldedCorner">
              <a:avLst>
                <a:gd name="adj" fmla="val 12500"/>
              </a:avLst>
            </a:prstGeom>
            <a:solidFill>
              <a:srgbClr val="993333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>
              <a:outerShdw blurRad="63500" dist="51930" dir="2700000" algn="ctr" rotWithShape="0">
                <a:srgbClr val="000000">
                  <a:alpha val="74997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eaLnBrk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  <a:defRPr/>
              </a:pPr>
              <a:r>
                <a:rPr lang="en-GB" sz="1633" i="1">
                  <a:solidFill>
                    <a:srgbClr val="FFFFFF"/>
                  </a:solidFill>
                  <a:latin typeface="Arial" pitchFamily="-111" charset="0"/>
                </a:rPr>
                <a:t>locked</a:t>
              </a:r>
            </a:p>
          </p:txBody>
        </p:sp>
        <p:sp>
          <p:nvSpPr>
            <p:cNvPr id="83996" name="Text Box 14"/>
            <p:cNvSpPr txBox="1">
              <a:spLocks noChangeArrowheads="1"/>
            </p:cNvSpPr>
            <p:nvPr/>
          </p:nvSpPr>
          <p:spPr bwMode="auto">
            <a:xfrm>
              <a:off x="919" y="3075"/>
              <a:ext cx="65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633">
                  <a:solidFill>
                    <a:srgbClr val="6B4794"/>
                  </a:solidFill>
                  <a:latin typeface="Lucidasans" charset="0"/>
                </a:rPr>
                <a:t>Lock state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152000" y="2518921"/>
            <a:ext cx="887040" cy="1100160"/>
            <a:chOff x="800" y="1749"/>
            <a:chExt cx="616" cy="764"/>
          </a:xfrm>
        </p:grpSpPr>
        <p:grpSp>
          <p:nvGrpSpPr>
            <p:cNvPr id="83992" name="Group 16"/>
            <p:cNvGrpSpPr>
              <a:grpSpLocks/>
            </p:cNvGrpSpPr>
            <p:nvPr/>
          </p:nvGrpSpPr>
          <p:grpSpPr bwMode="auto">
            <a:xfrm>
              <a:off x="800" y="1749"/>
              <a:ext cx="616" cy="764"/>
              <a:chOff x="800" y="1749"/>
              <a:chExt cx="616" cy="764"/>
            </a:xfrm>
          </p:grpSpPr>
          <p:sp>
            <p:nvSpPr>
              <p:cNvPr id="83993" name="Freeform 17"/>
              <p:cNvSpPr>
                <a:spLocks noChangeArrowheads="1"/>
              </p:cNvSpPr>
              <p:nvPr/>
            </p:nvSpPr>
            <p:spPr bwMode="auto">
              <a:xfrm>
                <a:off x="998" y="1749"/>
                <a:ext cx="170" cy="390"/>
              </a:xfrm>
              <a:custGeom>
                <a:avLst/>
                <a:gdLst>
                  <a:gd name="T0" fmla="*/ 0 w 749"/>
                  <a:gd name="T1" fmla="*/ 0 h 1720"/>
                  <a:gd name="T2" fmla="*/ 0 w 749"/>
                  <a:gd name="T3" fmla="*/ 0 h 1720"/>
                  <a:gd name="T4" fmla="*/ 0 w 749"/>
                  <a:gd name="T5" fmla="*/ 0 h 1720"/>
                  <a:gd name="T6" fmla="*/ 0 w 749"/>
                  <a:gd name="T7" fmla="*/ 0 h 1720"/>
                  <a:gd name="T8" fmla="*/ 0 w 749"/>
                  <a:gd name="T9" fmla="*/ 0 h 1720"/>
                  <a:gd name="T10" fmla="*/ 0 w 749"/>
                  <a:gd name="T11" fmla="*/ 0 h 1720"/>
                  <a:gd name="T12" fmla="*/ 0 w 749"/>
                  <a:gd name="T13" fmla="*/ 0 h 1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9"/>
                  <a:gd name="T22" fmla="*/ 0 h 1720"/>
                  <a:gd name="T23" fmla="*/ 749 w 749"/>
                  <a:gd name="T24" fmla="*/ 1720 h 17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9" h="1720">
                    <a:moveTo>
                      <a:pt x="648" y="0"/>
                    </a:moveTo>
                    <a:cubicBezTo>
                      <a:pt x="0" y="297"/>
                      <a:pt x="748" y="463"/>
                      <a:pt x="748" y="463"/>
                    </a:cubicBezTo>
                    <a:cubicBezTo>
                      <a:pt x="748" y="463"/>
                      <a:pt x="350" y="727"/>
                      <a:pt x="350" y="727"/>
                    </a:cubicBezTo>
                    <a:cubicBezTo>
                      <a:pt x="350" y="727"/>
                      <a:pt x="748" y="926"/>
                      <a:pt x="748" y="926"/>
                    </a:cubicBezTo>
                    <a:cubicBezTo>
                      <a:pt x="748" y="926"/>
                      <a:pt x="299" y="1223"/>
                      <a:pt x="299" y="1223"/>
                    </a:cubicBezTo>
                    <a:cubicBezTo>
                      <a:pt x="299" y="1223"/>
                      <a:pt x="748" y="1422"/>
                      <a:pt x="748" y="1422"/>
                    </a:cubicBezTo>
                    <a:cubicBezTo>
                      <a:pt x="748" y="1422"/>
                      <a:pt x="350" y="1719"/>
                      <a:pt x="350" y="1719"/>
                    </a:cubicBezTo>
                  </a:path>
                </a:pathLst>
              </a:custGeom>
              <a:noFill/>
              <a:ln w="36720">
                <a:solidFill>
                  <a:srgbClr val="2323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/>
              </a:p>
            </p:txBody>
          </p:sp>
          <p:sp>
            <p:nvSpPr>
              <p:cNvPr id="83994" name="Text Box 18"/>
              <p:cNvSpPr txBox="1">
                <a:spLocks noChangeArrowheads="1"/>
              </p:cNvSpPr>
              <p:nvPr/>
            </p:nvSpPr>
            <p:spPr bwMode="auto">
              <a:xfrm>
                <a:off x="800" y="2214"/>
                <a:ext cx="61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StarSymbol" charset="0"/>
                  <a:buNone/>
                </a:pPr>
                <a:r>
                  <a:rPr lang="en-GB" altLang="en-US" sz="1451">
                    <a:solidFill>
                      <a:srgbClr val="2323DC"/>
                    </a:solidFill>
                    <a:latin typeface="Lucidasans" charset="0"/>
                  </a:rPr>
                  <a:t>Thread 3</a:t>
                </a:r>
              </a:p>
            </p:txBody>
          </p:sp>
        </p:grpSp>
      </p:grpSp>
      <p:sp>
        <p:nvSpPr>
          <p:cNvPr id="233491" name="Text Box 19"/>
          <p:cNvSpPr txBox="1">
            <a:spLocks noChangeArrowheads="1"/>
          </p:cNvSpPr>
          <p:nvPr/>
        </p:nvSpPr>
        <p:spPr bwMode="auto">
          <a:xfrm>
            <a:off x="4682881" y="3331081"/>
            <a:ext cx="295632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Lucidasans" charset="0"/>
              </a:rPr>
              <a:t>2) Add self to wait queue (sleep)</a:t>
            </a:r>
          </a:p>
        </p:txBody>
      </p:sp>
      <p:grpSp>
        <p:nvGrpSpPr>
          <p:cNvPr id="83979" name="Group 20"/>
          <p:cNvGrpSpPr>
            <a:grpSpLocks/>
          </p:cNvGrpSpPr>
          <p:nvPr/>
        </p:nvGrpSpPr>
        <p:grpSpPr bwMode="auto">
          <a:xfrm>
            <a:off x="3002401" y="5070601"/>
            <a:ext cx="887040" cy="1100160"/>
            <a:chOff x="2085" y="3521"/>
            <a:chExt cx="616" cy="764"/>
          </a:xfrm>
        </p:grpSpPr>
        <p:grpSp>
          <p:nvGrpSpPr>
            <p:cNvPr id="83989" name="Group 21"/>
            <p:cNvGrpSpPr>
              <a:grpSpLocks/>
            </p:cNvGrpSpPr>
            <p:nvPr/>
          </p:nvGrpSpPr>
          <p:grpSpPr bwMode="auto">
            <a:xfrm>
              <a:off x="2085" y="3521"/>
              <a:ext cx="616" cy="764"/>
              <a:chOff x="2085" y="3521"/>
              <a:chExt cx="616" cy="764"/>
            </a:xfrm>
          </p:grpSpPr>
          <p:sp>
            <p:nvSpPr>
              <p:cNvPr id="83990" name="Freeform 22"/>
              <p:cNvSpPr>
                <a:spLocks noChangeArrowheads="1"/>
              </p:cNvSpPr>
              <p:nvPr/>
            </p:nvSpPr>
            <p:spPr bwMode="auto">
              <a:xfrm>
                <a:off x="2283" y="3521"/>
                <a:ext cx="170" cy="390"/>
              </a:xfrm>
              <a:custGeom>
                <a:avLst/>
                <a:gdLst>
                  <a:gd name="T0" fmla="*/ 0 w 749"/>
                  <a:gd name="T1" fmla="*/ 0 h 1720"/>
                  <a:gd name="T2" fmla="*/ 0 w 749"/>
                  <a:gd name="T3" fmla="*/ 0 h 1720"/>
                  <a:gd name="T4" fmla="*/ 0 w 749"/>
                  <a:gd name="T5" fmla="*/ 0 h 1720"/>
                  <a:gd name="T6" fmla="*/ 0 w 749"/>
                  <a:gd name="T7" fmla="*/ 0 h 1720"/>
                  <a:gd name="T8" fmla="*/ 0 w 749"/>
                  <a:gd name="T9" fmla="*/ 0 h 1720"/>
                  <a:gd name="T10" fmla="*/ 0 w 749"/>
                  <a:gd name="T11" fmla="*/ 0 h 1720"/>
                  <a:gd name="T12" fmla="*/ 0 w 749"/>
                  <a:gd name="T13" fmla="*/ 0 h 1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9"/>
                  <a:gd name="T22" fmla="*/ 0 h 1720"/>
                  <a:gd name="T23" fmla="*/ 749 w 749"/>
                  <a:gd name="T24" fmla="*/ 1720 h 17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9" h="1720">
                    <a:moveTo>
                      <a:pt x="648" y="0"/>
                    </a:moveTo>
                    <a:cubicBezTo>
                      <a:pt x="0" y="297"/>
                      <a:pt x="748" y="463"/>
                      <a:pt x="748" y="463"/>
                    </a:cubicBezTo>
                    <a:cubicBezTo>
                      <a:pt x="748" y="463"/>
                      <a:pt x="350" y="727"/>
                      <a:pt x="350" y="727"/>
                    </a:cubicBezTo>
                    <a:cubicBezTo>
                      <a:pt x="350" y="727"/>
                      <a:pt x="748" y="926"/>
                      <a:pt x="748" y="926"/>
                    </a:cubicBezTo>
                    <a:cubicBezTo>
                      <a:pt x="748" y="926"/>
                      <a:pt x="299" y="1223"/>
                      <a:pt x="299" y="1223"/>
                    </a:cubicBezTo>
                    <a:cubicBezTo>
                      <a:pt x="299" y="1223"/>
                      <a:pt x="748" y="1422"/>
                      <a:pt x="748" y="1422"/>
                    </a:cubicBezTo>
                    <a:cubicBezTo>
                      <a:pt x="748" y="1422"/>
                      <a:pt x="350" y="1719"/>
                      <a:pt x="350" y="1719"/>
                    </a:cubicBezTo>
                  </a:path>
                </a:pathLst>
              </a:custGeom>
              <a:noFill/>
              <a:ln w="36720">
                <a:solidFill>
                  <a:srgbClr val="2323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/>
              </a:p>
            </p:txBody>
          </p:sp>
          <p:sp>
            <p:nvSpPr>
              <p:cNvPr id="83991" name="Text Box 23"/>
              <p:cNvSpPr txBox="1">
                <a:spLocks noChangeArrowheads="1"/>
              </p:cNvSpPr>
              <p:nvPr/>
            </p:nvSpPr>
            <p:spPr bwMode="auto">
              <a:xfrm>
                <a:off x="2085" y="3986"/>
                <a:ext cx="61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StarSymbol" charset="0"/>
                  <a:buNone/>
                </a:pPr>
                <a:r>
                  <a:rPr lang="en-GB" altLang="en-US" sz="1451">
                    <a:solidFill>
                      <a:srgbClr val="2323DC"/>
                    </a:solidFill>
                    <a:latin typeface="Lucidasans" charset="0"/>
                  </a:rPr>
                  <a:t>Thread 2</a:t>
                </a:r>
              </a:p>
            </p:txBody>
          </p:sp>
        </p:grpSp>
      </p:grpSp>
      <p:sp>
        <p:nvSpPr>
          <p:cNvPr id="233496" name="AutoShape 24"/>
          <p:cNvSpPr>
            <a:spLocks noChangeArrowheads="1"/>
          </p:cNvSpPr>
          <p:nvPr/>
        </p:nvSpPr>
        <p:spPr bwMode="auto">
          <a:xfrm>
            <a:off x="1755361" y="2400841"/>
            <a:ext cx="878400" cy="4392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F6F2F2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/>
              <a:t>???</a:t>
            </a:r>
          </a:p>
        </p:txBody>
      </p:sp>
      <p:sp>
        <p:nvSpPr>
          <p:cNvPr id="233497" name="AutoShape 25"/>
          <p:cNvSpPr>
            <a:spLocks noChangeArrowheads="1"/>
          </p:cNvSpPr>
          <p:nvPr/>
        </p:nvSpPr>
        <p:spPr bwMode="auto">
          <a:xfrm>
            <a:off x="3785761" y="5169961"/>
            <a:ext cx="741600" cy="315360"/>
          </a:xfrm>
          <a:prstGeom prst="rightArrow">
            <a:avLst>
              <a:gd name="adj1" fmla="val 39194"/>
              <a:gd name="adj2" fmla="val 69753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4360320" y="5070601"/>
            <a:ext cx="887040" cy="1100160"/>
            <a:chOff x="3028" y="3521"/>
            <a:chExt cx="616" cy="764"/>
          </a:xfrm>
        </p:grpSpPr>
        <p:grpSp>
          <p:nvGrpSpPr>
            <p:cNvPr id="83986" name="Group 27"/>
            <p:cNvGrpSpPr>
              <a:grpSpLocks/>
            </p:cNvGrpSpPr>
            <p:nvPr/>
          </p:nvGrpSpPr>
          <p:grpSpPr bwMode="auto">
            <a:xfrm>
              <a:off x="3028" y="3521"/>
              <a:ext cx="616" cy="764"/>
              <a:chOff x="3028" y="3521"/>
              <a:chExt cx="616" cy="764"/>
            </a:xfrm>
          </p:grpSpPr>
          <p:sp>
            <p:nvSpPr>
              <p:cNvPr id="83987" name="Freeform 28"/>
              <p:cNvSpPr>
                <a:spLocks noChangeArrowheads="1"/>
              </p:cNvSpPr>
              <p:nvPr/>
            </p:nvSpPr>
            <p:spPr bwMode="auto">
              <a:xfrm>
                <a:off x="3226" y="3521"/>
                <a:ext cx="170" cy="390"/>
              </a:xfrm>
              <a:custGeom>
                <a:avLst/>
                <a:gdLst>
                  <a:gd name="T0" fmla="*/ 0 w 749"/>
                  <a:gd name="T1" fmla="*/ 0 h 1720"/>
                  <a:gd name="T2" fmla="*/ 0 w 749"/>
                  <a:gd name="T3" fmla="*/ 0 h 1720"/>
                  <a:gd name="T4" fmla="*/ 0 w 749"/>
                  <a:gd name="T5" fmla="*/ 0 h 1720"/>
                  <a:gd name="T6" fmla="*/ 0 w 749"/>
                  <a:gd name="T7" fmla="*/ 0 h 1720"/>
                  <a:gd name="T8" fmla="*/ 0 w 749"/>
                  <a:gd name="T9" fmla="*/ 0 h 1720"/>
                  <a:gd name="T10" fmla="*/ 0 w 749"/>
                  <a:gd name="T11" fmla="*/ 0 h 1720"/>
                  <a:gd name="T12" fmla="*/ 0 w 749"/>
                  <a:gd name="T13" fmla="*/ 0 h 1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9"/>
                  <a:gd name="T22" fmla="*/ 0 h 1720"/>
                  <a:gd name="T23" fmla="*/ 749 w 749"/>
                  <a:gd name="T24" fmla="*/ 1720 h 17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9" h="1720">
                    <a:moveTo>
                      <a:pt x="648" y="0"/>
                    </a:moveTo>
                    <a:cubicBezTo>
                      <a:pt x="0" y="297"/>
                      <a:pt x="748" y="463"/>
                      <a:pt x="748" y="463"/>
                    </a:cubicBezTo>
                    <a:cubicBezTo>
                      <a:pt x="748" y="463"/>
                      <a:pt x="350" y="727"/>
                      <a:pt x="350" y="727"/>
                    </a:cubicBezTo>
                    <a:cubicBezTo>
                      <a:pt x="350" y="727"/>
                      <a:pt x="748" y="926"/>
                      <a:pt x="748" y="926"/>
                    </a:cubicBezTo>
                    <a:cubicBezTo>
                      <a:pt x="748" y="926"/>
                      <a:pt x="299" y="1223"/>
                      <a:pt x="299" y="1223"/>
                    </a:cubicBezTo>
                    <a:cubicBezTo>
                      <a:pt x="299" y="1223"/>
                      <a:pt x="748" y="1422"/>
                      <a:pt x="748" y="1422"/>
                    </a:cubicBezTo>
                    <a:cubicBezTo>
                      <a:pt x="748" y="1422"/>
                      <a:pt x="350" y="1719"/>
                      <a:pt x="350" y="1719"/>
                    </a:cubicBezTo>
                  </a:path>
                </a:pathLst>
              </a:custGeom>
              <a:noFill/>
              <a:ln w="36720">
                <a:solidFill>
                  <a:srgbClr val="2323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/>
              </a:p>
            </p:txBody>
          </p:sp>
          <p:sp>
            <p:nvSpPr>
              <p:cNvPr id="83988" name="Text Box 29"/>
              <p:cNvSpPr txBox="1">
                <a:spLocks noChangeArrowheads="1"/>
              </p:cNvSpPr>
              <p:nvPr/>
            </p:nvSpPr>
            <p:spPr bwMode="auto">
              <a:xfrm>
                <a:off x="3028" y="3986"/>
                <a:ext cx="61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StarSymbol" charset="0"/>
                  <a:buNone/>
                </a:pPr>
                <a:r>
                  <a:rPr lang="en-GB" altLang="en-US" sz="1451">
                    <a:solidFill>
                      <a:srgbClr val="2323DC"/>
                    </a:solidFill>
                    <a:latin typeface="Lucidasans" charset="0"/>
                  </a:rPr>
                  <a:t>Thread 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37354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9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41" y="70921"/>
            <a:ext cx="7807680" cy="47232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Mutexes – Blocking Locks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640" y="567721"/>
            <a:ext cx="8807040" cy="5614560"/>
          </a:xfrm>
        </p:spPr>
        <p:txBody>
          <a:bodyPr/>
          <a:lstStyle/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Really want a thread waiting to enter a critical section to </a:t>
            </a:r>
            <a:r>
              <a:rPr lang="en-GB" altLang="en-US" i="1">
                <a:solidFill>
                  <a:srgbClr val="2323DC"/>
                </a:solidFill>
                <a:ea typeface="ＭＳ Ｐゴシック" charset="-128"/>
              </a:rPr>
              <a:t>block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Put the thread to sleep until it can enter the critical section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Frees up the CPU for other threads to run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Straightforward to implement using our TCB queues!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699193" y="5208841"/>
            <a:ext cx="149472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solidFill>
                  <a:srgbClr val="6B4794"/>
                </a:solidFill>
                <a:latin typeface="Lucidasans" charset="0"/>
              </a:rPr>
              <a:t>Lock wait queue</a:t>
            </a:r>
          </a:p>
        </p:txBody>
      </p:sp>
      <p:grpSp>
        <p:nvGrpSpPr>
          <p:cNvPr id="86020" name="Group 5"/>
          <p:cNvGrpSpPr>
            <a:grpSpLocks/>
          </p:cNvGrpSpPr>
          <p:nvPr/>
        </p:nvGrpSpPr>
        <p:grpSpPr bwMode="auto">
          <a:xfrm>
            <a:off x="2577600" y="2518921"/>
            <a:ext cx="887040" cy="1100160"/>
            <a:chOff x="1790" y="1749"/>
            <a:chExt cx="616" cy="764"/>
          </a:xfrm>
        </p:grpSpPr>
        <p:grpSp>
          <p:nvGrpSpPr>
            <p:cNvPr id="86039" name="Group 6"/>
            <p:cNvGrpSpPr>
              <a:grpSpLocks/>
            </p:cNvGrpSpPr>
            <p:nvPr/>
          </p:nvGrpSpPr>
          <p:grpSpPr bwMode="auto">
            <a:xfrm>
              <a:off x="1790" y="1749"/>
              <a:ext cx="616" cy="764"/>
              <a:chOff x="1790" y="1749"/>
              <a:chExt cx="616" cy="764"/>
            </a:xfrm>
          </p:grpSpPr>
          <p:sp>
            <p:nvSpPr>
              <p:cNvPr id="86040" name="Freeform 7"/>
              <p:cNvSpPr>
                <a:spLocks noChangeArrowheads="1"/>
              </p:cNvSpPr>
              <p:nvPr/>
            </p:nvSpPr>
            <p:spPr bwMode="auto">
              <a:xfrm>
                <a:off x="1988" y="1749"/>
                <a:ext cx="170" cy="390"/>
              </a:xfrm>
              <a:custGeom>
                <a:avLst/>
                <a:gdLst>
                  <a:gd name="T0" fmla="*/ 0 w 749"/>
                  <a:gd name="T1" fmla="*/ 0 h 1720"/>
                  <a:gd name="T2" fmla="*/ 0 w 749"/>
                  <a:gd name="T3" fmla="*/ 0 h 1720"/>
                  <a:gd name="T4" fmla="*/ 0 w 749"/>
                  <a:gd name="T5" fmla="*/ 0 h 1720"/>
                  <a:gd name="T6" fmla="*/ 0 w 749"/>
                  <a:gd name="T7" fmla="*/ 0 h 1720"/>
                  <a:gd name="T8" fmla="*/ 0 w 749"/>
                  <a:gd name="T9" fmla="*/ 0 h 1720"/>
                  <a:gd name="T10" fmla="*/ 0 w 749"/>
                  <a:gd name="T11" fmla="*/ 0 h 1720"/>
                  <a:gd name="T12" fmla="*/ 0 w 749"/>
                  <a:gd name="T13" fmla="*/ 0 h 1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9"/>
                  <a:gd name="T22" fmla="*/ 0 h 1720"/>
                  <a:gd name="T23" fmla="*/ 749 w 749"/>
                  <a:gd name="T24" fmla="*/ 1720 h 17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9" h="1720">
                    <a:moveTo>
                      <a:pt x="648" y="0"/>
                    </a:moveTo>
                    <a:cubicBezTo>
                      <a:pt x="0" y="297"/>
                      <a:pt x="748" y="463"/>
                      <a:pt x="748" y="463"/>
                    </a:cubicBezTo>
                    <a:cubicBezTo>
                      <a:pt x="748" y="463"/>
                      <a:pt x="350" y="727"/>
                      <a:pt x="350" y="727"/>
                    </a:cubicBezTo>
                    <a:cubicBezTo>
                      <a:pt x="350" y="727"/>
                      <a:pt x="748" y="926"/>
                      <a:pt x="748" y="926"/>
                    </a:cubicBezTo>
                    <a:cubicBezTo>
                      <a:pt x="748" y="926"/>
                      <a:pt x="299" y="1223"/>
                      <a:pt x="299" y="1223"/>
                    </a:cubicBezTo>
                    <a:cubicBezTo>
                      <a:pt x="299" y="1223"/>
                      <a:pt x="748" y="1422"/>
                      <a:pt x="748" y="1422"/>
                    </a:cubicBezTo>
                    <a:cubicBezTo>
                      <a:pt x="748" y="1422"/>
                      <a:pt x="350" y="1719"/>
                      <a:pt x="350" y="1719"/>
                    </a:cubicBezTo>
                  </a:path>
                </a:pathLst>
              </a:custGeom>
              <a:noFill/>
              <a:ln w="36720">
                <a:solidFill>
                  <a:srgbClr val="2323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/>
              </a:p>
            </p:txBody>
          </p:sp>
          <p:sp>
            <p:nvSpPr>
              <p:cNvPr id="86041" name="Text Box 8"/>
              <p:cNvSpPr txBox="1">
                <a:spLocks noChangeArrowheads="1"/>
              </p:cNvSpPr>
              <p:nvPr/>
            </p:nvSpPr>
            <p:spPr bwMode="auto">
              <a:xfrm>
                <a:off x="1790" y="2214"/>
                <a:ext cx="61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StarSymbol" charset="0"/>
                  <a:buNone/>
                </a:pPr>
                <a:r>
                  <a:rPr lang="en-GB" altLang="en-US" sz="1451">
                    <a:solidFill>
                      <a:srgbClr val="2323DC"/>
                    </a:solidFill>
                    <a:latin typeface="Lucidasans" charset="0"/>
                  </a:rPr>
                  <a:t>Thread 1</a:t>
                </a:r>
              </a:p>
            </p:txBody>
          </p:sp>
        </p:grpSp>
      </p:grpSp>
      <p:sp>
        <p:nvSpPr>
          <p:cNvPr id="86021" name="AutoShape 9"/>
          <p:cNvSpPr>
            <a:spLocks noChangeArrowheads="1"/>
          </p:cNvSpPr>
          <p:nvPr/>
        </p:nvSpPr>
        <p:spPr bwMode="auto">
          <a:xfrm>
            <a:off x="2455201" y="5169961"/>
            <a:ext cx="741600" cy="315360"/>
          </a:xfrm>
          <a:prstGeom prst="rightArrow">
            <a:avLst>
              <a:gd name="adj1" fmla="val 39194"/>
              <a:gd name="adj2" fmla="val 69753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235530" name="Text Box 10"/>
          <p:cNvSpPr txBox="1">
            <a:spLocks noChangeArrowheads="1"/>
          </p:cNvSpPr>
          <p:nvPr/>
        </p:nvSpPr>
        <p:spPr bwMode="auto">
          <a:xfrm>
            <a:off x="4682881" y="2658600"/>
            <a:ext cx="318384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Lucidasans" charset="0"/>
              </a:rPr>
              <a:t>1) Thread 1 finishes critical section</a:t>
            </a:r>
          </a:p>
        </p:txBody>
      </p:sp>
      <p:sp>
        <p:nvSpPr>
          <p:cNvPr id="235531" name="AutoShape 11"/>
          <p:cNvSpPr>
            <a:spLocks noChangeArrowheads="1"/>
          </p:cNvSpPr>
          <p:nvPr/>
        </p:nvSpPr>
        <p:spPr bwMode="auto">
          <a:xfrm>
            <a:off x="3153601" y="2372041"/>
            <a:ext cx="315360" cy="275040"/>
          </a:xfrm>
          <a:prstGeom prst="star5">
            <a:avLst/>
          </a:prstGeom>
          <a:solidFill>
            <a:srgbClr val="E6FF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pitchFamily="-111" charset="2"/>
              <a:buNone/>
              <a:defRPr/>
            </a:pPr>
            <a:endParaRPr lang="en-US" sz="2177">
              <a:latin typeface="Bitstream Vera Serif" pitchFamily="16" charset="0"/>
            </a:endParaRPr>
          </a:p>
        </p:txBody>
      </p:sp>
      <p:grpSp>
        <p:nvGrpSpPr>
          <p:cNvPr id="86024" name="Group 12"/>
          <p:cNvGrpSpPr>
            <a:grpSpLocks/>
          </p:cNvGrpSpPr>
          <p:nvPr/>
        </p:nvGrpSpPr>
        <p:grpSpPr bwMode="auto">
          <a:xfrm>
            <a:off x="1323361" y="4251240"/>
            <a:ext cx="2255040" cy="616320"/>
            <a:chOff x="919" y="2952"/>
            <a:chExt cx="1566" cy="428"/>
          </a:xfrm>
        </p:grpSpPr>
        <p:sp>
          <p:nvSpPr>
            <p:cNvPr id="235533" name="AutoShape 13"/>
            <p:cNvSpPr>
              <a:spLocks noChangeArrowheads="1"/>
            </p:cNvSpPr>
            <p:nvPr/>
          </p:nvSpPr>
          <p:spPr bwMode="auto">
            <a:xfrm>
              <a:off x="1695" y="2952"/>
              <a:ext cx="791" cy="429"/>
            </a:xfrm>
            <a:prstGeom prst="foldedCorner">
              <a:avLst>
                <a:gd name="adj" fmla="val 12500"/>
              </a:avLst>
            </a:prstGeom>
            <a:solidFill>
              <a:srgbClr val="993333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>
              <a:outerShdw blurRad="63500" dist="51930" dir="2700000" algn="ctr" rotWithShape="0">
                <a:srgbClr val="000000">
                  <a:alpha val="74997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eaLnBrk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  <a:defRPr/>
              </a:pPr>
              <a:r>
                <a:rPr lang="en-GB" sz="1633" i="1">
                  <a:solidFill>
                    <a:srgbClr val="FFFFFF"/>
                  </a:solidFill>
                  <a:latin typeface="Arial" pitchFamily="-111" charset="0"/>
                </a:rPr>
                <a:t>locked</a:t>
              </a:r>
            </a:p>
          </p:txBody>
        </p:sp>
        <p:sp>
          <p:nvSpPr>
            <p:cNvPr id="86038" name="Text Box 14"/>
            <p:cNvSpPr txBox="1">
              <a:spLocks noChangeArrowheads="1"/>
            </p:cNvSpPr>
            <p:nvPr/>
          </p:nvSpPr>
          <p:spPr bwMode="auto">
            <a:xfrm>
              <a:off x="919" y="3075"/>
              <a:ext cx="65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633">
                  <a:solidFill>
                    <a:srgbClr val="6B4794"/>
                  </a:solidFill>
                  <a:latin typeface="Lucidasans" charset="0"/>
                </a:rPr>
                <a:t>Lock state</a:t>
              </a:r>
            </a:p>
          </p:txBody>
        </p:sp>
      </p:grpSp>
      <p:grpSp>
        <p:nvGrpSpPr>
          <p:cNvPr id="86025" name="Group 15"/>
          <p:cNvGrpSpPr>
            <a:grpSpLocks/>
          </p:cNvGrpSpPr>
          <p:nvPr/>
        </p:nvGrpSpPr>
        <p:grpSpPr bwMode="auto">
          <a:xfrm>
            <a:off x="3002401" y="5070601"/>
            <a:ext cx="887040" cy="1100160"/>
            <a:chOff x="2085" y="3521"/>
            <a:chExt cx="616" cy="764"/>
          </a:xfrm>
        </p:grpSpPr>
        <p:grpSp>
          <p:nvGrpSpPr>
            <p:cNvPr id="86034" name="Group 16"/>
            <p:cNvGrpSpPr>
              <a:grpSpLocks/>
            </p:cNvGrpSpPr>
            <p:nvPr/>
          </p:nvGrpSpPr>
          <p:grpSpPr bwMode="auto">
            <a:xfrm>
              <a:off x="2085" y="3521"/>
              <a:ext cx="616" cy="764"/>
              <a:chOff x="2085" y="3521"/>
              <a:chExt cx="616" cy="764"/>
            </a:xfrm>
          </p:grpSpPr>
          <p:sp>
            <p:nvSpPr>
              <p:cNvPr id="86035" name="Freeform 17"/>
              <p:cNvSpPr>
                <a:spLocks noChangeArrowheads="1"/>
              </p:cNvSpPr>
              <p:nvPr/>
            </p:nvSpPr>
            <p:spPr bwMode="auto">
              <a:xfrm>
                <a:off x="2283" y="3521"/>
                <a:ext cx="170" cy="390"/>
              </a:xfrm>
              <a:custGeom>
                <a:avLst/>
                <a:gdLst>
                  <a:gd name="T0" fmla="*/ 0 w 749"/>
                  <a:gd name="T1" fmla="*/ 0 h 1720"/>
                  <a:gd name="T2" fmla="*/ 0 w 749"/>
                  <a:gd name="T3" fmla="*/ 0 h 1720"/>
                  <a:gd name="T4" fmla="*/ 0 w 749"/>
                  <a:gd name="T5" fmla="*/ 0 h 1720"/>
                  <a:gd name="T6" fmla="*/ 0 w 749"/>
                  <a:gd name="T7" fmla="*/ 0 h 1720"/>
                  <a:gd name="T8" fmla="*/ 0 w 749"/>
                  <a:gd name="T9" fmla="*/ 0 h 1720"/>
                  <a:gd name="T10" fmla="*/ 0 w 749"/>
                  <a:gd name="T11" fmla="*/ 0 h 1720"/>
                  <a:gd name="T12" fmla="*/ 0 w 749"/>
                  <a:gd name="T13" fmla="*/ 0 h 1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9"/>
                  <a:gd name="T22" fmla="*/ 0 h 1720"/>
                  <a:gd name="T23" fmla="*/ 749 w 749"/>
                  <a:gd name="T24" fmla="*/ 1720 h 17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9" h="1720">
                    <a:moveTo>
                      <a:pt x="648" y="0"/>
                    </a:moveTo>
                    <a:cubicBezTo>
                      <a:pt x="0" y="297"/>
                      <a:pt x="748" y="463"/>
                      <a:pt x="748" y="463"/>
                    </a:cubicBezTo>
                    <a:cubicBezTo>
                      <a:pt x="748" y="463"/>
                      <a:pt x="350" y="727"/>
                      <a:pt x="350" y="727"/>
                    </a:cubicBezTo>
                    <a:cubicBezTo>
                      <a:pt x="350" y="727"/>
                      <a:pt x="748" y="926"/>
                      <a:pt x="748" y="926"/>
                    </a:cubicBezTo>
                    <a:cubicBezTo>
                      <a:pt x="748" y="926"/>
                      <a:pt x="299" y="1223"/>
                      <a:pt x="299" y="1223"/>
                    </a:cubicBezTo>
                    <a:cubicBezTo>
                      <a:pt x="299" y="1223"/>
                      <a:pt x="748" y="1422"/>
                      <a:pt x="748" y="1422"/>
                    </a:cubicBezTo>
                    <a:cubicBezTo>
                      <a:pt x="748" y="1422"/>
                      <a:pt x="350" y="1719"/>
                      <a:pt x="350" y="1719"/>
                    </a:cubicBezTo>
                  </a:path>
                </a:pathLst>
              </a:custGeom>
              <a:noFill/>
              <a:ln w="36720">
                <a:solidFill>
                  <a:srgbClr val="2323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/>
              </a:p>
            </p:txBody>
          </p:sp>
          <p:sp>
            <p:nvSpPr>
              <p:cNvPr id="86036" name="Text Box 18"/>
              <p:cNvSpPr txBox="1">
                <a:spLocks noChangeArrowheads="1"/>
              </p:cNvSpPr>
              <p:nvPr/>
            </p:nvSpPr>
            <p:spPr bwMode="auto">
              <a:xfrm>
                <a:off x="2085" y="3986"/>
                <a:ext cx="61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StarSymbol" charset="0"/>
                  <a:buNone/>
                </a:pPr>
                <a:r>
                  <a:rPr lang="en-GB" altLang="en-US" sz="1451">
                    <a:solidFill>
                      <a:srgbClr val="2323DC"/>
                    </a:solidFill>
                    <a:latin typeface="Lucidasans" charset="0"/>
                  </a:rPr>
                  <a:t>Thread 2</a:t>
                </a:r>
              </a:p>
            </p:txBody>
          </p:sp>
        </p:grpSp>
      </p:grpSp>
      <p:sp>
        <p:nvSpPr>
          <p:cNvPr id="86026" name="AutoShape 19"/>
          <p:cNvSpPr>
            <a:spLocks noChangeArrowheads="1"/>
          </p:cNvSpPr>
          <p:nvPr/>
        </p:nvSpPr>
        <p:spPr bwMode="auto">
          <a:xfrm>
            <a:off x="3785761" y="5169961"/>
            <a:ext cx="741600" cy="315360"/>
          </a:xfrm>
          <a:prstGeom prst="rightArrow">
            <a:avLst>
              <a:gd name="adj1" fmla="val 39194"/>
              <a:gd name="adj2" fmla="val 69753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grpSp>
        <p:nvGrpSpPr>
          <p:cNvPr id="86027" name="Group 20"/>
          <p:cNvGrpSpPr>
            <a:grpSpLocks/>
          </p:cNvGrpSpPr>
          <p:nvPr/>
        </p:nvGrpSpPr>
        <p:grpSpPr bwMode="auto">
          <a:xfrm>
            <a:off x="4360320" y="5070601"/>
            <a:ext cx="887040" cy="1100160"/>
            <a:chOff x="3028" y="3521"/>
            <a:chExt cx="616" cy="764"/>
          </a:xfrm>
        </p:grpSpPr>
        <p:grpSp>
          <p:nvGrpSpPr>
            <p:cNvPr id="86031" name="Group 21"/>
            <p:cNvGrpSpPr>
              <a:grpSpLocks/>
            </p:cNvGrpSpPr>
            <p:nvPr/>
          </p:nvGrpSpPr>
          <p:grpSpPr bwMode="auto">
            <a:xfrm>
              <a:off x="3028" y="3521"/>
              <a:ext cx="616" cy="764"/>
              <a:chOff x="3028" y="3521"/>
              <a:chExt cx="616" cy="764"/>
            </a:xfrm>
          </p:grpSpPr>
          <p:sp>
            <p:nvSpPr>
              <p:cNvPr id="86032" name="Freeform 22"/>
              <p:cNvSpPr>
                <a:spLocks noChangeArrowheads="1"/>
              </p:cNvSpPr>
              <p:nvPr/>
            </p:nvSpPr>
            <p:spPr bwMode="auto">
              <a:xfrm>
                <a:off x="3226" y="3521"/>
                <a:ext cx="170" cy="390"/>
              </a:xfrm>
              <a:custGeom>
                <a:avLst/>
                <a:gdLst>
                  <a:gd name="T0" fmla="*/ 0 w 749"/>
                  <a:gd name="T1" fmla="*/ 0 h 1720"/>
                  <a:gd name="T2" fmla="*/ 0 w 749"/>
                  <a:gd name="T3" fmla="*/ 0 h 1720"/>
                  <a:gd name="T4" fmla="*/ 0 w 749"/>
                  <a:gd name="T5" fmla="*/ 0 h 1720"/>
                  <a:gd name="T6" fmla="*/ 0 w 749"/>
                  <a:gd name="T7" fmla="*/ 0 h 1720"/>
                  <a:gd name="T8" fmla="*/ 0 w 749"/>
                  <a:gd name="T9" fmla="*/ 0 h 1720"/>
                  <a:gd name="T10" fmla="*/ 0 w 749"/>
                  <a:gd name="T11" fmla="*/ 0 h 1720"/>
                  <a:gd name="T12" fmla="*/ 0 w 749"/>
                  <a:gd name="T13" fmla="*/ 0 h 1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9"/>
                  <a:gd name="T22" fmla="*/ 0 h 1720"/>
                  <a:gd name="T23" fmla="*/ 749 w 749"/>
                  <a:gd name="T24" fmla="*/ 1720 h 17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9" h="1720">
                    <a:moveTo>
                      <a:pt x="648" y="0"/>
                    </a:moveTo>
                    <a:cubicBezTo>
                      <a:pt x="0" y="297"/>
                      <a:pt x="748" y="463"/>
                      <a:pt x="748" y="463"/>
                    </a:cubicBezTo>
                    <a:cubicBezTo>
                      <a:pt x="748" y="463"/>
                      <a:pt x="350" y="727"/>
                      <a:pt x="350" y="727"/>
                    </a:cubicBezTo>
                    <a:cubicBezTo>
                      <a:pt x="350" y="727"/>
                      <a:pt x="748" y="926"/>
                      <a:pt x="748" y="926"/>
                    </a:cubicBezTo>
                    <a:cubicBezTo>
                      <a:pt x="748" y="926"/>
                      <a:pt x="299" y="1223"/>
                      <a:pt x="299" y="1223"/>
                    </a:cubicBezTo>
                    <a:cubicBezTo>
                      <a:pt x="299" y="1223"/>
                      <a:pt x="748" y="1422"/>
                      <a:pt x="748" y="1422"/>
                    </a:cubicBezTo>
                    <a:cubicBezTo>
                      <a:pt x="748" y="1422"/>
                      <a:pt x="350" y="1719"/>
                      <a:pt x="350" y="1719"/>
                    </a:cubicBezTo>
                  </a:path>
                </a:pathLst>
              </a:custGeom>
              <a:noFill/>
              <a:ln w="36720">
                <a:solidFill>
                  <a:srgbClr val="2323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/>
              </a:p>
            </p:txBody>
          </p:sp>
          <p:sp>
            <p:nvSpPr>
              <p:cNvPr id="86033" name="Text Box 23"/>
              <p:cNvSpPr txBox="1">
                <a:spLocks noChangeArrowheads="1"/>
              </p:cNvSpPr>
              <p:nvPr/>
            </p:nvSpPr>
            <p:spPr bwMode="auto">
              <a:xfrm>
                <a:off x="3028" y="3986"/>
                <a:ext cx="61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StarSymbol" charset="0"/>
                  <a:buNone/>
                </a:pPr>
                <a:r>
                  <a:rPr lang="en-GB" altLang="en-US" sz="1451">
                    <a:solidFill>
                      <a:srgbClr val="2323DC"/>
                    </a:solidFill>
                    <a:latin typeface="Lucidasans" charset="0"/>
                  </a:rPr>
                  <a:t>Thread 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649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55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41" y="70921"/>
            <a:ext cx="7807680" cy="47232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Mutexes – Blocking Locks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640" y="567721"/>
            <a:ext cx="8807040" cy="5614560"/>
          </a:xfrm>
        </p:spPr>
        <p:txBody>
          <a:bodyPr/>
          <a:lstStyle/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Really want a thread waiting to enter a critical section to </a:t>
            </a:r>
            <a:r>
              <a:rPr lang="en-GB" altLang="en-US" i="1">
                <a:solidFill>
                  <a:srgbClr val="2323DC"/>
                </a:solidFill>
                <a:ea typeface="ＭＳ Ｐゴシック" charset="-128"/>
              </a:rPr>
              <a:t>block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Put the thread to sleep until it can enter the critical section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Frees up the CPU for other threads to run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Straightforward to implement using our TCB queues!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</p:txBody>
      </p:sp>
      <p:sp>
        <p:nvSpPr>
          <p:cNvPr id="88067" name="Text Box 4"/>
          <p:cNvSpPr txBox="1">
            <a:spLocks noChangeArrowheads="1"/>
          </p:cNvSpPr>
          <p:nvPr/>
        </p:nvSpPr>
        <p:spPr bwMode="auto">
          <a:xfrm>
            <a:off x="677953" y="5208841"/>
            <a:ext cx="149472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solidFill>
                  <a:srgbClr val="6B4794"/>
                </a:solidFill>
                <a:latin typeface="Lucidasans" charset="0"/>
              </a:rPr>
              <a:t>Lock wait queue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77600" y="2518921"/>
            <a:ext cx="887040" cy="1100160"/>
            <a:chOff x="1790" y="1749"/>
            <a:chExt cx="616" cy="764"/>
          </a:xfrm>
        </p:grpSpPr>
        <p:grpSp>
          <p:nvGrpSpPr>
            <p:cNvPr id="88092" name="Group 6"/>
            <p:cNvGrpSpPr>
              <a:grpSpLocks/>
            </p:cNvGrpSpPr>
            <p:nvPr/>
          </p:nvGrpSpPr>
          <p:grpSpPr bwMode="auto">
            <a:xfrm>
              <a:off x="1790" y="1749"/>
              <a:ext cx="616" cy="764"/>
              <a:chOff x="1790" y="1749"/>
              <a:chExt cx="616" cy="764"/>
            </a:xfrm>
          </p:grpSpPr>
          <p:sp>
            <p:nvSpPr>
              <p:cNvPr id="88093" name="Freeform 7"/>
              <p:cNvSpPr>
                <a:spLocks noChangeArrowheads="1"/>
              </p:cNvSpPr>
              <p:nvPr/>
            </p:nvSpPr>
            <p:spPr bwMode="auto">
              <a:xfrm>
                <a:off x="1988" y="1749"/>
                <a:ext cx="170" cy="390"/>
              </a:xfrm>
              <a:custGeom>
                <a:avLst/>
                <a:gdLst>
                  <a:gd name="T0" fmla="*/ 0 w 749"/>
                  <a:gd name="T1" fmla="*/ 0 h 1720"/>
                  <a:gd name="T2" fmla="*/ 0 w 749"/>
                  <a:gd name="T3" fmla="*/ 0 h 1720"/>
                  <a:gd name="T4" fmla="*/ 0 w 749"/>
                  <a:gd name="T5" fmla="*/ 0 h 1720"/>
                  <a:gd name="T6" fmla="*/ 0 w 749"/>
                  <a:gd name="T7" fmla="*/ 0 h 1720"/>
                  <a:gd name="T8" fmla="*/ 0 w 749"/>
                  <a:gd name="T9" fmla="*/ 0 h 1720"/>
                  <a:gd name="T10" fmla="*/ 0 w 749"/>
                  <a:gd name="T11" fmla="*/ 0 h 1720"/>
                  <a:gd name="T12" fmla="*/ 0 w 749"/>
                  <a:gd name="T13" fmla="*/ 0 h 1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9"/>
                  <a:gd name="T22" fmla="*/ 0 h 1720"/>
                  <a:gd name="T23" fmla="*/ 749 w 749"/>
                  <a:gd name="T24" fmla="*/ 1720 h 17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9" h="1720">
                    <a:moveTo>
                      <a:pt x="648" y="0"/>
                    </a:moveTo>
                    <a:cubicBezTo>
                      <a:pt x="0" y="297"/>
                      <a:pt x="748" y="463"/>
                      <a:pt x="748" y="463"/>
                    </a:cubicBezTo>
                    <a:cubicBezTo>
                      <a:pt x="748" y="463"/>
                      <a:pt x="350" y="727"/>
                      <a:pt x="350" y="727"/>
                    </a:cubicBezTo>
                    <a:cubicBezTo>
                      <a:pt x="350" y="727"/>
                      <a:pt x="748" y="926"/>
                      <a:pt x="748" y="926"/>
                    </a:cubicBezTo>
                    <a:cubicBezTo>
                      <a:pt x="748" y="926"/>
                      <a:pt x="299" y="1223"/>
                      <a:pt x="299" y="1223"/>
                    </a:cubicBezTo>
                    <a:cubicBezTo>
                      <a:pt x="299" y="1223"/>
                      <a:pt x="748" y="1422"/>
                      <a:pt x="748" y="1422"/>
                    </a:cubicBezTo>
                    <a:cubicBezTo>
                      <a:pt x="748" y="1422"/>
                      <a:pt x="350" y="1719"/>
                      <a:pt x="350" y="1719"/>
                    </a:cubicBezTo>
                  </a:path>
                </a:pathLst>
              </a:custGeom>
              <a:noFill/>
              <a:ln w="36720">
                <a:solidFill>
                  <a:srgbClr val="2323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/>
              </a:p>
            </p:txBody>
          </p:sp>
          <p:sp>
            <p:nvSpPr>
              <p:cNvPr id="88094" name="Text Box 8"/>
              <p:cNvSpPr txBox="1">
                <a:spLocks noChangeArrowheads="1"/>
              </p:cNvSpPr>
              <p:nvPr/>
            </p:nvSpPr>
            <p:spPr bwMode="auto">
              <a:xfrm>
                <a:off x="1790" y="2214"/>
                <a:ext cx="61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StarSymbol" charset="0"/>
                  <a:buNone/>
                </a:pPr>
                <a:r>
                  <a:rPr lang="en-GB" altLang="en-US" sz="1451">
                    <a:solidFill>
                      <a:srgbClr val="2323DC"/>
                    </a:solidFill>
                    <a:latin typeface="Lucidasans" charset="0"/>
                  </a:rPr>
                  <a:t>Thread 1</a:t>
                </a:r>
              </a:p>
            </p:txBody>
          </p:sp>
        </p:grpSp>
      </p:grpSp>
      <p:sp>
        <p:nvSpPr>
          <p:cNvPr id="88069" name="AutoShape 9"/>
          <p:cNvSpPr>
            <a:spLocks noChangeArrowheads="1"/>
          </p:cNvSpPr>
          <p:nvPr/>
        </p:nvSpPr>
        <p:spPr bwMode="auto">
          <a:xfrm>
            <a:off x="2455201" y="5169961"/>
            <a:ext cx="741600" cy="315360"/>
          </a:xfrm>
          <a:prstGeom prst="rightArrow">
            <a:avLst>
              <a:gd name="adj1" fmla="val 39194"/>
              <a:gd name="adj2" fmla="val 69753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88070" name="Text Box 10"/>
          <p:cNvSpPr txBox="1">
            <a:spLocks noChangeArrowheads="1"/>
          </p:cNvSpPr>
          <p:nvPr/>
        </p:nvSpPr>
        <p:spPr bwMode="auto">
          <a:xfrm>
            <a:off x="4682881" y="2658600"/>
            <a:ext cx="318384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Lucidasans" charset="0"/>
              </a:rPr>
              <a:t>1) Thread 1 finishes critical section</a:t>
            </a:r>
          </a:p>
        </p:txBody>
      </p:sp>
      <p:sp>
        <p:nvSpPr>
          <p:cNvPr id="88071" name="Text Box 11"/>
          <p:cNvSpPr txBox="1">
            <a:spLocks noChangeArrowheads="1"/>
          </p:cNvSpPr>
          <p:nvPr/>
        </p:nvSpPr>
        <p:spPr bwMode="auto">
          <a:xfrm>
            <a:off x="4682881" y="3331081"/>
            <a:ext cx="283248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Lucidasans" charset="0"/>
              </a:rPr>
              <a:t>2) Reset lock state to unlocked</a:t>
            </a:r>
          </a:p>
        </p:txBody>
      </p:sp>
      <p:grpSp>
        <p:nvGrpSpPr>
          <p:cNvPr id="88072" name="Group 12"/>
          <p:cNvGrpSpPr>
            <a:grpSpLocks/>
          </p:cNvGrpSpPr>
          <p:nvPr/>
        </p:nvGrpSpPr>
        <p:grpSpPr bwMode="auto">
          <a:xfrm>
            <a:off x="3002401" y="5070601"/>
            <a:ext cx="887040" cy="1100160"/>
            <a:chOff x="2085" y="3521"/>
            <a:chExt cx="616" cy="764"/>
          </a:xfrm>
        </p:grpSpPr>
        <p:grpSp>
          <p:nvGrpSpPr>
            <p:cNvPr id="88089" name="Group 13"/>
            <p:cNvGrpSpPr>
              <a:grpSpLocks/>
            </p:cNvGrpSpPr>
            <p:nvPr/>
          </p:nvGrpSpPr>
          <p:grpSpPr bwMode="auto">
            <a:xfrm>
              <a:off x="2085" y="3521"/>
              <a:ext cx="616" cy="764"/>
              <a:chOff x="2085" y="3521"/>
              <a:chExt cx="616" cy="764"/>
            </a:xfrm>
          </p:grpSpPr>
          <p:sp>
            <p:nvSpPr>
              <p:cNvPr id="88090" name="Freeform 14"/>
              <p:cNvSpPr>
                <a:spLocks noChangeArrowheads="1"/>
              </p:cNvSpPr>
              <p:nvPr/>
            </p:nvSpPr>
            <p:spPr bwMode="auto">
              <a:xfrm>
                <a:off x="2283" y="3521"/>
                <a:ext cx="170" cy="390"/>
              </a:xfrm>
              <a:custGeom>
                <a:avLst/>
                <a:gdLst>
                  <a:gd name="T0" fmla="*/ 0 w 749"/>
                  <a:gd name="T1" fmla="*/ 0 h 1720"/>
                  <a:gd name="T2" fmla="*/ 0 w 749"/>
                  <a:gd name="T3" fmla="*/ 0 h 1720"/>
                  <a:gd name="T4" fmla="*/ 0 w 749"/>
                  <a:gd name="T5" fmla="*/ 0 h 1720"/>
                  <a:gd name="T6" fmla="*/ 0 w 749"/>
                  <a:gd name="T7" fmla="*/ 0 h 1720"/>
                  <a:gd name="T8" fmla="*/ 0 w 749"/>
                  <a:gd name="T9" fmla="*/ 0 h 1720"/>
                  <a:gd name="T10" fmla="*/ 0 w 749"/>
                  <a:gd name="T11" fmla="*/ 0 h 1720"/>
                  <a:gd name="T12" fmla="*/ 0 w 749"/>
                  <a:gd name="T13" fmla="*/ 0 h 1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9"/>
                  <a:gd name="T22" fmla="*/ 0 h 1720"/>
                  <a:gd name="T23" fmla="*/ 749 w 749"/>
                  <a:gd name="T24" fmla="*/ 1720 h 17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9" h="1720">
                    <a:moveTo>
                      <a:pt x="648" y="0"/>
                    </a:moveTo>
                    <a:cubicBezTo>
                      <a:pt x="0" y="297"/>
                      <a:pt x="748" y="463"/>
                      <a:pt x="748" y="463"/>
                    </a:cubicBezTo>
                    <a:cubicBezTo>
                      <a:pt x="748" y="463"/>
                      <a:pt x="350" y="727"/>
                      <a:pt x="350" y="727"/>
                    </a:cubicBezTo>
                    <a:cubicBezTo>
                      <a:pt x="350" y="727"/>
                      <a:pt x="748" y="926"/>
                      <a:pt x="748" y="926"/>
                    </a:cubicBezTo>
                    <a:cubicBezTo>
                      <a:pt x="748" y="926"/>
                      <a:pt x="299" y="1223"/>
                      <a:pt x="299" y="1223"/>
                    </a:cubicBezTo>
                    <a:cubicBezTo>
                      <a:pt x="299" y="1223"/>
                      <a:pt x="748" y="1422"/>
                      <a:pt x="748" y="1422"/>
                    </a:cubicBezTo>
                    <a:cubicBezTo>
                      <a:pt x="748" y="1422"/>
                      <a:pt x="350" y="1719"/>
                      <a:pt x="350" y="1719"/>
                    </a:cubicBezTo>
                  </a:path>
                </a:pathLst>
              </a:custGeom>
              <a:noFill/>
              <a:ln w="36720">
                <a:solidFill>
                  <a:srgbClr val="2323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/>
              </a:p>
            </p:txBody>
          </p:sp>
          <p:sp>
            <p:nvSpPr>
              <p:cNvPr id="88091" name="Text Box 15"/>
              <p:cNvSpPr txBox="1">
                <a:spLocks noChangeArrowheads="1"/>
              </p:cNvSpPr>
              <p:nvPr/>
            </p:nvSpPr>
            <p:spPr bwMode="auto">
              <a:xfrm>
                <a:off x="2085" y="3986"/>
                <a:ext cx="61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StarSymbol" charset="0"/>
                  <a:buNone/>
                </a:pPr>
                <a:r>
                  <a:rPr lang="en-GB" altLang="en-US" sz="1451">
                    <a:solidFill>
                      <a:srgbClr val="2323DC"/>
                    </a:solidFill>
                    <a:latin typeface="Lucidasans" charset="0"/>
                  </a:rPr>
                  <a:t>Thread 2</a:t>
                </a:r>
              </a:p>
            </p:txBody>
          </p:sp>
        </p:grpSp>
      </p:grpSp>
      <p:sp>
        <p:nvSpPr>
          <p:cNvPr id="237584" name="AutoShape 16"/>
          <p:cNvSpPr>
            <a:spLocks noChangeArrowheads="1"/>
          </p:cNvSpPr>
          <p:nvPr/>
        </p:nvSpPr>
        <p:spPr bwMode="auto">
          <a:xfrm>
            <a:off x="3785761" y="5169961"/>
            <a:ext cx="741600" cy="315360"/>
          </a:xfrm>
          <a:prstGeom prst="rightArrow">
            <a:avLst>
              <a:gd name="adj1" fmla="val 39194"/>
              <a:gd name="adj2" fmla="val 69753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4360320" y="5070601"/>
            <a:ext cx="887040" cy="1100160"/>
            <a:chOff x="3028" y="3521"/>
            <a:chExt cx="616" cy="764"/>
          </a:xfrm>
        </p:grpSpPr>
        <p:grpSp>
          <p:nvGrpSpPr>
            <p:cNvPr id="88086" name="Group 18"/>
            <p:cNvGrpSpPr>
              <a:grpSpLocks/>
            </p:cNvGrpSpPr>
            <p:nvPr/>
          </p:nvGrpSpPr>
          <p:grpSpPr bwMode="auto">
            <a:xfrm>
              <a:off x="3028" y="3521"/>
              <a:ext cx="616" cy="764"/>
              <a:chOff x="3028" y="3521"/>
              <a:chExt cx="616" cy="764"/>
            </a:xfrm>
          </p:grpSpPr>
          <p:sp>
            <p:nvSpPr>
              <p:cNvPr id="88087" name="Freeform 19"/>
              <p:cNvSpPr>
                <a:spLocks noChangeArrowheads="1"/>
              </p:cNvSpPr>
              <p:nvPr/>
            </p:nvSpPr>
            <p:spPr bwMode="auto">
              <a:xfrm>
                <a:off x="3226" y="3521"/>
                <a:ext cx="170" cy="390"/>
              </a:xfrm>
              <a:custGeom>
                <a:avLst/>
                <a:gdLst>
                  <a:gd name="T0" fmla="*/ 0 w 749"/>
                  <a:gd name="T1" fmla="*/ 0 h 1720"/>
                  <a:gd name="T2" fmla="*/ 0 w 749"/>
                  <a:gd name="T3" fmla="*/ 0 h 1720"/>
                  <a:gd name="T4" fmla="*/ 0 w 749"/>
                  <a:gd name="T5" fmla="*/ 0 h 1720"/>
                  <a:gd name="T6" fmla="*/ 0 w 749"/>
                  <a:gd name="T7" fmla="*/ 0 h 1720"/>
                  <a:gd name="T8" fmla="*/ 0 w 749"/>
                  <a:gd name="T9" fmla="*/ 0 h 1720"/>
                  <a:gd name="T10" fmla="*/ 0 w 749"/>
                  <a:gd name="T11" fmla="*/ 0 h 1720"/>
                  <a:gd name="T12" fmla="*/ 0 w 749"/>
                  <a:gd name="T13" fmla="*/ 0 h 1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9"/>
                  <a:gd name="T22" fmla="*/ 0 h 1720"/>
                  <a:gd name="T23" fmla="*/ 749 w 749"/>
                  <a:gd name="T24" fmla="*/ 1720 h 17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9" h="1720">
                    <a:moveTo>
                      <a:pt x="648" y="0"/>
                    </a:moveTo>
                    <a:cubicBezTo>
                      <a:pt x="0" y="297"/>
                      <a:pt x="748" y="463"/>
                      <a:pt x="748" y="463"/>
                    </a:cubicBezTo>
                    <a:cubicBezTo>
                      <a:pt x="748" y="463"/>
                      <a:pt x="350" y="727"/>
                      <a:pt x="350" y="727"/>
                    </a:cubicBezTo>
                    <a:cubicBezTo>
                      <a:pt x="350" y="727"/>
                      <a:pt x="748" y="926"/>
                      <a:pt x="748" y="926"/>
                    </a:cubicBezTo>
                    <a:cubicBezTo>
                      <a:pt x="748" y="926"/>
                      <a:pt x="299" y="1223"/>
                      <a:pt x="299" y="1223"/>
                    </a:cubicBezTo>
                    <a:cubicBezTo>
                      <a:pt x="299" y="1223"/>
                      <a:pt x="748" y="1422"/>
                      <a:pt x="748" y="1422"/>
                    </a:cubicBezTo>
                    <a:cubicBezTo>
                      <a:pt x="748" y="1422"/>
                      <a:pt x="350" y="1719"/>
                      <a:pt x="350" y="1719"/>
                    </a:cubicBezTo>
                  </a:path>
                </a:pathLst>
              </a:custGeom>
              <a:noFill/>
              <a:ln w="36720">
                <a:solidFill>
                  <a:srgbClr val="2323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/>
              </a:p>
            </p:txBody>
          </p:sp>
          <p:sp>
            <p:nvSpPr>
              <p:cNvPr id="88088" name="Text Box 20"/>
              <p:cNvSpPr txBox="1">
                <a:spLocks noChangeArrowheads="1"/>
              </p:cNvSpPr>
              <p:nvPr/>
            </p:nvSpPr>
            <p:spPr bwMode="auto">
              <a:xfrm>
                <a:off x="3028" y="3986"/>
                <a:ext cx="61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StarSymbol" charset="0"/>
                  <a:buNone/>
                </a:pPr>
                <a:r>
                  <a:rPr lang="en-GB" altLang="en-US" sz="1451">
                    <a:solidFill>
                      <a:srgbClr val="2323DC"/>
                    </a:solidFill>
                    <a:latin typeface="Lucidasans" charset="0"/>
                  </a:rPr>
                  <a:t>Thread 3</a:t>
                </a:r>
              </a:p>
            </p:txBody>
          </p:sp>
        </p:grpSp>
      </p:grpSp>
      <p:sp>
        <p:nvSpPr>
          <p:cNvPr id="237589" name="Text Box 21"/>
          <p:cNvSpPr txBox="1">
            <a:spLocks noChangeArrowheads="1"/>
          </p:cNvSpPr>
          <p:nvPr/>
        </p:nvSpPr>
        <p:spPr bwMode="auto">
          <a:xfrm>
            <a:off x="4682880" y="3934440"/>
            <a:ext cx="334080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Lucidasans" charset="0"/>
              </a:rPr>
              <a:t>3) Wake one thread from wait queue</a:t>
            </a:r>
          </a:p>
        </p:txBody>
      </p:sp>
      <p:grpSp>
        <p:nvGrpSpPr>
          <p:cNvPr id="88076" name="Group 22"/>
          <p:cNvGrpSpPr>
            <a:grpSpLocks/>
          </p:cNvGrpSpPr>
          <p:nvPr/>
        </p:nvGrpSpPr>
        <p:grpSpPr bwMode="auto">
          <a:xfrm>
            <a:off x="1323361" y="4251240"/>
            <a:ext cx="2255040" cy="616320"/>
            <a:chOff x="919" y="2952"/>
            <a:chExt cx="1566" cy="428"/>
          </a:xfrm>
        </p:grpSpPr>
        <p:sp>
          <p:nvSpPr>
            <p:cNvPr id="237591" name="AutoShape 23"/>
            <p:cNvSpPr>
              <a:spLocks noChangeArrowheads="1"/>
            </p:cNvSpPr>
            <p:nvPr/>
          </p:nvSpPr>
          <p:spPr bwMode="auto">
            <a:xfrm>
              <a:off x="1695" y="2952"/>
              <a:ext cx="791" cy="429"/>
            </a:xfrm>
            <a:prstGeom prst="foldedCorner">
              <a:avLst>
                <a:gd name="adj" fmla="val 12500"/>
              </a:avLst>
            </a:prstGeom>
            <a:solidFill>
              <a:srgbClr val="3DEB3D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>
              <a:outerShdw blurRad="63500" dist="51930" dir="2700000" algn="ctr" rotWithShape="0">
                <a:srgbClr val="000000">
                  <a:alpha val="74997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eaLnBrk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  <a:defRPr/>
              </a:pPr>
              <a:r>
                <a:rPr lang="en-GB" sz="1633" i="1">
                  <a:solidFill>
                    <a:srgbClr val="000000"/>
                  </a:solidFill>
                  <a:latin typeface="Arial" pitchFamily="-111" charset="0"/>
                </a:rPr>
                <a:t>unlocked</a:t>
              </a:r>
            </a:p>
          </p:txBody>
        </p:sp>
        <p:sp>
          <p:nvSpPr>
            <p:cNvPr id="88085" name="Text Box 24"/>
            <p:cNvSpPr txBox="1">
              <a:spLocks noChangeArrowheads="1"/>
            </p:cNvSpPr>
            <p:nvPr/>
          </p:nvSpPr>
          <p:spPr bwMode="auto">
            <a:xfrm>
              <a:off x="919" y="3075"/>
              <a:ext cx="65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633">
                  <a:solidFill>
                    <a:srgbClr val="6B4794"/>
                  </a:solidFill>
                  <a:latin typeface="Lucidasans" charset="0"/>
                </a:rPr>
                <a:t>Lock state</a:t>
              </a:r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1179361" y="2491560"/>
            <a:ext cx="887040" cy="1100160"/>
            <a:chOff x="819" y="1730"/>
            <a:chExt cx="616" cy="764"/>
          </a:xfrm>
        </p:grpSpPr>
        <p:grpSp>
          <p:nvGrpSpPr>
            <p:cNvPr id="88081" name="Group 26"/>
            <p:cNvGrpSpPr>
              <a:grpSpLocks/>
            </p:cNvGrpSpPr>
            <p:nvPr/>
          </p:nvGrpSpPr>
          <p:grpSpPr bwMode="auto">
            <a:xfrm>
              <a:off x="819" y="1730"/>
              <a:ext cx="616" cy="764"/>
              <a:chOff x="819" y="1730"/>
              <a:chExt cx="616" cy="764"/>
            </a:xfrm>
          </p:grpSpPr>
          <p:sp>
            <p:nvSpPr>
              <p:cNvPr id="88082" name="Freeform 27"/>
              <p:cNvSpPr>
                <a:spLocks noChangeArrowheads="1"/>
              </p:cNvSpPr>
              <p:nvPr/>
            </p:nvSpPr>
            <p:spPr bwMode="auto">
              <a:xfrm>
                <a:off x="1017" y="1730"/>
                <a:ext cx="170" cy="390"/>
              </a:xfrm>
              <a:custGeom>
                <a:avLst/>
                <a:gdLst>
                  <a:gd name="T0" fmla="*/ 0 w 749"/>
                  <a:gd name="T1" fmla="*/ 0 h 1720"/>
                  <a:gd name="T2" fmla="*/ 0 w 749"/>
                  <a:gd name="T3" fmla="*/ 0 h 1720"/>
                  <a:gd name="T4" fmla="*/ 0 w 749"/>
                  <a:gd name="T5" fmla="*/ 0 h 1720"/>
                  <a:gd name="T6" fmla="*/ 0 w 749"/>
                  <a:gd name="T7" fmla="*/ 0 h 1720"/>
                  <a:gd name="T8" fmla="*/ 0 w 749"/>
                  <a:gd name="T9" fmla="*/ 0 h 1720"/>
                  <a:gd name="T10" fmla="*/ 0 w 749"/>
                  <a:gd name="T11" fmla="*/ 0 h 1720"/>
                  <a:gd name="T12" fmla="*/ 0 w 749"/>
                  <a:gd name="T13" fmla="*/ 0 h 1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9"/>
                  <a:gd name="T22" fmla="*/ 0 h 1720"/>
                  <a:gd name="T23" fmla="*/ 749 w 749"/>
                  <a:gd name="T24" fmla="*/ 1720 h 17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9" h="1720">
                    <a:moveTo>
                      <a:pt x="648" y="0"/>
                    </a:moveTo>
                    <a:cubicBezTo>
                      <a:pt x="0" y="297"/>
                      <a:pt x="748" y="463"/>
                      <a:pt x="748" y="463"/>
                    </a:cubicBezTo>
                    <a:cubicBezTo>
                      <a:pt x="748" y="463"/>
                      <a:pt x="350" y="727"/>
                      <a:pt x="350" y="727"/>
                    </a:cubicBezTo>
                    <a:cubicBezTo>
                      <a:pt x="350" y="727"/>
                      <a:pt x="748" y="926"/>
                      <a:pt x="748" y="926"/>
                    </a:cubicBezTo>
                    <a:cubicBezTo>
                      <a:pt x="748" y="926"/>
                      <a:pt x="299" y="1223"/>
                      <a:pt x="299" y="1223"/>
                    </a:cubicBezTo>
                    <a:cubicBezTo>
                      <a:pt x="299" y="1223"/>
                      <a:pt x="748" y="1422"/>
                      <a:pt x="748" y="1422"/>
                    </a:cubicBezTo>
                    <a:cubicBezTo>
                      <a:pt x="748" y="1422"/>
                      <a:pt x="350" y="1719"/>
                      <a:pt x="350" y="1719"/>
                    </a:cubicBezTo>
                  </a:path>
                </a:pathLst>
              </a:custGeom>
              <a:noFill/>
              <a:ln w="36720">
                <a:solidFill>
                  <a:srgbClr val="2323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/>
              </a:p>
            </p:txBody>
          </p:sp>
          <p:sp>
            <p:nvSpPr>
              <p:cNvPr id="88083" name="Text Box 28"/>
              <p:cNvSpPr txBox="1">
                <a:spLocks noChangeArrowheads="1"/>
              </p:cNvSpPr>
              <p:nvPr/>
            </p:nvSpPr>
            <p:spPr bwMode="auto">
              <a:xfrm>
                <a:off x="819" y="2195"/>
                <a:ext cx="61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StarSymbol" charset="0"/>
                  <a:buNone/>
                </a:pPr>
                <a:r>
                  <a:rPr lang="en-GB" altLang="en-US" sz="1451">
                    <a:solidFill>
                      <a:srgbClr val="2323DC"/>
                    </a:solidFill>
                    <a:latin typeface="Lucidasans" charset="0"/>
                  </a:rPr>
                  <a:t>Thread 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4029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7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from="(#ppt_x)" to="(#ppt_x+1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>
                                        <p:cTn id="20" dur="2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"/>
                                      </p:to>
                                    </p:se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>
          <a:xfrm>
            <a:off x="671041" y="70921"/>
            <a:ext cx="7807680" cy="47232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Mutexes – Blocking Locks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640" y="567721"/>
            <a:ext cx="8807040" cy="5614560"/>
          </a:xfrm>
        </p:spPr>
        <p:txBody>
          <a:bodyPr/>
          <a:lstStyle/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Really want a thread waiting to enter a critical section to </a:t>
            </a:r>
            <a:r>
              <a:rPr lang="en-GB" altLang="en-US" i="1">
                <a:solidFill>
                  <a:srgbClr val="2323DC"/>
                </a:solidFill>
                <a:ea typeface="ＭＳ Ｐゴシック" charset="-128"/>
              </a:rPr>
              <a:t>block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Put the thread to sleep until it can enter the critical section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Frees up the CPU for other threads to run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Straightforward to implement using our TCB queues!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</p:txBody>
      </p:sp>
      <p:sp>
        <p:nvSpPr>
          <p:cNvPr id="90115" name="Text Box 4"/>
          <p:cNvSpPr txBox="1">
            <a:spLocks noChangeArrowheads="1"/>
          </p:cNvSpPr>
          <p:nvPr/>
        </p:nvSpPr>
        <p:spPr bwMode="auto">
          <a:xfrm>
            <a:off x="677953" y="5208841"/>
            <a:ext cx="149472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solidFill>
                  <a:srgbClr val="6B4794"/>
                </a:solidFill>
                <a:latin typeface="Lucidasans" charset="0"/>
              </a:rPr>
              <a:t>Lock wait queue</a:t>
            </a:r>
          </a:p>
        </p:txBody>
      </p:sp>
      <p:sp>
        <p:nvSpPr>
          <p:cNvPr id="90116" name="AutoShape 5"/>
          <p:cNvSpPr>
            <a:spLocks noChangeArrowheads="1"/>
          </p:cNvSpPr>
          <p:nvPr/>
        </p:nvSpPr>
        <p:spPr bwMode="auto">
          <a:xfrm>
            <a:off x="2455201" y="5169961"/>
            <a:ext cx="741600" cy="315360"/>
          </a:xfrm>
          <a:prstGeom prst="rightArrow">
            <a:avLst>
              <a:gd name="adj1" fmla="val 39194"/>
              <a:gd name="adj2" fmla="val 69753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Bitstream Vera Serif" charset="0"/>
            </a:endParaRPr>
          </a:p>
        </p:txBody>
      </p:sp>
      <p:sp>
        <p:nvSpPr>
          <p:cNvPr id="90117" name="Text Box 6"/>
          <p:cNvSpPr txBox="1">
            <a:spLocks noChangeArrowheads="1"/>
          </p:cNvSpPr>
          <p:nvPr/>
        </p:nvSpPr>
        <p:spPr bwMode="auto">
          <a:xfrm>
            <a:off x="4682881" y="2658601"/>
            <a:ext cx="295632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Lucidasans" charset="0"/>
              </a:rPr>
              <a:t>Thread 3 can now grab lock and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Lucidasans" charset="0"/>
              </a:rPr>
              <a:t>enter critical section</a:t>
            </a:r>
          </a:p>
        </p:txBody>
      </p:sp>
      <p:grpSp>
        <p:nvGrpSpPr>
          <p:cNvPr id="90118" name="Group 7"/>
          <p:cNvGrpSpPr>
            <a:grpSpLocks/>
          </p:cNvGrpSpPr>
          <p:nvPr/>
        </p:nvGrpSpPr>
        <p:grpSpPr bwMode="auto">
          <a:xfrm>
            <a:off x="3002401" y="5070601"/>
            <a:ext cx="887040" cy="1100160"/>
            <a:chOff x="2085" y="3521"/>
            <a:chExt cx="616" cy="764"/>
          </a:xfrm>
        </p:grpSpPr>
        <p:grpSp>
          <p:nvGrpSpPr>
            <p:cNvPr id="90130" name="Group 8"/>
            <p:cNvGrpSpPr>
              <a:grpSpLocks/>
            </p:cNvGrpSpPr>
            <p:nvPr/>
          </p:nvGrpSpPr>
          <p:grpSpPr bwMode="auto">
            <a:xfrm>
              <a:off x="2085" y="3521"/>
              <a:ext cx="616" cy="764"/>
              <a:chOff x="2085" y="3521"/>
              <a:chExt cx="616" cy="764"/>
            </a:xfrm>
          </p:grpSpPr>
          <p:sp>
            <p:nvSpPr>
              <p:cNvPr id="90131" name="Freeform 9"/>
              <p:cNvSpPr>
                <a:spLocks noChangeArrowheads="1"/>
              </p:cNvSpPr>
              <p:nvPr/>
            </p:nvSpPr>
            <p:spPr bwMode="auto">
              <a:xfrm>
                <a:off x="2283" y="3521"/>
                <a:ext cx="170" cy="390"/>
              </a:xfrm>
              <a:custGeom>
                <a:avLst/>
                <a:gdLst>
                  <a:gd name="T0" fmla="*/ 0 w 749"/>
                  <a:gd name="T1" fmla="*/ 0 h 1720"/>
                  <a:gd name="T2" fmla="*/ 0 w 749"/>
                  <a:gd name="T3" fmla="*/ 0 h 1720"/>
                  <a:gd name="T4" fmla="*/ 0 w 749"/>
                  <a:gd name="T5" fmla="*/ 0 h 1720"/>
                  <a:gd name="T6" fmla="*/ 0 w 749"/>
                  <a:gd name="T7" fmla="*/ 0 h 1720"/>
                  <a:gd name="T8" fmla="*/ 0 w 749"/>
                  <a:gd name="T9" fmla="*/ 0 h 1720"/>
                  <a:gd name="T10" fmla="*/ 0 w 749"/>
                  <a:gd name="T11" fmla="*/ 0 h 1720"/>
                  <a:gd name="T12" fmla="*/ 0 w 749"/>
                  <a:gd name="T13" fmla="*/ 0 h 1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9"/>
                  <a:gd name="T22" fmla="*/ 0 h 1720"/>
                  <a:gd name="T23" fmla="*/ 749 w 749"/>
                  <a:gd name="T24" fmla="*/ 1720 h 17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9" h="1720">
                    <a:moveTo>
                      <a:pt x="648" y="0"/>
                    </a:moveTo>
                    <a:cubicBezTo>
                      <a:pt x="0" y="297"/>
                      <a:pt x="748" y="463"/>
                      <a:pt x="748" y="463"/>
                    </a:cubicBezTo>
                    <a:cubicBezTo>
                      <a:pt x="748" y="463"/>
                      <a:pt x="350" y="727"/>
                      <a:pt x="350" y="727"/>
                    </a:cubicBezTo>
                    <a:cubicBezTo>
                      <a:pt x="350" y="727"/>
                      <a:pt x="748" y="926"/>
                      <a:pt x="748" y="926"/>
                    </a:cubicBezTo>
                    <a:cubicBezTo>
                      <a:pt x="748" y="926"/>
                      <a:pt x="299" y="1223"/>
                      <a:pt x="299" y="1223"/>
                    </a:cubicBezTo>
                    <a:cubicBezTo>
                      <a:pt x="299" y="1223"/>
                      <a:pt x="748" y="1422"/>
                      <a:pt x="748" y="1422"/>
                    </a:cubicBezTo>
                    <a:cubicBezTo>
                      <a:pt x="748" y="1422"/>
                      <a:pt x="350" y="1719"/>
                      <a:pt x="350" y="1719"/>
                    </a:cubicBezTo>
                  </a:path>
                </a:pathLst>
              </a:custGeom>
              <a:noFill/>
              <a:ln w="36720">
                <a:solidFill>
                  <a:srgbClr val="2323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/>
              </a:p>
            </p:txBody>
          </p:sp>
          <p:sp>
            <p:nvSpPr>
              <p:cNvPr id="90132" name="Text Box 10"/>
              <p:cNvSpPr txBox="1">
                <a:spLocks noChangeArrowheads="1"/>
              </p:cNvSpPr>
              <p:nvPr/>
            </p:nvSpPr>
            <p:spPr bwMode="auto">
              <a:xfrm>
                <a:off x="2085" y="3986"/>
                <a:ext cx="61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StarSymbol" charset="0"/>
                  <a:buNone/>
                </a:pPr>
                <a:r>
                  <a:rPr lang="en-GB" altLang="en-US" sz="1451">
                    <a:solidFill>
                      <a:srgbClr val="2323DC"/>
                    </a:solidFill>
                    <a:latin typeface="Lucidasans" charset="0"/>
                  </a:rPr>
                  <a:t>Thread 2</a:t>
                </a:r>
              </a:p>
            </p:txBody>
          </p:sp>
        </p:grpSp>
      </p:grpSp>
      <p:grpSp>
        <p:nvGrpSpPr>
          <p:cNvPr id="90119" name="Group 11"/>
          <p:cNvGrpSpPr>
            <a:grpSpLocks/>
          </p:cNvGrpSpPr>
          <p:nvPr/>
        </p:nvGrpSpPr>
        <p:grpSpPr bwMode="auto">
          <a:xfrm>
            <a:off x="2590561" y="2464201"/>
            <a:ext cx="887040" cy="1100160"/>
            <a:chOff x="1799" y="1711"/>
            <a:chExt cx="616" cy="764"/>
          </a:xfrm>
        </p:grpSpPr>
        <p:grpSp>
          <p:nvGrpSpPr>
            <p:cNvPr id="90127" name="Group 12"/>
            <p:cNvGrpSpPr>
              <a:grpSpLocks/>
            </p:cNvGrpSpPr>
            <p:nvPr/>
          </p:nvGrpSpPr>
          <p:grpSpPr bwMode="auto">
            <a:xfrm>
              <a:off x="1799" y="1711"/>
              <a:ext cx="616" cy="764"/>
              <a:chOff x="1799" y="1711"/>
              <a:chExt cx="616" cy="764"/>
            </a:xfrm>
          </p:grpSpPr>
          <p:sp>
            <p:nvSpPr>
              <p:cNvPr id="90128" name="Freeform 13"/>
              <p:cNvSpPr>
                <a:spLocks noChangeArrowheads="1"/>
              </p:cNvSpPr>
              <p:nvPr/>
            </p:nvSpPr>
            <p:spPr bwMode="auto">
              <a:xfrm>
                <a:off x="1998" y="1711"/>
                <a:ext cx="170" cy="390"/>
              </a:xfrm>
              <a:custGeom>
                <a:avLst/>
                <a:gdLst>
                  <a:gd name="T0" fmla="*/ 0 w 749"/>
                  <a:gd name="T1" fmla="*/ 0 h 1720"/>
                  <a:gd name="T2" fmla="*/ 0 w 749"/>
                  <a:gd name="T3" fmla="*/ 0 h 1720"/>
                  <a:gd name="T4" fmla="*/ 0 w 749"/>
                  <a:gd name="T5" fmla="*/ 0 h 1720"/>
                  <a:gd name="T6" fmla="*/ 0 w 749"/>
                  <a:gd name="T7" fmla="*/ 0 h 1720"/>
                  <a:gd name="T8" fmla="*/ 0 w 749"/>
                  <a:gd name="T9" fmla="*/ 0 h 1720"/>
                  <a:gd name="T10" fmla="*/ 0 w 749"/>
                  <a:gd name="T11" fmla="*/ 0 h 1720"/>
                  <a:gd name="T12" fmla="*/ 0 w 749"/>
                  <a:gd name="T13" fmla="*/ 0 h 1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9"/>
                  <a:gd name="T22" fmla="*/ 0 h 1720"/>
                  <a:gd name="T23" fmla="*/ 749 w 749"/>
                  <a:gd name="T24" fmla="*/ 1720 h 17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9" h="1720">
                    <a:moveTo>
                      <a:pt x="648" y="0"/>
                    </a:moveTo>
                    <a:cubicBezTo>
                      <a:pt x="0" y="297"/>
                      <a:pt x="748" y="463"/>
                      <a:pt x="748" y="463"/>
                    </a:cubicBezTo>
                    <a:cubicBezTo>
                      <a:pt x="748" y="463"/>
                      <a:pt x="350" y="727"/>
                      <a:pt x="350" y="727"/>
                    </a:cubicBezTo>
                    <a:cubicBezTo>
                      <a:pt x="350" y="727"/>
                      <a:pt x="748" y="926"/>
                      <a:pt x="748" y="926"/>
                    </a:cubicBezTo>
                    <a:cubicBezTo>
                      <a:pt x="748" y="926"/>
                      <a:pt x="299" y="1223"/>
                      <a:pt x="299" y="1223"/>
                    </a:cubicBezTo>
                    <a:cubicBezTo>
                      <a:pt x="299" y="1223"/>
                      <a:pt x="748" y="1422"/>
                      <a:pt x="748" y="1422"/>
                    </a:cubicBezTo>
                    <a:cubicBezTo>
                      <a:pt x="748" y="1422"/>
                      <a:pt x="350" y="1719"/>
                      <a:pt x="350" y="1719"/>
                    </a:cubicBezTo>
                  </a:path>
                </a:pathLst>
              </a:custGeom>
              <a:noFill/>
              <a:ln w="36720">
                <a:solidFill>
                  <a:srgbClr val="2323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177"/>
              </a:p>
            </p:txBody>
          </p:sp>
          <p:sp>
            <p:nvSpPr>
              <p:cNvPr id="90129" name="Text Box 14"/>
              <p:cNvSpPr txBox="1">
                <a:spLocks noChangeArrowheads="1"/>
              </p:cNvSpPr>
              <p:nvPr/>
            </p:nvSpPr>
            <p:spPr bwMode="auto">
              <a:xfrm>
                <a:off x="1799" y="2176"/>
                <a:ext cx="61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StarSymbol" charset="0"/>
                  <a:buNone/>
                </a:pPr>
                <a:r>
                  <a:rPr lang="en-GB" altLang="en-US" sz="1451">
                    <a:solidFill>
                      <a:srgbClr val="2323DC"/>
                    </a:solidFill>
                    <a:latin typeface="Lucidasans" charset="0"/>
                  </a:rPr>
                  <a:t>Thread 3</a:t>
                </a:r>
              </a:p>
            </p:txBody>
          </p:sp>
        </p:grpSp>
      </p:grpSp>
      <p:sp>
        <p:nvSpPr>
          <p:cNvPr id="239631" name="AutoShape 15"/>
          <p:cNvSpPr>
            <a:spLocks noChangeArrowheads="1"/>
          </p:cNvSpPr>
          <p:nvPr/>
        </p:nvSpPr>
        <p:spPr bwMode="auto">
          <a:xfrm>
            <a:off x="3153601" y="2372041"/>
            <a:ext cx="315360" cy="275040"/>
          </a:xfrm>
          <a:prstGeom prst="star5">
            <a:avLst/>
          </a:prstGeom>
          <a:solidFill>
            <a:srgbClr val="E6FF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45000"/>
              <a:buFont typeface="Wingdings" pitchFamily="-111" charset="2"/>
              <a:buNone/>
              <a:defRPr/>
            </a:pPr>
            <a:endParaRPr lang="en-US" sz="2177">
              <a:latin typeface="Bitstream Vera Serif" pitchFamily="16" charset="0"/>
            </a:endParaRPr>
          </a:p>
        </p:txBody>
      </p:sp>
      <p:grpSp>
        <p:nvGrpSpPr>
          <p:cNvPr id="90121" name="Group 16"/>
          <p:cNvGrpSpPr>
            <a:grpSpLocks/>
          </p:cNvGrpSpPr>
          <p:nvPr/>
        </p:nvGrpSpPr>
        <p:grpSpPr bwMode="auto">
          <a:xfrm>
            <a:off x="1323361" y="4251240"/>
            <a:ext cx="2256480" cy="616320"/>
            <a:chOff x="919" y="2952"/>
            <a:chExt cx="1567" cy="428"/>
          </a:xfrm>
        </p:grpSpPr>
        <p:sp>
          <p:nvSpPr>
            <p:cNvPr id="239633" name="AutoShape 17"/>
            <p:cNvSpPr>
              <a:spLocks noChangeArrowheads="1"/>
            </p:cNvSpPr>
            <p:nvPr/>
          </p:nvSpPr>
          <p:spPr bwMode="auto">
            <a:xfrm>
              <a:off x="1696" y="2952"/>
              <a:ext cx="791" cy="429"/>
            </a:xfrm>
            <a:prstGeom prst="foldedCorner">
              <a:avLst>
                <a:gd name="adj" fmla="val 12500"/>
              </a:avLst>
            </a:prstGeom>
            <a:solidFill>
              <a:srgbClr val="993333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>
              <a:outerShdw blurRad="63500" dist="51930" dir="2700000" algn="ctr" rotWithShape="0">
                <a:srgbClr val="000000">
                  <a:alpha val="74997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eaLnBrk="1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0" algn="l"/>
                  <a:tab pos="414726" algn="l"/>
                  <a:tab pos="829452" algn="l"/>
                  <a:tab pos="1244178" algn="l"/>
                  <a:tab pos="1658904" algn="l"/>
                  <a:tab pos="2073631" algn="l"/>
                  <a:tab pos="2488357" algn="l"/>
                  <a:tab pos="2903083" algn="l"/>
                  <a:tab pos="3317809" algn="l"/>
                  <a:tab pos="3732535" algn="l"/>
                  <a:tab pos="4147261" algn="l"/>
                  <a:tab pos="4561987" algn="l"/>
                  <a:tab pos="4976713" algn="l"/>
                  <a:tab pos="5391440" algn="l"/>
                  <a:tab pos="5806166" algn="l"/>
                  <a:tab pos="6220892" algn="l"/>
                  <a:tab pos="6635618" algn="l"/>
                  <a:tab pos="7050344" algn="l"/>
                  <a:tab pos="7465070" algn="l"/>
                  <a:tab pos="7879796" algn="l"/>
                  <a:tab pos="8294522" algn="l"/>
                </a:tabLst>
                <a:defRPr/>
              </a:pPr>
              <a:r>
                <a:rPr lang="en-GB" sz="1633" i="1">
                  <a:solidFill>
                    <a:srgbClr val="FFFFFF"/>
                  </a:solidFill>
                  <a:latin typeface="Arial" pitchFamily="-111" charset="0"/>
                </a:rPr>
                <a:t>locked</a:t>
              </a:r>
            </a:p>
          </p:txBody>
        </p:sp>
        <p:sp>
          <p:nvSpPr>
            <p:cNvPr id="90126" name="Text Box 18"/>
            <p:cNvSpPr txBox="1">
              <a:spLocks noChangeArrowheads="1"/>
            </p:cNvSpPr>
            <p:nvPr/>
          </p:nvSpPr>
          <p:spPr bwMode="auto">
            <a:xfrm>
              <a:off x="919" y="3075"/>
              <a:ext cx="65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633">
                  <a:solidFill>
                    <a:srgbClr val="6B4794"/>
                  </a:solidFill>
                  <a:latin typeface="Lucidasans" charset="0"/>
                </a:rPr>
                <a:t>Lock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20573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Limitations of locks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2084"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Locks are great, and simple. What can they not easily accomplish?</a:t>
            </a:r>
          </a:p>
          <a:p>
            <a:pPr marL="262084"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What if you have a data structure where it's OK for many </a:t>
            </a:r>
            <a:r>
              <a:rPr lang="en-GB" altLang="en-US" dirty="0" smtClean="0">
                <a:ea typeface="ＭＳ Ｐゴシック" charset="-128"/>
              </a:rPr>
              <a:t>threads to </a:t>
            </a:r>
            <a:r>
              <a:rPr lang="en-GB" altLang="en-US" dirty="0">
                <a:ea typeface="ＭＳ Ｐゴシック" charset="-128"/>
              </a:rPr>
              <a:t>read the data, but only one thread to write the data?</a:t>
            </a:r>
          </a:p>
          <a:p>
            <a:pPr marL="686891" lvl="1"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Bank account example.</a:t>
            </a:r>
          </a:p>
          <a:p>
            <a:pPr marL="686891" lvl="1"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Locks only let one thread access the data structure at a time.</a:t>
            </a:r>
          </a:p>
          <a:p>
            <a:pPr marL="262084"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44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Limitations of locks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62084">
              <a:lnSpc>
                <a:spcPct val="11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Locks are great, and simple. What can they not easily accomplish?</a:t>
            </a:r>
          </a:p>
          <a:p>
            <a:pPr marL="262084">
              <a:lnSpc>
                <a:spcPct val="11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What if you have a data structure where it's OK for many threads</a:t>
            </a:r>
            <a:br>
              <a:rPr lang="en-GB" altLang="en-US" dirty="0">
                <a:ea typeface="ＭＳ Ｐゴシック" charset="-128"/>
              </a:rPr>
            </a:br>
            <a:r>
              <a:rPr lang="en-GB" altLang="en-US" dirty="0">
                <a:ea typeface="ＭＳ Ｐゴシック" charset="-128"/>
              </a:rPr>
              <a:t>to read the data, but only one thread to write the data?</a:t>
            </a:r>
          </a:p>
          <a:p>
            <a:pPr marL="686891" lvl="1">
              <a:lnSpc>
                <a:spcPct val="11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Bank account example.</a:t>
            </a:r>
          </a:p>
          <a:p>
            <a:pPr marL="686891" lvl="1">
              <a:lnSpc>
                <a:spcPct val="11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Locks only let one thread access the data structure at a time.</a:t>
            </a:r>
          </a:p>
          <a:p>
            <a:pPr marL="262084">
              <a:lnSpc>
                <a:spcPct val="11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What if you want to protect access to two (or more)</a:t>
            </a:r>
            <a:br>
              <a:rPr lang="en-GB" altLang="en-US" dirty="0">
                <a:ea typeface="ＭＳ Ｐゴシック" charset="-128"/>
              </a:rPr>
            </a:br>
            <a:r>
              <a:rPr lang="en-GB" altLang="en-US" dirty="0">
                <a:ea typeface="ＭＳ Ｐゴシック" charset="-128"/>
              </a:rPr>
              <a:t> data structures at a time?</a:t>
            </a:r>
          </a:p>
          <a:p>
            <a:pPr marL="686891" lvl="1">
              <a:lnSpc>
                <a:spcPct val="11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e.g., Transferring money from one bank account to another.</a:t>
            </a:r>
          </a:p>
          <a:p>
            <a:pPr marL="686891" lvl="1">
              <a:lnSpc>
                <a:spcPct val="11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Simple approach: Use a separate lock for each.</a:t>
            </a:r>
          </a:p>
          <a:p>
            <a:pPr marL="686891" lvl="1">
              <a:lnSpc>
                <a:spcPct val="11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What happens if you have transfer from account A -&gt; account B, at the same </a:t>
            </a:r>
            <a:r>
              <a:rPr lang="en-GB" altLang="en-US" dirty="0" smtClean="0">
                <a:ea typeface="ＭＳ Ｐゴシック" charset="-128"/>
              </a:rPr>
              <a:t>time as </a:t>
            </a:r>
            <a:r>
              <a:rPr lang="en-GB" altLang="en-US" dirty="0">
                <a:ea typeface="ＭＳ Ｐゴシック" charset="-128"/>
              </a:rPr>
              <a:t>transfer from account B -&gt; account A?</a:t>
            </a:r>
          </a:p>
          <a:p>
            <a:pPr marL="1143377" lvl="2">
              <a:lnSpc>
                <a:spcPct val="11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 err="1">
                <a:ea typeface="ＭＳ Ｐゴシック" charset="-128"/>
              </a:rPr>
              <a:t>Hmmmmm</a:t>
            </a:r>
            <a:r>
              <a:rPr lang="en-GB" altLang="en-US" dirty="0">
                <a:ea typeface="ＭＳ Ｐゴシック" charset="-128"/>
              </a:rPr>
              <a:t> ... tricky.</a:t>
            </a:r>
          </a:p>
          <a:p>
            <a:pPr marL="1143377" lvl="2">
              <a:lnSpc>
                <a:spcPct val="11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We will get into this next time.</a:t>
            </a:r>
          </a:p>
        </p:txBody>
      </p:sp>
    </p:spTree>
    <p:extLst>
      <p:ext uri="{BB962C8B-B14F-4D97-AF65-F5344CB8AC3E}">
        <p14:creationId xmlns:p14="http://schemas.microsoft.com/office/powerpoint/2010/main" val="19788604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Now..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Higher level synchronization primitives: </a:t>
            </a:r>
            <a:endParaRPr lang="en-GB" altLang="en-US" dirty="0" smtClean="0">
              <a:ea typeface="ＭＳ Ｐゴシック" charset="-128"/>
            </a:endParaRP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 smtClean="0">
                <a:ea typeface="ＭＳ Ｐゴシック" charset="-128"/>
              </a:rPr>
              <a:t>How </a:t>
            </a:r>
            <a:r>
              <a:rPr lang="en-GB" altLang="en-US" dirty="0">
                <a:ea typeface="ＭＳ Ｐゴシック" charset="-128"/>
              </a:rPr>
              <a:t>do to fancier stuff than just locks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Semaphores, monitors, and condition variables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Implemented using basic locks as a primitive</a:t>
            </a:r>
          </a:p>
          <a:p>
            <a:pPr marL="262084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Allow applications to perform more complicated coordination schemes</a:t>
            </a:r>
          </a:p>
        </p:txBody>
      </p:sp>
    </p:spTree>
    <p:extLst>
      <p:ext uri="{BB962C8B-B14F-4D97-AF65-F5344CB8AC3E}">
        <p14:creationId xmlns:p14="http://schemas.microsoft.com/office/powerpoint/2010/main" val="15347250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Example continued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We represent the situation by creating a </a:t>
            </a:r>
            <a:r>
              <a:rPr lang="en-GB" altLang="en-US" i="1">
                <a:solidFill>
                  <a:srgbClr val="993333"/>
                </a:solidFill>
                <a:ea typeface="ＭＳ Ｐゴシック" charset="-128"/>
              </a:rPr>
              <a:t>separate thread</a:t>
            </a:r>
            <a:r>
              <a:rPr lang="en-GB" altLang="en-US">
                <a:ea typeface="ＭＳ Ｐゴシック" charset="-128"/>
              </a:rPr>
              <a:t> for each ATM user doing a withdrawal</a:t>
            </a:r>
          </a:p>
          <a:p>
            <a:pPr marL="686891" lvl="1">
              <a:lnSpc>
                <a:spcPct val="95000"/>
              </a:lnSpc>
              <a:spcBef>
                <a:spcPts val="45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Both threads run on the same bank server system</a:t>
            </a:r>
          </a:p>
          <a:p>
            <a:pPr marL="686891" lvl="1">
              <a:lnSpc>
                <a:spcPct val="95000"/>
              </a:lnSpc>
              <a:spcBef>
                <a:spcPts val="454"/>
              </a:spcBef>
              <a:buNone/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  <a:p>
            <a:pPr marL="686891" lvl="1">
              <a:lnSpc>
                <a:spcPct val="95000"/>
              </a:lnSpc>
              <a:spcBef>
                <a:spcPts val="454"/>
              </a:spcBef>
              <a:buNone/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Thread 1                                                    Thread 2</a:t>
            </a:r>
          </a:p>
          <a:p>
            <a:pPr marL="686891" lvl="1">
              <a:lnSpc>
                <a:spcPct val="95000"/>
              </a:lnSpc>
              <a:spcBef>
                <a:spcPts val="454"/>
              </a:spcBef>
              <a:buNone/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  <a:p>
            <a:pPr marL="686891" lvl="1">
              <a:lnSpc>
                <a:spcPct val="95000"/>
              </a:lnSpc>
              <a:spcBef>
                <a:spcPts val="454"/>
              </a:spcBef>
              <a:buNone/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  <a:p>
            <a:pPr marL="686891" lvl="1">
              <a:lnSpc>
                <a:spcPct val="95000"/>
              </a:lnSpc>
              <a:spcBef>
                <a:spcPts val="454"/>
              </a:spcBef>
              <a:buNone/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  <a:p>
            <a:pPr marL="686891" lvl="1">
              <a:lnSpc>
                <a:spcPct val="95000"/>
              </a:lnSpc>
              <a:spcBef>
                <a:spcPts val="454"/>
              </a:spcBef>
              <a:buNone/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solidFill>
                <a:srgbClr val="993333"/>
              </a:solidFill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>
              <a:solidFill>
                <a:srgbClr val="993333"/>
              </a:solidFill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What</a:t>
            </a:r>
            <a:r>
              <a:rPr lang="ja-JP" altLang="en-GB">
                <a:ea typeface="ＭＳ Ｐゴシック" charset="-128"/>
              </a:rPr>
              <a:t>’</a:t>
            </a:r>
            <a:r>
              <a:rPr lang="en-GB" altLang="ja-JP">
                <a:ea typeface="ＭＳ Ｐゴシック" charset="-128"/>
              </a:rPr>
              <a:t>s the problem with this?</a:t>
            </a:r>
          </a:p>
          <a:p>
            <a:pPr marL="686891" lvl="1">
              <a:lnSpc>
                <a:spcPct val="95000"/>
              </a:lnSpc>
              <a:spcBef>
                <a:spcPts val="45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>
                <a:ea typeface="ＭＳ Ｐゴシック" charset="-128"/>
              </a:rPr>
              <a:t>What are the possible balance values after each thread runs?</a:t>
            </a:r>
          </a:p>
        </p:txBody>
      </p:sp>
      <p:grpSp>
        <p:nvGrpSpPr>
          <p:cNvPr id="26627" name="Group 4"/>
          <p:cNvGrpSpPr>
            <a:grpSpLocks/>
          </p:cNvGrpSpPr>
          <p:nvPr/>
        </p:nvGrpSpPr>
        <p:grpSpPr bwMode="auto">
          <a:xfrm>
            <a:off x="173364" y="2793444"/>
            <a:ext cx="4282560" cy="1581120"/>
            <a:chOff x="148" y="1491"/>
            <a:chExt cx="2974" cy="1098"/>
          </a:xfrm>
        </p:grpSpPr>
        <p:sp>
          <p:nvSpPr>
            <p:cNvPr id="26632" name="AutoShape 5"/>
            <p:cNvSpPr>
              <a:spLocks noChangeArrowheads="1"/>
            </p:cNvSpPr>
            <p:nvPr/>
          </p:nvSpPr>
          <p:spPr bwMode="auto">
            <a:xfrm>
              <a:off x="388" y="1491"/>
              <a:ext cx="2735" cy="1099"/>
            </a:xfrm>
            <a:prstGeom prst="roundRect">
              <a:avLst>
                <a:gd name="adj" fmla="val 88"/>
              </a:avLst>
            </a:prstGeom>
            <a:solidFill>
              <a:srgbClr val="FF9966"/>
            </a:solidFill>
            <a:ln w="126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US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26633" name="Text Box 6"/>
            <p:cNvSpPr txBox="1">
              <a:spLocks noChangeArrowheads="1"/>
            </p:cNvSpPr>
            <p:nvPr/>
          </p:nvSpPr>
          <p:spPr bwMode="auto">
            <a:xfrm>
              <a:off x="148" y="1505"/>
              <a:ext cx="2975" cy="1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739775" indent="-282575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lvl="2" eaLnBrk="1">
                <a:lnSpc>
                  <a:spcPct val="96000"/>
                </a:lnSpc>
                <a:spcBef>
                  <a:spcPts val="363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None/>
              </a:pPr>
              <a:r>
                <a:rPr lang="en-GB" altLang="en-US" sz="1451" i="0">
                  <a:solidFill>
                    <a:srgbClr val="000000"/>
                  </a:solidFill>
                  <a:latin typeface="Courier New" charset="0"/>
                </a:rPr>
                <a:t>int withdraw(account, amount) {</a:t>
              </a:r>
            </a:p>
            <a:p>
              <a:pPr lvl="2" eaLnBrk="1">
                <a:lnSpc>
                  <a:spcPct val="99000"/>
                </a:lnSpc>
                <a:spcBef>
                  <a:spcPts val="363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None/>
              </a:pPr>
              <a:r>
                <a:rPr lang="en-GB" altLang="en-US" sz="1451" i="0">
                  <a:solidFill>
                    <a:srgbClr val="000000"/>
                  </a:solidFill>
                  <a:latin typeface="Courier New" charset="0"/>
                </a:rPr>
                <a:t>  balance = get_balance(account);</a:t>
              </a:r>
            </a:p>
            <a:p>
              <a:pPr lvl="2" eaLnBrk="1">
                <a:lnSpc>
                  <a:spcPct val="99000"/>
                </a:lnSpc>
                <a:spcBef>
                  <a:spcPts val="363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None/>
              </a:pPr>
              <a:r>
                <a:rPr lang="en-GB" altLang="en-US" sz="1451" i="0">
                  <a:solidFill>
                    <a:srgbClr val="000000"/>
                  </a:solidFill>
                  <a:latin typeface="Courier New" charset="0"/>
                </a:rPr>
                <a:t>  balance -= amount;</a:t>
              </a:r>
            </a:p>
            <a:p>
              <a:pPr lvl="2" eaLnBrk="1">
                <a:lnSpc>
                  <a:spcPct val="99000"/>
                </a:lnSpc>
                <a:spcBef>
                  <a:spcPts val="363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None/>
              </a:pPr>
              <a:r>
                <a:rPr lang="en-GB" altLang="en-US" sz="1451" i="0">
                  <a:solidFill>
                    <a:srgbClr val="000000"/>
                  </a:solidFill>
                  <a:latin typeface="Courier New" charset="0"/>
                </a:rPr>
                <a:t>  put_balance(account, balance);</a:t>
              </a:r>
            </a:p>
            <a:p>
              <a:pPr lvl="2" eaLnBrk="1">
                <a:lnSpc>
                  <a:spcPct val="99000"/>
                </a:lnSpc>
                <a:spcBef>
                  <a:spcPts val="363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None/>
              </a:pPr>
              <a:r>
                <a:rPr lang="en-GB" altLang="en-US" sz="1451" i="0">
                  <a:solidFill>
                    <a:srgbClr val="000000"/>
                  </a:solidFill>
                  <a:latin typeface="Courier New" charset="0"/>
                </a:rPr>
                <a:t>  return balance;</a:t>
              </a:r>
            </a:p>
            <a:p>
              <a:pPr lvl="2" eaLnBrk="1">
                <a:lnSpc>
                  <a:spcPct val="99000"/>
                </a:lnSpc>
                <a:spcBef>
                  <a:spcPts val="363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None/>
              </a:pPr>
              <a:r>
                <a:rPr lang="en-GB" altLang="en-US" sz="1451" i="0">
                  <a:solidFill>
                    <a:srgbClr val="000000"/>
                  </a:solidFill>
                  <a:latin typeface="Courier New" charset="0"/>
                </a:rPr>
                <a:t>}</a:t>
              </a:r>
            </a:p>
          </p:txBody>
        </p:sp>
      </p:grpSp>
      <p:grpSp>
        <p:nvGrpSpPr>
          <p:cNvPr id="26628" name="Group 7"/>
          <p:cNvGrpSpPr>
            <a:grpSpLocks/>
          </p:cNvGrpSpPr>
          <p:nvPr/>
        </p:nvGrpSpPr>
        <p:grpSpPr bwMode="auto">
          <a:xfrm>
            <a:off x="4288883" y="2792003"/>
            <a:ext cx="4325760" cy="1572480"/>
            <a:chOff x="3006" y="1490"/>
            <a:chExt cx="3004" cy="1092"/>
          </a:xfrm>
        </p:grpSpPr>
        <p:sp>
          <p:nvSpPr>
            <p:cNvPr id="26630" name="AutoShape 8"/>
            <p:cNvSpPr>
              <a:spLocks noChangeArrowheads="1"/>
            </p:cNvSpPr>
            <p:nvPr/>
          </p:nvSpPr>
          <p:spPr bwMode="auto">
            <a:xfrm>
              <a:off x="3240" y="1490"/>
              <a:ext cx="2771" cy="1093"/>
            </a:xfrm>
            <a:prstGeom prst="roundRect">
              <a:avLst>
                <a:gd name="adj" fmla="val 88"/>
              </a:avLst>
            </a:prstGeom>
            <a:solidFill>
              <a:srgbClr val="CCCCFF"/>
            </a:solidFill>
            <a:ln w="126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US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26631" name="Text Box 9"/>
            <p:cNvSpPr txBox="1">
              <a:spLocks noChangeArrowheads="1"/>
            </p:cNvSpPr>
            <p:nvPr/>
          </p:nvSpPr>
          <p:spPr bwMode="auto">
            <a:xfrm>
              <a:off x="3006" y="1505"/>
              <a:ext cx="2975" cy="1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739775" indent="-282575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739775" algn="l"/>
                  <a:tab pos="1196975" algn="l"/>
                  <a:tab pos="1654175" algn="l"/>
                  <a:tab pos="2111375" algn="l"/>
                  <a:tab pos="2568575" algn="l"/>
                  <a:tab pos="3025775" algn="l"/>
                  <a:tab pos="3482975" algn="l"/>
                  <a:tab pos="3940175" algn="l"/>
                  <a:tab pos="4397375" algn="l"/>
                  <a:tab pos="4854575" algn="l"/>
                  <a:tab pos="5311775" algn="l"/>
                  <a:tab pos="5768975" algn="l"/>
                  <a:tab pos="6226175" algn="l"/>
                  <a:tab pos="6683375" algn="l"/>
                  <a:tab pos="7140575" algn="l"/>
                  <a:tab pos="7597775" algn="l"/>
                  <a:tab pos="8054975" algn="l"/>
                  <a:tab pos="8512175" algn="l"/>
                  <a:tab pos="8969375" algn="l"/>
                  <a:tab pos="9426575" algn="l"/>
                  <a:tab pos="9883775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lvl="2" eaLnBrk="1">
                <a:lnSpc>
                  <a:spcPct val="96000"/>
                </a:lnSpc>
                <a:spcBef>
                  <a:spcPts val="363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None/>
              </a:pPr>
              <a:r>
                <a:rPr lang="en-GB" altLang="en-US" sz="1451" i="0">
                  <a:solidFill>
                    <a:srgbClr val="000000"/>
                  </a:solidFill>
                  <a:latin typeface="Courier New" charset="0"/>
                </a:rPr>
                <a:t>int withdraw(account, amount) {</a:t>
              </a:r>
            </a:p>
            <a:p>
              <a:pPr lvl="2" eaLnBrk="1">
                <a:lnSpc>
                  <a:spcPct val="99000"/>
                </a:lnSpc>
                <a:spcBef>
                  <a:spcPts val="363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None/>
              </a:pPr>
              <a:r>
                <a:rPr lang="en-GB" altLang="en-US" sz="1451" i="0">
                  <a:solidFill>
                    <a:srgbClr val="000000"/>
                  </a:solidFill>
                  <a:latin typeface="Courier New" charset="0"/>
                </a:rPr>
                <a:t>  balance = get_balance(account);</a:t>
              </a:r>
            </a:p>
            <a:p>
              <a:pPr lvl="2" eaLnBrk="1">
                <a:lnSpc>
                  <a:spcPct val="99000"/>
                </a:lnSpc>
                <a:spcBef>
                  <a:spcPts val="363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None/>
              </a:pPr>
              <a:r>
                <a:rPr lang="en-GB" altLang="en-US" sz="1451" i="0">
                  <a:solidFill>
                    <a:srgbClr val="000000"/>
                  </a:solidFill>
                  <a:latin typeface="Courier New" charset="0"/>
                </a:rPr>
                <a:t>  balance -= amount;</a:t>
              </a:r>
            </a:p>
            <a:p>
              <a:pPr lvl="2" eaLnBrk="1">
                <a:lnSpc>
                  <a:spcPct val="99000"/>
                </a:lnSpc>
                <a:spcBef>
                  <a:spcPts val="363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None/>
              </a:pPr>
              <a:r>
                <a:rPr lang="en-GB" altLang="en-US" sz="1451" i="0">
                  <a:solidFill>
                    <a:srgbClr val="000000"/>
                  </a:solidFill>
                  <a:latin typeface="Courier New" charset="0"/>
                </a:rPr>
                <a:t>  put_balance(account, balance);</a:t>
              </a:r>
            </a:p>
            <a:p>
              <a:pPr lvl="2" eaLnBrk="1">
                <a:lnSpc>
                  <a:spcPct val="99000"/>
                </a:lnSpc>
                <a:spcBef>
                  <a:spcPts val="363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None/>
              </a:pPr>
              <a:r>
                <a:rPr lang="en-GB" altLang="en-US" sz="1451" i="0">
                  <a:solidFill>
                    <a:srgbClr val="000000"/>
                  </a:solidFill>
                  <a:latin typeface="Courier New" charset="0"/>
                </a:rPr>
                <a:t>  return balance;</a:t>
              </a:r>
            </a:p>
            <a:p>
              <a:pPr lvl="2" eaLnBrk="1">
                <a:lnSpc>
                  <a:spcPct val="99000"/>
                </a:lnSpc>
                <a:spcBef>
                  <a:spcPts val="363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None/>
              </a:pPr>
              <a:r>
                <a:rPr lang="en-GB" altLang="en-US" sz="1451" i="0">
                  <a:solidFill>
                    <a:srgbClr val="000000"/>
                  </a:solidFill>
                  <a:latin typeface="Courier New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60500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Interleaved Execution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The execution of the two threads can be </a:t>
            </a:r>
            <a:r>
              <a:rPr lang="en-GB" altLang="en-US" b="1" i="1" dirty="0">
                <a:solidFill>
                  <a:srgbClr val="2323DC"/>
                </a:solidFill>
                <a:ea typeface="ＭＳ Ｐゴシック" charset="-128"/>
              </a:rPr>
              <a:t>interleaved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Assume </a:t>
            </a:r>
            <a:r>
              <a:rPr lang="en-GB" altLang="en-US" dirty="0" err="1">
                <a:ea typeface="ＭＳ Ｐゴシック" charset="-128"/>
              </a:rPr>
              <a:t>preemptive</a:t>
            </a:r>
            <a:r>
              <a:rPr lang="en-GB" altLang="en-US" dirty="0">
                <a:ea typeface="ＭＳ Ｐゴシック" charset="-128"/>
              </a:rPr>
              <a:t> scheduling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Each thread can context switch after </a:t>
            </a:r>
            <a:r>
              <a:rPr lang="en-GB" altLang="en-US" u="sng" dirty="0">
                <a:solidFill>
                  <a:srgbClr val="2323DC"/>
                </a:solidFill>
                <a:ea typeface="ＭＳ Ｐゴシック" charset="-128"/>
              </a:rPr>
              <a:t>each</a:t>
            </a:r>
            <a:r>
              <a:rPr lang="en-GB" altLang="en-US" dirty="0">
                <a:solidFill>
                  <a:srgbClr val="2300DC"/>
                </a:solidFill>
                <a:ea typeface="ＭＳ Ｐゴシック" charset="-128"/>
              </a:rPr>
              <a:t> </a:t>
            </a:r>
            <a:r>
              <a:rPr lang="en-GB" altLang="en-US" dirty="0">
                <a:ea typeface="ＭＳ Ｐゴシック" charset="-128"/>
              </a:rPr>
              <a:t>instruction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We need to worry about the worst-case scenario!</a:t>
            </a: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What</a:t>
            </a:r>
            <a:r>
              <a:rPr lang="ja-JP" altLang="en-GB" dirty="0">
                <a:ea typeface="ＭＳ Ｐゴシック" charset="-128"/>
              </a:rPr>
              <a:t>’</a:t>
            </a:r>
            <a:r>
              <a:rPr lang="en-GB" altLang="ja-JP" dirty="0">
                <a:ea typeface="ＭＳ Ｐゴシック" charset="-128"/>
              </a:rPr>
              <a:t>s the account balance after this sequence?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And who's happier, the bank or you???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7018" y="2863347"/>
            <a:ext cx="8163360" cy="2257920"/>
            <a:chOff x="552961" y="2475721"/>
            <a:chExt cx="8163360" cy="2257920"/>
          </a:xfrm>
        </p:grpSpPr>
        <p:sp>
          <p:nvSpPr>
            <p:cNvPr id="28675" name="AutoShape 4"/>
            <p:cNvSpPr>
              <a:spLocks noChangeArrowheads="1"/>
            </p:cNvSpPr>
            <p:nvPr/>
          </p:nvSpPr>
          <p:spPr bwMode="auto">
            <a:xfrm>
              <a:off x="3106081" y="2475721"/>
              <a:ext cx="3824640" cy="591840"/>
            </a:xfrm>
            <a:prstGeom prst="roundRect">
              <a:avLst>
                <a:gd name="adj" fmla="val 241"/>
              </a:avLst>
            </a:prstGeom>
            <a:solidFill>
              <a:srgbClr val="FF9966"/>
            </a:solidFill>
            <a:ln w="126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US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28676" name="Text Box 5"/>
            <p:cNvSpPr txBox="1">
              <a:spLocks noChangeArrowheads="1"/>
            </p:cNvSpPr>
            <p:nvPr/>
          </p:nvSpPr>
          <p:spPr bwMode="auto">
            <a:xfrm>
              <a:off x="3106081" y="2498761"/>
              <a:ext cx="3859200" cy="59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2452" rIns="81638" bIns="42452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6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>
                  <a:latin typeface="Courier New" charset="0"/>
                </a:rPr>
                <a:t>balance = get_balance(account);</a:t>
              </a:r>
            </a:p>
            <a:p>
              <a:pPr eaLnBrk="1">
                <a:lnSpc>
                  <a:spcPct val="99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>
                  <a:latin typeface="Courier New" charset="0"/>
                </a:rPr>
                <a:t>balance -= amount;</a:t>
              </a:r>
            </a:p>
          </p:txBody>
        </p:sp>
        <p:grpSp>
          <p:nvGrpSpPr>
            <p:cNvPr id="28677" name="Group 6"/>
            <p:cNvGrpSpPr>
              <a:grpSpLocks/>
            </p:cNvGrpSpPr>
            <p:nvPr/>
          </p:nvGrpSpPr>
          <p:grpSpPr bwMode="auto">
            <a:xfrm>
              <a:off x="3117601" y="3224521"/>
              <a:ext cx="3811680" cy="1009440"/>
              <a:chOff x="2165" y="2239"/>
              <a:chExt cx="2647" cy="701"/>
            </a:xfrm>
          </p:grpSpPr>
          <p:sp>
            <p:nvSpPr>
              <p:cNvPr id="28686" name="AutoShape 7"/>
              <p:cNvSpPr>
                <a:spLocks noChangeArrowheads="1"/>
              </p:cNvSpPr>
              <p:nvPr/>
            </p:nvSpPr>
            <p:spPr bwMode="auto">
              <a:xfrm>
                <a:off x="2165" y="2239"/>
                <a:ext cx="2648" cy="664"/>
              </a:xfrm>
              <a:prstGeom prst="roundRect">
                <a:avLst>
                  <a:gd name="adj" fmla="val 148"/>
                </a:avLst>
              </a:prstGeom>
              <a:solidFill>
                <a:srgbClr val="CCCCFF"/>
              </a:solidFill>
              <a:ln w="126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lang="en-US" altLang="en-US" sz="2177">
                  <a:solidFill>
                    <a:schemeClr val="bg1"/>
                  </a:solidFill>
                  <a:latin typeface="Bitstream Vera Serif" charset="0"/>
                </a:endParaRPr>
              </a:p>
            </p:txBody>
          </p:sp>
          <p:sp>
            <p:nvSpPr>
              <p:cNvPr id="28687" name="Text Box 8"/>
              <p:cNvSpPr txBox="1">
                <a:spLocks noChangeArrowheads="1"/>
              </p:cNvSpPr>
              <p:nvPr/>
            </p:nvSpPr>
            <p:spPr bwMode="auto">
              <a:xfrm>
                <a:off x="2165" y="2239"/>
                <a:ext cx="2648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1638" tIns="42452" rIns="81638" bIns="42452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6000"/>
                  </a:lnSpc>
                  <a:spcBef>
                    <a:spcPts val="68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 dirty="0">
                    <a:latin typeface="Courier New" charset="0"/>
                  </a:rPr>
                  <a:t>balance = </a:t>
                </a:r>
                <a:r>
                  <a:rPr lang="en-GB" altLang="en-US" sz="1451" dirty="0" err="1">
                    <a:latin typeface="Courier New" charset="0"/>
                  </a:rPr>
                  <a:t>get_balance</a:t>
                </a:r>
                <a:r>
                  <a:rPr lang="en-GB" altLang="en-US" sz="1451" dirty="0">
                    <a:latin typeface="Courier New" charset="0"/>
                  </a:rPr>
                  <a:t>(account);</a:t>
                </a:r>
              </a:p>
              <a:p>
                <a:pPr eaLnBrk="1">
                  <a:lnSpc>
                    <a:spcPct val="99000"/>
                  </a:lnSpc>
                  <a:spcBef>
                    <a:spcPts val="68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 dirty="0">
                    <a:latin typeface="Courier New" charset="0"/>
                  </a:rPr>
                  <a:t>balance -= amount;</a:t>
                </a:r>
              </a:p>
              <a:p>
                <a:pPr eaLnBrk="1">
                  <a:lnSpc>
                    <a:spcPct val="99000"/>
                  </a:lnSpc>
                  <a:spcBef>
                    <a:spcPts val="68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 dirty="0" err="1">
                    <a:latin typeface="Courier New" charset="0"/>
                  </a:rPr>
                  <a:t>put_balance</a:t>
                </a:r>
                <a:r>
                  <a:rPr lang="en-GB" altLang="en-US" sz="1451" dirty="0">
                    <a:latin typeface="Courier New" charset="0"/>
                  </a:rPr>
                  <a:t>(account, balance);</a:t>
                </a:r>
              </a:p>
            </p:txBody>
          </p:sp>
        </p:grpSp>
        <p:grpSp>
          <p:nvGrpSpPr>
            <p:cNvPr id="28678" name="Group 9"/>
            <p:cNvGrpSpPr>
              <a:grpSpLocks/>
            </p:cNvGrpSpPr>
            <p:nvPr/>
          </p:nvGrpSpPr>
          <p:grpSpPr bwMode="auto">
            <a:xfrm>
              <a:off x="3098880" y="4369321"/>
              <a:ext cx="3818880" cy="364320"/>
              <a:chOff x="2152" y="3034"/>
              <a:chExt cx="2652" cy="253"/>
            </a:xfrm>
          </p:grpSpPr>
          <p:sp>
            <p:nvSpPr>
              <p:cNvPr id="28684" name="AutoShape 10"/>
              <p:cNvSpPr>
                <a:spLocks noChangeArrowheads="1"/>
              </p:cNvSpPr>
              <p:nvPr/>
            </p:nvSpPr>
            <p:spPr bwMode="auto">
              <a:xfrm>
                <a:off x="2152" y="3034"/>
                <a:ext cx="2653" cy="231"/>
              </a:xfrm>
              <a:prstGeom prst="roundRect">
                <a:avLst>
                  <a:gd name="adj" fmla="val 431"/>
                </a:avLst>
              </a:prstGeom>
              <a:solidFill>
                <a:srgbClr val="FF9966"/>
              </a:solidFill>
              <a:ln w="126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lang="en-US" altLang="en-US" sz="2177">
                  <a:solidFill>
                    <a:schemeClr val="bg1"/>
                  </a:solidFill>
                  <a:latin typeface="Bitstream Vera Serif" charset="0"/>
                </a:endParaRPr>
              </a:p>
            </p:txBody>
          </p:sp>
          <p:sp>
            <p:nvSpPr>
              <p:cNvPr id="28685" name="Text Box 11"/>
              <p:cNvSpPr txBox="1">
                <a:spLocks noChangeArrowheads="1"/>
              </p:cNvSpPr>
              <p:nvPr/>
            </p:nvSpPr>
            <p:spPr bwMode="auto">
              <a:xfrm>
                <a:off x="2152" y="3057"/>
                <a:ext cx="265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1638" tIns="42452" rIns="81638" bIns="42452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6000"/>
                  </a:lnSpc>
                  <a:spcBef>
                    <a:spcPts val="136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>
                    <a:latin typeface="Courier New" charset="0"/>
                  </a:rPr>
                  <a:t>put_balance(account, balance);</a:t>
                </a:r>
              </a:p>
            </p:txBody>
          </p:sp>
        </p:grpSp>
        <p:sp>
          <p:nvSpPr>
            <p:cNvPr id="28679" name="Line 12"/>
            <p:cNvSpPr>
              <a:spLocks noChangeShapeType="1"/>
            </p:cNvSpPr>
            <p:nvPr/>
          </p:nvSpPr>
          <p:spPr bwMode="auto">
            <a:xfrm>
              <a:off x="2754721" y="2498761"/>
              <a:ext cx="1440" cy="2024640"/>
            </a:xfrm>
            <a:prstGeom prst="line">
              <a:avLst/>
            </a:prstGeom>
            <a:noFill/>
            <a:ln w="2736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/>
            </a:p>
          </p:txBody>
        </p:sp>
        <p:sp>
          <p:nvSpPr>
            <p:cNvPr id="28680" name="AutoShape 13"/>
            <p:cNvSpPr>
              <a:spLocks noChangeArrowheads="1"/>
            </p:cNvSpPr>
            <p:nvPr/>
          </p:nvSpPr>
          <p:spPr bwMode="auto">
            <a:xfrm>
              <a:off x="552961" y="2886120"/>
              <a:ext cx="2057760" cy="622080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2452" rIns="81638" bIns="42452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ts val="159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solidFill>
                    <a:srgbClr val="FF0000"/>
                  </a:solidFill>
                  <a:latin typeface="Lucidasans" charset="0"/>
                </a:rPr>
                <a:t>Execution sequence</a:t>
              </a:r>
            </a:p>
            <a:p>
              <a:pPr algn="ctr" eaLnBrk="1">
                <a:lnSpc>
                  <a:spcPct val="90000"/>
                </a:lnSpc>
                <a:spcBef>
                  <a:spcPts val="159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solidFill>
                    <a:srgbClr val="FF0000"/>
                  </a:solidFill>
                  <a:latin typeface="Lucidasans" charset="0"/>
                </a:rPr>
                <a:t>as seen by CPU</a:t>
              </a:r>
            </a:p>
          </p:txBody>
        </p:sp>
        <p:sp>
          <p:nvSpPr>
            <p:cNvPr id="28681" name="AutoShape 14"/>
            <p:cNvSpPr>
              <a:spLocks noChangeArrowheads="1"/>
            </p:cNvSpPr>
            <p:nvPr/>
          </p:nvSpPr>
          <p:spPr bwMode="auto">
            <a:xfrm>
              <a:off x="7215841" y="2982601"/>
              <a:ext cx="1500480" cy="290880"/>
            </a:xfrm>
            <a:prstGeom prst="roundRect">
              <a:avLst>
                <a:gd name="adj" fmla="val 49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2452" rIns="81638" bIns="42452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ts val="159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solidFill>
                    <a:srgbClr val="FF0000"/>
                  </a:solidFill>
                  <a:latin typeface="Lucidasans" charset="0"/>
                </a:rPr>
                <a:t>context switch</a:t>
              </a:r>
            </a:p>
          </p:txBody>
        </p:sp>
        <p:sp>
          <p:nvSpPr>
            <p:cNvPr id="28682" name="AutoShape 15"/>
            <p:cNvSpPr>
              <a:spLocks noChangeArrowheads="1"/>
            </p:cNvSpPr>
            <p:nvPr/>
          </p:nvSpPr>
          <p:spPr bwMode="auto">
            <a:xfrm>
              <a:off x="7215841" y="4124521"/>
              <a:ext cx="1500480" cy="290880"/>
            </a:xfrm>
            <a:prstGeom prst="roundRect">
              <a:avLst>
                <a:gd name="adj" fmla="val 49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2452" rIns="81638" bIns="42452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ts val="159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solidFill>
                    <a:srgbClr val="FF0000"/>
                  </a:solidFill>
                  <a:latin typeface="Lucidasans" charset="0"/>
                </a:rPr>
                <a:t>context 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597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Interleaved Execution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The execution of the two threads can be </a:t>
            </a:r>
            <a:r>
              <a:rPr lang="en-GB" altLang="en-US" b="1" i="1" dirty="0">
                <a:solidFill>
                  <a:srgbClr val="2323DC"/>
                </a:solidFill>
                <a:ea typeface="ＭＳ Ｐゴシック" charset="-128"/>
              </a:rPr>
              <a:t>interleaved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Assume </a:t>
            </a:r>
            <a:r>
              <a:rPr lang="en-GB" altLang="en-US" dirty="0" err="1">
                <a:ea typeface="ＭＳ Ｐゴシック" charset="-128"/>
              </a:rPr>
              <a:t>preemptive</a:t>
            </a:r>
            <a:r>
              <a:rPr lang="en-GB" altLang="en-US" dirty="0">
                <a:ea typeface="ＭＳ Ｐゴシック" charset="-128"/>
              </a:rPr>
              <a:t> scheduling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Each thread can context switch after </a:t>
            </a:r>
            <a:r>
              <a:rPr lang="en-GB" altLang="en-US" u="sng" dirty="0">
                <a:solidFill>
                  <a:srgbClr val="2323DC"/>
                </a:solidFill>
                <a:ea typeface="ＭＳ Ｐゴシック" charset="-128"/>
              </a:rPr>
              <a:t>each</a:t>
            </a:r>
            <a:r>
              <a:rPr lang="en-GB" altLang="en-US" dirty="0">
                <a:ea typeface="ＭＳ Ｐゴシック" charset="-128"/>
              </a:rPr>
              <a:t> instruction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We need to worry about the worst-case scenario!</a:t>
            </a: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95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What</a:t>
            </a:r>
            <a:r>
              <a:rPr lang="ja-JP" altLang="en-GB" dirty="0">
                <a:ea typeface="ＭＳ Ｐゴシック" charset="-128"/>
              </a:rPr>
              <a:t>’</a:t>
            </a:r>
            <a:r>
              <a:rPr lang="en-GB" altLang="ja-JP" dirty="0">
                <a:ea typeface="ＭＳ Ｐゴシック" charset="-128"/>
              </a:rPr>
              <a:t>s the account balance after this sequence?</a:t>
            </a:r>
          </a:p>
          <a:p>
            <a:pPr marL="686891" lvl="1">
              <a:lnSpc>
                <a:spcPct val="95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And who's happier, the bank or you???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4587" y="2452774"/>
            <a:ext cx="8200800" cy="2579041"/>
            <a:chOff x="552961" y="2154600"/>
            <a:chExt cx="8200800" cy="2579041"/>
          </a:xfrm>
        </p:grpSpPr>
        <p:sp>
          <p:nvSpPr>
            <p:cNvPr id="30723" name="AutoShape 4"/>
            <p:cNvSpPr>
              <a:spLocks noChangeArrowheads="1"/>
            </p:cNvSpPr>
            <p:nvPr/>
          </p:nvSpPr>
          <p:spPr bwMode="auto">
            <a:xfrm>
              <a:off x="3106081" y="2475721"/>
              <a:ext cx="3824640" cy="591840"/>
            </a:xfrm>
            <a:prstGeom prst="roundRect">
              <a:avLst>
                <a:gd name="adj" fmla="val 241"/>
              </a:avLst>
            </a:prstGeom>
            <a:solidFill>
              <a:srgbClr val="FF9966"/>
            </a:solidFill>
            <a:ln w="126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US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0724" name="Text Box 5"/>
            <p:cNvSpPr txBox="1">
              <a:spLocks noChangeArrowheads="1"/>
            </p:cNvSpPr>
            <p:nvPr/>
          </p:nvSpPr>
          <p:spPr bwMode="auto">
            <a:xfrm>
              <a:off x="3106081" y="2498761"/>
              <a:ext cx="3859200" cy="59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2452" rIns="81638" bIns="42452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6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>
                  <a:latin typeface="Courier New" charset="0"/>
                </a:rPr>
                <a:t>balance = get_balance(account);</a:t>
              </a:r>
            </a:p>
            <a:p>
              <a:pPr eaLnBrk="1">
                <a:lnSpc>
                  <a:spcPct val="99000"/>
                </a:lnSpc>
                <a:spcBef>
                  <a:spcPts val="68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451">
                  <a:latin typeface="Courier New" charset="0"/>
                </a:rPr>
                <a:t>balance -= amount;</a:t>
              </a:r>
            </a:p>
          </p:txBody>
        </p:sp>
        <p:grpSp>
          <p:nvGrpSpPr>
            <p:cNvPr id="30725" name="Group 6"/>
            <p:cNvGrpSpPr>
              <a:grpSpLocks/>
            </p:cNvGrpSpPr>
            <p:nvPr/>
          </p:nvGrpSpPr>
          <p:grpSpPr bwMode="auto">
            <a:xfrm>
              <a:off x="3117601" y="3224521"/>
              <a:ext cx="3811680" cy="1009440"/>
              <a:chOff x="2165" y="2239"/>
              <a:chExt cx="2647" cy="701"/>
            </a:xfrm>
          </p:grpSpPr>
          <p:sp>
            <p:nvSpPr>
              <p:cNvPr id="30739" name="AutoShape 7"/>
              <p:cNvSpPr>
                <a:spLocks noChangeArrowheads="1"/>
              </p:cNvSpPr>
              <p:nvPr/>
            </p:nvSpPr>
            <p:spPr bwMode="auto">
              <a:xfrm>
                <a:off x="2165" y="2239"/>
                <a:ext cx="2648" cy="664"/>
              </a:xfrm>
              <a:prstGeom prst="roundRect">
                <a:avLst>
                  <a:gd name="adj" fmla="val 148"/>
                </a:avLst>
              </a:prstGeom>
              <a:solidFill>
                <a:srgbClr val="CCCCFF"/>
              </a:solidFill>
              <a:ln w="126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lang="en-US" altLang="en-US" sz="2177">
                  <a:solidFill>
                    <a:schemeClr val="bg1"/>
                  </a:solidFill>
                  <a:latin typeface="Bitstream Vera Serif" charset="0"/>
                </a:endParaRPr>
              </a:p>
            </p:txBody>
          </p:sp>
          <p:sp>
            <p:nvSpPr>
              <p:cNvPr id="30740" name="Text Box 8"/>
              <p:cNvSpPr txBox="1">
                <a:spLocks noChangeArrowheads="1"/>
              </p:cNvSpPr>
              <p:nvPr/>
            </p:nvSpPr>
            <p:spPr bwMode="auto">
              <a:xfrm>
                <a:off x="2165" y="2239"/>
                <a:ext cx="2648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1638" tIns="42452" rIns="81638" bIns="42452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6000"/>
                  </a:lnSpc>
                  <a:spcBef>
                    <a:spcPts val="68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>
                    <a:latin typeface="Courier New" charset="0"/>
                  </a:rPr>
                  <a:t>balance = get_balance(account);</a:t>
                </a:r>
              </a:p>
              <a:p>
                <a:pPr eaLnBrk="1">
                  <a:lnSpc>
                    <a:spcPct val="99000"/>
                  </a:lnSpc>
                  <a:spcBef>
                    <a:spcPts val="68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>
                    <a:latin typeface="Courier New" charset="0"/>
                  </a:rPr>
                  <a:t>balance -= amount;</a:t>
                </a:r>
              </a:p>
              <a:p>
                <a:pPr eaLnBrk="1">
                  <a:lnSpc>
                    <a:spcPct val="99000"/>
                  </a:lnSpc>
                  <a:spcBef>
                    <a:spcPts val="68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>
                    <a:latin typeface="Courier New" charset="0"/>
                  </a:rPr>
                  <a:t>put_balance(account, balance);</a:t>
                </a:r>
              </a:p>
            </p:txBody>
          </p:sp>
        </p:grpSp>
        <p:grpSp>
          <p:nvGrpSpPr>
            <p:cNvPr id="30726" name="Group 9"/>
            <p:cNvGrpSpPr>
              <a:grpSpLocks/>
            </p:cNvGrpSpPr>
            <p:nvPr/>
          </p:nvGrpSpPr>
          <p:grpSpPr bwMode="auto">
            <a:xfrm>
              <a:off x="3098880" y="4369321"/>
              <a:ext cx="3818880" cy="364320"/>
              <a:chOff x="2152" y="3034"/>
              <a:chExt cx="2652" cy="253"/>
            </a:xfrm>
          </p:grpSpPr>
          <p:sp>
            <p:nvSpPr>
              <p:cNvPr id="30737" name="AutoShape 10"/>
              <p:cNvSpPr>
                <a:spLocks noChangeArrowheads="1"/>
              </p:cNvSpPr>
              <p:nvPr/>
            </p:nvSpPr>
            <p:spPr bwMode="auto">
              <a:xfrm>
                <a:off x="2152" y="3034"/>
                <a:ext cx="2653" cy="231"/>
              </a:xfrm>
              <a:prstGeom prst="roundRect">
                <a:avLst>
                  <a:gd name="adj" fmla="val 431"/>
                </a:avLst>
              </a:prstGeom>
              <a:solidFill>
                <a:srgbClr val="FF9966"/>
              </a:solidFill>
              <a:ln w="126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endParaRPr lang="en-US" altLang="en-US" sz="2177">
                  <a:solidFill>
                    <a:schemeClr val="bg1"/>
                  </a:solidFill>
                  <a:latin typeface="Bitstream Vera Serif" charset="0"/>
                </a:endParaRPr>
              </a:p>
            </p:txBody>
          </p:sp>
          <p:sp>
            <p:nvSpPr>
              <p:cNvPr id="30738" name="Text Box 11"/>
              <p:cNvSpPr txBox="1">
                <a:spLocks noChangeArrowheads="1"/>
              </p:cNvSpPr>
              <p:nvPr/>
            </p:nvSpPr>
            <p:spPr bwMode="auto">
              <a:xfrm>
                <a:off x="2152" y="3057"/>
                <a:ext cx="265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1638" tIns="42452" rIns="81638" bIns="42452"/>
              <a:lstStyle>
                <a:lvl1pPr>
                  <a:lnSpc>
                    <a:spcPct val="86000"/>
                  </a:lnSpc>
                  <a:spcBef>
                    <a:spcPts val="2313"/>
                  </a:spcBef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i="1">
                    <a:solidFill>
                      <a:srgbClr val="2300DC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lnSpc>
                    <a:spcPct val="86000"/>
                  </a:lnSpc>
                  <a:spcAft>
                    <a:spcPts val="575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lnSpc>
                    <a:spcPct val="86000"/>
                  </a:lnSpc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993333"/>
                  </a:buClr>
                  <a:buSzPct val="45000"/>
                  <a:buFont typeface="Wingdings" charset="2"/>
                  <a:buChar char="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>
                  <a:lnSpc>
                    <a:spcPct val="96000"/>
                  </a:lnSpc>
                  <a:spcBef>
                    <a:spcPts val="136"/>
                  </a:spcBef>
                  <a:spcAft>
                    <a:spcPct val="0"/>
                  </a:spcAft>
                  <a:buClr>
                    <a:srgbClr val="000000"/>
                  </a:buClr>
                </a:pPr>
                <a:r>
                  <a:rPr lang="en-GB" altLang="en-US" sz="1451">
                    <a:latin typeface="Courier New" charset="0"/>
                  </a:rPr>
                  <a:t>put_balance(account, balance);</a:t>
                </a:r>
              </a:p>
            </p:txBody>
          </p:sp>
        </p:grpSp>
        <p:sp>
          <p:nvSpPr>
            <p:cNvPr id="30727" name="Line 12"/>
            <p:cNvSpPr>
              <a:spLocks noChangeShapeType="1"/>
            </p:cNvSpPr>
            <p:nvPr/>
          </p:nvSpPr>
          <p:spPr bwMode="auto">
            <a:xfrm>
              <a:off x="2754721" y="2498761"/>
              <a:ext cx="1440" cy="2024640"/>
            </a:xfrm>
            <a:prstGeom prst="line">
              <a:avLst/>
            </a:prstGeom>
            <a:noFill/>
            <a:ln w="2736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/>
            </a:p>
          </p:txBody>
        </p:sp>
        <p:sp>
          <p:nvSpPr>
            <p:cNvPr id="30728" name="AutoShape 13"/>
            <p:cNvSpPr>
              <a:spLocks noChangeArrowheads="1"/>
            </p:cNvSpPr>
            <p:nvPr/>
          </p:nvSpPr>
          <p:spPr bwMode="auto">
            <a:xfrm>
              <a:off x="552961" y="2886120"/>
              <a:ext cx="2057760" cy="622080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8" tIns="42452" rIns="81638" bIns="42452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>
                <a:lnSpc>
                  <a:spcPct val="90000"/>
                </a:lnSpc>
                <a:spcBef>
                  <a:spcPts val="159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solidFill>
                    <a:srgbClr val="FF0000"/>
                  </a:solidFill>
                  <a:latin typeface="Lucidasans" charset="0"/>
                </a:rPr>
                <a:t>Execution sequence</a:t>
              </a:r>
            </a:p>
            <a:p>
              <a:pPr algn="ctr" eaLnBrk="1">
                <a:lnSpc>
                  <a:spcPct val="90000"/>
                </a:lnSpc>
                <a:spcBef>
                  <a:spcPts val="159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GB" altLang="en-US" sz="1633">
                  <a:solidFill>
                    <a:srgbClr val="FF0000"/>
                  </a:solidFill>
                  <a:latin typeface="Lucidasans" charset="0"/>
                </a:rPr>
                <a:t>as seen by CPU</a:t>
              </a:r>
            </a:p>
          </p:txBody>
        </p:sp>
        <p:sp>
          <p:nvSpPr>
            <p:cNvPr id="30729" name="AutoShape 14"/>
            <p:cNvSpPr>
              <a:spLocks noChangeArrowheads="1"/>
            </p:cNvSpPr>
            <p:nvPr/>
          </p:nvSpPr>
          <p:spPr bwMode="auto">
            <a:xfrm>
              <a:off x="7215841" y="2982601"/>
              <a:ext cx="217440" cy="290880"/>
            </a:xfrm>
            <a:prstGeom prst="roundRect">
              <a:avLst>
                <a:gd name="adj" fmla="val 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US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30730" name="AutoShape 15"/>
            <p:cNvSpPr>
              <a:spLocks noChangeArrowheads="1"/>
            </p:cNvSpPr>
            <p:nvPr/>
          </p:nvSpPr>
          <p:spPr bwMode="auto">
            <a:xfrm>
              <a:off x="7215841" y="4124521"/>
              <a:ext cx="1500480" cy="290880"/>
            </a:xfrm>
            <a:prstGeom prst="roundRect">
              <a:avLst>
                <a:gd name="adj" fmla="val 49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endParaRPr lang="en-US" altLang="en-US" sz="2177">
                <a:solidFill>
                  <a:schemeClr val="bg1"/>
                </a:solidFill>
                <a:latin typeface="Bitstream Vera Serif" charset="0"/>
              </a:endParaRPr>
            </a:p>
          </p:txBody>
        </p:sp>
        <p:sp>
          <p:nvSpPr>
            <p:cNvPr id="186384" name="Text Box 16"/>
            <p:cNvSpPr txBox="1">
              <a:spLocks noChangeArrowheads="1"/>
            </p:cNvSpPr>
            <p:nvPr/>
          </p:nvSpPr>
          <p:spPr bwMode="auto">
            <a:xfrm>
              <a:off x="7007041" y="2154600"/>
              <a:ext cx="1591200" cy="24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633">
                  <a:solidFill>
                    <a:srgbClr val="2323DC"/>
                  </a:solidFill>
                  <a:latin typeface="Luxi Sans" charset="0"/>
                </a:rPr>
                <a:t>Balance = 1000TL</a:t>
              </a:r>
            </a:p>
          </p:txBody>
        </p:sp>
        <p:sp>
          <p:nvSpPr>
            <p:cNvPr id="186385" name="Text Box 17"/>
            <p:cNvSpPr txBox="1">
              <a:spLocks noChangeArrowheads="1"/>
            </p:cNvSpPr>
            <p:nvPr/>
          </p:nvSpPr>
          <p:spPr bwMode="auto">
            <a:xfrm>
              <a:off x="7007041" y="3918601"/>
              <a:ext cx="1591200" cy="24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633">
                  <a:solidFill>
                    <a:srgbClr val="2323DC"/>
                  </a:solidFill>
                  <a:latin typeface="Luxi Sans" charset="0"/>
                </a:rPr>
                <a:t>Balance = 900TL</a:t>
              </a:r>
            </a:p>
          </p:txBody>
        </p:sp>
        <p:sp>
          <p:nvSpPr>
            <p:cNvPr id="186386" name="Text Box 18"/>
            <p:cNvSpPr txBox="1">
              <a:spLocks noChangeArrowheads="1"/>
            </p:cNvSpPr>
            <p:nvPr/>
          </p:nvSpPr>
          <p:spPr bwMode="auto">
            <a:xfrm>
              <a:off x="7007041" y="4408201"/>
              <a:ext cx="1746720" cy="26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633">
                  <a:solidFill>
                    <a:srgbClr val="FF3333"/>
                  </a:solidFill>
                  <a:latin typeface="Luxi Sans" charset="0"/>
                </a:rPr>
                <a:t>Balance = 900TL!</a:t>
              </a:r>
            </a:p>
          </p:txBody>
        </p:sp>
        <p:sp>
          <p:nvSpPr>
            <p:cNvPr id="186387" name="Text Box 19"/>
            <p:cNvSpPr txBox="1">
              <a:spLocks noChangeArrowheads="1"/>
            </p:cNvSpPr>
            <p:nvPr/>
          </p:nvSpPr>
          <p:spPr bwMode="auto">
            <a:xfrm>
              <a:off x="5326561" y="2782440"/>
              <a:ext cx="1340640" cy="24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633">
                  <a:solidFill>
                    <a:srgbClr val="2323DC"/>
                  </a:solidFill>
                  <a:latin typeface="Luxi Sans" charset="0"/>
                </a:rPr>
                <a:t>Local = 900TL</a:t>
              </a:r>
            </a:p>
          </p:txBody>
        </p:sp>
        <p:sp>
          <p:nvSpPr>
            <p:cNvPr id="186388" name="Text Box 20"/>
            <p:cNvSpPr txBox="1">
              <a:spLocks noChangeArrowheads="1"/>
            </p:cNvSpPr>
            <p:nvPr/>
          </p:nvSpPr>
          <p:spPr bwMode="auto">
            <a:xfrm>
              <a:off x="5326561" y="3532681"/>
              <a:ext cx="1340640" cy="24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lnSpc>
                  <a:spcPct val="86000"/>
                </a:lnSpc>
                <a:spcBef>
                  <a:spcPts val="2313"/>
                </a:spcBef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i="1">
                  <a:solidFill>
                    <a:srgbClr val="2300DC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lnSpc>
                  <a:spcPct val="86000"/>
                </a:lnSpc>
                <a:spcAft>
                  <a:spcPts val="575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lnSpc>
                  <a:spcPct val="86000"/>
                </a:lnSpc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993333"/>
                </a:buClr>
                <a:buSzPct val="45000"/>
                <a:buFont typeface="Wingdings" charset="2"/>
                <a:buChar char="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StarSymbol" charset="0"/>
                <a:buNone/>
              </a:pPr>
              <a:r>
                <a:rPr lang="en-GB" altLang="en-US" sz="1633">
                  <a:solidFill>
                    <a:srgbClr val="2323DC"/>
                  </a:solidFill>
                  <a:latin typeface="Luxi Sans" charset="0"/>
                </a:rPr>
                <a:t>Local = 900TL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2958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Race Conditions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62084">
              <a:lnSpc>
                <a:spcPct val="120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US" altLang="en-US" dirty="0">
                <a:ea typeface="ＭＳ Ｐゴシック" charset="-128"/>
              </a:rPr>
              <a:t>A </a:t>
            </a:r>
            <a:r>
              <a:rPr lang="en-US" altLang="en-US" i="1" dirty="0">
                <a:solidFill>
                  <a:srgbClr val="C00000"/>
                </a:solidFill>
                <a:ea typeface="ＭＳ Ｐゴシック" charset="-128"/>
              </a:rPr>
              <a:t>race</a:t>
            </a:r>
            <a:r>
              <a:rPr lang="en-US" altLang="en-US" i="1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occurs when correctness of the program depends on one thread reaching point x before another thread reaches point </a:t>
            </a:r>
            <a:r>
              <a:rPr lang="en-US" altLang="en-US" dirty="0" smtClean="0">
                <a:ea typeface="ＭＳ Ｐゴシック" charset="-128"/>
              </a:rPr>
              <a:t>y</a:t>
            </a:r>
            <a:endParaRPr lang="en-GB" altLang="en-US" dirty="0">
              <a:ea typeface="ＭＳ Ｐゴシック" charset="-128"/>
            </a:endParaRPr>
          </a:p>
          <a:p>
            <a:pPr marL="262084">
              <a:lnSpc>
                <a:spcPct val="120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The problem is that two concurrent threads access a shared resource without any </a:t>
            </a:r>
            <a:r>
              <a:rPr lang="en-GB" altLang="en-US" dirty="0">
                <a:solidFill>
                  <a:srgbClr val="993333"/>
                </a:solidFill>
                <a:ea typeface="ＭＳ Ｐゴシック" charset="-128"/>
              </a:rPr>
              <a:t>synchronization</a:t>
            </a:r>
          </a:p>
          <a:p>
            <a:pPr marL="686891" lvl="1">
              <a:lnSpc>
                <a:spcPct val="120000"/>
              </a:lnSpc>
              <a:spcBef>
                <a:spcPts val="45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This is called a </a:t>
            </a:r>
            <a:r>
              <a:rPr lang="en-GB" altLang="en-US" b="1" i="1" dirty="0">
                <a:solidFill>
                  <a:srgbClr val="993333"/>
                </a:solidFill>
                <a:ea typeface="ＭＳ Ｐゴシック" charset="-128"/>
              </a:rPr>
              <a:t>race condition</a:t>
            </a:r>
          </a:p>
          <a:p>
            <a:pPr marL="686891" lvl="1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The result of the concurrent access is non-deterministic</a:t>
            </a:r>
          </a:p>
          <a:p>
            <a:pPr marL="686891" lvl="1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Result depends on:</a:t>
            </a:r>
          </a:p>
          <a:p>
            <a:pPr marL="1143377" lvl="2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Timing</a:t>
            </a:r>
          </a:p>
          <a:p>
            <a:pPr marL="1143377" lvl="2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When context switches occurred</a:t>
            </a:r>
          </a:p>
          <a:p>
            <a:pPr marL="1143377" lvl="2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Which thread ran at context switch</a:t>
            </a:r>
          </a:p>
          <a:p>
            <a:pPr marL="1143377" lvl="2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What the threads were doing</a:t>
            </a:r>
          </a:p>
          <a:p>
            <a:pPr marL="262084">
              <a:lnSpc>
                <a:spcPct val="120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We need mechanisms for controlling access to shared resources in the face of concurrency</a:t>
            </a:r>
          </a:p>
          <a:p>
            <a:pPr marL="686891" lvl="1">
              <a:lnSpc>
                <a:spcPct val="120000"/>
              </a:lnSpc>
              <a:spcBef>
                <a:spcPts val="45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This allows us to reason about the operation of programs</a:t>
            </a:r>
          </a:p>
          <a:p>
            <a:pPr marL="686891" lvl="1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Essentially, we want to </a:t>
            </a:r>
            <a:r>
              <a:rPr lang="en-GB" altLang="en-US" dirty="0">
                <a:solidFill>
                  <a:srgbClr val="993333"/>
                </a:solidFill>
                <a:ea typeface="ＭＳ Ｐゴシック" charset="-128"/>
              </a:rPr>
              <a:t>re-introduce determinism</a:t>
            </a:r>
            <a:r>
              <a:rPr lang="en-GB" altLang="en-US" dirty="0">
                <a:ea typeface="ＭＳ Ｐゴシック" charset="-128"/>
              </a:rPr>
              <a:t> into the thread's execution</a:t>
            </a:r>
          </a:p>
          <a:p>
            <a:pPr marL="262084">
              <a:lnSpc>
                <a:spcPct val="120000"/>
              </a:lnSpc>
              <a:spcBef>
                <a:spcPts val="54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Synchronization is necessary for any shared data structure</a:t>
            </a:r>
          </a:p>
          <a:p>
            <a:pPr marL="686891" lvl="1">
              <a:lnSpc>
                <a:spcPct val="120000"/>
              </a:lnSpc>
              <a:spcBef>
                <a:spcPts val="454"/>
              </a:spcBef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buffers, queues, lists, hash tables, …</a:t>
            </a:r>
          </a:p>
        </p:txBody>
      </p:sp>
    </p:spTree>
    <p:extLst>
      <p:ext uri="{BB962C8B-B14F-4D97-AF65-F5344CB8AC3E}">
        <p14:creationId xmlns:p14="http://schemas.microsoft.com/office/powerpoint/2010/main" val="987832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>
                <a:ea typeface="ＭＳ Ｐゴシック" charset="-128"/>
              </a:rPr>
              <a:t>Which resources are shared?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262084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Local variables in a function are not shared</a:t>
            </a:r>
          </a:p>
          <a:p>
            <a:pPr marL="686891" lvl="1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They exist on the stack, and each thread has its own stack</a:t>
            </a:r>
          </a:p>
          <a:p>
            <a:pPr marL="686891" lvl="1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You can't safely pass a pointer from a local variable to another thread</a:t>
            </a:r>
          </a:p>
          <a:p>
            <a:pPr marL="1143377" lvl="2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Why?</a:t>
            </a:r>
          </a:p>
          <a:p>
            <a:pPr marL="262084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Global variables </a:t>
            </a:r>
            <a:r>
              <a:rPr lang="en-GB" altLang="en-US" i="1" dirty="0">
                <a:ea typeface="ＭＳ Ｐゴシック" charset="-128"/>
              </a:rPr>
              <a:t>are</a:t>
            </a:r>
            <a:r>
              <a:rPr lang="en-GB" altLang="en-US" dirty="0">
                <a:ea typeface="ＭＳ Ｐゴシック" charset="-128"/>
              </a:rPr>
              <a:t> shared</a:t>
            </a:r>
          </a:p>
          <a:p>
            <a:pPr marL="686891" lvl="1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Stored in static data portion of the address space</a:t>
            </a:r>
          </a:p>
          <a:p>
            <a:pPr marL="686891" lvl="1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Accessible by any thread</a:t>
            </a:r>
          </a:p>
          <a:p>
            <a:pPr marL="262084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Dynamically-allocated data is shared</a:t>
            </a:r>
          </a:p>
          <a:p>
            <a:pPr marL="686891" lvl="1">
              <a:lnSpc>
                <a:spcPct val="120000"/>
              </a:lnSpc>
              <a:tabLst>
                <a:tab pos="262084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  <a:tab pos="8536446" algn="l"/>
              </a:tabLst>
            </a:pPr>
            <a:r>
              <a:rPr lang="en-GB" altLang="en-US" dirty="0">
                <a:ea typeface="ＭＳ Ｐゴシック" charset="-128"/>
              </a:rPr>
              <a:t>Stored in the heap, accessible by any thread</a:t>
            </a:r>
          </a:p>
        </p:txBody>
      </p:sp>
      <p:sp>
        <p:nvSpPr>
          <p:cNvPr id="34819" name="AutoShape 4"/>
          <p:cNvSpPr>
            <a:spLocks noChangeArrowheads="1"/>
          </p:cNvSpPr>
          <p:nvPr/>
        </p:nvSpPr>
        <p:spPr bwMode="auto">
          <a:xfrm>
            <a:off x="6265441" y="1804681"/>
            <a:ext cx="2204640" cy="341280"/>
          </a:xfrm>
          <a:prstGeom prst="roundRect">
            <a:avLst>
              <a:gd name="adj" fmla="val 421"/>
            </a:avLst>
          </a:prstGeom>
          <a:solidFill>
            <a:srgbClr val="E6E6E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820" name="Line 5"/>
          <p:cNvSpPr>
            <a:spLocks noChangeShapeType="1"/>
          </p:cNvSpPr>
          <p:nvPr/>
        </p:nvSpPr>
        <p:spPr bwMode="auto">
          <a:xfrm>
            <a:off x="7377121" y="2359080"/>
            <a:ext cx="1440" cy="21312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821" name="Line 6"/>
          <p:cNvSpPr>
            <a:spLocks noChangeShapeType="1"/>
          </p:cNvSpPr>
          <p:nvPr/>
        </p:nvSpPr>
        <p:spPr bwMode="auto">
          <a:xfrm flipV="1">
            <a:off x="7377121" y="3603241"/>
            <a:ext cx="1440" cy="2808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822" name="AutoShape 7"/>
          <p:cNvSpPr>
            <a:spLocks noChangeArrowheads="1"/>
          </p:cNvSpPr>
          <p:nvPr/>
        </p:nvSpPr>
        <p:spPr bwMode="auto">
          <a:xfrm>
            <a:off x="6265441" y="1807561"/>
            <a:ext cx="2204640" cy="4165920"/>
          </a:xfrm>
          <a:prstGeom prst="roundRect">
            <a:avLst>
              <a:gd name="adj" fmla="val 65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823" name="AutoShape 8"/>
          <p:cNvSpPr>
            <a:spLocks noChangeArrowheads="1"/>
          </p:cNvSpPr>
          <p:nvPr/>
        </p:nvSpPr>
        <p:spPr bwMode="auto">
          <a:xfrm>
            <a:off x="6265441" y="2145960"/>
            <a:ext cx="2204640" cy="264960"/>
          </a:xfrm>
          <a:prstGeom prst="roundRect">
            <a:avLst>
              <a:gd name="adj" fmla="val 542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824" name="AutoShape 9"/>
          <p:cNvSpPr>
            <a:spLocks noChangeArrowheads="1"/>
          </p:cNvSpPr>
          <p:nvPr/>
        </p:nvSpPr>
        <p:spPr bwMode="auto">
          <a:xfrm>
            <a:off x="6265441" y="5472360"/>
            <a:ext cx="2204640" cy="501120"/>
          </a:xfrm>
          <a:prstGeom prst="roundRect">
            <a:avLst>
              <a:gd name="adj" fmla="val 287"/>
            </a:avLst>
          </a:prstGeom>
          <a:solidFill>
            <a:srgbClr val="CC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825" name="AutoShape 10"/>
          <p:cNvSpPr>
            <a:spLocks noChangeArrowheads="1"/>
          </p:cNvSpPr>
          <p:nvPr/>
        </p:nvSpPr>
        <p:spPr bwMode="auto">
          <a:xfrm>
            <a:off x="6265441" y="4959720"/>
            <a:ext cx="2204640" cy="512640"/>
          </a:xfrm>
          <a:prstGeom prst="roundRect">
            <a:avLst>
              <a:gd name="adj" fmla="val 278"/>
            </a:avLst>
          </a:prstGeom>
          <a:solidFill>
            <a:srgbClr val="FFCC99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826" name="AutoShape 11"/>
          <p:cNvSpPr>
            <a:spLocks noChangeArrowheads="1"/>
          </p:cNvSpPr>
          <p:nvPr/>
        </p:nvSpPr>
        <p:spPr bwMode="auto">
          <a:xfrm>
            <a:off x="6265441" y="3873961"/>
            <a:ext cx="2204640" cy="534240"/>
          </a:xfrm>
          <a:prstGeom prst="roundRect">
            <a:avLst>
              <a:gd name="adj" fmla="val 269"/>
            </a:avLst>
          </a:prstGeom>
          <a:solidFill>
            <a:srgbClr val="B3B3B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827" name="Text Box 12"/>
          <p:cNvSpPr txBox="1">
            <a:spLocks noChangeArrowheads="1"/>
          </p:cNvSpPr>
          <p:nvPr/>
        </p:nvSpPr>
        <p:spPr bwMode="auto">
          <a:xfrm>
            <a:off x="6536161" y="2150281"/>
            <a:ext cx="175968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Stack for thread 0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7122241" y="4020840"/>
            <a:ext cx="53280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Heap</a:t>
            </a:r>
          </a:p>
        </p:txBody>
      </p:sp>
      <p:sp>
        <p:nvSpPr>
          <p:cNvPr id="34829" name="Text Box 14"/>
          <p:cNvSpPr txBox="1">
            <a:spLocks noChangeArrowheads="1"/>
          </p:cNvSpPr>
          <p:nvPr/>
        </p:nvSpPr>
        <p:spPr bwMode="auto">
          <a:xfrm>
            <a:off x="6641281" y="4974121"/>
            <a:ext cx="1494720" cy="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Initialized vars</a:t>
            </a:r>
          </a:p>
          <a:p>
            <a:pPr algn="ctr"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(data segment)</a:t>
            </a:r>
          </a:p>
        </p:txBody>
      </p:sp>
      <p:sp>
        <p:nvSpPr>
          <p:cNvPr id="34830" name="Text Box 15"/>
          <p:cNvSpPr txBox="1">
            <a:spLocks noChangeArrowheads="1"/>
          </p:cNvSpPr>
          <p:nvPr/>
        </p:nvSpPr>
        <p:spPr bwMode="auto">
          <a:xfrm>
            <a:off x="6706081" y="5493961"/>
            <a:ext cx="1442880" cy="48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Code</a:t>
            </a:r>
          </a:p>
          <a:p>
            <a:pPr algn="ctr"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(text segment)</a:t>
            </a:r>
          </a:p>
        </p:txBody>
      </p:sp>
      <p:sp>
        <p:nvSpPr>
          <p:cNvPr id="34831" name="AutoShape 16"/>
          <p:cNvSpPr>
            <a:spLocks noChangeArrowheads="1"/>
          </p:cNvSpPr>
          <p:nvPr/>
        </p:nvSpPr>
        <p:spPr bwMode="auto">
          <a:xfrm>
            <a:off x="6265441" y="4395241"/>
            <a:ext cx="2204640" cy="565920"/>
          </a:xfrm>
          <a:prstGeom prst="roundRect">
            <a:avLst>
              <a:gd name="adj" fmla="val 255"/>
            </a:avLst>
          </a:prstGeom>
          <a:solidFill>
            <a:srgbClr val="99CCFF"/>
          </a:solidFill>
          <a:ln w="9360">
            <a:solidFill>
              <a:srgbClr val="993333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832" name="Text Box 17"/>
          <p:cNvSpPr txBox="1">
            <a:spLocks noChangeArrowheads="1"/>
          </p:cNvSpPr>
          <p:nvPr/>
        </p:nvSpPr>
        <p:spPr bwMode="auto">
          <a:xfrm>
            <a:off x="6534721" y="4452841"/>
            <a:ext cx="1755360" cy="48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Uninitialized vars</a:t>
            </a:r>
          </a:p>
          <a:p>
            <a:pPr algn="ctr"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(BSS segment)</a:t>
            </a:r>
          </a:p>
        </p:txBody>
      </p:sp>
      <p:sp>
        <p:nvSpPr>
          <p:cNvPr id="34833" name="Line 18"/>
          <p:cNvSpPr>
            <a:spLocks noChangeShapeType="1"/>
          </p:cNvSpPr>
          <p:nvPr/>
        </p:nvSpPr>
        <p:spPr bwMode="auto">
          <a:xfrm>
            <a:off x="7377121" y="2815561"/>
            <a:ext cx="1440" cy="21312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834" name="AutoShape 19"/>
          <p:cNvSpPr>
            <a:spLocks noChangeArrowheads="1"/>
          </p:cNvSpPr>
          <p:nvPr/>
        </p:nvSpPr>
        <p:spPr bwMode="auto">
          <a:xfrm>
            <a:off x="6265441" y="2612521"/>
            <a:ext cx="2204640" cy="254880"/>
          </a:xfrm>
          <a:prstGeom prst="roundRect">
            <a:avLst>
              <a:gd name="adj" fmla="val 56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835" name="Text Box 20"/>
          <p:cNvSpPr txBox="1">
            <a:spLocks noChangeArrowheads="1"/>
          </p:cNvSpPr>
          <p:nvPr/>
        </p:nvSpPr>
        <p:spPr bwMode="auto">
          <a:xfrm>
            <a:off x="6536161" y="2608201"/>
            <a:ext cx="174960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Stack for thread 1</a:t>
            </a:r>
          </a:p>
        </p:txBody>
      </p:sp>
      <p:sp>
        <p:nvSpPr>
          <p:cNvPr id="34836" name="Line 21"/>
          <p:cNvSpPr>
            <a:spLocks noChangeShapeType="1"/>
          </p:cNvSpPr>
          <p:nvPr/>
        </p:nvSpPr>
        <p:spPr bwMode="auto">
          <a:xfrm>
            <a:off x="7377121" y="3273481"/>
            <a:ext cx="1440" cy="21312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177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837" name="AutoShape 22"/>
          <p:cNvSpPr>
            <a:spLocks noChangeArrowheads="1"/>
          </p:cNvSpPr>
          <p:nvPr/>
        </p:nvSpPr>
        <p:spPr bwMode="auto">
          <a:xfrm>
            <a:off x="6265441" y="3069001"/>
            <a:ext cx="2204640" cy="254880"/>
          </a:xfrm>
          <a:prstGeom prst="roundRect">
            <a:avLst>
              <a:gd name="adj" fmla="val 56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177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838" name="Text Box 23"/>
          <p:cNvSpPr txBox="1">
            <a:spLocks noChangeArrowheads="1"/>
          </p:cNvSpPr>
          <p:nvPr/>
        </p:nvSpPr>
        <p:spPr bwMode="auto">
          <a:xfrm>
            <a:off x="6536161" y="3064680"/>
            <a:ext cx="174960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Stack for thread 2</a:t>
            </a:r>
          </a:p>
        </p:txBody>
      </p:sp>
      <p:sp>
        <p:nvSpPr>
          <p:cNvPr id="34839" name="Text Box 24"/>
          <p:cNvSpPr txBox="1">
            <a:spLocks noChangeArrowheads="1"/>
          </p:cNvSpPr>
          <p:nvPr/>
        </p:nvSpPr>
        <p:spPr bwMode="auto">
          <a:xfrm>
            <a:off x="6501601" y="1830601"/>
            <a:ext cx="181296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latin typeface="Calibri" charset="0"/>
                <a:ea typeface="Calibri" charset="0"/>
                <a:cs typeface="Calibri" charset="0"/>
              </a:rPr>
              <a:t>(Reserved for OS)</a:t>
            </a:r>
          </a:p>
        </p:txBody>
      </p:sp>
      <p:cxnSp>
        <p:nvCxnSpPr>
          <p:cNvPr id="34840" name="AutoShape 25"/>
          <p:cNvCxnSpPr>
            <a:cxnSpLocks noChangeShapeType="1"/>
            <a:stCxn id="34826" idx="1"/>
            <a:endCxn id="34824" idx="1"/>
          </p:cNvCxnSpPr>
          <p:nvPr/>
        </p:nvCxnSpPr>
        <p:spPr bwMode="auto">
          <a:xfrm>
            <a:off x="6265441" y="4140361"/>
            <a:ext cx="1440" cy="1582560"/>
          </a:xfrm>
          <a:prstGeom prst="bentConnector3">
            <a:avLst>
              <a:gd name="adj1" fmla="val 50000"/>
            </a:avLst>
          </a:prstGeom>
          <a:noFill/>
          <a:ln w="36720">
            <a:solidFill>
              <a:srgbClr val="FF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1" name="AutoShape 26"/>
          <p:cNvCxnSpPr>
            <a:cxnSpLocks noChangeShapeType="1"/>
            <a:stCxn id="34823" idx="1"/>
            <a:endCxn id="34837" idx="1"/>
          </p:cNvCxnSpPr>
          <p:nvPr/>
        </p:nvCxnSpPr>
        <p:spPr bwMode="auto">
          <a:xfrm>
            <a:off x="6265441" y="2278441"/>
            <a:ext cx="1440" cy="918720"/>
          </a:xfrm>
          <a:prstGeom prst="bentConnector3">
            <a:avLst>
              <a:gd name="adj1" fmla="val 50000"/>
            </a:avLst>
          </a:prstGeom>
          <a:noFill/>
          <a:ln w="36720">
            <a:solidFill>
              <a:srgbClr val="FF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2" name="Text Box 27"/>
          <p:cNvSpPr txBox="1">
            <a:spLocks noChangeArrowheads="1"/>
          </p:cNvSpPr>
          <p:nvPr/>
        </p:nvSpPr>
        <p:spPr bwMode="auto">
          <a:xfrm>
            <a:off x="5522401" y="3835081"/>
            <a:ext cx="676800" cy="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633">
                <a:solidFill>
                  <a:srgbClr val="FF3333"/>
                </a:solidFill>
                <a:latin typeface="Calibri" charset="0"/>
                <a:ea typeface="Calibri" charset="0"/>
                <a:cs typeface="Calibri" charset="0"/>
              </a:rPr>
              <a:t>Shared</a:t>
            </a:r>
          </a:p>
        </p:txBody>
      </p:sp>
      <p:sp>
        <p:nvSpPr>
          <p:cNvPr id="34843" name="Text Box 28"/>
          <p:cNvSpPr txBox="1">
            <a:spLocks noChangeArrowheads="1"/>
          </p:cNvSpPr>
          <p:nvPr/>
        </p:nvSpPr>
        <p:spPr bwMode="auto">
          <a:xfrm>
            <a:off x="5307840" y="2020681"/>
            <a:ext cx="875520" cy="21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lnSpc>
                <a:spcPct val="86000"/>
              </a:lnSpc>
              <a:spcBef>
                <a:spcPts val="2313"/>
              </a:spcBef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1">
                <a:solidFill>
                  <a:srgbClr val="2300DC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lnSpc>
                <a:spcPct val="86000"/>
              </a:lnSpc>
              <a:spcAft>
                <a:spcPts val="575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lnSpc>
                <a:spcPct val="86000"/>
              </a:lnSpc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86000"/>
              </a:lnSpc>
              <a:spcBef>
                <a:spcPct val="0"/>
              </a:spcBef>
              <a:spcAft>
                <a:spcPts val="288"/>
              </a:spcAft>
              <a:buClr>
                <a:srgbClr val="993333"/>
              </a:buClr>
              <a:buSzPct val="45000"/>
              <a:buFont typeface="Wingdings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StarSymbol" charset="0"/>
              <a:buNone/>
            </a:pPr>
            <a:r>
              <a:rPr lang="en-GB" altLang="en-US" sz="1451">
                <a:solidFill>
                  <a:srgbClr val="FF3333"/>
                </a:solidFill>
                <a:latin typeface="Calibri" charset="0"/>
                <a:ea typeface="Calibri" charset="0"/>
                <a:cs typeface="Calibri" charset="0"/>
              </a:rPr>
              <a:t>Unshared</a:t>
            </a:r>
          </a:p>
        </p:txBody>
      </p:sp>
    </p:spTree>
    <p:extLst>
      <p:ext uri="{BB962C8B-B14F-4D97-AF65-F5344CB8AC3E}">
        <p14:creationId xmlns:p14="http://schemas.microsoft.com/office/powerpoint/2010/main" val="2116011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3616</Words>
  <Application>Microsoft Macintosh PowerPoint</Application>
  <PresentationFormat>On-screen Show (4:3)</PresentationFormat>
  <Paragraphs>947</Paragraphs>
  <Slides>48</Slides>
  <Notes>41</Notes>
  <HiddenSlides>2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4" baseType="lpstr">
      <vt:lpstr>Arial Narrow</vt:lpstr>
      <vt:lpstr>Bitstream Vera Serif</vt:lpstr>
      <vt:lpstr>Calibri</vt:lpstr>
      <vt:lpstr>Courier</vt:lpstr>
      <vt:lpstr>Courier New</vt:lpstr>
      <vt:lpstr>Lucidasans</vt:lpstr>
      <vt:lpstr>Luxi Sans</vt:lpstr>
      <vt:lpstr>MS Gothic</vt:lpstr>
      <vt:lpstr>ＭＳ Ｐゴシック</vt:lpstr>
      <vt:lpstr>StarSymbol</vt:lpstr>
      <vt:lpstr>Tahoma</vt:lpstr>
      <vt:lpstr>Times New Roman</vt:lpstr>
      <vt:lpstr>Wingdings</vt:lpstr>
      <vt:lpstr>Wingdings 2</vt:lpstr>
      <vt:lpstr>Arial</vt:lpstr>
      <vt:lpstr>template2007</vt:lpstr>
      <vt:lpstr>Synchronization</vt:lpstr>
      <vt:lpstr>Synchronization</vt:lpstr>
      <vt:lpstr>Shared Resources</vt:lpstr>
      <vt:lpstr>Shared Variable Example</vt:lpstr>
      <vt:lpstr>Example continued</vt:lpstr>
      <vt:lpstr>Interleaved Execution</vt:lpstr>
      <vt:lpstr>Interleaved Execution</vt:lpstr>
      <vt:lpstr>Race Conditions</vt:lpstr>
      <vt:lpstr>Which resources are shared?</vt:lpstr>
      <vt:lpstr>Mutual Exclusion</vt:lpstr>
      <vt:lpstr>Mutual Exclusion</vt:lpstr>
      <vt:lpstr>Mutual Exclusion</vt:lpstr>
      <vt:lpstr>Critical Section Requirements</vt:lpstr>
      <vt:lpstr>Locks</vt:lpstr>
      <vt:lpstr>Using Locks</vt:lpstr>
      <vt:lpstr>Execution with Locks</vt:lpstr>
      <vt:lpstr>Spinlocks</vt:lpstr>
      <vt:lpstr>Implementing Spinlocks</vt:lpstr>
      <vt:lpstr>Implementing Spinlocks</vt:lpstr>
      <vt:lpstr>spinlock example - race </vt:lpstr>
      <vt:lpstr>spinlock example - race</vt:lpstr>
      <vt:lpstr>Implementing Spinlocks</vt:lpstr>
      <vt:lpstr>Disabling Interrupts</vt:lpstr>
      <vt:lpstr>Disabling Interrupts</vt:lpstr>
      <vt:lpstr>x86: cmpxchg—Compare and Exchange</vt:lpstr>
      <vt:lpstr>Implementing spinlocks in x86</vt:lpstr>
      <vt:lpstr>spinlock example – no race</vt:lpstr>
      <vt:lpstr>Assembler Instructions with C Expression Operands </vt:lpstr>
      <vt:lpstr>spinlock example - cmpxchg</vt:lpstr>
      <vt:lpstr>Problems with spinlocks</vt:lpstr>
      <vt:lpstr>Peterson’s Algorithm (for two threads/processes)</vt:lpstr>
      <vt:lpstr>Peterson’s Algorithm</vt:lpstr>
      <vt:lpstr>Peterson’s Algorithm</vt:lpstr>
      <vt:lpstr>Peterson’s Algorithm</vt:lpstr>
      <vt:lpstr>Peterson’s Algorithm - discussion</vt:lpstr>
      <vt:lpstr>Peterson’s Algorithm - discussion</vt:lpstr>
      <vt:lpstr>Peterson’s Algorithm - discussion</vt:lpstr>
      <vt:lpstr>Mutexes – Blocking Locks</vt:lpstr>
      <vt:lpstr>Mutexes – Blocking Locks</vt:lpstr>
      <vt:lpstr>Mutexes – Blocking Locks</vt:lpstr>
      <vt:lpstr>Mutexes – Blocking Locks</vt:lpstr>
      <vt:lpstr>Mutexes – Blocking Locks</vt:lpstr>
      <vt:lpstr>Mutexes – Blocking Locks</vt:lpstr>
      <vt:lpstr>Mutexes – Blocking Locks</vt:lpstr>
      <vt:lpstr>Mutexes – Blocking Locks</vt:lpstr>
      <vt:lpstr>Limitations of locks</vt:lpstr>
      <vt:lpstr>Limitations of locks</vt:lpstr>
      <vt:lpstr>Now..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Inter-Process Communication: Intro + Pipes</dc:title>
  <cp:lastModifiedBy>Erol Sahin</cp:lastModifiedBy>
  <cp:revision>76</cp:revision>
  <dcterms:modified xsi:type="dcterms:W3CDTF">2017-03-21T09:47:29Z</dcterms:modified>
</cp:coreProperties>
</file>