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1537" r:id="rId2"/>
    <p:sldId id="1677" r:id="rId3"/>
    <p:sldId id="1619" r:id="rId4"/>
    <p:sldId id="1620" r:id="rId5"/>
    <p:sldId id="1621" r:id="rId6"/>
    <p:sldId id="1622" r:id="rId7"/>
    <p:sldId id="1623" r:id="rId8"/>
    <p:sldId id="1624" r:id="rId9"/>
    <p:sldId id="1625" r:id="rId10"/>
    <p:sldId id="1626" r:id="rId11"/>
    <p:sldId id="1627" r:id="rId12"/>
    <p:sldId id="1628" r:id="rId13"/>
    <p:sldId id="1629" r:id="rId14"/>
    <p:sldId id="1630" r:id="rId15"/>
    <p:sldId id="1631" r:id="rId16"/>
    <p:sldId id="1632" r:id="rId17"/>
    <p:sldId id="1633" r:id="rId18"/>
    <p:sldId id="1634" r:id="rId19"/>
    <p:sldId id="1635" r:id="rId20"/>
    <p:sldId id="1636" r:id="rId21"/>
    <p:sldId id="1637" r:id="rId22"/>
    <p:sldId id="1638" r:id="rId23"/>
    <p:sldId id="1639" r:id="rId24"/>
    <p:sldId id="1640" r:id="rId25"/>
    <p:sldId id="1641" r:id="rId26"/>
    <p:sldId id="1642" r:id="rId27"/>
    <p:sldId id="1643" r:id="rId28"/>
    <p:sldId id="1644" r:id="rId29"/>
    <p:sldId id="1645" r:id="rId30"/>
    <p:sldId id="1678" r:id="rId31"/>
    <p:sldId id="1679" r:id="rId32"/>
    <p:sldId id="1680" r:id="rId33"/>
    <p:sldId id="1681" r:id="rId34"/>
    <p:sldId id="1682" r:id="rId35"/>
    <p:sldId id="1646" r:id="rId36"/>
    <p:sldId id="1647" r:id="rId37"/>
    <p:sldId id="1648" r:id="rId38"/>
    <p:sldId id="1649" r:id="rId39"/>
    <p:sldId id="1650" r:id="rId40"/>
  </p:sldIdLst>
  <p:sldSz cx="9144000" cy="6858000" type="screen4x3"/>
  <p:notesSz cx="7302500" cy="9586913"/>
  <p:custDataLst>
    <p:tags r:id="rId4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7C7"/>
    <a:srgbClr val="F6F5BD"/>
    <a:srgbClr val="990000"/>
    <a:srgbClr val="D5F1CF"/>
    <a:srgbClr val="E9E1C9"/>
    <a:srgbClr val="DED8C4"/>
    <a:srgbClr val="E7DDBB"/>
    <a:srgbClr val="DDCE9F"/>
    <a:srgbClr val="E2AC00"/>
    <a:srgbClr val="F8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19"/>
    <p:restoredTop sz="94533"/>
  </p:normalViewPr>
  <p:slideViewPr>
    <p:cSldViewPr snapToGrid="0">
      <p:cViewPr varScale="1">
        <p:scale>
          <a:sx n="78" d="100"/>
          <a:sy n="78" d="100"/>
        </p:scale>
        <p:origin x="192" y="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tags" Target="tags/tag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82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32771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57519783-CDC3-1B4E-831F-B0354E9BF559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10</a:t>
            </a:fld>
            <a:endParaRPr lang="en-GB" altLang="en-US" sz="1100"/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20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100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3481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F9B0226F-989B-3740-887F-3553DC788653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11</a:t>
            </a:fld>
            <a:endParaRPr lang="en-GB" altLang="en-US" sz="11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694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3686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99FAEE05-0F0E-B848-9493-0F612405965A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12</a:t>
            </a:fld>
            <a:endParaRPr lang="en-GB" altLang="en-US" sz="11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765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38915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9E01A3AD-6954-C143-BB78-929A2F10998B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13</a:t>
            </a:fld>
            <a:endParaRPr lang="en-GB" altLang="en-US" sz="1100"/>
          </a:p>
        </p:txBody>
      </p:sp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20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1924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40963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E5BD2037-1B5D-804F-AA98-68D1B358169F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14</a:t>
            </a:fld>
            <a:endParaRPr lang="en-GB" altLang="en-US" sz="1100"/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20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3205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43011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74374BF6-88BA-8549-B0A3-A304550CDE98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15</a:t>
            </a:fld>
            <a:endParaRPr lang="en-GB" altLang="en-US" sz="1100"/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20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616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45059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DE2329F2-B1A1-F142-B4E2-074DFBC0BCAA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16</a:t>
            </a:fld>
            <a:endParaRPr lang="en-GB" altLang="en-US" sz="1100"/>
          </a:p>
        </p:txBody>
      </p:sp>
      <p:sp>
        <p:nvSpPr>
          <p:cNvPr id="45060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20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1609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4710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2553433D-1C41-D145-B876-7795C1CB2BC3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17</a:t>
            </a:fld>
            <a:endParaRPr lang="en-GB" altLang="en-US" sz="11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17550"/>
            <a:ext cx="4805362" cy="3603625"/>
          </a:xfrm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227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3660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4915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565EC32D-E72A-DF4A-A9D2-E1560F2571D0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18</a:t>
            </a:fld>
            <a:endParaRPr lang="en-GB" altLang="en-US" sz="11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17550"/>
            <a:ext cx="4805362" cy="3603625"/>
          </a:xfrm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227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1256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5120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861E8853-6BEB-084F-B17C-5984B93685B2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19</a:t>
            </a:fld>
            <a:endParaRPr lang="en-GB" altLang="en-US" sz="11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1244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128003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31C026F9-4CD8-9D47-B833-04E0A829089B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</a:t>
            </a:fld>
            <a:endParaRPr lang="en-GB" altLang="en-US" sz="1100"/>
          </a:p>
        </p:txBody>
      </p:sp>
      <p:sp>
        <p:nvSpPr>
          <p:cNvPr id="128004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28005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83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1143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5325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FB507506-9894-5A44-A82B-DD7E9BED2F7A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20</a:t>
            </a:fld>
            <a:endParaRPr lang="en-GB" altLang="en-US" sz="11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391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5529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DE1B70CD-669B-9A43-B0DC-3C9179DAEC59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21</a:t>
            </a:fld>
            <a:endParaRPr lang="en-GB" altLang="en-US" sz="11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4114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573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72CDFC88-A4C9-2C4D-B05C-5375ADDCCB09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22</a:t>
            </a:fld>
            <a:endParaRPr lang="en-GB" altLang="en-US" sz="11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66531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5939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088F20A6-AB42-094B-B73C-2095A4C99797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23</a:t>
            </a:fld>
            <a:endParaRPr lang="en-GB" altLang="en-US" sz="11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589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6144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1766D8AA-6CA5-9E4C-9FC9-C03330DBCD4D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24</a:t>
            </a:fld>
            <a:endParaRPr lang="en-GB" altLang="en-US" sz="11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14104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6349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7D6035D1-EDE6-E343-ABB2-F87C3BDB996E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25</a:t>
            </a:fld>
            <a:endParaRPr lang="en-GB" altLang="en-US" sz="11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297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6553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20813A76-0847-DC44-9F15-ABF0A62FA3CC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26</a:t>
            </a:fld>
            <a:endParaRPr lang="en-GB" altLang="en-US" sz="11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14161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6758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5A0D6737-2A53-6A45-A6C7-5156C5238643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27</a:t>
            </a:fld>
            <a:endParaRPr lang="en-GB" altLang="en-US" sz="11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70246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6963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0DD9B35-28DF-C742-B02C-C6F864A8A944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28</a:t>
            </a:fld>
            <a:endParaRPr lang="en-GB" altLang="en-US" sz="11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78812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7168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4C25C50-E39A-504F-AE3D-D098DDBD68F6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29</a:t>
            </a:fld>
            <a:endParaRPr lang="en-GB" altLang="en-US" sz="11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912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18435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BBFBFEA-DB90-9C4C-9CFF-3E1B16E62BF5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</a:t>
            </a:fld>
            <a:endParaRPr lang="en-GB" altLang="en-US" sz="1100"/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20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82140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3686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99FAEE05-0F0E-B848-9493-0F612405965A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32</a:t>
            </a:fld>
            <a:endParaRPr lang="en-GB" altLang="en-US" sz="11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65667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73731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F60A6AD0-0F8B-8F4C-8083-FD2D56DF55C4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35</a:t>
            </a:fld>
            <a:endParaRPr lang="en-GB" altLang="en-US" sz="1100"/>
          </a:p>
        </p:txBody>
      </p:sp>
      <p:sp>
        <p:nvSpPr>
          <p:cNvPr id="73732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20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6060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20483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7C63687C-3740-0644-8321-E18E829A2C14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4</a:t>
            </a:fld>
            <a:endParaRPr lang="en-GB" altLang="en-US" sz="1100"/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20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9098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22531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88E84827-43C1-BD4D-83FF-0E697241356C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5</a:t>
            </a:fld>
            <a:endParaRPr lang="en-GB" altLang="en-US" sz="1100"/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20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2485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E6EA07A4-F19E-C94B-9BDC-0D5CD8A9B00B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6</a:t>
            </a:fld>
            <a:endParaRPr lang="en-GB" altLang="en-US" sz="1100"/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20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3520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26627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C614EC42-DA56-FF44-AF2C-F0EB7C7A5E64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7</a:t>
            </a:fld>
            <a:endParaRPr lang="en-GB" altLang="en-US" sz="1100"/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20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118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28675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9C6DA72-BFA6-524F-9966-D71A47FE4378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8</a:t>
            </a:fld>
            <a:endParaRPr lang="en-GB" altLang="en-US" sz="1100"/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20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6888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30723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8BF4109C-D9BB-1F44-A85B-1E05E96AD902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9</a:t>
            </a:fld>
            <a:endParaRPr lang="en-GB" altLang="en-US" sz="1100"/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20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762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en/d/db/Monitor_(synchronization)-SU.png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en/1/15/Monitor_(synchronization)-Mesa.png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Synchronization</a:t>
            </a:r>
            <a:br>
              <a:rPr lang="en-US" dirty="0" smtClean="0"/>
            </a:br>
            <a:r>
              <a:rPr lang="en-US" dirty="0" smtClean="0"/>
              <a:t>	Condition Variables and Monitors</a:t>
            </a:r>
            <a:endParaRPr lang="en-US" sz="20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400800"/>
            <a:ext cx="7678738" cy="381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Some of the slides are adapted from</a:t>
            </a:r>
            <a:r>
              <a:rPr lang="en-US" b="1" dirty="0"/>
              <a:t> </a:t>
            </a:r>
            <a:r>
              <a:rPr lang="en-US" b="1" dirty="0" smtClean="0"/>
              <a:t>Matt Welsh’s.</a:t>
            </a:r>
          </a:p>
        </p:txBody>
      </p:sp>
    </p:spTree>
    <p:extLst>
      <p:ext uri="{BB962C8B-B14F-4D97-AF65-F5344CB8AC3E}">
        <p14:creationId xmlns:p14="http://schemas.microsoft.com/office/powerpoint/2010/main" val="13868377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671041" y="93961"/>
            <a:ext cx="7807680" cy="424800"/>
          </a:xfrm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Monitors</a:t>
            </a:r>
          </a:p>
        </p:txBody>
      </p:sp>
      <p:sp>
        <p:nvSpPr>
          <p:cNvPr id="31746" name="Oval 3"/>
          <p:cNvSpPr>
            <a:spLocks noChangeArrowheads="1"/>
          </p:cNvSpPr>
          <p:nvPr/>
        </p:nvSpPr>
        <p:spPr bwMode="auto">
          <a:xfrm>
            <a:off x="4399201" y="1077481"/>
            <a:ext cx="2357280" cy="807840"/>
          </a:xfrm>
          <a:prstGeom prst="ellipse">
            <a:avLst/>
          </a:prstGeom>
          <a:solidFill>
            <a:srgbClr val="B3B3B3"/>
          </a:solidFill>
          <a:ln w="18360">
            <a:solidFill>
              <a:srgbClr val="993333"/>
            </a:solidFill>
            <a:miter lim="800000"/>
            <a:headEnd/>
            <a:tailEnd/>
          </a:ln>
        </p:spPr>
        <p:txBody>
          <a:bodyPr lIns="8164" tIns="8164" rIns="8164" bIns="8164" anchor="ctr" anchorCtr="1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Shared data</a:t>
            </a:r>
          </a:p>
        </p:txBody>
      </p:sp>
      <p:sp>
        <p:nvSpPr>
          <p:cNvPr id="31747" name="AutoShape 4"/>
          <p:cNvSpPr>
            <a:spLocks noChangeArrowheads="1"/>
          </p:cNvSpPr>
          <p:nvPr/>
        </p:nvSpPr>
        <p:spPr bwMode="auto">
          <a:xfrm>
            <a:off x="4656961" y="2256841"/>
            <a:ext cx="1919520" cy="470880"/>
          </a:xfrm>
          <a:prstGeom prst="roundRect">
            <a:avLst>
              <a:gd name="adj" fmla="val 306"/>
            </a:avLst>
          </a:prstGeom>
          <a:solidFill>
            <a:srgbClr val="F6F2F2"/>
          </a:solidFill>
          <a:ln w="36720">
            <a:solidFill>
              <a:srgbClr val="9933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tr-TR" altLang="en-US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748" name="AutoShape 5"/>
          <p:cNvSpPr>
            <a:spLocks noChangeArrowheads="1"/>
          </p:cNvSpPr>
          <p:nvPr/>
        </p:nvSpPr>
        <p:spPr bwMode="auto">
          <a:xfrm>
            <a:off x="4667041" y="2907721"/>
            <a:ext cx="1919520" cy="470880"/>
          </a:xfrm>
          <a:prstGeom prst="roundRect">
            <a:avLst>
              <a:gd name="adj" fmla="val 306"/>
            </a:avLst>
          </a:prstGeom>
          <a:solidFill>
            <a:srgbClr val="F6F2F2"/>
          </a:solidFill>
          <a:ln w="36720">
            <a:solidFill>
              <a:srgbClr val="9933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tr-TR" altLang="en-US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4724641" y="3423241"/>
            <a:ext cx="1935360" cy="54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Methods accessing</a:t>
            </a:r>
          </a:p>
          <a:p>
            <a:pPr algn="ctr" eaLnBrk="1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shared data</a:t>
            </a:r>
          </a:p>
        </p:txBody>
      </p:sp>
      <p:sp>
        <p:nvSpPr>
          <p:cNvPr id="31750" name="AutoShape 7"/>
          <p:cNvSpPr>
            <a:spLocks noChangeArrowheads="1"/>
          </p:cNvSpPr>
          <p:nvPr/>
        </p:nvSpPr>
        <p:spPr bwMode="auto">
          <a:xfrm>
            <a:off x="3994561" y="662761"/>
            <a:ext cx="2952000" cy="3568320"/>
          </a:xfrm>
          <a:prstGeom prst="roundRect">
            <a:avLst>
              <a:gd name="adj" fmla="val 46"/>
            </a:avLst>
          </a:prstGeom>
          <a:noFill/>
          <a:ln w="18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tr-TR" altLang="en-US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751" name="AutoShape 8"/>
          <p:cNvSpPr>
            <a:spLocks noChangeArrowheads="1"/>
          </p:cNvSpPr>
          <p:nvPr/>
        </p:nvSpPr>
        <p:spPr bwMode="auto">
          <a:xfrm>
            <a:off x="2266561" y="2346121"/>
            <a:ext cx="606240" cy="864000"/>
          </a:xfrm>
          <a:prstGeom prst="roundRect">
            <a:avLst>
              <a:gd name="adj" fmla="val 236"/>
            </a:avLst>
          </a:prstGeom>
          <a:noFill/>
          <a:ln w="18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tr-TR" altLang="en-US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752" name="AutoShape 9"/>
          <p:cNvSpPr>
            <a:spLocks noChangeArrowheads="1"/>
          </p:cNvSpPr>
          <p:nvPr/>
        </p:nvSpPr>
        <p:spPr bwMode="auto">
          <a:xfrm>
            <a:off x="2872801" y="2346121"/>
            <a:ext cx="606240" cy="864000"/>
          </a:xfrm>
          <a:prstGeom prst="roundRect">
            <a:avLst>
              <a:gd name="adj" fmla="val 236"/>
            </a:avLst>
          </a:prstGeom>
          <a:noFill/>
          <a:ln w="18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tr-TR" altLang="en-US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753" name="AutoShape 10"/>
          <p:cNvSpPr>
            <a:spLocks noChangeArrowheads="1"/>
          </p:cNvSpPr>
          <p:nvPr/>
        </p:nvSpPr>
        <p:spPr bwMode="auto">
          <a:xfrm>
            <a:off x="1660321" y="2346121"/>
            <a:ext cx="606240" cy="864000"/>
          </a:xfrm>
          <a:prstGeom prst="roundRect">
            <a:avLst>
              <a:gd name="adj" fmla="val 236"/>
            </a:avLst>
          </a:prstGeom>
          <a:noFill/>
          <a:ln w="18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tr-TR" altLang="en-US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>
            <a:off x="3479041" y="2783881"/>
            <a:ext cx="527040" cy="1440"/>
          </a:xfrm>
          <a:prstGeom prst="line">
            <a:avLst/>
          </a:prstGeom>
          <a:noFill/>
          <a:ln w="18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755" name="Text Box 12"/>
          <p:cNvSpPr txBox="1">
            <a:spLocks noChangeArrowheads="1"/>
          </p:cNvSpPr>
          <p:nvPr/>
        </p:nvSpPr>
        <p:spPr bwMode="auto">
          <a:xfrm>
            <a:off x="5083200" y="718921"/>
            <a:ext cx="1077120" cy="33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996">
                <a:latin typeface="Calibri" charset="0"/>
                <a:ea typeface="Calibri" charset="0"/>
                <a:cs typeface="Calibri" charset="0"/>
              </a:rPr>
              <a:t>locked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242241" y="2531881"/>
            <a:ext cx="142560" cy="557280"/>
            <a:chOff x="2946" y="1758"/>
            <a:chExt cx="99" cy="387"/>
          </a:xfrm>
        </p:grpSpPr>
        <p:grpSp>
          <p:nvGrpSpPr>
            <p:cNvPr id="31765" name="Group 14"/>
            <p:cNvGrpSpPr>
              <a:grpSpLocks/>
            </p:cNvGrpSpPr>
            <p:nvPr/>
          </p:nvGrpSpPr>
          <p:grpSpPr bwMode="auto">
            <a:xfrm>
              <a:off x="2946" y="1758"/>
              <a:ext cx="99" cy="387"/>
              <a:chOff x="2946" y="1758"/>
              <a:chExt cx="99" cy="387"/>
            </a:xfrm>
          </p:grpSpPr>
          <p:sp>
            <p:nvSpPr>
              <p:cNvPr id="31766" name="Freeform 15"/>
              <p:cNvSpPr>
                <a:spLocks noChangeArrowheads="1"/>
              </p:cNvSpPr>
              <p:nvPr/>
            </p:nvSpPr>
            <p:spPr bwMode="auto">
              <a:xfrm>
                <a:off x="2946" y="1758"/>
                <a:ext cx="100" cy="388"/>
              </a:xfrm>
              <a:custGeom>
                <a:avLst/>
                <a:gdLst>
                  <a:gd name="T0" fmla="*/ 0 w 749"/>
                  <a:gd name="T1" fmla="*/ 0 h 1720"/>
                  <a:gd name="T2" fmla="*/ 0 w 749"/>
                  <a:gd name="T3" fmla="*/ 0 h 1720"/>
                  <a:gd name="T4" fmla="*/ 0 w 749"/>
                  <a:gd name="T5" fmla="*/ 0 h 1720"/>
                  <a:gd name="T6" fmla="*/ 0 w 749"/>
                  <a:gd name="T7" fmla="*/ 0 h 1720"/>
                  <a:gd name="T8" fmla="*/ 0 w 749"/>
                  <a:gd name="T9" fmla="*/ 0 h 1720"/>
                  <a:gd name="T10" fmla="*/ 0 w 749"/>
                  <a:gd name="T11" fmla="*/ 0 h 1720"/>
                  <a:gd name="T12" fmla="*/ 0 w 749"/>
                  <a:gd name="T13" fmla="*/ 0 h 17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9"/>
                  <a:gd name="T22" fmla="*/ 0 h 1720"/>
                  <a:gd name="T23" fmla="*/ 749 w 749"/>
                  <a:gd name="T24" fmla="*/ 1720 h 17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9" h="1720">
                    <a:moveTo>
                      <a:pt x="648" y="0"/>
                    </a:moveTo>
                    <a:cubicBezTo>
                      <a:pt x="0" y="297"/>
                      <a:pt x="748" y="463"/>
                      <a:pt x="748" y="463"/>
                    </a:cubicBezTo>
                    <a:cubicBezTo>
                      <a:pt x="748" y="463"/>
                      <a:pt x="350" y="727"/>
                      <a:pt x="350" y="727"/>
                    </a:cubicBezTo>
                    <a:cubicBezTo>
                      <a:pt x="350" y="727"/>
                      <a:pt x="748" y="926"/>
                      <a:pt x="748" y="926"/>
                    </a:cubicBezTo>
                    <a:cubicBezTo>
                      <a:pt x="748" y="926"/>
                      <a:pt x="299" y="1223"/>
                      <a:pt x="299" y="1223"/>
                    </a:cubicBezTo>
                    <a:cubicBezTo>
                      <a:pt x="299" y="1223"/>
                      <a:pt x="748" y="1422"/>
                      <a:pt x="748" y="1422"/>
                    </a:cubicBezTo>
                    <a:cubicBezTo>
                      <a:pt x="748" y="1422"/>
                      <a:pt x="350" y="1719"/>
                      <a:pt x="350" y="1719"/>
                    </a:cubicBezTo>
                  </a:path>
                </a:pathLst>
              </a:custGeom>
              <a:noFill/>
              <a:ln w="36720">
                <a:solidFill>
                  <a:srgbClr val="99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77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31757" name="Group 16"/>
          <p:cNvGrpSpPr>
            <a:grpSpLocks/>
          </p:cNvGrpSpPr>
          <p:nvPr/>
        </p:nvGrpSpPr>
        <p:grpSpPr bwMode="auto">
          <a:xfrm>
            <a:off x="1908001" y="2510281"/>
            <a:ext cx="142560" cy="557280"/>
            <a:chOff x="1325" y="1743"/>
            <a:chExt cx="99" cy="387"/>
          </a:xfrm>
        </p:grpSpPr>
        <p:grpSp>
          <p:nvGrpSpPr>
            <p:cNvPr id="31762" name="Group 17"/>
            <p:cNvGrpSpPr>
              <a:grpSpLocks/>
            </p:cNvGrpSpPr>
            <p:nvPr/>
          </p:nvGrpSpPr>
          <p:grpSpPr bwMode="auto">
            <a:xfrm>
              <a:off x="1325" y="1743"/>
              <a:ext cx="99" cy="387"/>
              <a:chOff x="1325" y="1743"/>
              <a:chExt cx="99" cy="387"/>
            </a:xfrm>
          </p:grpSpPr>
          <p:grpSp>
            <p:nvGrpSpPr>
              <p:cNvPr id="31763" name="Group 18"/>
              <p:cNvGrpSpPr>
                <a:grpSpLocks/>
              </p:cNvGrpSpPr>
              <p:nvPr/>
            </p:nvGrpSpPr>
            <p:grpSpPr bwMode="auto">
              <a:xfrm>
                <a:off x="1325" y="1743"/>
                <a:ext cx="99" cy="387"/>
                <a:chOff x="1325" y="1743"/>
                <a:chExt cx="99" cy="387"/>
              </a:xfrm>
            </p:grpSpPr>
            <p:sp>
              <p:nvSpPr>
                <p:cNvPr id="31764" name="Freeform 19"/>
                <p:cNvSpPr>
                  <a:spLocks noChangeArrowheads="1"/>
                </p:cNvSpPr>
                <p:nvPr/>
              </p:nvSpPr>
              <p:spPr bwMode="auto">
                <a:xfrm>
                  <a:off x="1325" y="1743"/>
                  <a:ext cx="100" cy="388"/>
                </a:xfrm>
                <a:custGeom>
                  <a:avLst/>
                  <a:gdLst>
                    <a:gd name="T0" fmla="*/ 0 w 749"/>
                    <a:gd name="T1" fmla="*/ 0 h 1720"/>
                    <a:gd name="T2" fmla="*/ 0 w 749"/>
                    <a:gd name="T3" fmla="*/ 0 h 1720"/>
                    <a:gd name="T4" fmla="*/ 0 w 749"/>
                    <a:gd name="T5" fmla="*/ 0 h 1720"/>
                    <a:gd name="T6" fmla="*/ 0 w 749"/>
                    <a:gd name="T7" fmla="*/ 0 h 1720"/>
                    <a:gd name="T8" fmla="*/ 0 w 749"/>
                    <a:gd name="T9" fmla="*/ 0 h 1720"/>
                    <a:gd name="T10" fmla="*/ 0 w 749"/>
                    <a:gd name="T11" fmla="*/ 0 h 1720"/>
                    <a:gd name="T12" fmla="*/ 0 w 749"/>
                    <a:gd name="T13" fmla="*/ 0 h 17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49"/>
                    <a:gd name="T22" fmla="*/ 0 h 1720"/>
                    <a:gd name="T23" fmla="*/ 749 w 749"/>
                    <a:gd name="T24" fmla="*/ 1720 h 17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49" h="1720">
                      <a:moveTo>
                        <a:pt x="648" y="0"/>
                      </a:moveTo>
                      <a:cubicBezTo>
                        <a:pt x="0" y="297"/>
                        <a:pt x="748" y="463"/>
                        <a:pt x="748" y="463"/>
                      </a:cubicBezTo>
                      <a:cubicBezTo>
                        <a:pt x="748" y="463"/>
                        <a:pt x="350" y="727"/>
                        <a:pt x="350" y="727"/>
                      </a:cubicBezTo>
                      <a:cubicBezTo>
                        <a:pt x="350" y="727"/>
                        <a:pt x="748" y="926"/>
                        <a:pt x="748" y="926"/>
                      </a:cubicBezTo>
                      <a:cubicBezTo>
                        <a:pt x="748" y="926"/>
                        <a:pt x="299" y="1223"/>
                        <a:pt x="299" y="1223"/>
                      </a:cubicBezTo>
                      <a:cubicBezTo>
                        <a:pt x="299" y="1223"/>
                        <a:pt x="748" y="1422"/>
                        <a:pt x="748" y="1422"/>
                      </a:cubicBezTo>
                      <a:cubicBezTo>
                        <a:pt x="748" y="1422"/>
                        <a:pt x="350" y="1719"/>
                        <a:pt x="350" y="1719"/>
                      </a:cubicBezTo>
                    </a:path>
                  </a:pathLst>
                </a:custGeom>
                <a:noFill/>
                <a:ln w="36720">
                  <a:solidFill>
                    <a:srgbClr val="2323D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77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</p:grpSp>
      <p:sp>
        <p:nvSpPr>
          <p:cNvPr id="346132" name="Text Box 20"/>
          <p:cNvSpPr txBox="1">
            <a:spLocks noChangeArrowheads="1"/>
          </p:cNvSpPr>
          <p:nvPr/>
        </p:nvSpPr>
        <p:spPr bwMode="auto">
          <a:xfrm>
            <a:off x="1044001" y="4713481"/>
            <a:ext cx="4334400" cy="6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814">
                <a:latin typeface="Calibri" charset="0"/>
                <a:ea typeface="Calibri" charset="0"/>
                <a:cs typeface="Calibri" charset="0"/>
              </a:rPr>
              <a:t>No guarantee which order threads get into the monitor.</a:t>
            </a:r>
          </a:p>
          <a:p>
            <a:pPr eaLnBrk="1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814">
                <a:latin typeface="Calibri" charset="0"/>
                <a:ea typeface="Calibri" charset="0"/>
                <a:cs typeface="Calibri" charset="0"/>
              </a:rPr>
              <a:t>(Not necessarily FIFO!)</a:t>
            </a:r>
          </a:p>
        </p:txBody>
      </p:sp>
    </p:spTree>
    <p:extLst>
      <p:ext uri="{BB962C8B-B14F-4D97-AF65-F5344CB8AC3E}">
        <p14:creationId xmlns:p14="http://schemas.microsoft.com/office/powerpoint/2010/main" val="14552055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>
                <a:ea typeface="ＭＳ Ｐゴシック" charset="-128"/>
              </a:rPr>
              <a:t>Bank Example</a:t>
            </a:r>
          </a:p>
        </p:txBody>
      </p:sp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1974765" y="1207070"/>
            <a:ext cx="4357418" cy="4112909"/>
          </a:xfrm>
          <a:prstGeom prst="rect">
            <a:avLst/>
          </a:prstGeom>
          <a:solidFill>
            <a:srgbClr val="F6F5BD"/>
          </a:solidFill>
          <a:ln>
            <a:solidFill>
              <a:srgbClr val="000000"/>
            </a:solidFill>
          </a:ln>
        </p:spPr>
        <p:txBody>
          <a:bodyPr wrap="square" lIns="91429" tIns="45714" rIns="91429" bIns="45714">
            <a:spAutoFit/>
          </a:bodyPr>
          <a:lstStyle>
            <a:lvl1pPr defTabSz="503238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503238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monitor Bank{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633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 TL = 1000;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	condition </a:t>
            </a:r>
            <a:r>
              <a:rPr lang="en-US" altLang="en-US" sz="1633" dirty="0" err="1">
                <a:solidFill>
                  <a:schemeClr val="tx1"/>
                </a:solidFill>
                <a:latin typeface="Courier New" charset="0"/>
              </a:rPr>
              <a:t>haveTL</a:t>
            </a: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633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	void withdraw(</a:t>
            </a:r>
            <a:r>
              <a:rPr lang="en-US" altLang="en-US" sz="1633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 amount) {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		if (amount &gt; TL)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			wait(</a:t>
            </a:r>
            <a:r>
              <a:rPr lang="en-US" altLang="en-US" sz="1633" dirty="0" err="1">
                <a:solidFill>
                  <a:schemeClr val="tx1"/>
                </a:solidFill>
                <a:latin typeface="Courier New" charset="0"/>
              </a:rPr>
              <a:t>haveTL</a:t>
            </a: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		TL -= amount;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	}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33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	void deposit(</a:t>
            </a:r>
            <a:r>
              <a:rPr lang="en-US" altLang="en-US" sz="1633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 amount) {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		TL += amount;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		notify(</a:t>
            </a:r>
            <a:r>
              <a:rPr lang="en-US" altLang="en-US" sz="1633" dirty="0" err="1">
                <a:solidFill>
                  <a:schemeClr val="tx1"/>
                </a:solidFill>
                <a:latin typeface="Courier New" charset="0"/>
              </a:rPr>
              <a:t>haveTL</a:t>
            </a: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	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33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}</a:t>
            </a:r>
            <a:endParaRPr lang="en-US" altLang="en-US" sz="1633" dirty="0">
              <a:solidFill>
                <a:schemeClr val="accent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>
                <a:ea typeface="ＭＳ Ｐゴシック" charset="-128"/>
              </a:rPr>
              <a:t>Bank Example</a:t>
            </a:r>
          </a:p>
        </p:txBody>
      </p:sp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1947169" y="1207070"/>
            <a:ext cx="4412610" cy="4112909"/>
          </a:xfrm>
          <a:prstGeom prst="rect">
            <a:avLst/>
          </a:prstGeom>
          <a:solidFill>
            <a:srgbClr val="F6F5BD"/>
          </a:solidFill>
          <a:ln>
            <a:solidFill>
              <a:srgbClr val="000000"/>
            </a:solidFill>
          </a:ln>
        </p:spPr>
        <p:txBody>
          <a:bodyPr wrap="square" lIns="91429" tIns="45714" rIns="91429" bIns="45714">
            <a:spAutoFit/>
          </a:bodyPr>
          <a:lstStyle>
            <a:lvl1pPr defTabSz="503238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503238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monitor Bank{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633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 TL = 1000;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	condition </a:t>
            </a:r>
            <a:r>
              <a:rPr lang="en-US" altLang="en-US" sz="1633" dirty="0" err="1">
                <a:solidFill>
                  <a:schemeClr val="tx1"/>
                </a:solidFill>
                <a:latin typeface="Courier New" charset="0"/>
              </a:rPr>
              <a:t>haveTL</a:t>
            </a: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633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	void withdraw(</a:t>
            </a:r>
            <a:r>
              <a:rPr lang="en-US" altLang="en-US" sz="1633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 amount) {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		</a:t>
            </a:r>
            <a:r>
              <a:rPr lang="en-US" altLang="en-US" sz="1633" dirty="0">
                <a:solidFill>
                  <a:srgbClr val="FF0000"/>
                </a:solidFill>
                <a:latin typeface="Courier New" charset="0"/>
              </a:rPr>
              <a:t>while</a:t>
            </a: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 (amount &gt; TL)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			wait(</a:t>
            </a:r>
            <a:r>
              <a:rPr lang="en-US" altLang="en-US" sz="1633" dirty="0" err="1">
                <a:solidFill>
                  <a:schemeClr val="tx1"/>
                </a:solidFill>
                <a:latin typeface="Courier New" charset="0"/>
              </a:rPr>
              <a:t>haveTL</a:t>
            </a: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		TL -= amount;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	}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33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	void deposit(</a:t>
            </a:r>
            <a:r>
              <a:rPr lang="en-US" altLang="en-US" sz="1633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 amount) {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		TL += amount;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		</a:t>
            </a:r>
            <a:r>
              <a:rPr lang="en-US" altLang="en-US" sz="1633" dirty="0" err="1">
                <a:solidFill>
                  <a:srgbClr val="FF0000"/>
                </a:solidFill>
                <a:latin typeface="Courier New" charset="0"/>
              </a:rPr>
              <a:t>notifyAll</a:t>
            </a: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1633" dirty="0" err="1">
                <a:solidFill>
                  <a:schemeClr val="tx1"/>
                </a:solidFill>
                <a:latin typeface="Courier New" charset="0"/>
              </a:rPr>
              <a:t>haveTL</a:t>
            </a: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	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33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Courier New" charset="0"/>
              </a:rPr>
              <a:t>}</a:t>
            </a:r>
            <a:endParaRPr lang="en-US" altLang="en-US" sz="1633" dirty="0">
              <a:solidFill>
                <a:schemeClr val="accent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0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Hoare vs. Mesa Monitor Semantics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7941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The monitor </a:t>
            </a:r>
            <a:r>
              <a:rPr lang="en-GB" altLang="en-US" dirty="0">
                <a:latin typeface="Courier" charset="0"/>
                <a:ea typeface="Courier" charset="0"/>
                <a:cs typeface="Courier" charset="0"/>
              </a:rPr>
              <a:t>notify() 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operation can have two different meanings:</a:t>
            </a:r>
          </a:p>
          <a:p>
            <a:pPr marL="437941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Hoare monitors (1974)</a:t>
            </a:r>
          </a:p>
          <a:p>
            <a:pPr marL="859867" lvl="1" indent="-342900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b="1" dirty="0">
                <a:latin typeface="Courier" charset="0"/>
                <a:ea typeface="Courier" charset="0"/>
                <a:cs typeface="Courier" charset="0"/>
              </a:rPr>
              <a:t>notify(CV)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 means to run the waiting thread </a:t>
            </a:r>
            <a:r>
              <a:rPr lang="en-GB" altLang="en-US" dirty="0">
                <a:solidFill>
                  <a:srgbClr val="993333"/>
                </a:solidFill>
                <a:latin typeface="Calibri" charset="0"/>
                <a:ea typeface="Calibri" charset="0"/>
                <a:cs typeface="Calibri" charset="0"/>
              </a:rPr>
              <a:t>immediately</a:t>
            </a:r>
          </a:p>
          <a:p>
            <a:pPr marL="859867" lvl="1" indent="-342900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Causes notifying thread to block</a:t>
            </a:r>
          </a:p>
          <a:p>
            <a:pPr marL="437941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i="1" dirty="0">
                <a:latin typeface="Calibri" charset="0"/>
                <a:ea typeface="Calibri" charset="0"/>
                <a:cs typeface="Calibri" charset="0"/>
              </a:rPr>
              <a:t>Mesa monitors (Xerox PARC, 1980)</a:t>
            </a:r>
          </a:p>
          <a:p>
            <a:pPr marL="859867" lvl="1" indent="-342900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b="1" dirty="0">
                <a:latin typeface="Courier" charset="0"/>
                <a:ea typeface="Courier" charset="0"/>
                <a:cs typeface="Courier" charset="0"/>
              </a:rPr>
              <a:t>notify(CV)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 puts waiting thread back onto the </a:t>
            </a:r>
            <a:r>
              <a:rPr lang="ja-JP" altLang="en-GB" dirty="0">
                <a:latin typeface="Calibri" charset="0"/>
                <a:ea typeface="Calibri" charset="0"/>
                <a:cs typeface="Calibri" charset="0"/>
              </a:rPr>
              <a:t>“</a:t>
            </a:r>
            <a:r>
              <a:rPr lang="en-GB" altLang="ja-JP" dirty="0">
                <a:latin typeface="Calibri" charset="0"/>
                <a:ea typeface="Calibri" charset="0"/>
                <a:cs typeface="Calibri" charset="0"/>
              </a:rPr>
              <a:t>ready queue</a:t>
            </a:r>
            <a:r>
              <a:rPr lang="ja-JP" altLang="en-GB" dirty="0">
                <a:latin typeface="Calibri" charset="0"/>
                <a:ea typeface="Calibri" charset="0"/>
                <a:cs typeface="Calibri" charset="0"/>
              </a:rPr>
              <a:t>”</a:t>
            </a:r>
            <a:r>
              <a:rPr lang="en-GB" altLang="ja-JP" dirty="0">
                <a:latin typeface="Calibri" charset="0"/>
                <a:ea typeface="Calibri" charset="0"/>
                <a:cs typeface="Calibri" charset="0"/>
              </a:rPr>
              <a:t> for the monitor</a:t>
            </a:r>
          </a:p>
          <a:p>
            <a:pPr marL="859867" lvl="1" indent="-342900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But, notifying thread keeps running</a:t>
            </a:r>
          </a:p>
          <a:p>
            <a:pPr marL="437941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 i="1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3216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Hoare vs. Mesa Monitor Semantics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37941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The monitor </a:t>
            </a:r>
            <a:r>
              <a:rPr lang="en-GB" altLang="en-US" dirty="0">
                <a:latin typeface="Courier" charset="0"/>
                <a:ea typeface="Courier" charset="0"/>
                <a:cs typeface="Courier" charset="0"/>
              </a:rPr>
              <a:t>notify()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 operation can have two different meanings:</a:t>
            </a:r>
          </a:p>
          <a:p>
            <a:pPr marL="437941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Hoare monitors (1974)</a:t>
            </a:r>
          </a:p>
          <a:p>
            <a:pPr marL="859867" lvl="1" indent="-342900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b="1" dirty="0">
                <a:latin typeface="Courier" charset="0"/>
                <a:ea typeface="Courier" charset="0"/>
                <a:cs typeface="Courier" charset="0"/>
              </a:rPr>
              <a:t>notify(CV)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 means to run the waiting thread </a:t>
            </a:r>
            <a:r>
              <a:rPr lang="en-GB" altLang="en-US" dirty="0">
                <a:solidFill>
                  <a:srgbClr val="993333"/>
                </a:solidFill>
                <a:latin typeface="Calibri" charset="0"/>
                <a:ea typeface="Calibri" charset="0"/>
                <a:cs typeface="Calibri" charset="0"/>
              </a:rPr>
              <a:t>immediately</a:t>
            </a:r>
          </a:p>
          <a:p>
            <a:pPr marL="859867" lvl="1" indent="-342900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Causes notifying thread to block</a:t>
            </a:r>
          </a:p>
          <a:p>
            <a:pPr marL="437941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Mesa monitors (Xerox PARC, 1980)</a:t>
            </a:r>
          </a:p>
          <a:p>
            <a:pPr marL="859867" lvl="1" indent="-342900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b="1" dirty="0">
                <a:latin typeface="Courier" charset="0"/>
                <a:ea typeface="Courier" charset="0"/>
                <a:cs typeface="Courier" charset="0"/>
              </a:rPr>
              <a:t>notify(CV)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 puts waiting thread back onto the </a:t>
            </a:r>
            <a:r>
              <a:rPr lang="ja-JP" altLang="en-GB" dirty="0">
                <a:latin typeface="Calibri" charset="0"/>
                <a:ea typeface="Calibri" charset="0"/>
                <a:cs typeface="Calibri" charset="0"/>
              </a:rPr>
              <a:t>“</a:t>
            </a:r>
            <a:r>
              <a:rPr lang="en-GB" altLang="ja-JP" dirty="0">
                <a:latin typeface="Calibri" charset="0"/>
                <a:ea typeface="Calibri" charset="0"/>
                <a:cs typeface="Calibri" charset="0"/>
              </a:rPr>
              <a:t>ready queue</a:t>
            </a:r>
            <a:r>
              <a:rPr lang="ja-JP" altLang="en-GB" dirty="0">
                <a:latin typeface="Calibri" charset="0"/>
                <a:ea typeface="Calibri" charset="0"/>
                <a:cs typeface="Calibri" charset="0"/>
              </a:rPr>
              <a:t>”</a:t>
            </a:r>
            <a:r>
              <a:rPr lang="en-GB" altLang="ja-JP" dirty="0">
                <a:latin typeface="Calibri" charset="0"/>
                <a:ea typeface="Calibri" charset="0"/>
                <a:cs typeface="Calibri" charset="0"/>
              </a:rPr>
              <a:t> for the monitor</a:t>
            </a:r>
          </a:p>
          <a:p>
            <a:pPr marL="859867" lvl="1" indent="-342900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But, notifying thread keeps running</a:t>
            </a:r>
          </a:p>
          <a:p>
            <a:pPr marL="437941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What's the practical difference?</a:t>
            </a:r>
          </a:p>
          <a:p>
            <a:pPr marL="859867" lvl="1" indent="-342900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In Hoare-style semantics, the </a:t>
            </a:r>
            <a:r>
              <a:rPr lang="ja-JP" altLang="en-GB" dirty="0">
                <a:latin typeface="Calibri" charset="0"/>
                <a:ea typeface="Calibri" charset="0"/>
                <a:cs typeface="Calibri" charset="0"/>
              </a:rPr>
              <a:t>“</a:t>
            </a:r>
            <a:r>
              <a:rPr lang="en-GB" altLang="ja-JP" dirty="0">
                <a:latin typeface="Calibri" charset="0"/>
                <a:ea typeface="Calibri" charset="0"/>
                <a:cs typeface="Calibri" charset="0"/>
              </a:rPr>
              <a:t>condition</a:t>
            </a:r>
            <a:r>
              <a:rPr lang="ja-JP" altLang="en-GB" dirty="0">
                <a:latin typeface="Calibri" charset="0"/>
                <a:ea typeface="Calibri" charset="0"/>
                <a:cs typeface="Calibri" charset="0"/>
              </a:rPr>
              <a:t>”</a:t>
            </a:r>
            <a:r>
              <a:rPr lang="en-GB" altLang="ja-JP" dirty="0">
                <a:latin typeface="Calibri" charset="0"/>
                <a:ea typeface="Calibri" charset="0"/>
                <a:cs typeface="Calibri" charset="0"/>
              </a:rPr>
              <a:t> that triggered the </a:t>
            </a:r>
            <a:r>
              <a:rPr lang="en-GB" altLang="ja-JP" b="1" dirty="0">
                <a:latin typeface="Courier" charset="0"/>
                <a:ea typeface="Courier" charset="0"/>
                <a:cs typeface="Courier" charset="0"/>
              </a:rPr>
              <a:t>notify() </a:t>
            </a:r>
            <a:r>
              <a:rPr lang="en-GB" altLang="ja-JP" dirty="0" smtClean="0">
                <a:latin typeface="Calibri" charset="0"/>
                <a:ea typeface="Calibri" charset="0"/>
                <a:cs typeface="Calibri" charset="0"/>
              </a:rPr>
              <a:t>will </a:t>
            </a:r>
            <a:r>
              <a:rPr lang="en-GB" altLang="ja-JP" b="1" dirty="0">
                <a:solidFill>
                  <a:srgbClr val="993333"/>
                </a:solidFill>
                <a:latin typeface="Calibri" charset="0"/>
                <a:ea typeface="Calibri" charset="0"/>
                <a:cs typeface="Calibri" charset="0"/>
              </a:rPr>
              <a:t>always be true</a:t>
            </a:r>
            <a:r>
              <a:rPr lang="en-GB" altLang="ja-JP" dirty="0">
                <a:latin typeface="Calibri" charset="0"/>
                <a:ea typeface="Calibri" charset="0"/>
                <a:cs typeface="Calibri" charset="0"/>
              </a:rPr>
              <a:t> when the awoken thread runs</a:t>
            </a:r>
          </a:p>
          <a:p>
            <a:pPr marL="1314915" lvl="2" indent="-342900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solidFill>
                  <a:srgbClr val="2323DC"/>
                </a:solidFill>
                <a:latin typeface="Calibri" charset="0"/>
                <a:ea typeface="Calibri" charset="0"/>
                <a:cs typeface="Calibri" charset="0"/>
              </a:rPr>
              <a:t>For example, that the buffer is now no longer empty</a:t>
            </a:r>
          </a:p>
          <a:p>
            <a:pPr marL="859867" lvl="1" indent="-342900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In Mesa-style semantics, awoken thread has to </a:t>
            </a:r>
            <a:r>
              <a:rPr lang="en-GB" altLang="en-US" b="1" dirty="0">
                <a:solidFill>
                  <a:srgbClr val="993333"/>
                </a:solidFill>
                <a:latin typeface="Calibri" charset="0"/>
                <a:ea typeface="Calibri" charset="0"/>
                <a:cs typeface="Calibri" charset="0"/>
              </a:rPr>
              <a:t>recheck the condition</a:t>
            </a:r>
          </a:p>
          <a:p>
            <a:pPr marL="1314915" lvl="2" indent="-342900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solidFill>
                  <a:srgbClr val="2323DC"/>
                </a:solidFill>
                <a:latin typeface="Calibri" charset="0"/>
                <a:ea typeface="Calibri" charset="0"/>
                <a:cs typeface="Calibri" charset="0"/>
              </a:rPr>
              <a:t>Since another thread might have beaten it to the punch</a:t>
            </a:r>
          </a:p>
        </p:txBody>
      </p:sp>
    </p:spTree>
    <p:extLst>
      <p:ext uri="{BB962C8B-B14F-4D97-AF65-F5344CB8AC3E}">
        <p14:creationId xmlns:p14="http://schemas.microsoft.com/office/powerpoint/2010/main" val="215714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Hoare Monitor Semantics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8175" y="1362075"/>
            <a:ext cx="3770987" cy="4972050"/>
          </a:xfrm>
        </p:spPr>
        <p:txBody>
          <a:bodyPr>
            <a:normAutofit fontScale="77500" lnSpcReduction="20000"/>
          </a:bodyPr>
          <a:lstStyle/>
          <a:p>
            <a:pPr marL="552241" indent="-457200">
              <a:lnSpc>
                <a:spcPct val="120000"/>
              </a:lnSpc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Hoare monitors (1974)</a:t>
            </a:r>
          </a:p>
          <a:p>
            <a:pPr marL="859867" lvl="1" indent="-342900">
              <a:lnSpc>
                <a:spcPct val="120000"/>
              </a:lnSpc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b="1" dirty="0">
                <a:latin typeface="Courier" charset="0"/>
                <a:ea typeface="Courier" charset="0"/>
                <a:cs typeface="Courier" charset="0"/>
              </a:rPr>
              <a:t>notify(CV) 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means to run the waiting thread </a:t>
            </a:r>
            <a:r>
              <a:rPr lang="en-GB" altLang="en-US" dirty="0">
                <a:solidFill>
                  <a:srgbClr val="993333"/>
                </a:solidFill>
                <a:latin typeface="Calibri" charset="0"/>
                <a:ea typeface="Calibri" charset="0"/>
                <a:cs typeface="Calibri" charset="0"/>
              </a:rPr>
              <a:t>immediately</a:t>
            </a:r>
          </a:p>
          <a:p>
            <a:pPr marL="859867" lvl="1" indent="-342900">
              <a:lnSpc>
                <a:spcPct val="120000"/>
              </a:lnSpc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Causes notifying thread to block</a:t>
            </a:r>
          </a:p>
          <a:p>
            <a:pPr marL="552241" indent="-457200">
              <a:lnSpc>
                <a:spcPct val="120000"/>
              </a:lnSpc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altLang="en-US" dirty="0">
                <a:latin typeface="Calibri" charset="0"/>
                <a:ea typeface="Calibri" charset="0"/>
                <a:cs typeface="Calibri" charset="0"/>
              </a:rPr>
              <a:t>The signaling thread must wait outside the monitor (at least) until the signaled thread relinquishes occupancy of the monitor by either returning or by again waiting on a condition.</a:t>
            </a:r>
            <a:endParaRPr lang="en-GB" altLang="en-US" dirty="0">
              <a:latin typeface="Calibri" charset="0"/>
              <a:ea typeface="Calibri" charset="0"/>
              <a:cs typeface="Calibri" charset="0"/>
            </a:endParaRPr>
          </a:p>
          <a:p>
            <a:pPr marL="552241" indent="-457200">
              <a:lnSpc>
                <a:spcPct val="120000"/>
              </a:lnSpc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8" name="Picture 2" descr="File:Monitor (synchronization)-SU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369" y="1286281"/>
            <a:ext cx="4529511" cy="4802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6750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Mesa Monitor Semantics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552241" indent="-457200">
              <a:lnSpc>
                <a:spcPct val="110000"/>
              </a:lnSpc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Mesa monitors (Xerox PARC, 1980)</a:t>
            </a:r>
          </a:p>
          <a:p>
            <a:pPr marL="859867" lvl="1" indent="-342900">
              <a:lnSpc>
                <a:spcPct val="110000"/>
              </a:lnSpc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b="1" dirty="0">
                <a:latin typeface="Courier" charset="0"/>
                <a:ea typeface="Courier" charset="0"/>
                <a:cs typeface="Courier" charset="0"/>
              </a:rPr>
              <a:t>notify(CV)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 puts waiting thread back onto the </a:t>
            </a:r>
            <a:r>
              <a:rPr lang="ja-JP" altLang="en-GB" dirty="0">
                <a:latin typeface="Calibri" charset="0"/>
                <a:ea typeface="Calibri" charset="0"/>
                <a:cs typeface="Calibri" charset="0"/>
              </a:rPr>
              <a:t>“</a:t>
            </a:r>
            <a:r>
              <a:rPr lang="en-GB" altLang="ja-JP" dirty="0">
                <a:latin typeface="Calibri" charset="0"/>
                <a:ea typeface="Calibri" charset="0"/>
                <a:cs typeface="Calibri" charset="0"/>
              </a:rPr>
              <a:t>ready queue</a:t>
            </a:r>
            <a:r>
              <a:rPr lang="ja-JP" altLang="en-GB" dirty="0">
                <a:latin typeface="Calibri" charset="0"/>
                <a:ea typeface="Calibri" charset="0"/>
                <a:cs typeface="Calibri" charset="0"/>
              </a:rPr>
              <a:t>”</a:t>
            </a:r>
            <a:r>
              <a:rPr lang="en-GB" altLang="ja-JP" dirty="0">
                <a:latin typeface="Calibri" charset="0"/>
                <a:ea typeface="Calibri" charset="0"/>
                <a:cs typeface="Calibri" charset="0"/>
              </a:rPr>
              <a:t> for the monitor</a:t>
            </a:r>
          </a:p>
          <a:p>
            <a:pPr marL="859867" lvl="1" indent="-342900">
              <a:lnSpc>
                <a:spcPct val="110000"/>
              </a:lnSpc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But, notifying thread keeps running</a:t>
            </a:r>
          </a:p>
          <a:p>
            <a:pPr marL="552241" indent="-457200">
              <a:lnSpc>
                <a:spcPct val="110000"/>
              </a:lnSpc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altLang="en-US" dirty="0">
                <a:latin typeface="Calibri" charset="0"/>
                <a:ea typeface="Calibri" charset="0"/>
                <a:cs typeface="Calibri" charset="0"/>
              </a:rPr>
              <a:t>Signaling does not cause the signaling thread to lose occupancy of the monitor. Instead the signaled threads are moved to the e queue.</a:t>
            </a:r>
            <a:endParaRPr lang="en-GB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6" name="Picture 2" descr="File:Monitor (synchronization)-Mesa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481" y="1009801"/>
            <a:ext cx="3792960" cy="51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495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2540" dirty="0">
                <a:ea typeface="ＭＳ Ｐゴシック" charset="-128"/>
              </a:rPr>
              <a:t>Hoare vs. Mesa monitors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356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59204" indent="-259204" defTabSz="829452">
              <a:lnSpc>
                <a:spcPct val="110000"/>
              </a:lnSpc>
              <a:tabLst>
                <a:tab pos="624969" algn="l"/>
                <a:tab pos="931694" algn="l"/>
                <a:tab pos="1249938" algn="l"/>
              </a:tabLst>
            </a:pPr>
            <a:r>
              <a:rPr lang="en-US" altLang="en-US" dirty="0">
                <a:ea typeface="ＭＳ Ｐゴシック" charset="-128"/>
              </a:rPr>
              <a:t>Need to be careful about precise definition of signal and wait. </a:t>
            </a:r>
            <a:r>
              <a:rPr lang="en-US" altLang="en-US" sz="1814" dirty="0">
                <a:latin typeface="Courier New" charset="0"/>
                <a:ea typeface="ＭＳ Ｐゴシック" charset="-128"/>
              </a:rPr>
              <a:t>	</a:t>
            </a:r>
            <a:r>
              <a:rPr lang="en-US" altLang="en-US" sz="1814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		</a:t>
            </a:r>
            <a:r>
              <a:rPr lang="en-US" altLang="en-US" sz="1633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while (n==0) {</a:t>
            </a:r>
            <a:br>
              <a:rPr lang="en-US" altLang="en-US" sz="1633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</a:br>
            <a:r>
              <a:rPr lang="en-US" altLang="en-US" sz="1633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			wait(</a:t>
            </a:r>
            <a:r>
              <a:rPr lang="en-US" altLang="en-US" sz="1633" dirty="0" err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not_empty</a:t>
            </a:r>
            <a:r>
              <a:rPr lang="en-US" altLang="en-US" sz="1633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); // If nothing, sleep</a:t>
            </a:r>
            <a:br>
              <a:rPr lang="en-US" altLang="en-US" sz="1633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</a:br>
            <a:r>
              <a:rPr lang="en-US" altLang="en-US" sz="1633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		}</a:t>
            </a:r>
            <a:br>
              <a:rPr lang="en-US" altLang="en-US" sz="1633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</a:br>
            <a:r>
              <a:rPr lang="en-US" altLang="en-US" sz="1633" dirty="0">
                <a:latin typeface="Courier New" charset="0"/>
                <a:ea typeface="ＭＳ Ｐゴシック" charset="-128"/>
              </a:rPr>
              <a:t>		item = </a:t>
            </a:r>
            <a:r>
              <a:rPr lang="en-US" altLang="en-US" sz="1633" dirty="0" err="1">
                <a:latin typeface="Courier New" charset="0"/>
                <a:ea typeface="ＭＳ Ｐゴシック" charset="-128"/>
              </a:rPr>
              <a:t>getItemFromArray</a:t>
            </a:r>
            <a:r>
              <a:rPr lang="en-US" altLang="en-US" sz="1633" dirty="0">
                <a:latin typeface="Courier New" charset="0"/>
                <a:ea typeface="ＭＳ Ｐゴシック" charset="-128"/>
              </a:rPr>
              <a:t>();	  // Get next item</a:t>
            </a:r>
          </a:p>
          <a:p>
            <a:pPr marL="622089" lvl="1" indent="-207363" defTabSz="829452">
              <a:lnSpc>
                <a:spcPct val="110000"/>
              </a:lnSpc>
              <a:tabLst>
                <a:tab pos="624969" algn="l"/>
                <a:tab pos="931694" algn="l"/>
                <a:tab pos="1249938" algn="l"/>
              </a:tabLst>
            </a:pPr>
            <a:r>
              <a:rPr lang="en-US" altLang="en-US" dirty="0">
                <a:ea typeface="ＭＳ Ｐゴシック" charset="-128"/>
              </a:rPr>
              <a:t>Why didn’t we do this?</a:t>
            </a:r>
          </a:p>
          <a:p>
            <a:pPr marL="259204" indent="-259204" defTabSz="829452">
              <a:lnSpc>
                <a:spcPct val="110000"/>
              </a:lnSpc>
              <a:tabLst>
                <a:tab pos="624969" algn="l"/>
                <a:tab pos="931694" algn="l"/>
                <a:tab pos="1249938" algn="l"/>
              </a:tabLst>
            </a:pPr>
            <a:r>
              <a:rPr lang="en-US" altLang="en-US" sz="1814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			</a:t>
            </a:r>
            <a:r>
              <a:rPr lang="en-US" altLang="en-US" sz="1633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if (n==0) {</a:t>
            </a:r>
            <a:br>
              <a:rPr lang="en-US" altLang="en-US" sz="1633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</a:br>
            <a:r>
              <a:rPr lang="en-US" altLang="en-US" sz="1633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			wait(</a:t>
            </a:r>
            <a:r>
              <a:rPr lang="en-US" altLang="en-US" sz="1633" dirty="0" err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not_empty</a:t>
            </a:r>
            <a:r>
              <a:rPr lang="en-US" altLang="en-US" sz="1633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); // If nothing, sleep</a:t>
            </a:r>
            <a:br>
              <a:rPr lang="en-US" altLang="en-US" sz="1633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</a:br>
            <a:r>
              <a:rPr lang="en-US" altLang="en-US" sz="1633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		}</a:t>
            </a:r>
            <a:r>
              <a:rPr lang="en-US" altLang="en-US" sz="1633" dirty="0">
                <a:solidFill>
                  <a:schemeClr val="hlink"/>
                </a:solidFill>
                <a:latin typeface="Courier New" charset="0"/>
                <a:ea typeface="ＭＳ Ｐゴシック" charset="-128"/>
              </a:rPr>
              <a:t/>
            </a:r>
            <a:br>
              <a:rPr lang="en-US" altLang="en-US" sz="1633" dirty="0">
                <a:solidFill>
                  <a:schemeClr val="hlink"/>
                </a:solidFill>
                <a:latin typeface="Courier New" charset="0"/>
                <a:ea typeface="ＭＳ Ｐゴシック" charset="-128"/>
              </a:rPr>
            </a:br>
            <a:r>
              <a:rPr lang="en-US" altLang="en-US" sz="1633" dirty="0">
                <a:latin typeface="Courier New" charset="0"/>
                <a:ea typeface="ＭＳ Ｐゴシック" charset="-128"/>
              </a:rPr>
              <a:t>		</a:t>
            </a:r>
            <a:r>
              <a:rPr lang="en-US" altLang="en-US" sz="1633" dirty="0" err="1">
                <a:latin typeface="Courier New" charset="0"/>
                <a:ea typeface="ＭＳ Ｐゴシック" charset="-128"/>
              </a:rPr>
              <a:t>removeItemFromArray</a:t>
            </a:r>
            <a:r>
              <a:rPr lang="en-US" altLang="en-US" sz="1633" dirty="0">
                <a:latin typeface="Courier New" charset="0"/>
                <a:ea typeface="ＭＳ Ｐゴシック" charset="-128"/>
              </a:rPr>
              <a:t>(</a:t>
            </a:r>
            <a:r>
              <a:rPr lang="en-US" altLang="en-US" sz="1633" dirty="0" err="1">
                <a:latin typeface="Courier New" charset="0"/>
                <a:ea typeface="ＭＳ Ｐゴシック" charset="-128"/>
              </a:rPr>
              <a:t>val</a:t>
            </a:r>
            <a:r>
              <a:rPr lang="en-US" altLang="en-US" sz="1633" dirty="0">
                <a:latin typeface="Courier New" charset="0"/>
                <a:ea typeface="ＭＳ Ｐゴシック" charset="-128"/>
              </a:rPr>
              <a:t>);	// Get next item</a:t>
            </a:r>
          </a:p>
          <a:p>
            <a:pPr marL="259204" indent="-259204" defTabSz="829452">
              <a:lnSpc>
                <a:spcPct val="110000"/>
              </a:lnSpc>
              <a:tabLst>
                <a:tab pos="624969" algn="l"/>
                <a:tab pos="931694" algn="l"/>
                <a:tab pos="1249938" algn="l"/>
              </a:tabLst>
            </a:pPr>
            <a:r>
              <a:rPr lang="en-US" altLang="en-US" dirty="0">
                <a:ea typeface="ＭＳ Ｐゴシック" charset="-128"/>
              </a:rPr>
              <a:t>Answer: depends on the type of scheduling</a:t>
            </a:r>
          </a:p>
          <a:p>
            <a:pPr marL="622089" lvl="1" indent="-207363" defTabSz="829452">
              <a:lnSpc>
                <a:spcPct val="110000"/>
              </a:lnSpc>
              <a:tabLst>
                <a:tab pos="624969" algn="l"/>
                <a:tab pos="931694" algn="l"/>
                <a:tab pos="1249938" algn="l"/>
              </a:tabLst>
            </a:pPr>
            <a:r>
              <a:rPr lang="en-US" altLang="en-US" dirty="0">
                <a:ea typeface="ＭＳ Ｐゴシック" charset="-128"/>
              </a:rPr>
              <a:t>Hoare-style (most textbooks):</a:t>
            </a:r>
          </a:p>
          <a:p>
            <a:pPr marL="1036815" lvl="2" indent="-207363" defTabSz="829452">
              <a:lnSpc>
                <a:spcPct val="110000"/>
              </a:lnSpc>
              <a:tabLst>
                <a:tab pos="624969" algn="l"/>
                <a:tab pos="931694" algn="l"/>
                <a:tab pos="1249938" algn="l"/>
              </a:tabLst>
            </a:pPr>
            <a:r>
              <a:rPr lang="en-US" altLang="en-US" dirty="0">
                <a:ea typeface="ＭＳ Ｐゴシック" charset="-128"/>
              </a:rPr>
              <a:t>Signaler gives lock, CPU to waiter; waiter runs immediately</a:t>
            </a:r>
          </a:p>
          <a:p>
            <a:pPr marL="1036815" lvl="2" indent="-207363" defTabSz="829452">
              <a:lnSpc>
                <a:spcPct val="110000"/>
              </a:lnSpc>
              <a:tabLst>
                <a:tab pos="624969" algn="l"/>
                <a:tab pos="931694" algn="l"/>
                <a:tab pos="1249938" algn="l"/>
              </a:tabLst>
            </a:pPr>
            <a:r>
              <a:rPr lang="en-US" altLang="en-US" dirty="0">
                <a:ea typeface="ＭＳ Ｐゴシック" charset="-128"/>
              </a:rPr>
              <a:t>Waiter gives up lock, processor back to signaler when it exits critical section or if it waits again</a:t>
            </a:r>
          </a:p>
          <a:p>
            <a:pPr marL="622089" lvl="1" indent="-207363" defTabSz="829452">
              <a:lnSpc>
                <a:spcPct val="110000"/>
              </a:lnSpc>
              <a:tabLst>
                <a:tab pos="624969" algn="l"/>
                <a:tab pos="931694" algn="l"/>
                <a:tab pos="1249938" algn="l"/>
              </a:tabLst>
            </a:pPr>
            <a:r>
              <a:rPr lang="en-US" altLang="en-US" dirty="0">
                <a:ea typeface="ＭＳ Ｐゴシック" charset="-128"/>
              </a:rPr>
              <a:t>Mesa-style (Java, most real operating systems):</a:t>
            </a:r>
          </a:p>
          <a:p>
            <a:pPr marL="1036815" lvl="2" indent="-207363" defTabSz="829452">
              <a:lnSpc>
                <a:spcPct val="110000"/>
              </a:lnSpc>
              <a:tabLst>
                <a:tab pos="624969" algn="l"/>
                <a:tab pos="931694" algn="l"/>
                <a:tab pos="1249938" algn="l"/>
              </a:tabLst>
            </a:pPr>
            <a:r>
              <a:rPr lang="en-US" altLang="en-US" dirty="0">
                <a:ea typeface="ＭＳ Ｐゴシック" charset="-128"/>
              </a:rPr>
              <a:t>Signaler keeps lock and processor</a:t>
            </a:r>
          </a:p>
          <a:p>
            <a:pPr marL="1036815" lvl="2" indent="-207363" defTabSz="829452">
              <a:lnSpc>
                <a:spcPct val="110000"/>
              </a:lnSpc>
              <a:tabLst>
                <a:tab pos="624969" algn="l"/>
                <a:tab pos="931694" algn="l"/>
                <a:tab pos="1249938" algn="l"/>
              </a:tabLst>
            </a:pPr>
            <a:r>
              <a:rPr lang="en-US" altLang="en-US" dirty="0">
                <a:ea typeface="ＭＳ Ｐゴシック" charset="-128"/>
              </a:rPr>
              <a:t>Waiter placed on ready queue with no special priority</a:t>
            </a:r>
          </a:p>
          <a:p>
            <a:pPr marL="1036815" lvl="2" indent="-207363" defTabSz="829452">
              <a:lnSpc>
                <a:spcPct val="110000"/>
              </a:lnSpc>
              <a:tabLst>
                <a:tab pos="624969" algn="l"/>
                <a:tab pos="931694" algn="l"/>
                <a:tab pos="1249938" algn="l"/>
              </a:tabLst>
            </a:pPr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Practically, need to check condition again after wait</a:t>
            </a:r>
          </a:p>
        </p:txBody>
      </p:sp>
    </p:spTree>
    <p:extLst>
      <p:ext uri="{BB962C8B-B14F-4D97-AF65-F5344CB8AC3E}">
        <p14:creationId xmlns:p14="http://schemas.microsoft.com/office/powerpoint/2010/main" val="977779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>
                <a:ea typeface="ＭＳ Ｐゴシック" charset="-128"/>
              </a:rPr>
              <a:t>Revisit: Readers/Writers Problem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7896225" cy="2310273"/>
          </a:xfrm>
        </p:spPr>
        <p:txBody>
          <a:bodyPr/>
          <a:lstStyle/>
          <a:p>
            <a:pPr marL="252004" indent="-156963"/>
            <a:r>
              <a:rPr lang="en-US" altLang="en-US" dirty="0">
                <a:ea typeface="ＭＳ Ｐゴシック" charset="-128"/>
              </a:rPr>
              <a:t>Correctness Constraints:</a:t>
            </a:r>
          </a:p>
          <a:p>
            <a:pPr marL="676810" lvl="1" indent="-159843"/>
            <a:r>
              <a:rPr lang="en-US" altLang="en-US" dirty="0">
                <a:ea typeface="ＭＳ Ｐゴシック" charset="-128"/>
              </a:rPr>
              <a:t>Readers can access database when no writers</a:t>
            </a:r>
          </a:p>
          <a:p>
            <a:pPr marL="676810" lvl="1" indent="-159843"/>
            <a:r>
              <a:rPr lang="en-US" altLang="en-US" dirty="0">
                <a:ea typeface="ＭＳ Ｐゴシック" charset="-128"/>
              </a:rPr>
              <a:t>Writers can access database when no readers or writers</a:t>
            </a:r>
          </a:p>
          <a:p>
            <a:pPr marL="676810" lvl="1" indent="-159843"/>
            <a:r>
              <a:rPr lang="en-US" altLang="en-US" dirty="0">
                <a:ea typeface="ＭＳ Ｐゴシック" charset="-128"/>
              </a:rPr>
              <a:t>Only one thread manipulates state variables at a time</a:t>
            </a:r>
          </a:p>
          <a:p>
            <a:pPr marL="252004" indent="-156963"/>
            <a:r>
              <a:rPr lang="en-US" altLang="en-US" dirty="0">
                <a:ea typeface="ＭＳ Ｐゴシック" charset="-128"/>
              </a:rPr>
              <a:t>State variables (Protected by a </a:t>
            </a:r>
            <a:r>
              <a:rPr lang="en-US" altLang="en-US" dirty="0" smtClean="0">
                <a:ea typeface="ＭＳ Ｐゴシック" charset="-128"/>
              </a:rPr>
              <a:t>lock):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5470" y="3672348"/>
            <a:ext cx="7859034" cy="1754326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18897" indent="-161282"/>
            <a:r>
              <a:rPr lang="en-US" altLang="en-US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en-US" sz="1800" dirty="0" err="1" smtClean="0">
                <a:latin typeface="Courier" charset="0"/>
                <a:ea typeface="Courier" charset="0"/>
                <a:cs typeface="Courier" charset="0"/>
              </a:rPr>
              <a:t>NReaders</a:t>
            </a:r>
            <a:r>
              <a:rPr lang="en-US" altLang="en-US" sz="1800" dirty="0" smtClean="0">
                <a:latin typeface="Courier" charset="0"/>
                <a:ea typeface="Courier" charset="0"/>
                <a:cs typeface="Courier" charset="0"/>
              </a:rPr>
              <a:t>=0; 		// Number </a:t>
            </a:r>
            <a:r>
              <a:rPr lang="en-US" altLang="en-US" sz="1800" dirty="0">
                <a:latin typeface="Courier" charset="0"/>
                <a:ea typeface="Courier" charset="0"/>
                <a:cs typeface="Courier" charset="0"/>
              </a:rPr>
              <a:t>of active </a:t>
            </a:r>
            <a:r>
              <a:rPr lang="en-US" altLang="en-US" sz="1800" dirty="0" smtClean="0">
                <a:latin typeface="Courier" charset="0"/>
                <a:ea typeface="Courier" charset="0"/>
                <a:cs typeface="Courier" charset="0"/>
              </a:rPr>
              <a:t>readers</a:t>
            </a:r>
            <a:endParaRPr lang="en-US" alt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218897" indent="-161282"/>
            <a:r>
              <a:rPr lang="en-US" altLang="en-US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en-US" sz="1800" dirty="0" err="1" smtClean="0">
                <a:latin typeface="Courier" charset="0"/>
                <a:ea typeface="Courier" charset="0"/>
                <a:cs typeface="Courier" charset="0"/>
              </a:rPr>
              <a:t>WaitingReaders</a:t>
            </a:r>
            <a:r>
              <a:rPr lang="en-US" altLang="en-US" sz="1800" dirty="0" smtClean="0">
                <a:latin typeface="Courier" charset="0"/>
                <a:ea typeface="Courier" charset="0"/>
                <a:cs typeface="Courier" charset="0"/>
              </a:rPr>
              <a:t>=0; 	// Number </a:t>
            </a:r>
            <a:r>
              <a:rPr lang="en-US" altLang="en-US" sz="1800" dirty="0">
                <a:latin typeface="Courier" charset="0"/>
                <a:ea typeface="Courier" charset="0"/>
                <a:cs typeface="Courier" charset="0"/>
              </a:rPr>
              <a:t>of waiting </a:t>
            </a:r>
            <a:r>
              <a:rPr lang="en-US" altLang="en-US" sz="1800" dirty="0" smtClean="0">
                <a:latin typeface="Courier" charset="0"/>
                <a:ea typeface="Courier" charset="0"/>
                <a:cs typeface="Courier" charset="0"/>
              </a:rPr>
              <a:t>readers</a:t>
            </a:r>
            <a:endParaRPr lang="en-US" alt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218897" indent="-161282"/>
            <a:r>
              <a:rPr lang="en-US" altLang="en-US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en-US" sz="1800" dirty="0" err="1" smtClean="0">
                <a:latin typeface="Courier" charset="0"/>
                <a:ea typeface="Courier" charset="0"/>
                <a:cs typeface="Courier" charset="0"/>
              </a:rPr>
              <a:t>Nwriters</a:t>
            </a:r>
            <a:r>
              <a:rPr lang="en-US" altLang="en-US" sz="1800" dirty="0" smtClean="0">
                <a:latin typeface="Courier" charset="0"/>
                <a:ea typeface="Courier" charset="0"/>
                <a:cs typeface="Courier" charset="0"/>
              </a:rPr>
              <a:t>=0;		// </a:t>
            </a:r>
            <a:r>
              <a:rPr lang="en-US" altLang="en-US" sz="1800" dirty="0">
                <a:latin typeface="Courier" charset="0"/>
                <a:ea typeface="Courier" charset="0"/>
                <a:cs typeface="Courier" charset="0"/>
              </a:rPr>
              <a:t>Number of active </a:t>
            </a:r>
            <a:r>
              <a:rPr lang="en-US" altLang="en-US" sz="1800" dirty="0" smtClean="0">
                <a:latin typeface="Courier" charset="0"/>
                <a:ea typeface="Courier" charset="0"/>
                <a:cs typeface="Courier" charset="0"/>
              </a:rPr>
              <a:t>writers</a:t>
            </a:r>
            <a:endParaRPr lang="en-US" alt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218897" indent="-161282"/>
            <a:r>
              <a:rPr lang="en-US" altLang="en-US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en-US" sz="1800" dirty="0" err="1" smtClean="0">
                <a:latin typeface="Courier" charset="0"/>
                <a:ea typeface="Courier" charset="0"/>
                <a:cs typeface="Courier" charset="0"/>
              </a:rPr>
              <a:t>WaitingWriters</a:t>
            </a:r>
            <a:r>
              <a:rPr lang="en-US" altLang="en-US" sz="1800" dirty="0" smtClean="0">
                <a:latin typeface="Courier" charset="0"/>
                <a:ea typeface="Courier" charset="0"/>
                <a:cs typeface="Courier" charset="0"/>
              </a:rPr>
              <a:t>=0; 	// Number </a:t>
            </a:r>
            <a:r>
              <a:rPr lang="en-US" altLang="en-US" sz="1800" dirty="0">
                <a:latin typeface="Courier" charset="0"/>
                <a:ea typeface="Courier" charset="0"/>
                <a:cs typeface="Courier" charset="0"/>
              </a:rPr>
              <a:t>of waiting </a:t>
            </a:r>
            <a:r>
              <a:rPr lang="en-US" altLang="en-US" sz="1800" dirty="0" smtClean="0">
                <a:latin typeface="Courier" charset="0"/>
                <a:ea typeface="Courier" charset="0"/>
                <a:cs typeface="Courier" charset="0"/>
              </a:rPr>
              <a:t>writers</a:t>
            </a:r>
            <a:endParaRPr lang="en-US" alt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218897" indent="-161282"/>
            <a:r>
              <a:rPr lang="en-US" altLang="en-US" sz="1800" dirty="0">
                <a:latin typeface="Courier" charset="0"/>
                <a:ea typeface="Courier" charset="0"/>
                <a:cs typeface="Courier" charset="0"/>
              </a:rPr>
              <a:t>Condition </a:t>
            </a:r>
            <a:r>
              <a:rPr lang="en-US" altLang="en-US" sz="1800" dirty="0" err="1">
                <a:latin typeface="Courier" charset="0"/>
                <a:ea typeface="Courier" charset="0"/>
                <a:cs typeface="Courier" charset="0"/>
              </a:rPr>
              <a:t>canRead</a:t>
            </a:r>
            <a:r>
              <a:rPr lang="en-US" altLang="en-US" sz="18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en-US" sz="1800" dirty="0" smtClean="0">
                <a:latin typeface="Courier" charset="0"/>
                <a:ea typeface="Courier" charset="0"/>
                <a:cs typeface="Courier" charset="0"/>
              </a:rPr>
              <a:t>NIL;</a:t>
            </a:r>
            <a:endParaRPr lang="en-US" alt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218897" indent="-161282"/>
            <a:r>
              <a:rPr lang="en-US" altLang="en-US" sz="1800" dirty="0" smtClean="0">
                <a:latin typeface="Courier" charset="0"/>
                <a:ea typeface="Courier" charset="0"/>
                <a:cs typeface="Courier" charset="0"/>
              </a:rPr>
              <a:t>Condition </a:t>
            </a:r>
            <a:r>
              <a:rPr lang="en-US" altLang="en-US" sz="1800" dirty="0" err="1">
                <a:latin typeface="Courier" charset="0"/>
                <a:ea typeface="Courier" charset="0"/>
                <a:cs typeface="Courier" charset="0"/>
              </a:rPr>
              <a:t>canWrite</a:t>
            </a:r>
            <a:r>
              <a:rPr lang="en-US" altLang="en-US" sz="18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en-US" sz="1800" dirty="0" smtClean="0">
                <a:latin typeface="Courier" charset="0"/>
                <a:ea typeface="Courier" charset="0"/>
                <a:cs typeface="Courier" charset="0"/>
              </a:rPr>
              <a:t>NIL;</a:t>
            </a:r>
            <a:endParaRPr lang="en-US" altLang="en-US" sz="1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61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>
                <a:ea typeface="ＭＳ Ｐゴシック" charset="-128"/>
              </a:rPr>
              <a:t>Readers and Writers</a:t>
            </a:r>
          </a:p>
        </p:txBody>
      </p:sp>
      <p:sp>
        <p:nvSpPr>
          <p:cNvPr id="50178" name="Text Box 3"/>
          <p:cNvSpPr txBox="1">
            <a:spLocks noChangeArrowheads="1"/>
          </p:cNvSpPr>
          <p:nvPr/>
        </p:nvSpPr>
        <p:spPr bwMode="auto">
          <a:xfrm>
            <a:off x="79201" y="1165322"/>
            <a:ext cx="6359040" cy="4391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9" tIns="45714" rIns="91429" bIns="45714">
            <a:spAutoFit/>
          </a:bodyPr>
          <a:lstStyle>
            <a:lvl1pPr defTabSz="503238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503238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 smtClean="0">
                <a:solidFill>
                  <a:schemeClr val="tx1"/>
                </a:solidFill>
                <a:latin typeface="Courier New" charset="0"/>
              </a:rPr>
              <a:t>Monitor </a:t>
            </a:r>
            <a:r>
              <a:rPr lang="en-US" altLang="en-US" sz="1270" dirty="0" err="1" smtClean="0">
                <a:solidFill>
                  <a:schemeClr val="tx1"/>
                </a:solidFill>
                <a:latin typeface="Courier New" charset="0"/>
              </a:rPr>
              <a:t>ReadersNWriters</a:t>
            </a:r>
            <a:r>
              <a:rPr lang="en-US" altLang="en-US" sz="1270" dirty="0" smtClean="0">
                <a:solidFill>
                  <a:schemeClr val="tx1"/>
                </a:solidFill>
                <a:latin typeface="Courier New" charset="0"/>
              </a:rPr>
              <a:t>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 smtClean="0">
                <a:solidFill>
                  <a:schemeClr val="tx1"/>
                </a:solidFill>
                <a:latin typeface="Courier New" charset="0"/>
              </a:rPr>
              <a:t>  </a:t>
            </a:r>
            <a:r>
              <a:rPr lang="en-US" altLang="en-US" sz="1270" dirty="0" err="1" smtClean="0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270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altLang="en-US" sz="1270" dirty="0" err="1" smtClean="0">
                <a:solidFill>
                  <a:schemeClr val="tx1"/>
                </a:solidFill>
                <a:latin typeface="Courier New" charset="0"/>
              </a:rPr>
              <a:t>WaitingWriters</a:t>
            </a:r>
            <a:r>
              <a:rPr lang="en-US" altLang="en-US" sz="1270" dirty="0" smtClean="0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altLang="en-US" sz="1270" dirty="0" err="1" smtClean="0">
                <a:solidFill>
                  <a:schemeClr val="tx1"/>
                </a:solidFill>
                <a:latin typeface="Courier New" charset="0"/>
              </a:rPr>
              <a:t>WaitingReaders,NReaders</a:t>
            </a:r>
            <a:r>
              <a:rPr lang="en-US" altLang="en-US" sz="1270" dirty="0" smtClean="0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altLang="en-US" sz="1270" dirty="0" err="1" smtClean="0">
                <a:solidFill>
                  <a:schemeClr val="tx1"/>
                </a:solidFill>
                <a:latin typeface="Courier New" charset="0"/>
              </a:rPr>
              <a:t>NWriters</a:t>
            </a:r>
            <a:r>
              <a:rPr lang="en-US" altLang="en-US" sz="1270" dirty="0" smtClean="0">
                <a:solidFill>
                  <a:schemeClr val="tx1"/>
                </a:solidFill>
                <a:latin typeface="Courier New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 smtClean="0">
                <a:solidFill>
                  <a:schemeClr val="tx1"/>
                </a:solidFill>
                <a:latin typeface="Courier New" charset="0"/>
              </a:rPr>
              <a:t>  Condition </a:t>
            </a:r>
            <a:r>
              <a:rPr lang="en-US" altLang="en-US" sz="1270" dirty="0" err="1" smtClean="0">
                <a:solidFill>
                  <a:schemeClr val="tx1"/>
                </a:solidFill>
                <a:latin typeface="Courier New" charset="0"/>
              </a:rPr>
              <a:t>CanRead</a:t>
            </a:r>
            <a:r>
              <a:rPr lang="en-US" altLang="en-US" sz="1270" dirty="0" smtClean="0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altLang="en-US" sz="1270" dirty="0" err="1" smtClean="0">
                <a:solidFill>
                  <a:schemeClr val="tx1"/>
                </a:solidFill>
                <a:latin typeface="Courier New" charset="0"/>
              </a:rPr>
              <a:t>CanWrite</a:t>
            </a:r>
            <a:r>
              <a:rPr lang="en-US" altLang="en-US" sz="1270" dirty="0" smtClean="0">
                <a:solidFill>
                  <a:schemeClr val="tx1"/>
                </a:solidFill>
                <a:latin typeface="Courier New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altLang="en-US" sz="1270" dirty="0">
                <a:solidFill>
                  <a:schemeClr val="accent2"/>
                </a:solidFill>
                <a:latin typeface="Courier New" charset="0"/>
              </a:rPr>
              <a:t>Void </a:t>
            </a:r>
            <a:r>
              <a:rPr lang="en-US" altLang="en-US" sz="1270" dirty="0" err="1">
                <a:solidFill>
                  <a:schemeClr val="accent2"/>
                </a:solidFill>
                <a:latin typeface="Courier New" charset="0"/>
              </a:rPr>
              <a:t>BeginWrite</a:t>
            </a:r>
            <a:r>
              <a:rPr lang="en-US" altLang="en-US" sz="1270" dirty="0">
                <a:solidFill>
                  <a:schemeClr val="accent2"/>
                </a:solidFill>
                <a:latin typeface="Courier New" charset="0"/>
              </a:rPr>
              <a:t>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accent2"/>
                </a:solidFill>
                <a:latin typeface="Courier New" charset="0"/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accent2"/>
                </a:solidFill>
                <a:latin typeface="Courier New" charset="0"/>
              </a:rPr>
              <a:t>        </a:t>
            </a: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if(</a:t>
            </a:r>
            <a:r>
              <a:rPr lang="en-US" altLang="en-US" sz="1270" dirty="0" err="1">
                <a:solidFill>
                  <a:schemeClr val="bg1"/>
                </a:solidFill>
                <a:latin typeface="Courier New" charset="0"/>
              </a:rPr>
              <a:t>NWriters</a:t>
            </a: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 == 1 || </a:t>
            </a:r>
            <a:r>
              <a:rPr lang="en-US" altLang="en-US" sz="1270" dirty="0" err="1">
                <a:solidFill>
                  <a:schemeClr val="bg1"/>
                </a:solidFill>
                <a:latin typeface="Courier New" charset="0"/>
              </a:rPr>
              <a:t>NReaders</a:t>
            </a: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 &gt; 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     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              ++</a:t>
            </a:r>
            <a:r>
              <a:rPr lang="en-US" altLang="en-US" sz="1270" dirty="0" err="1">
                <a:solidFill>
                  <a:schemeClr val="bg1"/>
                </a:solidFill>
                <a:latin typeface="Courier New" charset="0"/>
              </a:rPr>
              <a:t>WaitingWriters</a:t>
            </a: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             wait(</a:t>
            </a:r>
            <a:r>
              <a:rPr lang="en-US" altLang="en-US" sz="1270" dirty="0" err="1">
                <a:solidFill>
                  <a:schemeClr val="bg1"/>
                </a:solidFill>
                <a:latin typeface="Courier New" charset="0"/>
              </a:rPr>
              <a:t>CanWrite</a:t>
            </a: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             --</a:t>
            </a:r>
            <a:r>
              <a:rPr lang="en-US" altLang="en-US" sz="1270" dirty="0" err="1">
                <a:solidFill>
                  <a:schemeClr val="bg1"/>
                </a:solidFill>
                <a:latin typeface="Courier New" charset="0"/>
              </a:rPr>
              <a:t>WaitingWriters</a:t>
            </a: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 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        </a:t>
            </a:r>
            <a:r>
              <a:rPr lang="en-US" altLang="en-US" sz="1270" dirty="0" err="1">
                <a:solidFill>
                  <a:schemeClr val="bg1"/>
                </a:solidFill>
                <a:latin typeface="Courier New" charset="0"/>
              </a:rPr>
              <a:t>NWriters</a:t>
            </a: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 = 1;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accent2"/>
                </a:solidFill>
                <a:latin typeface="Courier New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accent2"/>
                </a:solidFill>
                <a:latin typeface="Courier New" charset="0"/>
              </a:rPr>
              <a:t>  Void </a:t>
            </a:r>
            <a:r>
              <a:rPr lang="en-US" altLang="en-US" sz="1270" dirty="0" err="1">
                <a:solidFill>
                  <a:schemeClr val="accent2"/>
                </a:solidFill>
                <a:latin typeface="Courier New" charset="0"/>
              </a:rPr>
              <a:t>EndWrite</a:t>
            </a:r>
            <a:r>
              <a:rPr lang="en-US" altLang="en-US" sz="1270" dirty="0">
                <a:solidFill>
                  <a:schemeClr val="accent2"/>
                </a:solidFill>
                <a:latin typeface="Courier New" charset="0"/>
              </a:rPr>
              <a:t>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accent2"/>
                </a:solidFill>
                <a:latin typeface="Courier New" charset="0"/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accent2"/>
                </a:solidFill>
                <a:latin typeface="Courier New" charset="0"/>
              </a:rPr>
              <a:t>         </a:t>
            </a:r>
            <a:r>
              <a:rPr lang="en-US" altLang="en-US" sz="1270" dirty="0" err="1">
                <a:solidFill>
                  <a:schemeClr val="bg1"/>
                </a:solidFill>
                <a:latin typeface="Courier New" charset="0"/>
              </a:rPr>
              <a:t>NWriters</a:t>
            </a: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         if(</a:t>
            </a:r>
            <a:r>
              <a:rPr lang="en-US" altLang="en-US" sz="1270" dirty="0" err="1">
                <a:solidFill>
                  <a:schemeClr val="bg1"/>
                </a:solidFill>
                <a:latin typeface="Courier New" charset="0"/>
              </a:rPr>
              <a:t>WaitingReaders</a:t>
            </a: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              Signal(</a:t>
            </a:r>
            <a:r>
              <a:rPr lang="en-US" altLang="en-US" sz="1270" dirty="0" err="1">
                <a:solidFill>
                  <a:schemeClr val="bg1"/>
                </a:solidFill>
                <a:latin typeface="Courier New" charset="0"/>
              </a:rPr>
              <a:t>CanRead</a:t>
            </a: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         else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              Signal(</a:t>
            </a:r>
            <a:r>
              <a:rPr lang="en-US" altLang="en-US" sz="1270" dirty="0" err="1">
                <a:solidFill>
                  <a:schemeClr val="bg1"/>
                </a:solidFill>
                <a:latin typeface="Courier New" charset="0"/>
              </a:rPr>
              <a:t>CanWrite</a:t>
            </a: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altLang="en-US" sz="1270" dirty="0" smtClean="0">
                <a:solidFill>
                  <a:schemeClr val="accent2"/>
                </a:solidFill>
                <a:latin typeface="Courier New" charset="0"/>
              </a:rPr>
              <a:t>}</a:t>
            </a:r>
            <a:endParaRPr lang="en-US" altLang="en-US" sz="1270" dirty="0">
              <a:solidFill>
                <a:schemeClr val="accent2"/>
              </a:solidFill>
              <a:latin typeface="Courier New" charset="0"/>
            </a:endParaRP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4502881" y="1701001"/>
            <a:ext cx="5460480" cy="400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503238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503238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 </a:t>
            </a:r>
            <a:endParaRPr lang="en-US" altLang="en-US" sz="127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 smtClean="0">
                <a:solidFill>
                  <a:srgbClr val="CC3300"/>
                </a:solidFill>
                <a:latin typeface="Courier New" charset="0"/>
              </a:rPr>
              <a:t>Void </a:t>
            </a:r>
            <a:r>
              <a:rPr lang="en-US" altLang="en-US" sz="1270" dirty="0" err="1" smtClean="0">
                <a:solidFill>
                  <a:srgbClr val="CC3300"/>
                </a:solidFill>
                <a:latin typeface="Courier New" charset="0"/>
              </a:rPr>
              <a:t>BeginRead</a:t>
            </a:r>
            <a:r>
              <a:rPr lang="en-US" altLang="en-US" sz="1270" dirty="0" smtClean="0">
                <a:solidFill>
                  <a:srgbClr val="CC3300"/>
                </a:solidFill>
                <a:latin typeface="Courier New" charset="0"/>
              </a:rPr>
              <a:t>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 smtClean="0">
                <a:solidFill>
                  <a:srgbClr val="CC3300"/>
                </a:solidFill>
                <a:latin typeface="Courier New" charset="0"/>
              </a:rPr>
              <a:t>  </a:t>
            </a:r>
            <a:r>
              <a:rPr lang="en-US" altLang="en-US" sz="1270" dirty="0">
                <a:solidFill>
                  <a:srgbClr val="CC3300"/>
                </a:solidFill>
                <a:latin typeface="Courier New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rgbClr val="CC3300"/>
                </a:solidFill>
                <a:latin typeface="Courier New" charset="0"/>
              </a:rPr>
              <a:t>       </a:t>
            </a: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if(</a:t>
            </a:r>
            <a:r>
              <a:rPr lang="en-US" altLang="en-US" sz="1270" dirty="0" err="1">
                <a:solidFill>
                  <a:schemeClr val="bg1"/>
                </a:solidFill>
                <a:latin typeface="Courier New" charset="0"/>
              </a:rPr>
              <a:t>NWriters</a:t>
            </a: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 == 1 || </a:t>
            </a:r>
            <a:r>
              <a:rPr lang="en-US" altLang="en-US" sz="1270" dirty="0" err="1">
                <a:solidFill>
                  <a:schemeClr val="bg1"/>
                </a:solidFill>
                <a:latin typeface="Courier New" charset="0"/>
              </a:rPr>
              <a:t>WaitingWriters</a:t>
            </a: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 &gt; 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    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             ++</a:t>
            </a:r>
            <a:r>
              <a:rPr lang="en-US" altLang="en-US" sz="1270" dirty="0" err="1">
                <a:solidFill>
                  <a:schemeClr val="bg1"/>
                </a:solidFill>
                <a:latin typeface="Courier New" charset="0"/>
              </a:rPr>
              <a:t>WaitingReaders</a:t>
            </a: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             Wait(</a:t>
            </a:r>
            <a:r>
              <a:rPr lang="en-US" altLang="en-US" sz="1270" dirty="0" err="1">
                <a:solidFill>
                  <a:schemeClr val="bg1"/>
                </a:solidFill>
                <a:latin typeface="Courier New" charset="0"/>
              </a:rPr>
              <a:t>CanRead</a:t>
            </a: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	--</a:t>
            </a:r>
            <a:r>
              <a:rPr lang="en-US" altLang="en-US" sz="1270" dirty="0" err="1">
                <a:solidFill>
                  <a:schemeClr val="bg1"/>
                </a:solidFill>
                <a:latin typeface="Courier New" charset="0"/>
              </a:rPr>
              <a:t>WaitingReaders</a:t>
            </a: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       ++</a:t>
            </a:r>
            <a:r>
              <a:rPr lang="en-US" altLang="en-US" sz="1270" dirty="0" err="1">
                <a:solidFill>
                  <a:schemeClr val="bg1"/>
                </a:solidFill>
                <a:latin typeface="Courier New" charset="0"/>
              </a:rPr>
              <a:t>NReaders</a:t>
            </a: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       Signal(</a:t>
            </a:r>
            <a:r>
              <a:rPr lang="en-US" altLang="en-US" sz="1270" dirty="0" err="1">
                <a:solidFill>
                  <a:schemeClr val="bg1"/>
                </a:solidFill>
                <a:latin typeface="Courier New" charset="0"/>
              </a:rPr>
              <a:t>CanRead</a:t>
            </a: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rgbClr val="CC3300"/>
                </a:solidFill>
                <a:latin typeface="Courier New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 dirty="0">
              <a:solidFill>
                <a:srgbClr val="CC3300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rgbClr val="CC3300"/>
                </a:solidFill>
                <a:latin typeface="Courier New" charset="0"/>
              </a:rPr>
              <a:t>  Void </a:t>
            </a:r>
            <a:r>
              <a:rPr lang="en-US" altLang="en-US" sz="1270" dirty="0" err="1">
                <a:solidFill>
                  <a:srgbClr val="CC3300"/>
                </a:solidFill>
                <a:latin typeface="Courier New" charset="0"/>
              </a:rPr>
              <a:t>EndRead</a:t>
            </a:r>
            <a:r>
              <a:rPr lang="en-US" altLang="en-US" sz="1270" dirty="0">
                <a:solidFill>
                  <a:srgbClr val="CC3300"/>
                </a:solidFill>
                <a:latin typeface="Courier New" charset="0"/>
              </a:rPr>
              <a:t>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rgbClr val="CC3300"/>
                </a:solidFill>
                <a:latin typeface="Courier New" charset="0"/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rgbClr val="CC3300"/>
                </a:solidFill>
                <a:latin typeface="Courier New" charset="0"/>
              </a:rPr>
              <a:t>        </a:t>
            </a: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if(--</a:t>
            </a:r>
            <a:r>
              <a:rPr lang="en-US" altLang="en-US" sz="1270" dirty="0" err="1">
                <a:solidFill>
                  <a:schemeClr val="bg1"/>
                </a:solidFill>
                <a:latin typeface="Courier New" charset="0"/>
              </a:rPr>
              <a:t>NReaders</a:t>
            </a: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 == 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                Signal(</a:t>
            </a:r>
            <a:r>
              <a:rPr lang="en-US" altLang="en-US" sz="1270" dirty="0" err="1">
                <a:solidFill>
                  <a:schemeClr val="bg1"/>
                </a:solidFill>
                <a:latin typeface="Courier New" charset="0"/>
              </a:rPr>
              <a:t>CanWrite</a:t>
            </a:r>
            <a:r>
              <a:rPr lang="en-US" altLang="en-US" sz="1270" dirty="0">
                <a:solidFill>
                  <a:schemeClr val="bg1"/>
                </a:solidFill>
                <a:latin typeface="Courier New" charset="0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 dirty="0">
              <a:solidFill>
                <a:schemeClr val="bg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rgbClr val="CC3300"/>
                </a:solidFill>
                <a:latin typeface="Courier New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 dirty="0">
              <a:solidFill>
                <a:srgbClr val="CC33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414726" algn="l"/>
                <a:tab pos="828013" algn="l"/>
                <a:tab pos="1244178" algn="l"/>
                <a:tab pos="1658904" algn="l"/>
                <a:tab pos="2073631" algn="l"/>
                <a:tab pos="2486917" algn="l"/>
                <a:tab pos="2903083" algn="l"/>
                <a:tab pos="3317809" algn="l"/>
                <a:tab pos="3732535" algn="l"/>
                <a:tab pos="4145822" algn="l"/>
                <a:tab pos="4561987" algn="l"/>
                <a:tab pos="4976713" algn="l"/>
                <a:tab pos="5390000" algn="l"/>
                <a:tab pos="5804726" algn="l"/>
                <a:tab pos="6220892" algn="l"/>
                <a:tab pos="6635618" algn="l"/>
                <a:tab pos="7048904" algn="l"/>
                <a:tab pos="7463631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Issues with Semaphores</a:t>
            </a:r>
          </a:p>
        </p:txBody>
      </p:sp>
      <p:sp>
        <p:nvSpPr>
          <p:cNvPr id="1269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7941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Much of the power of semaphores derives from calls to</a:t>
            </a:r>
            <a:br>
              <a:rPr lang="en-GB" altLang="en-US" dirty="0">
                <a:ea typeface="ＭＳ Ｐゴシック" charset="-128"/>
              </a:rPr>
            </a:br>
            <a:r>
              <a:rPr lang="en-GB" altLang="en-US" dirty="0" smtClean="0">
                <a:latin typeface="Courier" charset="0"/>
                <a:ea typeface="Courier" charset="0"/>
                <a:cs typeface="Courier" charset="0"/>
              </a:rPr>
              <a:t>wait() </a:t>
            </a:r>
            <a:r>
              <a:rPr lang="en-GB" altLang="en-US" dirty="0">
                <a:ea typeface="ＭＳ Ｐゴシック" charset="-128"/>
              </a:rPr>
              <a:t>and </a:t>
            </a:r>
            <a:r>
              <a:rPr lang="en-GB" altLang="en-US" dirty="0" smtClean="0">
                <a:latin typeface="Courier" charset="0"/>
                <a:ea typeface="Courier" charset="0"/>
                <a:cs typeface="Courier" charset="0"/>
              </a:rPr>
              <a:t>signal() </a:t>
            </a:r>
            <a:r>
              <a:rPr lang="en-GB" altLang="en-US" dirty="0">
                <a:ea typeface="ＭＳ Ｐゴシック" charset="-128"/>
              </a:rPr>
              <a:t>that are </a:t>
            </a:r>
            <a:r>
              <a:rPr lang="en-GB" altLang="en-US" b="1" dirty="0">
                <a:solidFill>
                  <a:srgbClr val="993333"/>
                </a:solidFill>
                <a:ea typeface="ＭＳ Ｐゴシック" charset="-128"/>
              </a:rPr>
              <a:t>unmatched</a:t>
            </a:r>
          </a:p>
          <a:p>
            <a:pPr marL="739720" lvl="1" indent="-342900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 smtClean="0">
                <a:ea typeface="ＭＳ Ｐゴシック" charset="-128"/>
              </a:rPr>
              <a:t>E.g. barrier example!</a:t>
            </a:r>
            <a:endParaRPr lang="en-GB" altLang="en-US" dirty="0">
              <a:ea typeface="ＭＳ Ｐゴシック" charset="-128"/>
            </a:endParaRPr>
          </a:p>
          <a:p>
            <a:pPr marL="437941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Unlike locks, </a:t>
            </a:r>
            <a:r>
              <a:rPr lang="en-GB" altLang="en-US" dirty="0">
                <a:latin typeface="Courier" charset="0"/>
                <a:ea typeface="Courier" charset="0"/>
                <a:cs typeface="Courier" charset="0"/>
              </a:rPr>
              <a:t>acquire() </a:t>
            </a:r>
            <a:r>
              <a:rPr lang="en-GB" altLang="en-US" dirty="0">
                <a:ea typeface="ＭＳ Ｐゴシック" charset="-128"/>
              </a:rPr>
              <a:t>and </a:t>
            </a:r>
            <a:r>
              <a:rPr lang="en-GB" altLang="en-US" dirty="0">
                <a:latin typeface="Courier" charset="0"/>
                <a:ea typeface="Courier" charset="0"/>
                <a:cs typeface="Courier" charset="0"/>
              </a:rPr>
              <a:t>release() </a:t>
            </a:r>
            <a:r>
              <a:rPr lang="en-GB" altLang="en-US" dirty="0">
                <a:ea typeface="ＭＳ Ｐゴシック" charset="-128"/>
              </a:rPr>
              <a:t>are not always paired.</a:t>
            </a:r>
          </a:p>
          <a:p>
            <a:pPr marL="437941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This means it is a lot easier to get into trouble with semaphores.</a:t>
            </a:r>
          </a:p>
          <a:p>
            <a:pPr marL="739720" lvl="1" indent="-342900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ja-JP" altLang="en-GB" dirty="0">
                <a:ea typeface="ＭＳ Ｐゴシック" charset="-128"/>
              </a:rPr>
              <a:t>“</a:t>
            </a:r>
            <a:r>
              <a:rPr lang="en-GB" altLang="ja-JP" dirty="0">
                <a:ea typeface="ＭＳ Ｐゴシック" charset="-128"/>
              </a:rPr>
              <a:t>More rope</a:t>
            </a:r>
            <a:r>
              <a:rPr lang="ja-JP" altLang="en-GB" dirty="0">
                <a:ea typeface="ＭＳ Ｐゴシック" charset="-128"/>
              </a:rPr>
              <a:t>”</a:t>
            </a:r>
            <a:endParaRPr lang="en-GB" altLang="ja-JP" dirty="0">
              <a:ea typeface="ＭＳ Ｐゴシック" charset="-128"/>
            </a:endParaRPr>
          </a:p>
          <a:p>
            <a:pPr marL="437941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Would be nice if we had some clean, well-defined </a:t>
            </a:r>
            <a:r>
              <a:rPr lang="en-GB" altLang="en-US" i="1" dirty="0">
                <a:solidFill>
                  <a:srgbClr val="2323DC"/>
                </a:solidFill>
                <a:ea typeface="ＭＳ Ｐゴシック" charset="-128"/>
              </a:rPr>
              <a:t>language </a:t>
            </a:r>
            <a:r>
              <a:rPr lang="en-GB" altLang="en-US" i="1" dirty="0" smtClean="0">
                <a:solidFill>
                  <a:srgbClr val="2323DC"/>
                </a:solidFill>
                <a:ea typeface="ＭＳ Ｐゴシック" charset="-128"/>
              </a:rPr>
              <a:t>support</a:t>
            </a:r>
            <a:r>
              <a:rPr lang="en-GB" altLang="en-US" dirty="0" smtClean="0">
                <a:ea typeface="ＭＳ Ｐゴシック" charset="-128"/>
              </a:rPr>
              <a:t> </a:t>
            </a:r>
            <a:r>
              <a:rPr lang="en-GB" altLang="en-US" dirty="0">
                <a:ea typeface="ＭＳ Ｐゴシック" charset="-128"/>
              </a:rPr>
              <a:t>for synchronization...</a:t>
            </a:r>
          </a:p>
          <a:p>
            <a:pPr marL="739720" lvl="1" indent="-342900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Java does!</a:t>
            </a:r>
          </a:p>
          <a:p>
            <a:pPr marL="437941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endParaRPr lang="en-GB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9501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>
                <a:ea typeface="ＭＳ Ｐゴシック" charset="-128"/>
              </a:rPr>
              <a:t>Readers and Writers</a:t>
            </a:r>
          </a:p>
        </p:txBody>
      </p:sp>
      <p:sp>
        <p:nvSpPr>
          <p:cNvPr id="52226" name="Text Box 3"/>
          <p:cNvSpPr txBox="1">
            <a:spLocks noChangeArrowheads="1"/>
          </p:cNvSpPr>
          <p:nvPr/>
        </p:nvSpPr>
        <p:spPr bwMode="auto">
          <a:xfrm>
            <a:off x="79201" y="1165322"/>
            <a:ext cx="6359040" cy="439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503238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503238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Monitor ReadersNWriters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int WaitingWriters, WaitingReaders,NReaders, NWriters;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Condition CanRead, CanWrite;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Void BeginWrite()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      </a:t>
            </a: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if(NWriters == 1 || NReaders &gt; 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     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              ++WaitingWriters;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             wait(CanWrite);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             --WaitingWriters;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 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      NWriters = 1;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Void EndWrite()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       NWriters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         if(WaitingReaders)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              Signal(CanRead);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         else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              Signal(CanWrite);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}</a:t>
            </a: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4502881" y="1701001"/>
            <a:ext cx="5460480" cy="400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503238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503238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Void BeginRead()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</a:t>
            </a: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if(NWriters == 1 || WaitingWriters &gt; 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    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             ++WaitingReaders;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             Wait(CanRead);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	--WaitingReaders;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++NReaders;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       Signal(CanRead);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>
              <a:solidFill>
                <a:srgbClr val="CC3300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Void EndRead()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 </a:t>
            </a: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if(</a:t>
            </a: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--NReaders </a:t>
            </a: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== 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         </a:t>
            </a: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Signal(CanWrite);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>
              <a:solidFill>
                <a:schemeClr val="bg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>
              <a:solidFill>
                <a:srgbClr val="CC33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3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>
                <a:ea typeface="ＭＳ Ｐゴシック" charset="-128"/>
              </a:rPr>
              <a:t>Readers and Writers</a:t>
            </a:r>
          </a:p>
        </p:txBody>
      </p:sp>
      <p:sp>
        <p:nvSpPr>
          <p:cNvPr id="54274" name="Text Box 3"/>
          <p:cNvSpPr txBox="1">
            <a:spLocks noChangeArrowheads="1"/>
          </p:cNvSpPr>
          <p:nvPr/>
        </p:nvSpPr>
        <p:spPr bwMode="auto">
          <a:xfrm>
            <a:off x="79201" y="1165322"/>
            <a:ext cx="6359040" cy="439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503238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503238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Monitor ReadersNWriters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int WaitingWriters, WaitingReaders,NReaders, NWriters;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Condition CanRead, CanWrite;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Void BeginWrite()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      </a:t>
            </a: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if(NWriters == 1 || NReaders &gt; 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     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              ++WaitingWriters;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             wait(CanWrite);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             --WaitingWriters;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 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      NWriters = 1;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Void EndWrite()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       NWriters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         </a:t>
            </a: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if(WaitingReaders)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            notify(CanRead);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       else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            notify(CanWrite);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}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4502881" y="1701001"/>
            <a:ext cx="5460480" cy="400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503238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503238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Void BeginRead()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</a:t>
            </a: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if(NWriters == 1 || WaitingWriters &gt; 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    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             ++WaitingReaders;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             Wait(CanRead);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	--WaitingReaders;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++NReaders;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bg1"/>
                </a:solidFill>
                <a:latin typeface="Courier New" charset="0"/>
              </a:rPr>
              <a:t>       Signal(CanRead);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>
              <a:solidFill>
                <a:srgbClr val="CC3300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Void EndRead()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 if(--NReaders == 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         notify(CanWrite);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>
              <a:solidFill>
                <a:srgbClr val="CC3300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>
              <a:solidFill>
                <a:srgbClr val="CC33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8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>
                <a:ea typeface="ＭＳ Ｐゴシック" charset="-128"/>
              </a:rPr>
              <a:t>Readers and Writers</a:t>
            </a:r>
          </a:p>
        </p:txBody>
      </p:sp>
      <p:sp>
        <p:nvSpPr>
          <p:cNvPr id="56322" name="Text Box 3"/>
          <p:cNvSpPr txBox="1">
            <a:spLocks noChangeArrowheads="1"/>
          </p:cNvSpPr>
          <p:nvPr/>
        </p:nvSpPr>
        <p:spPr bwMode="auto">
          <a:xfrm>
            <a:off x="79201" y="1165322"/>
            <a:ext cx="6359040" cy="439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503238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503238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Monitor ReadersNWriters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int WaitingWriters, WaitingReaders,NReaders, NWriters;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Condition CanRead, CanWrite;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Void BeginWrite()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      if(NWriters == 1 || NReaders &gt; 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   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            ++WaitingWriters;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           wait(CanWrite);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           --WaitingWriters;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      NWriters = 1;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Void EndWrite()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       NWriters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       if(WaitingReaders)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            notify(CanRead);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       else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            notify(CanWrite);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accent2"/>
                </a:solidFill>
                <a:latin typeface="Courier New" charset="0"/>
              </a:rPr>
              <a:t>  }</a:t>
            </a:r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4502881" y="1701001"/>
            <a:ext cx="5460480" cy="400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503238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503238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Void BeginRead()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if(NWriters == 1 || WaitingWriters &gt; 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      ++WaitingReaders;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      Wait(CanRead);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	        --WaitingReaders;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++NReaders;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notify(CanRead);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>
              <a:solidFill>
                <a:srgbClr val="CC3300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Void EndRead()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 if(--NReaders == 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         notify(CanWrite);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>
              <a:solidFill>
                <a:srgbClr val="CC3300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>
              <a:solidFill>
                <a:srgbClr val="CC33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48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>
                <a:ea typeface="ＭＳ Ｐゴシック" charset="-128"/>
              </a:rPr>
              <a:t>Understanding the Solution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2004" indent="-156963"/>
            <a:r>
              <a:rPr lang="en-US" altLang="en-US">
                <a:ea typeface="ＭＳ Ｐゴシック" charset="-128"/>
              </a:rPr>
              <a:t>A writer can enter if there are no other active writers and no readers are waiting</a:t>
            </a:r>
          </a:p>
        </p:txBody>
      </p:sp>
    </p:spTree>
    <p:extLst>
      <p:ext uri="{BB962C8B-B14F-4D97-AF65-F5344CB8AC3E}">
        <p14:creationId xmlns:p14="http://schemas.microsoft.com/office/powerpoint/2010/main" val="6561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>
                <a:ea typeface="ＭＳ Ｐゴシック" charset="-128"/>
              </a:rPr>
              <a:t>Readers and Writers</a:t>
            </a:r>
          </a:p>
        </p:txBody>
      </p:sp>
      <p:sp>
        <p:nvSpPr>
          <p:cNvPr id="60418" name="Text Box 3"/>
          <p:cNvSpPr txBox="1">
            <a:spLocks noChangeArrowheads="1"/>
          </p:cNvSpPr>
          <p:nvPr/>
        </p:nvSpPr>
        <p:spPr bwMode="auto">
          <a:xfrm>
            <a:off x="79201" y="1165322"/>
            <a:ext cx="6359040" cy="439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503238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503238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Monitor ReadersNWriters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int WaitingWriters, WaitingReaders,NReaders, NWriters;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Condition CanRead, CanWrite;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Void BeginWrite()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</a:t>
            </a: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if(NWriters == 1 || NReaders &gt; 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       ++WaitingWriters;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      wait(CanWrite);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      --WaitingWriters;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 NWriters = 1;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Void EndWrite()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 NWriters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 if(WaitingReaders)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      notify(CanRead);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 else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      notify(CanWrite);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}</a:t>
            </a:r>
          </a:p>
        </p:txBody>
      </p:sp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4502881" y="1701001"/>
            <a:ext cx="5460480" cy="400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503238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503238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Void BeginRead()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if(NWriters == 1 || WaitingWriters &gt; 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     ++WaitingReaders;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     Wait(CanRead);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	        --WaitingReaders;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++NReaders;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notify(CanRead);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Void EndRead()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if(--NReaders == 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        notify(CanWrite);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>
              <a:solidFill>
                <a:schemeClr val="tx1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4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>
                <a:ea typeface="ＭＳ Ｐゴシック" charset="-128"/>
              </a:rPr>
              <a:t>Understanding the Solution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2004" indent="-156963"/>
            <a:r>
              <a:rPr lang="en-US" altLang="en-US">
                <a:ea typeface="ＭＳ Ｐゴシック" charset="-128"/>
              </a:rPr>
              <a:t>A reader can enter if</a:t>
            </a:r>
          </a:p>
          <a:p>
            <a:pPr marL="676810" lvl="1" indent="-159843"/>
            <a:r>
              <a:rPr lang="en-US" altLang="en-US">
                <a:ea typeface="ＭＳ Ｐゴシック" charset="-128"/>
              </a:rPr>
              <a:t>There are no writers active or waiting</a:t>
            </a:r>
          </a:p>
          <a:p>
            <a:pPr marL="676810" lvl="1" indent="-159843"/>
            <a:endParaRPr lang="en-US" altLang="en-US">
              <a:ea typeface="ＭＳ Ｐゴシック" charset="-128"/>
            </a:endParaRPr>
          </a:p>
          <a:p>
            <a:pPr marL="252004" indent="-156963"/>
            <a:r>
              <a:rPr lang="en-US" altLang="en-US">
                <a:ea typeface="ＭＳ Ｐゴシック" charset="-128"/>
              </a:rPr>
              <a:t>So we can have many readers active all at once</a:t>
            </a:r>
          </a:p>
          <a:p>
            <a:pPr marL="252004" indent="-156963"/>
            <a:endParaRPr lang="en-US" altLang="en-US">
              <a:ea typeface="ＭＳ Ｐゴシック" charset="-128"/>
            </a:endParaRPr>
          </a:p>
          <a:p>
            <a:pPr marL="252004" indent="-156963"/>
            <a:r>
              <a:rPr lang="en-US" altLang="en-US">
                <a:ea typeface="ＭＳ Ｐゴシック" charset="-128"/>
              </a:rPr>
              <a:t>Otherwise, a reader waits (maybe many do)</a:t>
            </a:r>
          </a:p>
        </p:txBody>
      </p:sp>
    </p:spTree>
    <p:extLst>
      <p:ext uri="{BB962C8B-B14F-4D97-AF65-F5344CB8AC3E}">
        <p14:creationId xmlns:p14="http://schemas.microsoft.com/office/powerpoint/2010/main" val="211836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>
                <a:ea typeface="ＭＳ Ｐゴシック" charset="-128"/>
              </a:rPr>
              <a:t>Readers and Writers</a:t>
            </a:r>
          </a:p>
        </p:txBody>
      </p:sp>
      <p:sp>
        <p:nvSpPr>
          <p:cNvPr id="64514" name="Text Box 3"/>
          <p:cNvSpPr txBox="1">
            <a:spLocks noChangeArrowheads="1"/>
          </p:cNvSpPr>
          <p:nvPr/>
        </p:nvSpPr>
        <p:spPr bwMode="auto">
          <a:xfrm>
            <a:off x="79201" y="1165322"/>
            <a:ext cx="6359040" cy="439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503238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503238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Monitor ReadersNWriters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int WaitingWriters, WaitingReaders,NReaders, NWriters;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Condition CanRead, CanWrite;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Void BeginWrite()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if(NWriters == 1 || NReaders &gt; 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      ++WaitingWriters;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     wait(CanWrite);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     --WaitingWriters;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NWriters = 1;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Void EndWrite()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 NWriters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 if(WaitingReaders)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      notify(CanRead);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 else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      notify(CanWrite);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}</a:t>
            </a:r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4502881" y="1701001"/>
            <a:ext cx="5460480" cy="400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503238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503238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Void BeginRead()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</a:t>
            </a: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if(NWriters == 1 || WaitingWriters &gt; 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      ++WaitingReaders;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      Wait(CanRead);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	        --WaitingReaders;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++NReaders;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</a:t>
            </a: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notify(CanRead);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Void EndRead()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if(--NReaders == 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        notify(CanWrite);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>
              <a:solidFill>
                <a:schemeClr val="tx1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9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>
                <a:ea typeface="ＭＳ Ｐゴシック" charset="-128"/>
              </a:rPr>
              <a:t>Understanding the Solution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7941"/>
            <a:r>
              <a:rPr lang="en-US" altLang="en-US" dirty="0">
                <a:ea typeface="ＭＳ Ｐゴシック" charset="-128"/>
              </a:rPr>
              <a:t>When a writer finishes, it checks to see if any readers are waiting</a:t>
            </a:r>
          </a:p>
          <a:p>
            <a:pPr marL="859867" lvl="1" indent="-342900"/>
            <a:r>
              <a:rPr lang="en-US" altLang="en-US" dirty="0">
                <a:ea typeface="ＭＳ Ｐゴシック" charset="-128"/>
              </a:rPr>
              <a:t>If so, it lets one of them enter</a:t>
            </a:r>
          </a:p>
          <a:p>
            <a:pPr marL="859867" lvl="1" indent="-342900"/>
            <a:r>
              <a:rPr lang="en-US" altLang="en-US" dirty="0">
                <a:ea typeface="ＭＳ Ｐゴシック" charset="-128"/>
              </a:rPr>
              <a:t>That one will let the next one enter, </a:t>
            </a:r>
            <a:r>
              <a:rPr lang="en-US" altLang="en-US" dirty="0" smtClean="0">
                <a:ea typeface="ＭＳ Ｐゴシック" charset="-128"/>
              </a:rPr>
              <a:t>and so on..</a:t>
            </a:r>
            <a:endParaRPr lang="en-US" altLang="en-US" dirty="0">
              <a:ea typeface="ＭＳ Ｐゴシック" charset="-128"/>
            </a:endParaRPr>
          </a:p>
          <a:p>
            <a:pPr marL="859867" lvl="1" indent="-342900"/>
            <a:endParaRPr lang="en-US" altLang="en-US" dirty="0">
              <a:ea typeface="ＭＳ Ｐゴシック" charset="-128"/>
            </a:endParaRPr>
          </a:p>
          <a:p>
            <a:pPr marL="437941"/>
            <a:r>
              <a:rPr lang="en-US" altLang="en-US" dirty="0">
                <a:ea typeface="ＭＳ Ｐゴシック" charset="-128"/>
              </a:rPr>
              <a:t>Similarly, when a reader finishes, if it was the last reader, it lets a writer in (if any is there)</a:t>
            </a:r>
          </a:p>
        </p:txBody>
      </p:sp>
    </p:spTree>
    <p:extLst>
      <p:ext uri="{BB962C8B-B14F-4D97-AF65-F5344CB8AC3E}">
        <p14:creationId xmlns:p14="http://schemas.microsoft.com/office/powerpoint/2010/main" val="10675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>
                <a:ea typeface="ＭＳ Ｐゴシック" charset="-128"/>
              </a:rPr>
              <a:t>Readers and Writers</a:t>
            </a:r>
          </a:p>
        </p:txBody>
      </p:sp>
      <p:sp>
        <p:nvSpPr>
          <p:cNvPr id="68610" name="Text Box 3"/>
          <p:cNvSpPr txBox="1">
            <a:spLocks noChangeArrowheads="1"/>
          </p:cNvSpPr>
          <p:nvPr/>
        </p:nvSpPr>
        <p:spPr bwMode="auto">
          <a:xfrm>
            <a:off x="79201" y="1165322"/>
            <a:ext cx="6359040" cy="439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503238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503238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Monitor ReadersNWriters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int WaitingWriters, WaitingReaders,NReaders, NWriters;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Condition CanRead, CanWrite;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Void BeginWrite()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if(NWriters == 1 || NReaders &gt; 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      ++WaitingWriters;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     wait(CanWrite);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     --WaitingWriters;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NWriters = 1;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Void EndWrite()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 </a:t>
            </a: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NWriters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  if(WaitingReaders)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       notify(CanRead);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  else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       notify(CanWrite);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}</a:t>
            </a:r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4502881" y="1701001"/>
            <a:ext cx="5460480" cy="400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503238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503238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Void BeginRead()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if(NWriters == 1 || WaitingWriters &gt; 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     ++WaitingReaders;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     Wait(CanRead);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	        --WaitingReaders;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++NReaders;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notify(CanRead);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Void EndRead()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      </a:t>
            </a: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if(--NReaders == 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rgbClr val="CC3300"/>
                </a:solidFill>
                <a:latin typeface="Courier New" charset="0"/>
              </a:rPr>
              <a:t>              	notify(CanWrite);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>
              <a:solidFill>
                <a:srgbClr val="CC3300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>
                <a:solidFill>
                  <a:schemeClr val="tx1"/>
                </a:solidFill>
                <a:latin typeface="Courier New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>
              <a:solidFill>
                <a:schemeClr val="tx1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8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>
                <a:ea typeface="ＭＳ Ｐゴシック" charset="-128"/>
              </a:rPr>
              <a:t>Understanding the Solution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2004" indent="-156963"/>
            <a:r>
              <a:rPr lang="en-US" altLang="en-US">
                <a:ea typeface="ＭＳ Ｐゴシック" charset="-128"/>
              </a:rPr>
              <a:t>It wants to be fair</a:t>
            </a:r>
          </a:p>
          <a:p>
            <a:pPr marL="676810" lvl="1" indent="-159843"/>
            <a:r>
              <a:rPr lang="en-US" altLang="en-US">
                <a:ea typeface="ＭＳ Ｐゴシック" charset="-128"/>
              </a:rPr>
              <a:t>If a writer is waiting, readers queue up</a:t>
            </a:r>
          </a:p>
          <a:p>
            <a:pPr marL="676810" lvl="1" indent="-159843"/>
            <a:r>
              <a:rPr lang="en-US" altLang="en-US">
                <a:ea typeface="ＭＳ Ｐゴシック" charset="-128"/>
              </a:rPr>
              <a:t>If a reader (or another writer) is active or waiting, writers queue up</a:t>
            </a:r>
          </a:p>
          <a:p>
            <a:pPr marL="676810" lvl="1" indent="-159843"/>
            <a:endParaRPr lang="en-US" altLang="en-US">
              <a:ea typeface="ＭＳ Ｐゴシック" charset="-128"/>
            </a:endParaRPr>
          </a:p>
          <a:p>
            <a:pPr marL="676810" lvl="1" indent="-159843"/>
            <a:r>
              <a:rPr lang="en-US" altLang="en-US">
                <a:ea typeface="ＭＳ Ｐゴシック" charset="-128"/>
              </a:rPr>
              <a:t>… this is mostly fair, although once it lets a reader in, it lets ALL waiting readers in all at once, even if some showed up “after” other waiting writers</a:t>
            </a:r>
          </a:p>
        </p:txBody>
      </p:sp>
    </p:spTree>
    <p:extLst>
      <p:ext uri="{BB962C8B-B14F-4D97-AF65-F5344CB8AC3E}">
        <p14:creationId xmlns:p14="http://schemas.microsoft.com/office/powerpoint/2010/main" val="19907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>
                <a:ea typeface="ＭＳ Ｐゴシック" charset="-128"/>
              </a:rPr>
              <a:t>Monitors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7941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altLang="en-US" dirty="0">
                <a:ea typeface="ＭＳ Ｐゴシック" charset="-128"/>
              </a:rPr>
              <a:t>A </a:t>
            </a:r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monitor</a:t>
            </a:r>
            <a:r>
              <a:rPr lang="en-US" altLang="en-US" dirty="0">
                <a:ea typeface="ＭＳ Ｐゴシック" charset="-128"/>
              </a:rPr>
              <a:t> is an object (data + methods encapsulated into one) intended to be used safely by more than one thread. </a:t>
            </a:r>
          </a:p>
          <a:p>
            <a:pPr marL="895141" lvl="1" indent="-342900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altLang="en-US" dirty="0">
                <a:ea typeface="ＭＳ Ｐゴシック" charset="-128"/>
              </a:rPr>
              <a:t>Methods are executed with mutual exclusion. </a:t>
            </a:r>
          </a:p>
          <a:p>
            <a:pPr marL="1262797" lvl="2" indent="-342900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altLang="en-US" dirty="0">
                <a:ea typeface="ＭＳ Ｐゴシック" charset="-128"/>
              </a:rPr>
              <a:t>At each point in time, at most one thread may be executing any of its methods.</a:t>
            </a:r>
            <a:endParaRPr lang="en-GB" altLang="en-US" dirty="0">
              <a:ea typeface="ＭＳ Ｐゴシック" charset="-128"/>
            </a:endParaRPr>
          </a:p>
          <a:p>
            <a:pPr marL="895141" lvl="1" indent="-342900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altLang="en-US" dirty="0" smtClean="0">
                <a:solidFill>
                  <a:srgbClr val="FF0000"/>
                </a:solidFill>
                <a:ea typeface="ＭＳ Ｐゴシック" charset="-128"/>
              </a:rPr>
              <a:t>Condition </a:t>
            </a:r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Variables </a:t>
            </a:r>
            <a:r>
              <a:rPr lang="en-US" altLang="en-US" dirty="0">
                <a:ea typeface="ＭＳ Ｐゴシック" charset="-128"/>
              </a:rPr>
              <a:t>(CVs) </a:t>
            </a:r>
            <a:r>
              <a:rPr lang="en-US" altLang="en-US" dirty="0" smtClean="0">
                <a:ea typeface="ＭＳ Ｐゴシック" charset="-128"/>
              </a:rPr>
              <a:t>proposed for </a:t>
            </a:r>
            <a:r>
              <a:rPr lang="en-US" altLang="en-US" dirty="0">
                <a:ea typeface="ＭＳ Ｐゴシック" charset="-128"/>
              </a:rPr>
              <a:t>threads to temporarily give up exclusive access, in order to wait for some condition to be met, </a:t>
            </a:r>
          </a:p>
          <a:p>
            <a:pPr marL="1262797" lvl="2" indent="-342900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altLang="en-US" dirty="0">
                <a:ea typeface="ＭＳ Ｐゴシック" charset="-128"/>
              </a:rPr>
              <a:t>before regaining exclusive access and resuming their task. </a:t>
            </a:r>
          </a:p>
          <a:p>
            <a:pPr marL="895141" lvl="1" indent="-342900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altLang="en-US" dirty="0">
                <a:ea typeface="ＭＳ Ｐゴシック" charset="-128"/>
              </a:rPr>
              <a:t>Use </a:t>
            </a:r>
            <a:r>
              <a:rPr lang="en-US" altLang="en-US" dirty="0" smtClean="0">
                <a:ea typeface="ＭＳ Ｐゴシック" charset="-128"/>
              </a:rPr>
              <a:t>CV’s </a:t>
            </a:r>
            <a:r>
              <a:rPr lang="en-US" altLang="en-US" dirty="0">
                <a:ea typeface="ＭＳ Ｐゴシック" charset="-128"/>
              </a:rPr>
              <a:t>for signaling other threads that such conditions have been met.</a:t>
            </a:r>
          </a:p>
          <a:p>
            <a:pPr marL="437941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0753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Monitors, CV’s versus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 variables != </a:t>
            </a:r>
            <a:r>
              <a:rPr lang="en-US" dirty="0" smtClean="0"/>
              <a:t>semaphores</a:t>
            </a:r>
          </a:p>
          <a:p>
            <a:pPr lvl="1"/>
            <a:r>
              <a:rPr lang="en-US" dirty="0" smtClean="0"/>
              <a:t>But they can be used to implement each other</a:t>
            </a:r>
          </a:p>
          <a:p>
            <a:r>
              <a:rPr lang="en-US" dirty="0"/>
              <a:t>Access to the monitor is controlled by a </a:t>
            </a:r>
            <a:r>
              <a:rPr lang="en-US" dirty="0" smtClean="0"/>
              <a:t>lock</a:t>
            </a:r>
          </a:p>
          <a:p>
            <a:pPr lvl="1"/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wait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dirty="0"/>
              <a:t>blocks the calling thread, and gives up the </a:t>
            </a:r>
            <a:r>
              <a:rPr lang="en-US" dirty="0" smtClean="0"/>
              <a:t>lock</a:t>
            </a:r>
          </a:p>
          <a:p>
            <a:pPr lvl="2"/>
            <a:r>
              <a:rPr lang="en-US" dirty="0" smtClean="0"/>
              <a:t>Monitor: To </a:t>
            </a:r>
            <a:r>
              <a:rPr lang="en-US" dirty="0"/>
              <a:t>call wait, the thread has to be in the monitor (hence has </a:t>
            </a:r>
            <a:r>
              <a:rPr lang="en-US" dirty="0" smtClean="0"/>
              <a:t>lock)</a:t>
            </a:r>
          </a:p>
          <a:p>
            <a:pPr lvl="2"/>
            <a:r>
              <a:rPr lang="en-US" dirty="0" smtClean="0"/>
              <a:t>Semaphore: wait </a:t>
            </a:r>
            <a:r>
              <a:rPr lang="en-US" dirty="0"/>
              <a:t>just blocks the thread on the </a:t>
            </a:r>
            <a:r>
              <a:rPr lang="en-US" dirty="0" smtClean="0"/>
              <a:t>queue</a:t>
            </a:r>
          </a:p>
          <a:p>
            <a:pPr lvl="1"/>
            <a:r>
              <a:rPr lang="en-US" dirty="0" smtClean="0"/>
              <a:t>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signal()</a:t>
            </a:r>
            <a:r>
              <a:rPr lang="en-US" dirty="0"/>
              <a:t> causes a waiting thread to wake </a:t>
            </a:r>
            <a:r>
              <a:rPr lang="en-US" dirty="0" smtClean="0"/>
              <a:t>up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Monitor: If </a:t>
            </a:r>
            <a:r>
              <a:rPr lang="en-US" dirty="0">
                <a:solidFill>
                  <a:srgbClr val="FF0000"/>
                </a:solidFill>
              </a:rPr>
              <a:t>there is no waiting thread, the signal is lost </a:t>
            </a:r>
          </a:p>
          <a:p>
            <a:pPr lvl="2"/>
            <a:r>
              <a:rPr lang="en-US" dirty="0" smtClean="0"/>
              <a:t>Semaphore: signal </a:t>
            </a:r>
            <a:r>
              <a:rPr lang="en-US" dirty="0"/>
              <a:t>increases the semaphore count, allowing future entry even if no thread is </a:t>
            </a:r>
            <a:r>
              <a:rPr lang="en-US" dirty="0" smtClean="0"/>
              <a:t>waiting</a:t>
            </a:r>
          </a:p>
          <a:p>
            <a:pPr lvl="2"/>
            <a:r>
              <a:rPr lang="en-US" dirty="0" smtClean="0"/>
              <a:t>Condition </a:t>
            </a:r>
            <a:r>
              <a:rPr lang="en-US" dirty="0"/>
              <a:t>variables have no history</a:t>
            </a:r>
          </a:p>
        </p:txBody>
      </p:sp>
    </p:spTree>
    <p:extLst>
      <p:ext uri="{BB962C8B-B14F-4D97-AF65-F5344CB8AC3E}">
        <p14:creationId xmlns:p14="http://schemas.microsoft.com/office/powerpoint/2010/main" val="884296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23379" cy="49720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lock and condition variable are in every Java object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No </a:t>
            </a:r>
            <a:r>
              <a:rPr lang="en-US" dirty="0"/>
              <a:t>explicit classes for locks or condition </a:t>
            </a:r>
            <a:r>
              <a:rPr lang="en-US" dirty="0" smtClean="0"/>
              <a:t>variables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Every </a:t>
            </a:r>
            <a:r>
              <a:rPr lang="en-US" dirty="0"/>
              <a:t>object is/has a </a:t>
            </a:r>
            <a:r>
              <a:rPr lang="en-US" dirty="0" smtClean="0"/>
              <a:t>monitor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At </a:t>
            </a:r>
            <a:r>
              <a:rPr lang="en-US" dirty="0"/>
              <a:t>most one thread can be inside an object’s </a:t>
            </a:r>
            <a:r>
              <a:rPr lang="en-US" dirty="0" smtClean="0"/>
              <a:t>monitor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/>
              <a:t>thread enters an object’s monitor by 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Executing </a:t>
            </a:r>
            <a:r>
              <a:rPr lang="en-US" dirty="0"/>
              <a:t>a method declared “synchronized” </a:t>
            </a:r>
          </a:p>
          <a:p>
            <a:pPr lvl="3">
              <a:lnSpc>
                <a:spcPct val="120000"/>
              </a:lnSpc>
            </a:pPr>
            <a:r>
              <a:rPr lang="en-US" dirty="0" smtClean="0"/>
              <a:t>Can </a:t>
            </a:r>
            <a:r>
              <a:rPr lang="en-US" dirty="0"/>
              <a:t>mix synchronized/unsynchronized methods in same </a:t>
            </a:r>
            <a:r>
              <a:rPr lang="en-US" dirty="0" smtClean="0"/>
              <a:t>class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Executing </a:t>
            </a:r>
            <a:r>
              <a:rPr lang="en-US" dirty="0"/>
              <a:t>the body of a “synchronized” statement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Every </a:t>
            </a:r>
            <a:r>
              <a:rPr lang="en-US" dirty="0"/>
              <a:t>object can be treated as a condition variable </a:t>
            </a:r>
          </a:p>
          <a:p>
            <a:pPr lvl="2">
              <a:lnSpc>
                <a:spcPct val="120000"/>
              </a:lnSpc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w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ait()</a:t>
            </a:r>
            <a:r>
              <a:rPr lang="en-US" dirty="0" smtClean="0"/>
              <a:t> : </a:t>
            </a:r>
            <a:r>
              <a:rPr lang="en-US" dirty="0"/>
              <a:t> the current thread is suspended</a:t>
            </a:r>
            <a:endParaRPr lang="en-US" dirty="0" smtClean="0"/>
          </a:p>
          <a:p>
            <a:pPr lvl="2">
              <a:lnSpc>
                <a:spcPct val="120000"/>
              </a:lnSpc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otify() </a:t>
            </a:r>
            <a:r>
              <a:rPr lang="en-US" dirty="0" smtClean="0"/>
              <a:t>: notifies an arbitrary thread (T) from the wait list. </a:t>
            </a:r>
          </a:p>
          <a:p>
            <a:pPr lvl="3">
              <a:lnSpc>
                <a:spcPct val="120000"/>
              </a:lnSpc>
            </a:pPr>
            <a:r>
              <a:rPr lang="en-US" dirty="0" smtClean="0"/>
              <a:t>T </a:t>
            </a:r>
            <a:r>
              <a:rPr lang="en-US" dirty="0"/>
              <a:t>must re- obtain the synchronization lock for the target object, which will always cause it to block at least until the thread calling </a:t>
            </a:r>
            <a:r>
              <a:rPr lang="en-US" b="1" dirty="0"/>
              <a:t>notify</a:t>
            </a:r>
            <a:r>
              <a:rPr lang="en-US" dirty="0"/>
              <a:t> releases the lock. </a:t>
            </a:r>
            <a:endParaRPr lang="en-US" dirty="0" smtClean="0"/>
          </a:p>
          <a:p>
            <a:pPr lvl="3">
              <a:lnSpc>
                <a:spcPct val="120000"/>
              </a:lnSpc>
            </a:pPr>
            <a:r>
              <a:rPr lang="en-US" dirty="0" smtClean="0"/>
              <a:t>It </a:t>
            </a:r>
            <a:r>
              <a:rPr lang="en-US" dirty="0"/>
              <a:t>will continue to block if some other thread obtains the lock first.</a:t>
            </a:r>
            <a:endParaRPr lang="en-US" dirty="0" smtClean="0"/>
          </a:p>
          <a:p>
            <a:pPr lvl="2">
              <a:lnSpc>
                <a:spcPct val="120000"/>
              </a:lnSpc>
            </a:pP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notifyAll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dirty="0">
                <a:ea typeface="Courier" charset="0"/>
                <a:cs typeface="Courier" charset="0"/>
              </a:rPr>
              <a:t> :</a:t>
            </a:r>
            <a:r>
              <a:rPr lang="en-US" dirty="0" smtClean="0"/>
              <a:t> notify all the suspended threads.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47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 smtClean="0">
                <a:ea typeface="ＭＳ Ｐゴシック" charset="-128"/>
              </a:rPr>
              <a:t>Monitors in Java -  example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4" y="4750421"/>
            <a:ext cx="8583839" cy="190058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b="0" dirty="0" smtClean="0"/>
              <a:t>When Thread B calls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ncrement() </a:t>
            </a:r>
            <a:r>
              <a:rPr lang="en-US" b="0" dirty="0" smtClean="0"/>
              <a:t>while Thread A is executing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increment()</a:t>
            </a:r>
            <a:r>
              <a:rPr lang="en-US" b="0" dirty="0" smtClean="0"/>
              <a:t>, it will blocked until Thread B exits the monitor.</a:t>
            </a:r>
          </a:p>
          <a:p>
            <a:pPr>
              <a:lnSpc>
                <a:spcPct val="120000"/>
              </a:lnSpc>
            </a:pPr>
            <a:r>
              <a:rPr lang="en-US" b="0" dirty="0" smtClean="0"/>
              <a:t>A synchronized method is not the equivalent of a critical section!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synchronization is associated with the object instances, not the code. </a:t>
            </a:r>
          </a:p>
          <a:p>
            <a:pPr lvl="1">
              <a:lnSpc>
                <a:spcPct val="120000"/>
              </a:lnSpc>
            </a:pPr>
            <a:r>
              <a:rPr lang="en-US" b="0" dirty="0" smtClean="0"/>
              <a:t>Hence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c.increment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b="0" dirty="0" smtClean="0"/>
              <a:t>can be executed simultaneously with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d.increment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().</a:t>
            </a:r>
          </a:p>
          <a:p>
            <a:pPr>
              <a:lnSpc>
                <a:spcPct val="120000"/>
              </a:lnSpc>
            </a:pPr>
            <a:endParaRPr lang="en-US" b="0" dirty="0" smtClean="0"/>
          </a:p>
        </p:txBody>
      </p:sp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1885698" y="1235629"/>
            <a:ext cx="5418350" cy="2246757"/>
          </a:xfrm>
          <a:prstGeom prst="rect">
            <a:avLst/>
          </a:prstGeom>
          <a:solidFill>
            <a:srgbClr val="F6F5BD"/>
          </a:solidFill>
          <a:ln>
            <a:solidFill>
              <a:srgbClr val="000000"/>
            </a:solidFill>
          </a:ln>
        </p:spPr>
        <p:txBody>
          <a:bodyPr wrap="square" lIns="91429" tIns="45714" rIns="91429" bIns="45714">
            <a:spAutoFit/>
          </a:bodyPr>
          <a:lstStyle>
            <a:lvl1pPr defTabSz="503238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503238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class Counter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{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private 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 count = 0;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public 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void </a:t>
            </a:r>
            <a:r>
              <a:rPr lang="en-US" altLang="en-US" sz="1400" dirty="0" smtClean="0">
                <a:solidFill>
                  <a:schemeClr val="accent2"/>
                </a:solidFill>
                <a:latin typeface="Courier New" charset="0"/>
              </a:rPr>
              <a:t>synchronized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 increment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()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{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n = count;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count 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= n+1;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}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}</a:t>
            </a:r>
            <a:endParaRPr lang="en-US" altLang="en-US" sz="140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Counter c, d; /* shared objects */</a:t>
            </a:r>
            <a:endParaRPr lang="en-US" altLang="en-US" sz="1400" dirty="0">
              <a:solidFill>
                <a:schemeClr val="accent2"/>
              </a:solidFill>
              <a:latin typeface="Courier New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54241" y="3827893"/>
            <a:ext cx="2903040" cy="812342"/>
          </a:xfrm>
          <a:prstGeom prst="rect">
            <a:avLst/>
          </a:prstGeom>
          <a:solidFill>
            <a:srgbClr val="F6F5B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41472" tIns="42452" rIns="41472" bIns="42452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is-IS" altLang="en-US" sz="1451" dirty="0" smtClean="0">
                <a:latin typeface="Courier New" charset="0"/>
              </a:rPr>
              <a:t>…</a:t>
            </a:r>
            <a:endParaRPr lang="en-US" altLang="en-US" sz="1451" dirty="0" smtClean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51" dirty="0" err="1" smtClean="0">
                <a:latin typeface="Courier New" charset="0"/>
              </a:rPr>
              <a:t>c.increment</a:t>
            </a:r>
            <a:r>
              <a:rPr lang="en-US" altLang="en-US" sz="1451" dirty="0" smtClean="0">
                <a:latin typeface="Courier New" charset="0"/>
              </a:rPr>
              <a:t>();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is-IS" altLang="en-US" sz="1451" dirty="0" smtClean="0">
                <a:latin typeface="Courier New" charset="0"/>
              </a:rPr>
              <a:t>…</a:t>
            </a:r>
            <a:endParaRPr lang="en-GB" altLang="en-US" sz="1451" dirty="0">
              <a:latin typeface="Courier New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986721" y="3814584"/>
            <a:ext cx="2903040" cy="812342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41472" tIns="42452" rIns="41472" bIns="42452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is-IS" altLang="en-US" sz="1451" dirty="0" smtClean="0">
                <a:latin typeface="Courier New" charset="0"/>
              </a:rPr>
              <a:t>…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 err="1" smtClean="0">
                <a:latin typeface="Courier New" charset="0"/>
              </a:rPr>
              <a:t>c.increment</a:t>
            </a:r>
            <a:r>
              <a:rPr lang="en-GB" altLang="en-US" sz="1451" dirty="0" smtClean="0">
                <a:latin typeface="Courier New" charset="0"/>
              </a:rPr>
              <a:t>();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is-IS" altLang="en-US" sz="1451" dirty="0" smtClean="0">
                <a:latin typeface="Courier New" charset="0"/>
              </a:rPr>
              <a:t>…</a:t>
            </a:r>
            <a:endParaRPr lang="en-GB" altLang="en-US" sz="1451" dirty="0">
              <a:latin typeface="Courier New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54241" y="3552445"/>
            <a:ext cx="1813536" cy="27544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Thread A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86721" y="3552445"/>
            <a:ext cx="1813536" cy="275448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Thread B</a:t>
            </a:r>
            <a:endParaRPr lang="en-US" altLang="en-US" sz="14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52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Producer/Consumer in Java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91795" y="1041035"/>
            <a:ext cx="8284214" cy="5632299"/>
          </a:xfrm>
          <a:prstGeom prst="rect">
            <a:avLst/>
          </a:prstGeom>
          <a:solidFill>
            <a:srgbClr val="F6F5BD"/>
          </a:solidFill>
          <a:ln>
            <a:solidFill>
              <a:srgbClr val="000000"/>
            </a:solidFill>
          </a:ln>
        </p:spPr>
        <p:txBody>
          <a:bodyPr wrap="square" lIns="91429" tIns="45714" rIns="91429" bIns="45714">
            <a:spAutoFit/>
          </a:bodyPr>
          <a:lstStyle>
            <a:lvl1pPr defTabSz="503238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503238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class Buffer { </a:t>
            </a:r>
            <a:endParaRPr lang="en-US" altLang="en-US" sz="12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private 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char [] buffer; </a:t>
            </a:r>
            <a:endParaRPr lang="en-US" altLang="en-US" sz="12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private </a:t>
            </a:r>
            <a:r>
              <a:rPr lang="en-US" altLang="en-US" sz="12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 count = 0, in = 0, out = 0; </a:t>
            </a:r>
            <a:endParaRPr lang="en-US" altLang="en-US" sz="12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Buffer(</a:t>
            </a:r>
            <a:r>
              <a:rPr lang="en-US" altLang="en-US" sz="1200" dirty="0" err="1" smtClean="0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size) { </a:t>
            </a:r>
            <a:endParaRPr lang="en-US" altLang="en-US" sz="12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	buffer 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= new char[size]; </a:t>
            </a:r>
            <a:endParaRPr lang="en-US" altLang="en-US" sz="12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}</a:t>
            </a:r>
            <a:endParaRPr lang="en-US" altLang="en-US" sz="120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	public </a:t>
            </a:r>
            <a:r>
              <a:rPr lang="en-US" altLang="en-US" sz="1200" dirty="0">
                <a:solidFill>
                  <a:schemeClr val="accent2"/>
                </a:solidFill>
                <a:latin typeface="Courier New" charset="0"/>
              </a:rPr>
              <a:t>synchronized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 void 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insert(char 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c) { </a:t>
            </a:r>
            <a:endParaRPr lang="en-US" altLang="en-US" sz="12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	while(count 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== </a:t>
            </a:r>
            <a:r>
              <a:rPr lang="en-US" altLang="en-US" sz="1200" dirty="0" err="1">
                <a:solidFill>
                  <a:schemeClr val="tx1"/>
                </a:solidFill>
                <a:latin typeface="Courier New" charset="0"/>
              </a:rPr>
              <a:t>buffer.length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) { </a:t>
            </a:r>
            <a:endParaRPr lang="en-US" altLang="en-US" sz="12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		try 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{ </a:t>
            </a:r>
            <a:r>
              <a:rPr lang="en-US" altLang="en-US" sz="1200" dirty="0">
                <a:solidFill>
                  <a:schemeClr val="accent2"/>
                </a:solidFill>
                <a:latin typeface="Courier New" charset="0"/>
              </a:rPr>
              <a:t>wait(); 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} </a:t>
            </a:r>
            <a:endParaRPr lang="en-US" altLang="en-US" sz="12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		catch 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1200" dirty="0" err="1">
                <a:solidFill>
                  <a:schemeClr val="tx1"/>
                </a:solidFill>
                <a:latin typeface="Courier New" charset="0"/>
              </a:rPr>
              <a:t>InterruptedException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 e) { } </a:t>
            </a:r>
            <a:endParaRPr lang="en-US" altLang="en-US" sz="12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		finally 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{ } </a:t>
            </a:r>
            <a:endParaRPr lang="en-US" altLang="en-US" sz="12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	}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00" dirty="0" err="1" smtClean="0">
                <a:solidFill>
                  <a:schemeClr val="tx1"/>
                </a:solidFill>
                <a:latin typeface="Courier New" charset="0"/>
              </a:rPr>
              <a:t>System.out.println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("Producing " + c + " ..."); </a:t>
            </a:r>
            <a:endParaRPr lang="en-US" altLang="en-US" sz="12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	buffer[in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] = c; </a:t>
            </a:r>
            <a:endParaRPr lang="en-US" altLang="en-US" sz="12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	in 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= (in + 1) % </a:t>
            </a:r>
            <a:r>
              <a:rPr lang="en-US" altLang="en-US" sz="1200" dirty="0" err="1">
                <a:solidFill>
                  <a:schemeClr val="tx1"/>
                </a:solidFill>
                <a:latin typeface="Courier New" charset="0"/>
              </a:rPr>
              <a:t>buffer.length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; 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count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++; </a:t>
            </a:r>
            <a:endParaRPr lang="en-US" altLang="en-US" sz="12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00" dirty="0" smtClean="0">
                <a:solidFill>
                  <a:schemeClr val="accent2"/>
                </a:solidFill>
                <a:latin typeface="Courier New" charset="0"/>
              </a:rPr>
              <a:t>notify</a:t>
            </a:r>
            <a:r>
              <a:rPr lang="en-US" altLang="en-US" sz="1200" dirty="0">
                <a:solidFill>
                  <a:schemeClr val="accent2"/>
                </a:solidFill>
                <a:latin typeface="Courier New" charset="0"/>
              </a:rPr>
              <a:t>(); </a:t>
            </a:r>
            <a:endParaRPr lang="en-US" altLang="en-US" sz="1200" dirty="0" smtClean="0">
              <a:solidFill>
                <a:schemeClr val="accent2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}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public </a:t>
            </a:r>
            <a:r>
              <a:rPr lang="en-US" altLang="en-US" sz="1200" dirty="0">
                <a:solidFill>
                  <a:schemeClr val="accent2"/>
                </a:solidFill>
                <a:latin typeface="Courier New" charset="0"/>
              </a:rPr>
              <a:t>synchronized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 char 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remove() 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{ </a:t>
            </a:r>
            <a:endParaRPr lang="en-US" altLang="en-US" sz="12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	while 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(count == 0) { </a:t>
            </a:r>
            <a:endParaRPr lang="en-US" altLang="en-US" sz="12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		try 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{ </a:t>
            </a:r>
            <a:r>
              <a:rPr lang="en-US" altLang="en-US" sz="1200" dirty="0">
                <a:solidFill>
                  <a:schemeClr val="accent2"/>
                </a:solidFill>
                <a:latin typeface="Courier New" charset="0"/>
              </a:rPr>
              <a:t>wait(); 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} </a:t>
            </a:r>
            <a:endParaRPr lang="en-US" altLang="en-US" sz="12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		catch 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1200" dirty="0" err="1">
                <a:solidFill>
                  <a:schemeClr val="tx1"/>
                </a:solidFill>
                <a:latin typeface="Courier New" charset="0"/>
              </a:rPr>
              <a:t>InterruptedException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 e) { } </a:t>
            </a:r>
            <a:endParaRPr lang="en-US" altLang="en-US" sz="12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		finally 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{ } </a:t>
            </a:r>
            <a:endParaRPr lang="en-US" altLang="en-US" sz="12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	}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	char 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c = buffer[out]; </a:t>
            </a:r>
            <a:endParaRPr lang="en-US" altLang="en-US" sz="12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	out 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= (out + 1) % </a:t>
            </a:r>
            <a:r>
              <a:rPr lang="en-US" altLang="en-US" sz="1200" dirty="0" err="1">
                <a:solidFill>
                  <a:schemeClr val="tx1"/>
                </a:solidFill>
                <a:latin typeface="Courier New" charset="0"/>
              </a:rPr>
              <a:t>buffer.length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; 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count-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-; </a:t>
            </a:r>
            <a:endParaRPr lang="en-US" altLang="en-US" sz="12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00" dirty="0" err="1" smtClean="0">
                <a:solidFill>
                  <a:schemeClr val="tx1"/>
                </a:solidFill>
                <a:latin typeface="Courier New" charset="0"/>
              </a:rPr>
              <a:t>System.out.println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("Consuming " + c + " ..."); </a:t>
            </a:r>
            <a:endParaRPr lang="en-US" altLang="en-US" sz="12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00" dirty="0" smtClean="0">
                <a:solidFill>
                  <a:schemeClr val="accent2"/>
                </a:solidFill>
                <a:latin typeface="Courier New" charset="0"/>
              </a:rPr>
              <a:t>notify</a:t>
            </a:r>
            <a:r>
              <a:rPr lang="en-US" altLang="en-US" sz="1200" dirty="0">
                <a:solidFill>
                  <a:schemeClr val="accent2"/>
                </a:solidFill>
                <a:latin typeface="Courier New" charset="0"/>
              </a:rPr>
              <a:t>(); </a:t>
            </a:r>
            <a:endParaRPr lang="en-US" altLang="en-US" sz="1200" dirty="0" smtClean="0">
              <a:solidFill>
                <a:schemeClr val="accent2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	return </a:t>
            </a: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c; </a:t>
            </a:r>
            <a:endParaRPr lang="en-US" altLang="en-US" sz="12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}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Courier New" charset="0"/>
              </a:rPr>
              <a:t>}</a:t>
            </a:r>
            <a:endParaRPr lang="en-US" altLang="en-US" sz="1200" dirty="0">
              <a:solidFill>
                <a:schemeClr val="accent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055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Monitors and CV’s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79135" cy="5339808"/>
          </a:xfrm>
        </p:spPr>
        <p:txBody>
          <a:bodyPr/>
          <a:lstStyle/>
          <a:p>
            <a:r>
              <a:rPr lang="en-US" dirty="0" smtClean="0"/>
              <a:t>Monitors are not provided</a:t>
            </a:r>
          </a:p>
          <a:p>
            <a:pPr lvl="1"/>
            <a:r>
              <a:rPr lang="en-US" dirty="0" smtClean="0"/>
              <a:t>But are implementable easily</a:t>
            </a:r>
          </a:p>
          <a:p>
            <a:r>
              <a:rPr lang="en-US" dirty="0" smtClean="0"/>
              <a:t>Condition Variables are provided</a:t>
            </a:r>
          </a:p>
          <a:p>
            <a:pPr lvl="1"/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pthread_cond_t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 </a:t>
            </a:r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cond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 = PTHREAD_COND_INITIALIZER;</a:t>
            </a:r>
          </a:p>
          <a:p>
            <a:pPr lvl="1"/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pthread_cond_init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pthread_cond_t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cond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pthread_condattr_t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cond_attr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lvl="1"/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pthread_cond_signal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pthread_cond_t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cond</a:t>
            </a:r>
            <a:r>
              <a:rPr lang="en-US" sz="1400" b="1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lvl="2"/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sz="1400" b="1" dirty="0" smtClean="0">
                <a:latin typeface="Calibri" charset="0"/>
                <a:ea typeface="Calibri" charset="0"/>
                <a:cs typeface="Calibri" charset="0"/>
              </a:rPr>
              <a:t>.k.a. </a:t>
            </a:r>
            <a:r>
              <a:rPr lang="en-US" sz="1400" b="1" dirty="0" smtClean="0">
                <a:latin typeface="Courier" charset="0"/>
                <a:ea typeface="Courier" charset="0"/>
                <a:cs typeface="Courier" charset="0"/>
              </a:rPr>
              <a:t>notify() </a:t>
            </a:r>
            <a:r>
              <a:rPr lang="en-US" sz="1400" b="1" dirty="0" smtClean="0">
                <a:latin typeface="Calibri" charset="0"/>
                <a:ea typeface="Calibri" charset="0"/>
                <a:cs typeface="Calibri" charset="0"/>
              </a:rPr>
              <a:t>in Java</a:t>
            </a:r>
            <a:r>
              <a:rPr lang="en-US" sz="1400" b="1" dirty="0" smtClean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pPr lvl="1"/>
            <a:r>
              <a:rPr lang="en-US" sz="1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pthread_cond_broadcast</a:t>
            </a:r>
            <a:r>
              <a:rPr lang="en-US" sz="14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 smtClean="0">
                <a:latin typeface="Courier" charset="0"/>
                <a:ea typeface="Courier" charset="0"/>
                <a:cs typeface="Courier" charset="0"/>
              </a:rPr>
              <a:t>pthread_cond_t</a:t>
            </a:r>
            <a:r>
              <a:rPr lang="en-US" sz="1400" b="1" dirty="0" smtClean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sz="1400" b="1" dirty="0" err="1" smtClean="0">
                <a:latin typeface="Courier" charset="0"/>
                <a:ea typeface="Courier" charset="0"/>
                <a:cs typeface="Courier" charset="0"/>
              </a:rPr>
              <a:t>cond</a:t>
            </a:r>
            <a:r>
              <a:rPr lang="en-US" sz="1400" b="1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lvl="2"/>
            <a:r>
              <a:rPr lang="en-US" sz="1400" b="1" dirty="0" smtClean="0">
                <a:latin typeface="Calibri" charset="0"/>
                <a:ea typeface="Calibri" charset="0"/>
                <a:cs typeface="Calibri" charset="0"/>
              </a:rPr>
              <a:t>a.k.a.</a:t>
            </a:r>
            <a:r>
              <a:rPr lang="en-US" sz="1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 smtClean="0">
                <a:latin typeface="Courier" charset="0"/>
                <a:ea typeface="Courier" charset="0"/>
                <a:cs typeface="Courier" charset="0"/>
              </a:rPr>
              <a:t>notifyAll</a:t>
            </a:r>
            <a:r>
              <a:rPr lang="en-US" sz="1400" b="1" dirty="0" smtClean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sz="1400" b="1" dirty="0" smtClean="0">
                <a:latin typeface="Calibri" charset="0"/>
                <a:ea typeface="Calibri" charset="0"/>
                <a:cs typeface="Calibri" charset="0"/>
              </a:rPr>
              <a:t>in Java.</a:t>
            </a:r>
            <a:endParaRPr lang="en-US" sz="1400" b="1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pthread_cond_wait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pthread_cond_t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cond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pthread_mutex_t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mutex</a:t>
            </a:r>
            <a:r>
              <a:rPr lang="en-US" sz="1400" b="1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lvl="1"/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pthread_cond_timedwait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pthread_cond_t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cond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pthread_mutex_t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mutex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timespec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abstime</a:t>
            </a:r>
            <a:r>
              <a:rPr lang="en-US" sz="1400" b="1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lvl="2"/>
            <a:r>
              <a:rPr lang="en-US" sz="1400" dirty="0"/>
              <a:t>If </a:t>
            </a:r>
            <a:r>
              <a:rPr lang="en-US" sz="1400" i="1" dirty="0" err="1"/>
              <a:t>cond</a:t>
            </a:r>
            <a:r>
              <a:rPr lang="en-US" sz="1400" dirty="0"/>
              <a:t> has not been signaled within the amount of time specified by </a:t>
            </a:r>
            <a:r>
              <a:rPr lang="en-US" sz="1400" i="1" dirty="0" err="1"/>
              <a:t>abstime</a:t>
            </a:r>
            <a:r>
              <a:rPr lang="en-US" sz="1400" dirty="0"/>
              <a:t>, the </a:t>
            </a:r>
            <a:r>
              <a:rPr lang="en-US" sz="1400" dirty="0" err="1"/>
              <a:t>mutex</a:t>
            </a:r>
            <a:r>
              <a:rPr lang="en-US" sz="1400" dirty="0"/>
              <a:t> </a:t>
            </a:r>
            <a:r>
              <a:rPr lang="en-US" sz="1400" i="1" dirty="0" err="1"/>
              <a:t>mutex</a:t>
            </a:r>
            <a:r>
              <a:rPr lang="en-US" sz="1400" dirty="0"/>
              <a:t> is re-acquired and </a:t>
            </a:r>
            <a:r>
              <a:rPr lang="en-US" sz="1400" b="1" dirty="0" err="1"/>
              <a:t>pthread_cond_timedwait</a:t>
            </a:r>
            <a:r>
              <a:rPr lang="en-US" sz="1400" dirty="0"/>
              <a:t> returns the error </a:t>
            </a:r>
            <a:r>
              <a:rPr lang="en-US" sz="1400" b="1" dirty="0" smtClean="0"/>
              <a:t>ETIMEDOUT.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pthread_cond_destroy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pthread_cond_t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cond</a:t>
            </a:r>
            <a:r>
              <a:rPr lang="en-US" sz="1400" b="1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lvl="2"/>
            <a:r>
              <a:rPr lang="en-US" sz="1400" dirty="0"/>
              <a:t>No threads must be waiting on the condition </a:t>
            </a:r>
            <a:r>
              <a:rPr lang="en-US" sz="1400" dirty="0" smtClean="0"/>
              <a:t>variable.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19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The Big Picture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7941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The point here is that getting synchronization right is </a:t>
            </a:r>
            <a:r>
              <a:rPr lang="en-GB" altLang="en-US" dirty="0">
                <a:solidFill>
                  <a:srgbClr val="2323DC"/>
                </a:solidFill>
                <a:ea typeface="ＭＳ Ｐゴシック" charset="-128"/>
              </a:rPr>
              <a:t>hard</a:t>
            </a:r>
          </a:p>
          <a:p>
            <a:pPr marL="437941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How to pick between locks, semaphores, </a:t>
            </a:r>
            <a:r>
              <a:rPr lang="en-GB" altLang="en-US" dirty="0" smtClean="0">
                <a:ea typeface="ＭＳ Ｐゴシック" charset="-128"/>
              </a:rPr>
              <a:t>CVs, monitors?</a:t>
            </a:r>
            <a:endParaRPr lang="en-GB" altLang="en-US" dirty="0">
              <a:ea typeface="ＭＳ Ｐゴシック" charset="-128"/>
            </a:endParaRPr>
          </a:p>
          <a:p>
            <a:pPr marL="437941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solidFill>
                  <a:srgbClr val="2323DC"/>
                </a:solidFill>
                <a:ea typeface="ＭＳ Ｐゴシック" charset="-128"/>
              </a:rPr>
              <a:t>Locks</a:t>
            </a:r>
            <a:r>
              <a:rPr lang="en-GB" altLang="en-US" dirty="0">
                <a:ea typeface="ＭＳ Ｐゴシック" charset="-128"/>
              </a:rPr>
              <a:t> are very simple for many cases.</a:t>
            </a:r>
          </a:p>
          <a:p>
            <a:pPr marL="859867" lvl="1" indent="-342900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Issues: Maybe not the most efficient solution</a:t>
            </a:r>
          </a:p>
          <a:p>
            <a:pPr marL="859867" lvl="1" indent="-342900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For example, can't allow multiple readers but one writer inside a standard lock.</a:t>
            </a:r>
          </a:p>
          <a:p>
            <a:pPr marL="437941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b="1" dirty="0">
                <a:solidFill>
                  <a:srgbClr val="2323DC"/>
                </a:solidFill>
                <a:ea typeface="ＭＳ Ｐゴシック" charset="-128"/>
              </a:rPr>
              <a:t>Condition variables</a:t>
            </a:r>
            <a:r>
              <a:rPr lang="en-GB" altLang="en-US" dirty="0">
                <a:ea typeface="ＭＳ Ｐゴシック" charset="-128"/>
              </a:rPr>
              <a:t> allow threads to sleep while holding a lock</a:t>
            </a:r>
          </a:p>
          <a:p>
            <a:pPr marL="859867" lvl="1" indent="-342900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Just be sure you understand whether they use Mesa or Hoare semantics!</a:t>
            </a:r>
          </a:p>
          <a:p>
            <a:pPr marL="437941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solidFill>
                  <a:srgbClr val="2323DC"/>
                </a:solidFill>
                <a:ea typeface="ＭＳ Ｐゴシック" charset="-128"/>
              </a:rPr>
              <a:t>Semaphores</a:t>
            </a:r>
            <a:r>
              <a:rPr lang="en-GB" altLang="en-US" dirty="0">
                <a:ea typeface="ＭＳ Ｐゴシック" charset="-128"/>
              </a:rPr>
              <a:t> provide pretty general functionality</a:t>
            </a:r>
          </a:p>
          <a:p>
            <a:pPr marL="859867" lvl="1" indent="-342900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But also make it really easy to botch things up.</a:t>
            </a:r>
          </a:p>
        </p:txBody>
      </p:sp>
    </p:spTree>
    <p:extLst>
      <p:ext uri="{BB962C8B-B14F-4D97-AF65-F5344CB8AC3E}">
        <p14:creationId xmlns:p14="http://schemas.microsoft.com/office/powerpoint/2010/main" val="15747447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Barbershop problem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4620706" cy="49720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A barber shop consists of a waiting room with N chairs, and the barber room containing the barber chair. 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If there are no customers to be served, the barber goes to sleep. 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If a customer enters the barber shop and all chairs are occupied, then the customer leaves the shop. 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If the barber is busy, but chairs are available, then the customer sits in one of the free chairs. 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If the barber is asleep, the customer wakes up the barber.</a:t>
            </a:r>
          </a:p>
        </p:txBody>
      </p:sp>
      <p:pic>
        <p:nvPicPr>
          <p:cNvPr id="7475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881" y="1509935"/>
            <a:ext cx="3736800" cy="248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2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Monitor template</a:t>
            </a:r>
          </a:p>
        </p:txBody>
      </p:sp>
      <p:sp>
        <p:nvSpPr>
          <p:cNvPr id="75778" name="Text Box 3"/>
          <p:cNvSpPr txBox="1">
            <a:spLocks noChangeArrowheads="1"/>
          </p:cNvSpPr>
          <p:nvPr/>
        </p:nvSpPr>
        <p:spPr bwMode="auto">
          <a:xfrm>
            <a:off x="355681" y="1165321"/>
            <a:ext cx="8432640" cy="5173712"/>
          </a:xfrm>
          <a:prstGeom prst="rect">
            <a:avLst/>
          </a:prstGeom>
          <a:solidFill>
            <a:srgbClr val="F6F5BD"/>
          </a:solidFill>
          <a:ln>
            <a:solidFill>
              <a:srgbClr val="000000"/>
            </a:solidFill>
          </a:ln>
        </p:spPr>
        <p:txBody>
          <a:bodyPr lIns="91429" tIns="45714" rIns="91429" bIns="45714">
            <a:spAutoFit/>
          </a:bodyPr>
          <a:lstStyle>
            <a:lvl1pPr defTabSz="503238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503238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monitor </a:t>
            </a:r>
            <a:r>
              <a:rPr lang="en-US" altLang="en-US" sz="1270" dirty="0" err="1">
                <a:solidFill>
                  <a:schemeClr val="tx1"/>
                </a:solidFill>
                <a:latin typeface="Courier New" charset="0"/>
              </a:rPr>
              <a:t>BarberShop</a:t>
            </a: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	condition </a:t>
            </a:r>
            <a:r>
              <a:rPr lang="en-US" altLang="en-US" sz="1270" dirty="0" err="1">
                <a:solidFill>
                  <a:schemeClr val="tx1"/>
                </a:solidFill>
                <a:latin typeface="Courier New" charset="0"/>
              </a:rPr>
              <a:t>waitingForCustomers</a:t>
            </a: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			</a:t>
            </a:r>
            <a:r>
              <a:rPr lang="en-US" altLang="en-US" sz="1270" dirty="0" err="1">
                <a:solidFill>
                  <a:schemeClr val="tx1"/>
                </a:solidFill>
                <a:latin typeface="Courier New" charset="0"/>
              </a:rPr>
              <a:t>waitingForBarbers</a:t>
            </a: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7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 waiting = 0; // number of waiting customers in chairs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	void barber(){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		………………….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		</a:t>
            </a:r>
            <a:r>
              <a:rPr lang="en-US" altLang="en-US" sz="1270" dirty="0" err="1">
                <a:solidFill>
                  <a:schemeClr val="tx1"/>
                </a:solidFill>
                <a:latin typeface="Courier New" charset="0"/>
              </a:rPr>
              <a:t>cutHair</a:t>
            </a: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		……………….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	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	void customer(){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		………………….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		</a:t>
            </a:r>
            <a:r>
              <a:rPr lang="en-US" altLang="en-US" sz="1270" dirty="0" err="1">
                <a:solidFill>
                  <a:schemeClr val="tx1"/>
                </a:solidFill>
                <a:latin typeface="Courier New" charset="0"/>
              </a:rPr>
              <a:t>getHairCut</a:t>
            </a: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(); // may not be executed if all chairs are full.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		………………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	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void </a:t>
            </a:r>
            <a:r>
              <a:rPr lang="en-US" altLang="en-US" sz="1270" dirty="0" err="1">
                <a:solidFill>
                  <a:schemeClr val="tx1"/>
                </a:solidFill>
                <a:latin typeface="Courier New" charset="0"/>
              </a:rPr>
              <a:t>barberThread</a:t>
            </a: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(){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	while(1)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		</a:t>
            </a:r>
            <a:r>
              <a:rPr lang="en-US" altLang="en-US" sz="1270" dirty="0" err="1">
                <a:solidFill>
                  <a:schemeClr val="tx1"/>
                </a:solidFill>
                <a:latin typeface="Courier New" charset="0"/>
              </a:rPr>
              <a:t>BarberShop.barber</a:t>
            </a: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void </a:t>
            </a:r>
            <a:r>
              <a:rPr lang="en-US" altLang="en-US" sz="1270" dirty="0" err="1">
                <a:solidFill>
                  <a:schemeClr val="tx1"/>
                </a:solidFill>
                <a:latin typeface="Courier New" charset="0"/>
              </a:rPr>
              <a:t>customerThread</a:t>
            </a: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(){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70" dirty="0" err="1">
                <a:solidFill>
                  <a:schemeClr val="tx1"/>
                </a:solidFill>
                <a:latin typeface="Courier New" charset="0"/>
              </a:rPr>
              <a:t>BarberShop.customer</a:t>
            </a: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75779" name="TextBox 4"/>
          <p:cNvSpPr txBox="1">
            <a:spLocks noChangeArrowheads="1"/>
          </p:cNvSpPr>
          <p:nvPr/>
        </p:nvSpPr>
        <p:spPr bwMode="auto">
          <a:xfrm>
            <a:off x="9941760" y="5013001"/>
            <a:ext cx="184731" cy="407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177">
              <a:solidFill>
                <a:schemeClr val="bg1"/>
              </a:solidFill>
              <a:latin typeface="Bitstream Vera Seri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6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Semaphore template</a:t>
            </a:r>
          </a:p>
        </p:txBody>
      </p:sp>
      <p:sp>
        <p:nvSpPr>
          <p:cNvPr id="76802" name="Text Box 3"/>
          <p:cNvSpPr txBox="1">
            <a:spLocks noChangeArrowheads="1"/>
          </p:cNvSpPr>
          <p:nvPr/>
        </p:nvSpPr>
        <p:spPr bwMode="auto">
          <a:xfrm>
            <a:off x="563041" y="1165321"/>
            <a:ext cx="8017920" cy="4001083"/>
          </a:xfrm>
          <a:prstGeom prst="rect">
            <a:avLst/>
          </a:prstGeom>
          <a:solidFill>
            <a:srgbClr val="F6F5BD"/>
          </a:solidFill>
          <a:ln>
            <a:solidFill>
              <a:srgbClr val="000000"/>
            </a:solidFill>
          </a:ln>
        </p:spPr>
        <p:txBody>
          <a:bodyPr lIns="91429" tIns="45714" rIns="91429" bIns="45714">
            <a:spAutoFit/>
          </a:bodyPr>
          <a:lstStyle>
            <a:lvl1pPr defTabSz="503238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503238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semaphore </a:t>
            </a:r>
            <a:r>
              <a:rPr lang="en-US" altLang="en-US" sz="1270" dirty="0" smtClean="0">
                <a:solidFill>
                  <a:schemeClr val="tx1"/>
                </a:solidFill>
                <a:latin typeface="Courier New" charset="0"/>
              </a:rPr>
              <a:t>customer; </a:t>
            </a:r>
            <a:r>
              <a:rPr lang="en-US" altLang="en-US" sz="1270" dirty="0" err="1" smtClean="0">
                <a:solidFill>
                  <a:schemeClr val="tx1"/>
                </a:solidFill>
                <a:latin typeface="Courier New" charset="0"/>
              </a:rPr>
              <a:t>init</a:t>
            </a:r>
            <a:r>
              <a:rPr lang="en-US" altLang="en-US" sz="1270" dirty="0" smtClean="0">
                <a:solidFill>
                  <a:schemeClr val="tx1"/>
                </a:solidFill>
                <a:latin typeface="Courier New" charset="0"/>
              </a:rPr>
              <a:t>(customer,0); </a:t>
            </a: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// number of customers waiting for service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semaphore </a:t>
            </a:r>
            <a:r>
              <a:rPr lang="en-US" altLang="en-US" sz="1270" dirty="0" smtClean="0">
                <a:solidFill>
                  <a:schemeClr val="tx1"/>
                </a:solidFill>
                <a:latin typeface="Courier New" charset="0"/>
              </a:rPr>
              <a:t>barber; </a:t>
            </a:r>
            <a:r>
              <a:rPr lang="en-US" altLang="en-US" sz="1270" dirty="0" err="1" smtClean="0">
                <a:solidFill>
                  <a:schemeClr val="tx1"/>
                </a:solidFill>
                <a:latin typeface="Courier New" charset="0"/>
              </a:rPr>
              <a:t>init</a:t>
            </a:r>
            <a:r>
              <a:rPr lang="en-US" altLang="en-US" sz="1270" dirty="0" smtClean="0">
                <a:solidFill>
                  <a:schemeClr val="tx1"/>
                </a:solidFill>
                <a:latin typeface="Courier New" charset="0"/>
              </a:rPr>
              <a:t>(barber,0); </a:t>
            </a: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// number of barbers waiting for customers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semaphore </a:t>
            </a:r>
            <a:r>
              <a:rPr lang="en-US" altLang="en-US" sz="1270" dirty="0" err="1" smtClean="0">
                <a:solidFill>
                  <a:schemeClr val="tx1"/>
                </a:solidFill>
                <a:latin typeface="Courier New" charset="0"/>
              </a:rPr>
              <a:t>mutex</a:t>
            </a:r>
            <a:r>
              <a:rPr lang="en-US" altLang="en-US" sz="1270" dirty="0" smtClean="0">
                <a:solidFill>
                  <a:schemeClr val="tx1"/>
                </a:solidFill>
                <a:latin typeface="Courier New" charset="0"/>
              </a:rPr>
              <a:t>; </a:t>
            </a:r>
            <a:r>
              <a:rPr lang="en-US" altLang="en-US" sz="1270" dirty="0" err="1" smtClean="0">
                <a:solidFill>
                  <a:schemeClr val="tx1"/>
                </a:solidFill>
                <a:latin typeface="Courier New" charset="0"/>
              </a:rPr>
              <a:t>init</a:t>
            </a:r>
            <a:r>
              <a:rPr lang="en-US" altLang="en-US" sz="1270" dirty="0" smtClean="0">
                <a:solidFill>
                  <a:schemeClr val="tx1"/>
                </a:solidFill>
                <a:latin typeface="Courier New" charset="0"/>
              </a:rPr>
              <a:t>(mutex,1); </a:t>
            </a: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// for mutual exclusion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 waiting = 0; //customers who are sitting in chairs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void </a:t>
            </a:r>
            <a:r>
              <a:rPr lang="en-US" altLang="en-US" sz="1270" dirty="0" err="1">
                <a:solidFill>
                  <a:schemeClr val="tx1"/>
                </a:solidFill>
                <a:latin typeface="Courier New" charset="0"/>
              </a:rPr>
              <a:t>barberThread</a:t>
            </a: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(){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	while (1)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		……………….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		</a:t>
            </a:r>
            <a:r>
              <a:rPr lang="en-US" altLang="en-US" sz="1270" dirty="0" err="1">
                <a:solidFill>
                  <a:schemeClr val="tx1"/>
                </a:solidFill>
                <a:latin typeface="Courier New" charset="0"/>
              </a:rPr>
              <a:t>cutHair</a:t>
            </a: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		…………….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	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7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void </a:t>
            </a:r>
            <a:r>
              <a:rPr lang="en-US" altLang="en-US" sz="1270" dirty="0" err="1">
                <a:solidFill>
                  <a:schemeClr val="tx1"/>
                </a:solidFill>
                <a:latin typeface="Courier New" charset="0"/>
              </a:rPr>
              <a:t>customerThread</a:t>
            </a: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(){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	………………..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270" dirty="0" err="1">
                <a:solidFill>
                  <a:schemeClr val="tx1"/>
                </a:solidFill>
                <a:latin typeface="Courier New" charset="0"/>
              </a:rPr>
              <a:t>getHairCut</a:t>
            </a: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(); // may not be executed if all chairs are full.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	………………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70" dirty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76803" name="TextBox 4"/>
          <p:cNvSpPr txBox="1">
            <a:spLocks noChangeArrowheads="1"/>
          </p:cNvSpPr>
          <p:nvPr/>
        </p:nvSpPr>
        <p:spPr bwMode="auto">
          <a:xfrm>
            <a:off x="9941760" y="5013001"/>
            <a:ext cx="184731" cy="407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177">
              <a:solidFill>
                <a:schemeClr val="bg1"/>
              </a:solidFill>
              <a:latin typeface="Bitstream Vera Seri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Checking your code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39381">
              <a:buSzPct val="100000"/>
              <a:buFont typeface="Wingdings" charset="2"/>
              <a:buChar char="§"/>
            </a:pPr>
            <a:r>
              <a:rPr lang="en-US" altLang="en-US" dirty="0">
                <a:ea typeface="ＭＳ Ｐゴシック" charset="-128"/>
              </a:rPr>
              <a:t>B: Does the Barber sleep when there are no customers.</a:t>
            </a:r>
          </a:p>
          <a:p>
            <a:pPr marL="439381">
              <a:buSzPct val="100000"/>
              <a:buFont typeface="Wingdings" charset="2"/>
              <a:buChar char="§"/>
            </a:pPr>
            <a:r>
              <a:rPr lang="en-US" altLang="en-US" dirty="0">
                <a:ea typeface="ＭＳ Ｐゴシック" charset="-128"/>
              </a:rPr>
              <a:t>BC: Does the first customer wake up the sleeping barber and have his haircut.</a:t>
            </a:r>
          </a:p>
          <a:p>
            <a:pPr marL="439381">
              <a:buSzPct val="100000"/>
              <a:buFont typeface="Wingdings" charset="2"/>
              <a:buChar char="§"/>
            </a:pPr>
            <a:r>
              <a:rPr lang="en-US" altLang="en-US" dirty="0">
                <a:ea typeface="ＭＳ Ｐゴシック" charset="-128"/>
              </a:rPr>
              <a:t>BCC: Does the second customer waits for the barber while he is giving a haircut to the first customer.</a:t>
            </a:r>
          </a:p>
          <a:p>
            <a:pPr marL="439381">
              <a:buSzPct val="100000"/>
              <a:buFont typeface="Wingdings" charset="2"/>
              <a:buChar char="§"/>
            </a:pPr>
            <a:r>
              <a:rPr lang="en-US" altLang="en-US" dirty="0">
                <a:ea typeface="ＭＳ Ｐゴシック" charset="-128"/>
              </a:rPr>
              <a:t>BCCCCCCC: Does the 7</a:t>
            </a:r>
            <a:r>
              <a:rPr lang="en-US" altLang="en-US" baseline="30000" dirty="0">
                <a:ea typeface="ＭＳ Ｐゴシック" charset="-128"/>
              </a:rPr>
              <a:t>th</a:t>
            </a:r>
            <a:r>
              <a:rPr lang="en-US" altLang="en-US" dirty="0">
                <a:ea typeface="ＭＳ Ｐゴシック" charset="-128"/>
              </a:rPr>
              <a:t> customer (first  customer having a haircut, the next 5 customers waiting), exits without getting a haircut?</a:t>
            </a:r>
          </a:p>
          <a:p>
            <a:pPr marL="439381">
              <a:buSzPct val="100000"/>
              <a:buFont typeface="Wingdings" charset="2"/>
              <a:buChar char="§"/>
            </a:pPr>
            <a:r>
              <a:rPr lang="en-US" altLang="en-US" dirty="0">
                <a:ea typeface="ＭＳ Ｐゴシック" charset="-128"/>
              </a:rPr>
              <a:t>BCCCCC: Does the barber wake up a waiting customer after finishing the haircut of the first customer?</a:t>
            </a:r>
          </a:p>
          <a:p>
            <a:pPr marL="439381">
              <a:buSzPct val="100000"/>
              <a:buFont typeface="Wingdings" charset="2"/>
              <a:buChar char="§"/>
            </a:pPr>
            <a:endParaRPr lang="en-US" altLang="en-US" dirty="0">
              <a:ea typeface="ＭＳ Ｐゴシック" charset="-128"/>
            </a:endParaRPr>
          </a:p>
          <a:p>
            <a:pPr marL="439381">
              <a:buSzPct val="100000"/>
              <a:buFont typeface="Wingdings" charset="2"/>
              <a:buChar char="§"/>
            </a:pPr>
            <a:r>
              <a:rPr lang="en-US" altLang="en-US" dirty="0">
                <a:ea typeface="ＭＳ Ｐゴシック" charset="-128"/>
              </a:rPr>
              <a:t>Finally, is the solution efficient? Sending more notify signals than needed, or using more variables is not good </a:t>
            </a:r>
            <a:r>
              <a:rPr lang="en-US" altLang="en-US" dirty="0" smtClean="0">
                <a:ea typeface="ＭＳ Ｐゴシック" charset="-128"/>
              </a:rPr>
              <a:t>practice.</a:t>
            </a: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701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Condition Variables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7941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altLang="en-US" dirty="0">
                <a:ea typeface="ＭＳ Ｐゴシック" charset="-128"/>
              </a:rPr>
              <a:t>Conceptually a </a:t>
            </a:r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condition variable (CV) </a:t>
            </a:r>
            <a:r>
              <a:rPr lang="en-US" altLang="en-US" dirty="0">
                <a:ea typeface="ＭＳ Ｐゴシック" charset="-128"/>
              </a:rPr>
              <a:t>is a queue of threads, associated with a monitor, upon which a thread may wait for some assertion to become true</a:t>
            </a:r>
            <a:r>
              <a:rPr lang="en-US" altLang="en-US" dirty="0" smtClean="0">
                <a:ea typeface="ＭＳ Ｐゴシック" charset="-128"/>
              </a:rPr>
              <a:t>.</a:t>
            </a:r>
          </a:p>
          <a:p>
            <a:pPr marL="837991" lvl="1" indent="-342900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altLang="en-US" dirty="0" smtClean="0">
                <a:ea typeface="ＭＳ Ｐゴシック" charset="-128"/>
              </a:rPr>
              <a:t>The thread waiting list of a semaphore is essentially a CV.</a:t>
            </a:r>
            <a:endParaRPr lang="en-US" altLang="en-US" dirty="0">
              <a:ea typeface="ＭＳ Ｐゴシック" charset="-128"/>
            </a:endParaRPr>
          </a:p>
          <a:p>
            <a:pPr marL="437941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altLang="en-US" dirty="0">
                <a:ea typeface="ＭＳ Ｐゴシック" charset="-128"/>
              </a:rPr>
              <a:t>Threads can use CV’s</a:t>
            </a:r>
          </a:p>
          <a:p>
            <a:pPr marL="862747" lvl="1" indent="-342900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altLang="en-US" dirty="0">
                <a:ea typeface="ＭＳ Ｐゴシック" charset="-128"/>
              </a:rPr>
              <a:t>to temporarily give up exclusive access, in order to wait for some condition to be met, </a:t>
            </a:r>
          </a:p>
          <a:p>
            <a:pPr marL="862747" lvl="1" indent="-342900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altLang="en-US" dirty="0">
                <a:ea typeface="ＭＳ Ｐゴシック" charset="-128"/>
              </a:rPr>
              <a:t>before regaining exclusive access and resuming their task. </a:t>
            </a:r>
          </a:p>
          <a:p>
            <a:pPr marL="862747" lvl="1" indent="-342900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altLang="en-US" dirty="0">
                <a:ea typeface="ＭＳ Ｐゴシック" charset="-128"/>
              </a:rPr>
              <a:t>for signaling other threads that such conditions have been met.</a:t>
            </a:r>
          </a:p>
          <a:p>
            <a:pPr marL="437941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11905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Monitors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7941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This style of using locks and CV's to protect access to a </a:t>
            </a:r>
            <a:r>
              <a:rPr lang="en-GB" altLang="en-US" dirty="0" smtClean="0">
                <a:ea typeface="ＭＳ Ｐゴシック" charset="-128"/>
              </a:rPr>
              <a:t>shared object </a:t>
            </a:r>
            <a:r>
              <a:rPr lang="en-GB" altLang="en-US" dirty="0">
                <a:ea typeface="ＭＳ Ｐゴシック" charset="-128"/>
              </a:rPr>
              <a:t>is often called a </a:t>
            </a:r>
            <a:r>
              <a:rPr lang="en-GB" altLang="en-US" i="1" dirty="0">
                <a:solidFill>
                  <a:srgbClr val="2323DC"/>
                </a:solidFill>
                <a:ea typeface="ＭＳ Ｐゴシック" charset="-128"/>
              </a:rPr>
              <a:t>monitor</a:t>
            </a:r>
          </a:p>
          <a:p>
            <a:pPr marL="859867" lvl="1" indent="-342900">
              <a:tabLst>
                <a:tab pos="2520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i="1" dirty="0">
                <a:ea typeface="ＭＳ Ｐゴシック" charset="-128"/>
              </a:rPr>
              <a:t>Think of a monitor as a lock protecting an object, plus a queue of waiting threads.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37281" y="2935812"/>
            <a:ext cx="5286240" cy="3922188"/>
            <a:chOff x="1637281" y="1929961"/>
            <a:chExt cx="5286240" cy="3922188"/>
          </a:xfrm>
        </p:grpSpPr>
        <p:sp>
          <p:nvSpPr>
            <p:cNvPr id="21507" name="Oval 4"/>
            <p:cNvSpPr>
              <a:spLocks noChangeArrowheads="1"/>
            </p:cNvSpPr>
            <p:nvPr/>
          </p:nvSpPr>
          <p:spPr bwMode="auto">
            <a:xfrm>
              <a:off x="4376161" y="2076841"/>
              <a:ext cx="2357280" cy="807840"/>
            </a:xfrm>
            <a:prstGeom prst="ellipse">
              <a:avLst/>
            </a:prstGeom>
            <a:solidFill>
              <a:srgbClr val="B3B3B3"/>
            </a:solidFill>
            <a:ln w="18360">
              <a:solidFill>
                <a:srgbClr val="993333"/>
              </a:solidFill>
              <a:miter lim="800000"/>
              <a:headEnd/>
              <a:tailEnd/>
            </a:ln>
          </p:spPr>
          <p:txBody>
            <a:bodyPr lIns="8164" tIns="8164" rIns="8164" bIns="8164" anchor="ctr" anchorCtr="1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Shared data</a:t>
              </a:r>
            </a:p>
          </p:txBody>
        </p:sp>
        <p:sp>
          <p:nvSpPr>
            <p:cNvPr id="21508" name="AutoShape 5"/>
            <p:cNvSpPr>
              <a:spLocks noChangeArrowheads="1"/>
            </p:cNvSpPr>
            <p:nvPr/>
          </p:nvSpPr>
          <p:spPr bwMode="auto">
            <a:xfrm>
              <a:off x="4633921" y="3254761"/>
              <a:ext cx="1919520" cy="470880"/>
            </a:xfrm>
            <a:prstGeom prst="roundRect">
              <a:avLst>
                <a:gd name="adj" fmla="val 306"/>
              </a:avLst>
            </a:prstGeom>
            <a:solidFill>
              <a:srgbClr val="F6F2F2"/>
            </a:solidFill>
            <a:ln w="36720">
              <a:solidFill>
                <a:srgbClr val="99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1509" name="AutoShape 6"/>
            <p:cNvSpPr>
              <a:spLocks noChangeArrowheads="1"/>
            </p:cNvSpPr>
            <p:nvPr/>
          </p:nvSpPr>
          <p:spPr bwMode="auto">
            <a:xfrm>
              <a:off x="4645441" y="3905641"/>
              <a:ext cx="1919520" cy="470880"/>
            </a:xfrm>
            <a:prstGeom prst="roundRect">
              <a:avLst>
                <a:gd name="adj" fmla="val 306"/>
              </a:avLst>
            </a:prstGeom>
            <a:solidFill>
              <a:srgbClr val="F6F2F2"/>
            </a:solidFill>
            <a:ln w="36720">
              <a:solidFill>
                <a:srgbClr val="99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1510" name="Text Box 7"/>
            <p:cNvSpPr txBox="1">
              <a:spLocks noChangeArrowheads="1"/>
            </p:cNvSpPr>
            <p:nvPr/>
          </p:nvSpPr>
          <p:spPr bwMode="auto">
            <a:xfrm>
              <a:off x="4701601" y="4421161"/>
              <a:ext cx="1935360" cy="54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8" tIns="40819" rIns="81638" bIns="40819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Methods accessing</a:t>
              </a:r>
            </a:p>
            <a:p>
              <a:pPr algn="ctr" eaLnBrk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shared data</a:t>
              </a:r>
            </a:p>
          </p:txBody>
        </p:sp>
        <p:sp>
          <p:nvSpPr>
            <p:cNvPr id="21511" name="AutoShape 8"/>
            <p:cNvSpPr>
              <a:spLocks noChangeArrowheads="1"/>
            </p:cNvSpPr>
            <p:nvPr/>
          </p:nvSpPr>
          <p:spPr bwMode="auto">
            <a:xfrm>
              <a:off x="3971521" y="1929961"/>
              <a:ext cx="2952000" cy="3299040"/>
            </a:xfrm>
            <a:prstGeom prst="roundRect">
              <a:avLst>
                <a:gd name="adj" fmla="val 46"/>
              </a:avLst>
            </a:prstGeom>
            <a:noFill/>
            <a:ln w="18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1512" name="Group 9"/>
            <p:cNvGrpSpPr>
              <a:grpSpLocks/>
            </p:cNvGrpSpPr>
            <p:nvPr/>
          </p:nvGrpSpPr>
          <p:grpSpPr bwMode="auto">
            <a:xfrm>
              <a:off x="4161601" y="3496681"/>
              <a:ext cx="142560" cy="557280"/>
              <a:chOff x="2890" y="2428"/>
              <a:chExt cx="99" cy="387"/>
            </a:xfrm>
          </p:grpSpPr>
          <p:grpSp>
            <p:nvGrpSpPr>
              <p:cNvPr id="21532" name="Group 10"/>
              <p:cNvGrpSpPr>
                <a:grpSpLocks/>
              </p:cNvGrpSpPr>
              <p:nvPr/>
            </p:nvGrpSpPr>
            <p:grpSpPr bwMode="auto">
              <a:xfrm>
                <a:off x="2890" y="2428"/>
                <a:ext cx="99" cy="387"/>
                <a:chOff x="2890" y="2428"/>
                <a:chExt cx="99" cy="387"/>
              </a:xfrm>
            </p:grpSpPr>
            <p:sp>
              <p:nvSpPr>
                <p:cNvPr id="21533" name="Freeform 11"/>
                <p:cNvSpPr>
                  <a:spLocks noChangeArrowheads="1"/>
                </p:cNvSpPr>
                <p:nvPr/>
              </p:nvSpPr>
              <p:spPr bwMode="auto">
                <a:xfrm>
                  <a:off x="2890" y="2428"/>
                  <a:ext cx="100" cy="388"/>
                </a:xfrm>
                <a:custGeom>
                  <a:avLst/>
                  <a:gdLst>
                    <a:gd name="T0" fmla="*/ 0 w 749"/>
                    <a:gd name="T1" fmla="*/ 0 h 1720"/>
                    <a:gd name="T2" fmla="*/ 0 w 749"/>
                    <a:gd name="T3" fmla="*/ 0 h 1720"/>
                    <a:gd name="T4" fmla="*/ 0 w 749"/>
                    <a:gd name="T5" fmla="*/ 0 h 1720"/>
                    <a:gd name="T6" fmla="*/ 0 w 749"/>
                    <a:gd name="T7" fmla="*/ 0 h 1720"/>
                    <a:gd name="T8" fmla="*/ 0 w 749"/>
                    <a:gd name="T9" fmla="*/ 0 h 1720"/>
                    <a:gd name="T10" fmla="*/ 0 w 749"/>
                    <a:gd name="T11" fmla="*/ 0 h 1720"/>
                    <a:gd name="T12" fmla="*/ 0 w 749"/>
                    <a:gd name="T13" fmla="*/ 0 h 17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49"/>
                    <a:gd name="T22" fmla="*/ 0 h 1720"/>
                    <a:gd name="T23" fmla="*/ 749 w 749"/>
                    <a:gd name="T24" fmla="*/ 1720 h 17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49" h="1720">
                      <a:moveTo>
                        <a:pt x="648" y="0"/>
                      </a:moveTo>
                      <a:cubicBezTo>
                        <a:pt x="0" y="297"/>
                        <a:pt x="748" y="463"/>
                        <a:pt x="748" y="463"/>
                      </a:cubicBezTo>
                      <a:cubicBezTo>
                        <a:pt x="748" y="463"/>
                        <a:pt x="350" y="727"/>
                        <a:pt x="350" y="727"/>
                      </a:cubicBezTo>
                      <a:cubicBezTo>
                        <a:pt x="350" y="727"/>
                        <a:pt x="748" y="926"/>
                        <a:pt x="748" y="926"/>
                      </a:cubicBezTo>
                      <a:cubicBezTo>
                        <a:pt x="748" y="926"/>
                        <a:pt x="299" y="1223"/>
                        <a:pt x="299" y="1223"/>
                      </a:cubicBezTo>
                      <a:cubicBezTo>
                        <a:pt x="299" y="1223"/>
                        <a:pt x="748" y="1422"/>
                        <a:pt x="748" y="1422"/>
                      </a:cubicBezTo>
                      <a:cubicBezTo>
                        <a:pt x="748" y="1422"/>
                        <a:pt x="350" y="1719"/>
                        <a:pt x="350" y="1719"/>
                      </a:cubicBezTo>
                    </a:path>
                  </a:pathLst>
                </a:custGeom>
                <a:noFill/>
                <a:ln w="36720">
                  <a:solidFill>
                    <a:srgbClr val="2323D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77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grpSp>
          <p:nvGrpSpPr>
            <p:cNvPr id="21513" name="Group 12"/>
            <p:cNvGrpSpPr>
              <a:grpSpLocks/>
            </p:cNvGrpSpPr>
            <p:nvPr/>
          </p:nvGrpSpPr>
          <p:grpSpPr bwMode="auto">
            <a:xfrm>
              <a:off x="3074401" y="3496681"/>
              <a:ext cx="142560" cy="557280"/>
              <a:chOff x="2135" y="2428"/>
              <a:chExt cx="99" cy="387"/>
            </a:xfrm>
          </p:grpSpPr>
          <p:grpSp>
            <p:nvGrpSpPr>
              <p:cNvPr id="21530" name="Group 13"/>
              <p:cNvGrpSpPr>
                <a:grpSpLocks/>
              </p:cNvGrpSpPr>
              <p:nvPr/>
            </p:nvGrpSpPr>
            <p:grpSpPr bwMode="auto">
              <a:xfrm>
                <a:off x="2135" y="2428"/>
                <a:ext cx="99" cy="387"/>
                <a:chOff x="2135" y="2428"/>
                <a:chExt cx="99" cy="387"/>
              </a:xfrm>
            </p:grpSpPr>
            <p:sp>
              <p:nvSpPr>
                <p:cNvPr id="21531" name="Freeform 14"/>
                <p:cNvSpPr>
                  <a:spLocks noChangeArrowheads="1"/>
                </p:cNvSpPr>
                <p:nvPr/>
              </p:nvSpPr>
              <p:spPr bwMode="auto">
                <a:xfrm>
                  <a:off x="2135" y="2428"/>
                  <a:ext cx="100" cy="388"/>
                </a:xfrm>
                <a:custGeom>
                  <a:avLst/>
                  <a:gdLst>
                    <a:gd name="T0" fmla="*/ 0 w 749"/>
                    <a:gd name="T1" fmla="*/ 0 h 1720"/>
                    <a:gd name="T2" fmla="*/ 0 w 749"/>
                    <a:gd name="T3" fmla="*/ 0 h 1720"/>
                    <a:gd name="T4" fmla="*/ 0 w 749"/>
                    <a:gd name="T5" fmla="*/ 0 h 1720"/>
                    <a:gd name="T6" fmla="*/ 0 w 749"/>
                    <a:gd name="T7" fmla="*/ 0 h 1720"/>
                    <a:gd name="T8" fmla="*/ 0 w 749"/>
                    <a:gd name="T9" fmla="*/ 0 h 1720"/>
                    <a:gd name="T10" fmla="*/ 0 w 749"/>
                    <a:gd name="T11" fmla="*/ 0 h 1720"/>
                    <a:gd name="T12" fmla="*/ 0 w 749"/>
                    <a:gd name="T13" fmla="*/ 0 h 17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49"/>
                    <a:gd name="T22" fmla="*/ 0 h 1720"/>
                    <a:gd name="T23" fmla="*/ 749 w 749"/>
                    <a:gd name="T24" fmla="*/ 1720 h 17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49" h="1720">
                      <a:moveTo>
                        <a:pt x="648" y="0"/>
                      </a:moveTo>
                      <a:cubicBezTo>
                        <a:pt x="0" y="297"/>
                        <a:pt x="748" y="463"/>
                        <a:pt x="748" y="463"/>
                      </a:cubicBezTo>
                      <a:cubicBezTo>
                        <a:pt x="748" y="463"/>
                        <a:pt x="350" y="727"/>
                        <a:pt x="350" y="727"/>
                      </a:cubicBezTo>
                      <a:cubicBezTo>
                        <a:pt x="350" y="727"/>
                        <a:pt x="748" y="926"/>
                        <a:pt x="748" y="926"/>
                      </a:cubicBezTo>
                      <a:cubicBezTo>
                        <a:pt x="748" y="926"/>
                        <a:pt x="299" y="1223"/>
                        <a:pt x="299" y="1223"/>
                      </a:cubicBezTo>
                      <a:cubicBezTo>
                        <a:pt x="299" y="1223"/>
                        <a:pt x="748" y="1422"/>
                        <a:pt x="748" y="1422"/>
                      </a:cubicBezTo>
                      <a:cubicBezTo>
                        <a:pt x="748" y="1422"/>
                        <a:pt x="350" y="1719"/>
                        <a:pt x="350" y="1719"/>
                      </a:cubicBezTo>
                    </a:path>
                  </a:pathLst>
                </a:custGeom>
                <a:noFill/>
                <a:ln w="36720">
                  <a:solidFill>
                    <a:srgbClr val="2323D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77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grpSp>
          <p:nvGrpSpPr>
            <p:cNvPr id="21514" name="Group 15"/>
            <p:cNvGrpSpPr>
              <a:grpSpLocks/>
            </p:cNvGrpSpPr>
            <p:nvPr/>
          </p:nvGrpSpPr>
          <p:grpSpPr bwMode="auto">
            <a:xfrm>
              <a:off x="2491201" y="3496681"/>
              <a:ext cx="142560" cy="557280"/>
              <a:chOff x="1730" y="2428"/>
              <a:chExt cx="99" cy="387"/>
            </a:xfrm>
          </p:grpSpPr>
          <p:grpSp>
            <p:nvGrpSpPr>
              <p:cNvPr id="21528" name="Group 16"/>
              <p:cNvGrpSpPr>
                <a:grpSpLocks/>
              </p:cNvGrpSpPr>
              <p:nvPr/>
            </p:nvGrpSpPr>
            <p:grpSpPr bwMode="auto">
              <a:xfrm>
                <a:off x="1730" y="2428"/>
                <a:ext cx="99" cy="387"/>
                <a:chOff x="1730" y="2428"/>
                <a:chExt cx="99" cy="387"/>
              </a:xfrm>
            </p:grpSpPr>
            <p:sp>
              <p:nvSpPr>
                <p:cNvPr id="21529" name="Freeform 17"/>
                <p:cNvSpPr>
                  <a:spLocks noChangeArrowheads="1"/>
                </p:cNvSpPr>
                <p:nvPr/>
              </p:nvSpPr>
              <p:spPr bwMode="auto">
                <a:xfrm>
                  <a:off x="1730" y="2428"/>
                  <a:ext cx="100" cy="388"/>
                </a:xfrm>
                <a:custGeom>
                  <a:avLst/>
                  <a:gdLst>
                    <a:gd name="T0" fmla="*/ 0 w 749"/>
                    <a:gd name="T1" fmla="*/ 0 h 1720"/>
                    <a:gd name="T2" fmla="*/ 0 w 749"/>
                    <a:gd name="T3" fmla="*/ 0 h 1720"/>
                    <a:gd name="T4" fmla="*/ 0 w 749"/>
                    <a:gd name="T5" fmla="*/ 0 h 1720"/>
                    <a:gd name="T6" fmla="*/ 0 w 749"/>
                    <a:gd name="T7" fmla="*/ 0 h 1720"/>
                    <a:gd name="T8" fmla="*/ 0 w 749"/>
                    <a:gd name="T9" fmla="*/ 0 h 1720"/>
                    <a:gd name="T10" fmla="*/ 0 w 749"/>
                    <a:gd name="T11" fmla="*/ 0 h 1720"/>
                    <a:gd name="T12" fmla="*/ 0 w 749"/>
                    <a:gd name="T13" fmla="*/ 0 h 17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49"/>
                    <a:gd name="T22" fmla="*/ 0 h 1720"/>
                    <a:gd name="T23" fmla="*/ 749 w 749"/>
                    <a:gd name="T24" fmla="*/ 1720 h 17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49" h="1720">
                      <a:moveTo>
                        <a:pt x="648" y="0"/>
                      </a:moveTo>
                      <a:cubicBezTo>
                        <a:pt x="0" y="297"/>
                        <a:pt x="748" y="463"/>
                        <a:pt x="748" y="463"/>
                      </a:cubicBezTo>
                      <a:cubicBezTo>
                        <a:pt x="748" y="463"/>
                        <a:pt x="350" y="727"/>
                        <a:pt x="350" y="727"/>
                      </a:cubicBezTo>
                      <a:cubicBezTo>
                        <a:pt x="350" y="727"/>
                        <a:pt x="748" y="926"/>
                        <a:pt x="748" y="926"/>
                      </a:cubicBezTo>
                      <a:cubicBezTo>
                        <a:pt x="748" y="926"/>
                        <a:pt x="299" y="1223"/>
                        <a:pt x="299" y="1223"/>
                      </a:cubicBezTo>
                      <a:cubicBezTo>
                        <a:pt x="299" y="1223"/>
                        <a:pt x="748" y="1422"/>
                        <a:pt x="748" y="1422"/>
                      </a:cubicBezTo>
                      <a:cubicBezTo>
                        <a:pt x="748" y="1422"/>
                        <a:pt x="350" y="1719"/>
                        <a:pt x="350" y="1719"/>
                      </a:cubicBezTo>
                    </a:path>
                  </a:pathLst>
                </a:custGeom>
                <a:noFill/>
                <a:ln w="36720">
                  <a:solidFill>
                    <a:srgbClr val="2323D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77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sp>
          <p:nvSpPr>
            <p:cNvPr id="21515" name="AutoShape 18"/>
            <p:cNvSpPr>
              <a:spLocks noChangeArrowheads="1"/>
            </p:cNvSpPr>
            <p:nvPr/>
          </p:nvSpPr>
          <p:spPr bwMode="auto">
            <a:xfrm>
              <a:off x="2243521" y="3344040"/>
              <a:ext cx="606240" cy="864000"/>
            </a:xfrm>
            <a:prstGeom prst="roundRect">
              <a:avLst>
                <a:gd name="adj" fmla="val 236"/>
              </a:avLst>
            </a:prstGeom>
            <a:noFill/>
            <a:ln w="18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1516" name="AutoShape 19"/>
            <p:cNvSpPr>
              <a:spLocks noChangeArrowheads="1"/>
            </p:cNvSpPr>
            <p:nvPr/>
          </p:nvSpPr>
          <p:spPr bwMode="auto">
            <a:xfrm>
              <a:off x="2849761" y="3344040"/>
              <a:ext cx="606240" cy="864000"/>
            </a:xfrm>
            <a:prstGeom prst="roundRect">
              <a:avLst>
                <a:gd name="adj" fmla="val 236"/>
              </a:avLst>
            </a:prstGeom>
            <a:noFill/>
            <a:ln w="18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1517" name="AutoShape 20"/>
            <p:cNvSpPr>
              <a:spLocks noChangeArrowheads="1"/>
            </p:cNvSpPr>
            <p:nvPr/>
          </p:nvSpPr>
          <p:spPr bwMode="auto">
            <a:xfrm>
              <a:off x="1637281" y="3344040"/>
              <a:ext cx="606240" cy="864000"/>
            </a:xfrm>
            <a:prstGeom prst="roundRect">
              <a:avLst>
                <a:gd name="adj" fmla="val 236"/>
              </a:avLst>
            </a:prstGeom>
            <a:noFill/>
            <a:ln w="18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1518" name="Group 21"/>
            <p:cNvGrpSpPr>
              <a:grpSpLocks/>
            </p:cNvGrpSpPr>
            <p:nvPr/>
          </p:nvGrpSpPr>
          <p:grpSpPr bwMode="auto">
            <a:xfrm>
              <a:off x="1874881" y="3496681"/>
              <a:ext cx="142560" cy="557280"/>
              <a:chOff x="1302" y="2428"/>
              <a:chExt cx="99" cy="387"/>
            </a:xfrm>
          </p:grpSpPr>
          <p:grpSp>
            <p:nvGrpSpPr>
              <p:cNvPr id="21526" name="Group 22"/>
              <p:cNvGrpSpPr>
                <a:grpSpLocks/>
              </p:cNvGrpSpPr>
              <p:nvPr/>
            </p:nvGrpSpPr>
            <p:grpSpPr bwMode="auto">
              <a:xfrm>
                <a:off x="1302" y="2428"/>
                <a:ext cx="99" cy="387"/>
                <a:chOff x="1302" y="2428"/>
                <a:chExt cx="99" cy="387"/>
              </a:xfrm>
            </p:grpSpPr>
            <p:sp>
              <p:nvSpPr>
                <p:cNvPr id="21527" name="Freeform 23"/>
                <p:cNvSpPr>
                  <a:spLocks noChangeArrowheads="1"/>
                </p:cNvSpPr>
                <p:nvPr/>
              </p:nvSpPr>
              <p:spPr bwMode="auto">
                <a:xfrm>
                  <a:off x="1302" y="2428"/>
                  <a:ext cx="100" cy="388"/>
                </a:xfrm>
                <a:custGeom>
                  <a:avLst/>
                  <a:gdLst>
                    <a:gd name="T0" fmla="*/ 0 w 749"/>
                    <a:gd name="T1" fmla="*/ 0 h 1720"/>
                    <a:gd name="T2" fmla="*/ 0 w 749"/>
                    <a:gd name="T3" fmla="*/ 0 h 1720"/>
                    <a:gd name="T4" fmla="*/ 0 w 749"/>
                    <a:gd name="T5" fmla="*/ 0 h 1720"/>
                    <a:gd name="T6" fmla="*/ 0 w 749"/>
                    <a:gd name="T7" fmla="*/ 0 h 1720"/>
                    <a:gd name="T8" fmla="*/ 0 w 749"/>
                    <a:gd name="T9" fmla="*/ 0 h 1720"/>
                    <a:gd name="T10" fmla="*/ 0 w 749"/>
                    <a:gd name="T11" fmla="*/ 0 h 1720"/>
                    <a:gd name="T12" fmla="*/ 0 w 749"/>
                    <a:gd name="T13" fmla="*/ 0 h 17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49"/>
                    <a:gd name="T22" fmla="*/ 0 h 1720"/>
                    <a:gd name="T23" fmla="*/ 749 w 749"/>
                    <a:gd name="T24" fmla="*/ 1720 h 17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49" h="1720">
                      <a:moveTo>
                        <a:pt x="648" y="0"/>
                      </a:moveTo>
                      <a:cubicBezTo>
                        <a:pt x="0" y="297"/>
                        <a:pt x="748" y="463"/>
                        <a:pt x="748" y="463"/>
                      </a:cubicBezTo>
                      <a:cubicBezTo>
                        <a:pt x="748" y="463"/>
                        <a:pt x="350" y="727"/>
                        <a:pt x="350" y="727"/>
                      </a:cubicBezTo>
                      <a:cubicBezTo>
                        <a:pt x="350" y="727"/>
                        <a:pt x="748" y="926"/>
                        <a:pt x="748" y="926"/>
                      </a:cubicBezTo>
                      <a:cubicBezTo>
                        <a:pt x="748" y="926"/>
                        <a:pt x="299" y="1223"/>
                        <a:pt x="299" y="1223"/>
                      </a:cubicBezTo>
                      <a:cubicBezTo>
                        <a:pt x="299" y="1223"/>
                        <a:pt x="748" y="1422"/>
                        <a:pt x="748" y="1422"/>
                      </a:cubicBezTo>
                      <a:cubicBezTo>
                        <a:pt x="748" y="1422"/>
                        <a:pt x="350" y="1719"/>
                        <a:pt x="350" y="1719"/>
                      </a:cubicBezTo>
                    </a:path>
                  </a:pathLst>
                </a:custGeom>
                <a:noFill/>
                <a:ln w="36720">
                  <a:solidFill>
                    <a:srgbClr val="2323D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77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sp>
          <p:nvSpPr>
            <p:cNvPr id="21519" name="Line 24"/>
            <p:cNvSpPr>
              <a:spLocks noChangeShapeType="1"/>
            </p:cNvSpPr>
            <p:nvPr/>
          </p:nvSpPr>
          <p:spPr bwMode="auto">
            <a:xfrm>
              <a:off x="3456001" y="3781801"/>
              <a:ext cx="527040" cy="144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1520" name="Text Box 25"/>
            <p:cNvSpPr txBox="1">
              <a:spLocks noChangeArrowheads="1"/>
            </p:cNvSpPr>
            <p:nvPr/>
          </p:nvSpPr>
          <p:spPr bwMode="auto">
            <a:xfrm>
              <a:off x="1840321" y="2920681"/>
              <a:ext cx="1807200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8" tIns="40819" rIns="81638" bIns="40819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Waiting threads</a:t>
              </a:r>
            </a:p>
          </p:txBody>
        </p:sp>
        <p:sp>
          <p:nvSpPr>
            <p:cNvPr id="21521" name="Text Box 26"/>
            <p:cNvSpPr txBox="1">
              <a:spLocks noChangeArrowheads="1"/>
            </p:cNvSpPr>
            <p:nvPr/>
          </p:nvSpPr>
          <p:spPr bwMode="auto">
            <a:xfrm>
              <a:off x="1762560" y="4413961"/>
              <a:ext cx="2131200" cy="773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8" tIns="40819" rIns="81638" bIns="40819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At most one thread in the monitor at a time</a:t>
              </a:r>
            </a:p>
          </p:txBody>
        </p:sp>
        <p:sp>
          <p:nvSpPr>
            <p:cNvPr id="21522" name="Text Box 27"/>
            <p:cNvSpPr txBox="1">
              <a:spLocks noChangeArrowheads="1"/>
            </p:cNvSpPr>
            <p:nvPr/>
          </p:nvSpPr>
          <p:spPr bwMode="auto">
            <a:xfrm>
              <a:off x="2018881" y="5433109"/>
              <a:ext cx="4439520" cy="419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8" tIns="40819" rIns="81638" bIns="40819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2177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How is this different than a lock???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8701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71041" y="93961"/>
            <a:ext cx="7807680" cy="424800"/>
          </a:xfrm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solidFill>
                  <a:srgbClr val="000000"/>
                </a:solidFill>
                <a:ea typeface="ＭＳ Ｐゴシック" charset="-128"/>
              </a:rPr>
              <a:t>Monitors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60321" y="1627263"/>
            <a:ext cx="5286240" cy="3568320"/>
            <a:chOff x="1660321" y="662761"/>
            <a:chExt cx="5286240" cy="3568320"/>
          </a:xfrm>
        </p:grpSpPr>
        <p:sp>
          <p:nvSpPr>
            <p:cNvPr id="23554" name="Oval 3"/>
            <p:cNvSpPr>
              <a:spLocks noChangeArrowheads="1"/>
            </p:cNvSpPr>
            <p:nvPr/>
          </p:nvSpPr>
          <p:spPr bwMode="auto">
            <a:xfrm>
              <a:off x="4399201" y="1077481"/>
              <a:ext cx="2357280" cy="807840"/>
            </a:xfrm>
            <a:prstGeom prst="ellipse">
              <a:avLst/>
            </a:prstGeom>
            <a:solidFill>
              <a:srgbClr val="B3B3B3"/>
            </a:solidFill>
            <a:ln w="18360">
              <a:solidFill>
                <a:srgbClr val="993333"/>
              </a:solidFill>
              <a:miter lim="800000"/>
              <a:headEnd/>
              <a:tailEnd/>
            </a:ln>
          </p:spPr>
          <p:txBody>
            <a:bodyPr lIns="8164" tIns="8164" rIns="8164" bIns="8164" anchor="ctr" anchorCtr="1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Shared data</a:t>
              </a:r>
            </a:p>
          </p:txBody>
        </p:sp>
        <p:sp>
          <p:nvSpPr>
            <p:cNvPr id="23555" name="AutoShape 4"/>
            <p:cNvSpPr>
              <a:spLocks noChangeArrowheads="1"/>
            </p:cNvSpPr>
            <p:nvPr/>
          </p:nvSpPr>
          <p:spPr bwMode="auto">
            <a:xfrm>
              <a:off x="4656961" y="2256841"/>
              <a:ext cx="1919520" cy="470880"/>
            </a:xfrm>
            <a:prstGeom prst="roundRect">
              <a:avLst>
                <a:gd name="adj" fmla="val 306"/>
              </a:avLst>
            </a:prstGeom>
            <a:solidFill>
              <a:srgbClr val="F6F2F2"/>
            </a:solidFill>
            <a:ln w="36720">
              <a:solidFill>
                <a:srgbClr val="99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556" name="AutoShape 5"/>
            <p:cNvSpPr>
              <a:spLocks noChangeArrowheads="1"/>
            </p:cNvSpPr>
            <p:nvPr/>
          </p:nvSpPr>
          <p:spPr bwMode="auto">
            <a:xfrm>
              <a:off x="4667041" y="2907721"/>
              <a:ext cx="1919520" cy="470880"/>
            </a:xfrm>
            <a:prstGeom prst="roundRect">
              <a:avLst>
                <a:gd name="adj" fmla="val 306"/>
              </a:avLst>
            </a:prstGeom>
            <a:solidFill>
              <a:srgbClr val="F6F2F2"/>
            </a:solidFill>
            <a:ln w="36720">
              <a:solidFill>
                <a:srgbClr val="99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557" name="Text Box 6"/>
            <p:cNvSpPr txBox="1">
              <a:spLocks noChangeArrowheads="1"/>
            </p:cNvSpPr>
            <p:nvPr/>
          </p:nvSpPr>
          <p:spPr bwMode="auto">
            <a:xfrm>
              <a:off x="4724641" y="3423241"/>
              <a:ext cx="1935360" cy="54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8" tIns="40819" rIns="81638" bIns="40819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Methods accessing</a:t>
              </a:r>
            </a:p>
            <a:p>
              <a:pPr algn="ctr" eaLnBrk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shared data</a:t>
              </a:r>
            </a:p>
          </p:txBody>
        </p:sp>
        <p:sp>
          <p:nvSpPr>
            <p:cNvPr id="23558" name="AutoShape 7"/>
            <p:cNvSpPr>
              <a:spLocks noChangeArrowheads="1"/>
            </p:cNvSpPr>
            <p:nvPr/>
          </p:nvSpPr>
          <p:spPr bwMode="auto">
            <a:xfrm>
              <a:off x="3994561" y="662761"/>
              <a:ext cx="2952000" cy="3568320"/>
            </a:xfrm>
            <a:prstGeom prst="roundRect">
              <a:avLst>
                <a:gd name="adj" fmla="val 46"/>
              </a:avLst>
            </a:prstGeom>
            <a:noFill/>
            <a:ln w="18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559" name="AutoShape 8"/>
            <p:cNvSpPr>
              <a:spLocks noChangeArrowheads="1"/>
            </p:cNvSpPr>
            <p:nvPr/>
          </p:nvSpPr>
          <p:spPr bwMode="auto">
            <a:xfrm>
              <a:off x="2266561" y="2346121"/>
              <a:ext cx="606240" cy="864000"/>
            </a:xfrm>
            <a:prstGeom prst="roundRect">
              <a:avLst>
                <a:gd name="adj" fmla="val 236"/>
              </a:avLst>
            </a:prstGeom>
            <a:noFill/>
            <a:ln w="18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560" name="AutoShape 9"/>
            <p:cNvSpPr>
              <a:spLocks noChangeArrowheads="1"/>
            </p:cNvSpPr>
            <p:nvPr/>
          </p:nvSpPr>
          <p:spPr bwMode="auto">
            <a:xfrm>
              <a:off x="2872801" y="2346121"/>
              <a:ext cx="606240" cy="864000"/>
            </a:xfrm>
            <a:prstGeom prst="roundRect">
              <a:avLst>
                <a:gd name="adj" fmla="val 236"/>
              </a:avLst>
            </a:prstGeom>
            <a:noFill/>
            <a:ln w="18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561" name="AutoShape 10"/>
            <p:cNvSpPr>
              <a:spLocks noChangeArrowheads="1"/>
            </p:cNvSpPr>
            <p:nvPr/>
          </p:nvSpPr>
          <p:spPr bwMode="auto">
            <a:xfrm>
              <a:off x="1660321" y="2346121"/>
              <a:ext cx="606240" cy="864000"/>
            </a:xfrm>
            <a:prstGeom prst="roundRect">
              <a:avLst>
                <a:gd name="adj" fmla="val 236"/>
              </a:avLst>
            </a:prstGeom>
            <a:noFill/>
            <a:ln w="18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562" name="Line 11"/>
            <p:cNvSpPr>
              <a:spLocks noChangeShapeType="1"/>
            </p:cNvSpPr>
            <p:nvPr/>
          </p:nvSpPr>
          <p:spPr bwMode="auto">
            <a:xfrm>
              <a:off x="3479041" y="2783881"/>
              <a:ext cx="527040" cy="144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563" name="Text Box 12"/>
            <p:cNvSpPr txBox="1">
              <a:spLocks noChangeArrowheads="1"/>
            </p:cNvSpPr>
            <p:nvPr/>
          </p:nvSpPr>
          <p:spPr bwMode="auto">
            <a:xfrm>
              <a:off x="4903201" y="707401"/>
              <a:ext cx="1380960" cy="336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8" tIns="40819" rIns="81638" bIns="40819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996">
                  <a:latin typeface="Calibri" charset="0"/>
                  <a:ea typeface="Calibri" charset="0"/>
                  <a:cs typeface="Calibri" charset="0"/>
                </a:rPr>
                <a:t>unlocked</a:t>
              </a:r>
            </a:p>
          </p:txBody>
        </p:sp>
        <p:grpSp>
          <p:nvGrpSpPr>
            <p:cNvPr id="2" name="Group 13"/>
            <p:cNvGrpSpPr>
              <a:grpSpLocks/>
            </p:cNvGrpSpPr>
            <p:nvPr/>
          </p:nvGrpSpPr>
          <p:grpSpPr bwMode="auto">
            <a:xfrm>
              <a:off x="4128481" y="2531881"/>
              <a:ext cx="142560" cy="557280"/>
              <a:chOff x="2867" y="1758"/>
              <a:chExt cx="99" cy="387"/>
            </a:xfrm>
          </p:grpSpPr>
          <p:grpSp>
            <p:nvGrpSpPr>
              <p:cNvPr id="23568" name="Group 14"/>
              <p:cNvGrpSpPr>
                <a:grpSpLocks/>
              </p:cNvGrpSpPr>
              <p:nvPr/>
            </p:nvGrpSpPr>
            <p:grpSpPr bwMode="auto">
              <a:xfrm>
                <a:off x="2867" y="1758"/>
                <a:ext cx="99" cy="387"/>
                <a:chOff x="2867" y="1758"/>
                <a:chExt cx="99" cy="387"/>
              </a:xfrm>
            </p:grpSpPr>
            <p:sp>
              <p:nvSpPr>
                <p:cNvPr id="23569" name="Freeform 15"/>
                <p:cNvSpPr>
                  <a:spLocks noChangeArrowheads="1"/>
                </p:cNvSpPr>
                <p:nvPr/>
              </p:nvSpPr>
              <p:spPr bwMode="auto">
                <a:xfrm>
                  <a:off x="2867" y="1758"/>
                  <a:ext cx="100" cy="388"/>
                </a:xfrm>
                <a:custGeom>
                  <a:avLst/>
                  <a:gdLst>
                    <a:gd name="T0" fmla="*/ 0 w 749"/>
                    <a:gd name="T1" fmla="*/ 0 h 1720"/>
                    <a:gd name="T2" fmla="*/ 0 w 749"/>
                    <a:gd name="T3" fmla="*/ 0 h 1720"/>
                    <a:gd name="T4" fmla="*/ 0 w 749"/>
                    <a:gd name="T5" fmla="*/ 0 h 1720"/>
                    <a:gd name="T6" fmla="*/ 0 w 749"/>
                    <a:gd name="T7" fmla="*/ 0 h 1720"/>
                    <a:gd name="T8" fmla="*/ 0 w 749"/>
                    <a:gd name="T9" fmla="*/ 0 h 1720"/>
                    <a:gd name="T10" fmla="*/ 0 w 749"/>
                    <a:gd name="T11" fmla="*/ 0 h 1720"/>
                    <a:gd name="T12" fmla="*/ 0 w 749"/>
                    <a:gd name="T13" fmla="*/ 0 h 17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49"/>
                    <a:gd name="T22" fmla="*/ 0 h 1720"/>
                    <a:gd name="T23" fmla="*/ 749 w 749"/>
                    <a:gd name="T24" fmla="*/ 1720 h 17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49" h="1720">
                      <a:moveTo>
                        <a:pt x="648" y="0"/>
                      </a:moveTo>
                      <a:cubicBezTo>
                        <a:pt x="0" y="297"/>
                        <a:pt x="748" y="463"/>
                        <a:pt x="748" y="463"/>
                      </a:cubicBezTo>
                      <a:cubicBezTo>
                        <a:pt x="748" y="463"/>
                        <a:pt x="350" y="727"/>
                        <a:pt x="350" y="727"/>
                      </a:cubicBezTo>
                      <a:cubicBezTo>
                        <a:pt x="350" y="727"/>
                        <a:pt x="748" y="926"/>
                        <a:pt x="748" y="926"/>
                      </a:cubicBezTo>
                      <a:cubicBezTo>
                        <a:pt x="748" y="926"/>
                        <a:pt x="299" y="1223"/>
                        <a:pt x="299" y="1223"/>
                      </a:cubicBezTo>
                      <a:cubicBezTo>
                        <a:pt x="299" y="1223"/>
                        <a:pt x="748" y="1422"/>
                        <a:pt x="748" y="1422"/>
                      </a:cubicBezTo>
                      <a:cubicBezTo>
                        <a:pt x="748" y="1422"/>
                        <a:pt x="350" y="1719"/>
                        <a:pt x="350" y="1719"/>
                      </a:cubicBezTo>
                    </a:path>
                  </a:pathLst>
                </a:custGeom>
                <a:noFill/>
                <a:ln w="36720">
                  <a:solidFill>
                    <a:srgbClr val="2323D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77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666026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671041" y="93961"/>
            <a:ext cx="7807680" cy="424800"/>
          </a:xfrm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Monitors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44001" y="1414321"/>
            <a:ext cx="5902560" cy="4655520"/>
            <a:chOff x="1044001" y="662761"/>
            <a:chExt cx="5902560" cy="4655520"/>
          </a:xfrm>
        </p:grpSpPr>
        <p:sp>
          <p:nvSpPr>
            <p:cNvPr id="25602" name="Oval 3"/>
            <p:cNvSpPr>
              <a:spLocks noChangeArrowheads="1"/>
            </p:cNvSpPr>
            <p:nvPr/>
          </p:nvSpPr>
          <p:spPr bwMode="auto">
            <a:xfrm>
              <a:off x="4399201" y="1077481"/>
              <a:ext cx="2357280" cy="807840"/>
            </a:xfrm>
            <a:prstGeom prst="ellipse">
              <a:avLst/>
            </a:prstGeom>
            <a:solidFill>
              <a:srgbClr val="B3B3B3"/>
            </a:solidFill>
            <a:ln w="18360">
              <a:solidFill>
                <a:srgbClr val="993333"/>
              </a:solidFill>
              <a:miter lim="800000"/>
              <a:headEnd/>
              <a:tailEnd/>
            </a:ln>
          </p:spPr>
          <p:txBody>
            <a:bodyPr lIns="8164" tIns="8164" rIns="8164" bIns="8164" anchor="ctr" anchorCtr="1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Shared data</a:t>
              </a:r>
            </a:p>
          </p:txBody>
        </p:sp>
        <p:sp>
          <p:nvSpPr>
            <p:cNvPr id="25603" name="AutoShape 4"/>
            <p:cNvSpPr>
              <a:spLocks noChangeArrowheads="1"/>
            </p:cNvSpPr>
            <p:nvPr/>
          </p:nvSpPr>
          <p:spPr bwMode="auto">
            <a:xfrm>
              <a:off x="4656961" y="2256841"/>
              <a:ext cx="1919520" cy="470880"/>
            </a:xfrm>
            <a:prstGeom prst="roundRect">
              <a:avLst>
                <a:gd name="adj" fmla="val 306"/>
              </a:avLst>
            </a:prstGeom>
            <a:solidFill>
              <a:srgbClr val="F6F2F2"/>
            </a:solidFill>
            <a:ln w="36720">
              <a:solidFill>
                <a:srgbClr val="99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5604" name="AutoShape 5"/>
            <p:cNvSpPr>
              <a:spLocks noChangeArrowheads="1"/>
            </p:cNvSpPr>
            <p:nvPr/>
          </p:nvSpPr>
          <p:spPr bwMode="auto">
            <a:xfrm>
              <a:off x="4667041" y="2907721"/>
              <a:ext cx="1919520" cy="470880"/>
            </a:xfrm>
            <a:prstGeom prst="roundRect">
              <a:avLst>
                <a:gd name="adj" fmla="val 306"/>
              </a:avLst>
            </a:prstGeom>
            <a:solidFill>
              <a:srgbClr val="F6F2F2"/>
            </a:solidFill>
            <a:ln w="36720">
              <a:solidFill>
                <a:srgbClr val="99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5605" name="Text Box 6"/>
            <p:cNvSpPr txBox="1">
              <a:spLocks noChangeArrowheads="1"/>
            </p:cNvSpPr>
            <p:nvPr/>
          </p:nvSpPr>
          <p:spPr bwMode="auto">
            <a:xfrm>
              <a:off x="4724641" y="3423241"/>
              <a:ext cx="1935360" cy="54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8" tIns="40819" rIns="81638" bIns="40819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Methods accessing</a:t>
              </a:r>
            </a:p>
            <a:p>
              <a:pPr algn="ctr" eaLnBrk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shared data</a:t>
              </a:r>
            </a:p>
          </p:txBody>
        </p:sp>
        <p:sp>
          <p:nvSpPr>
            <p:cNvPr id="25606" name="AutoShape 7"/>
            <p:cNvSpPr>
              <a:spLocks noChangeArrowheads="1"/>
            </p:cNvSpPr>
            <p:nvPr/>
          </p:nvSpPr>
          <p:spPr bwMode="auto">
            <a:xfrm>
              <a:off x="3994561" y="662761"/>
              <a:ext cx="2952000" cy="3568320"/>
            </a:xfrm>
            <a:prstGeom prst="roundRect">
              <a:avLst>
                <a:gd name="adj" fmla="val 46"/>
              </a:avLst>
            </a:prstGeom>
            <a:noFill/>
            <a:ln w="18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5607" name="AutoShape 8"/>
            <p:cNvSpPr>
              <a:spLocks noChangeArrowheads="1"/>
            </p:cNvSpPr>
            <p:nvPr/>
          </p:nvSpPr>
          <p:spPr bwMode="auto">
            <a:xfrm>
              <a:off x="2266561" y="2346121"/>
              <a:ext cx="606240" cy="864000"/>
            </a:xfrm>
            <a:prstGeom prst="roundRect">
              <a:avLst>
                <a:gd name="adj" fmla="val 236"/>
              </a:avLst>
            </a:prstGeom>
            <a:noFill/>
            <a:ln w="18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5608" name="AutoShape 9"/>
            <p:cNvSpPr>
              <a:spLocks noChangeArrowheads="1"/>
            </p:cNvSpPr>
            <p:nvPr/>
          </p:nvSpPr>
          <p:spPr bwMode="auto">
            <a:xfrm>
              <a:off x="2872801" y="2346121"/>
              <a:ext cx="606240" cy="864000"/>
            </a:xfrm>
            <a:prstGeom prst="roundRect">
              <a:avLst>
                <a:gd name="adj" fmla="val 236"/>
              </a:avLst>
            </a:prstGeom>
            <a:noFill/>
            <a:ln w="18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5609" name="AutoShape 10"/>
            <p:cNvSpPr>
              <a:spLocks noChangeArrowheads="1"/>
            </p:cNvSpPr>
            <p:nvPr/>
          </p:nvSpPr>
          <p:spPr bwMode="auto">
            <a:xfrm>
              <a:off x="1660321" y="2346121"/>
              <a:ext cx="606240" cy="864000"/>
            </a:xfrm>
            <a:prstGeom prst="roundRect">
              <a:avLst>
                <a:gd name="adj" fmla="val 236"/>
              </a:avLst>
            </a:prstGeom>
            <a:noFill/>
            <a:ln w="18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5610" name="Line 11"/>
            <p:cNvSpPr>
              <a:spLocks noChangeShapeType="1"/>
            </p:cNvSpPr>
            <p:nvPr/>
          </p:nvSpPr>
          <p:spPr bwMode="auto">
            <a:xfrm>
              <a:off x="3479041" y="2783881"/>
              <a:ext cx="527040" cy="144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5611" name="Text Box 12"/>
            <p:cNvSpPr txBox="1">
              <a:spLocks noChangeArrowheads="1"/>
            </p:cNvSpPr>
            <p:nvPr/>
          </p:nvSpPr>
          <p:spPr bwMode="auto">
            <a:xfrm>
              <a:off x="5083200" y="718921"/>
              <a:ext cx="1077120" cy="336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8" tIns="40819" rIns="81638" bIns="40819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996">
                  <a:latin typeface="Calibri" charset="0"/>
                  <a:ea typeface="Calibri" charset="0"/>
                  <a:cs typeface="Calibri" charset="0"/>
                </a:rPr>
                <a:t>locked</a:t>
              </a:r>
            </a:p>
          </p:txBody>
        </p:sp>
        <p:grpSp>
          <p:nvGrpSpPr>
            <p:cNvPr id="25612" name="Group 13"/>
            <p:cNvGrpSpPr>
              <a:grpSpLocks/>
            </p:cNvGrpSpPr>
            <p:nvPr/>
          </p:nvGrpSpPr>
          <p:grpSpPr bwMode="auto">
            <a:xfrm>
              <a:off x="4128481" y="2531881"/>
              <a:ext cx="142560" cy="557280"/>
              <a:chOff x="2867" y="1758"/>
              <a:chExt cx="99" cy="387"/>
            </a:xfrm>
          </p:grpSpPr>
          <p:grpSp>
            <p:nvGrpSpPr>
              <p:cNvPr id="25631" name="Group 14"/>
              <p:cNvGrpSpPr>
                <a:grpSpLocks/>
              </p:cNvGrpSpPr>
              <p:nvPr/>
            </p:nvGrpSpPr>
            <p:grpSpPr bwMode="auto">
              <a:xfrm>
                <a:off x="2867" y="1758"/>
                <a:ext cx="99" cy="387"/>
                <a:chOff x="2867" y="1758"/>
                <a:chExt cx="99" cy="387"/>
              </a:xfrm>
            </p:grpSpPr>
            <p:sp>
              <p:nvSpPr>
                <p:cNvPr id="25632" name="Freeform 15"/>
                <p:cNvSpPr>
                  <a:spLocks noChangeArrowheads="1"/>
                </p:cNvSpPr>
                <p:nvPr/>
              </p:nvSpPr>
              <p:spPr bwMode="auto">
                <a:xfrm>
                  <a:off x="2867" y="1758"/>
                  <a:ext cx="100" cy="388"/>
                </a:xfrm>
                <a:custGeom>
                  <a:avLst/>
                  <a:gdLst>
                    <a:gd name="T0" fmla="*/ 0 w 749"/>
                    <a:gd name="T1" fmla="*/ 0 h 1720"/>
                    <a:gd name="T2" fmla="*/ 0 w 749"/>
                    <a:gd name="T3" fmla="*/ 0 h 1720"/>
                    <a:gd name="T4" fmla="*/ 0 w 749"/>
                    <a:gd name="T5" fmla="*/ 0 h 1720"/>
                    <a:gd name="T6" fmla="*/ 0 w 749"/>
                    <a:gd name="T7" fmla="*/ 0 h 1720"/>
                    <a:gd name="T8" fmla="*/ 0 w 749"/>
                    <a:gd name="T9" fmla="*/ 0 h 1720"/>
                    <a:gd name="T10" fmla="*/ 0 w 749"/>
                    <a:gd name="T11" fmla="*/ 0 h 1720"/>
                    <a:gd name="T12" fmla="*/ 0 w 749"/>
                    <a:gd name="T13" fmla="*/ 0 h 17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49"/>
                    <a:gd name="T22" fmla="*/ 0 h 1720"/>
                    <a:gd name="T23" fmla="*/ 749 w 749"/>
                    <a:gd name="T24" fmla="*/ 1720 h 17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49" h="1720">
                      <a:moveTo>
                        <a:pt x="648" y="0"/>
                      </a:moveTo>
                      <a:cubicBezTo>
                        <a:pt x="0" y="297"/>
                        <a:pt x="748" y="463"/>
                        <a:pt x="748" y="463"/>
                      </a:cubicBezTo>
                      <a:cubicBezTo>
                        <a:pt x="748" y="463"/>
                        <a:pt x="350" y="727"/>
                        <a:pt x="350" y="727"/>
                      </a:cubicBezTo>
                      <a:cubicBezTo>
                        <a:pt x="350" y="727"/>
                        <a:pt x="748" y="926"/>
                        <a:pt x="748" y="926"/>
                      </a:cubicBezTo>
                      <a:cubicBezTo>
                        <a:pt x="748" y="926"/>
                        <a:pt x="299" y="1223"/>
                        <a:pt x="299" y="1223"/>
                      </a:cubicBezTo>
                      <a:cubicBezTo>
                        <a:pt x="299" y="1223"/>
                        <a:pt x="748" y="1422"/>
                        <a:pt x="748" y="1422"/>
                      </a:cubicBezTo>
                      <a:cubicBezTo>
                        <a:pt x="748" y="1422"/>
                        <a:pt x="350" y="1719"/>
                        <a:pt x="350" y="1719"/>
                      </a:cubicBezTo>
                    </a:path>
                  </a:pathLst>
                </a:custGeom>
                <a:noFill/>
                <a:ln w="36720">
                  <a:solidFill>
                    <a:srgbClr val="2323D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77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097441" y="2531881"/>
              <a:ext cx="142560" cy="557280"/>
              <a:chOff x="2151" y="1758"/>
              <a:chExt cx="99" cy="387"/>
            </a:xfrm>
          </p:grpSpPr>
          <p:grpSp>
            <p:nvGrpSpPr>
              <p:cNvPr id="25629" name="Group 17"/>
              <p:cNvGrpSpPr>
                <a:grpSpLocks/>
              </p:cNvGrpSpPr>
              <p:nvPr/>
            </p:nvGrpSpPr>
            <p:grpSpPr bwMode="auto">
              <a:xfrm>
                <a:off x="2151" y="1758"/>
                <a:ext cx="99" cy="387"/>
                <a:chOff x="2151" y="1758"/>
                <a:chExt cx="99" cy="387"/>
              </a:xfrm>
            </p:grpSpPr>
            <p:sp>
              <p:nvSpPr>
                <p:cNvPr id="25630" name="Freeform 18"/>
                <p:cNvSpPr>
                  <a:spLocks noChangeArrowheads="1"/>
                </p:cNvSpPr>
                <p:nvPr/>
              </p:nvSpPr>
              <p:spPr bwMode="auto">
                <a:xfrm>
                  <a:off x="2151" y="1758"/>
                  <a:ext cx="100" cy="388"/>
                </a:xfrm>
                <a:custGeom>
                  <a:avLst/>
                  <a:gdLst>
                    <a:gd name="T0" fmla="*/ 0 w 749"/>
                    <a:gd name="T1" fmla="*/ 0 h 1720"/>
                    <a:gd name="T2" fmla="*/ 0 w 749"/>
                    <a:gd name="T3" fmla="*/ 0 h 1720"/>
                    <a:gd name="T4" fmla="*/ 0 w 749"/>
                    <a:gd name="T5" fmla="*/ 0 h 1720"/>
                    <a:gd name="T6" fmla="*/ 0 w 749"/>
                    <a:gd name="T7" fmla="*/ 0 h 1720"/>
                    <a:gd name="T8" fmla="*/ 0 w 749"/>
                    <a:gd name="T9" fmla="*/ 0 h 1720"/>
                    <a:gd name="T10" fmla="*/ 0 w 749"/>
                    <a:gd name="T11" fmla="*/ 0 h 1720"/>
                    <a:gd name="T12" fmla="*/ 0 w 749"/>
                    <a:gd name="T13" fmla="*/ 0 h 17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49"/>
                    <a:gd name="T22" fmla="*/ 0 h 1720"/>
                    <a:gd name="T23" fmla="*/ 749 w 749"/>
                    <a:gd name="T24" fmla="*/ 1720 h 17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49" h="1720">
                      <a:moveTo>
                        <a:pt x="648" y="0"/>
                      </a:moveTo>
                      <a:cubicBezTo>
                        <a:pt x="0" y="297"/>
                        <a:pt x="748" y="463"/>
                        <a:pt x="748" y="463"/>
                      </a:cubicBezTo>
                      <a:cubicBezTo>
                        <a:pt x="748" y="463"/>
                        <a:pt x="350" y="727"/>
                        <a:pt x="350" y="727"/>
                      </a:cubicBezTo>
                      <a:cubicBezTo>
                        <a:pt x="350" y="727"/>
                        <a:pt x="748" y="926"/>
                        <a:pt x="748" y="926"/>
                      </a:cubicBezTo>
                      <a:cubicBezTo>
                        <a:pt x="748" y="926"/>
                        <a:pt x="299" y="1223"/>
                        <a:pt x="299" y="1223"/>
                      </a:cubicBezTo>
                      <a:cubicBezTo>
                        <a:pt x="299" y="1223"/>
                        <a:pt x="748" y="1422"/>
                        <a:pt x="748" y="1422"/>
                      </a:cubicBezTo>
                      <a:cubicBezTo>
                        <a:pt x="748" y="1422"/>
                        <a:pt x="350" y="1719"/>
                        <a:pt x="350" y="1719"/>
                      </a:cubicBezTo>
                    </a:path>
                  </a:pathLst>
                </a:custGeom>
                <a:noFill/>
                <a:ln w="36720">
                  <a:solidFill>
                    <a:srgbClr val="FF66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77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2502721" y="2531881"/>
              <a:ext cx="142560" cy="557280"/>
              <a:chOff x="1738" y="1758"/>
              <a:chExt cx="99" cy="387"/>
            </a:xfrm>
          </p:grpSpPr>
          <p:grpSp>
            <p:nvGrpSpPr>
              <p:cNvPr id="25627" name="Group 20"/>
              <p:cNvGrpSpPr>
                <a:grpSpLocks/>
              </p:cNvGrpSpPr>
              <p:nvPr/>
            </p:nvGrpSpPr>
            <p:grpSpPr bwMode="auto">
              <a:xfrm>
                <a:off x="1738" y="1758"/>
                <a:ext cx="99" cy="387"/>
                <a:chOff x="1738" y="1758"/>
                <a:chExt cx="99" cy="387"/>
              </a:xfrm>
            </p:grpSpPr>
            <p:sp>
              <p:nvSpPr>
                <p:cNvPr id="25628" name="Freeform 21"/>
                <p:cNvSpPr>
                  <a:spLocks noChangeArrowheads="1"/>
                </p:cNvSpPr>
                <p:nvPr/>
              </p:nvSpPr>
              <p:spPr bwMode="auto">
                <a:xfrm>
                  <a:off x="1738" y="1758"/>
                  <a:ext cx="100" cy="388"/>
                </a:xfrm>
                <a:custGeom>
                  <a:avLst/>
                  <a:gdLst>
                    <a:gd name="T0" fmla="*/ 0 w 749"/>
                    <a:gd name="T1" fmla="*/ 0 h 1720"/>
                    <a:gd name="T2" fmla="*/ 0 w 749"/>
                    <a:gd name="T3" fmla="*/ 0 h 1720"/>
                    <a:gd name="T4" fmla="*/ 0 w 749"/>
                    <a:gd name="T5" fmla="*/ 0 h 1720"/>
                    <a:gd name="T6" fmla="*/ 0 w 749"/>
                    <a:gd name="T7" fmla="*/ 0 h 1720"/>
                    <a:gd name="T8" fmla="*/ 0 w 749"/>
                    <a:gd name="T9" fmla="*/ 0 h 1720"/>
                    <a:gd name="T10" fmla="*/ 0 w 749"/>
                    <a:gd name="T11" fmla="*/ 0 h 1720"/>
                    <a:gd name="T12" fmla="*/ 0 w 749"/>
                    <a:gd name="T13" fmla="*/ 0 h 17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49"/>
                    <a:gd name="T22" fmla="*/ 0 h 1720"/>
                    <a:gd name="T23" fmla="*/ 749 w 749"/>
                    <a:gd name="T24" fmla="*/ 1720 h 17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49" h="1720">
                      <a:moveTo>
                        <a:pt x="648" y="0"/>
                      </a:moveTo>
                      <a:cubicBezTo>
                        <a:pt x="0" y="297"/>
                        <a:pt x="748" y="463"/>
                        <a:pt x="748" y="463"/>
                      </a:cubicBezTo>
                      <a:cubicBezTo>
                        <a:pt x="748" y="463"/>
                        <a:pt x="350" y="727"/>
                        <a:pt x="350" y="727"/>
                      </a:cubicBezTo>
                      <a:cubicBezTo>
                        <a:pt x="350" y="727"/>
                        <a:pt x="748" y="926"/>
                        <a:pt x="748" y="926"/>
                      </a:cubicBezTo>
                      <a:cubicBezTo>
                        <a:pt x="748" y="926"/>
                        <a:pt x="299" y="1223"/>
                        <a:pt x="299" y="1223"/>
                      </a:cubicBezTo>
                      <a:cubicBezTo>
                        <a:pt x="299" y="1223"/>
                        <a:pt x="748" y="1422"/>
                        <a:pt x="748" y="1422"/>
                      </a:cubicBezTo>
                      <a:cubicBezTo>
                        <a:pt x="748" y="1422"/>
                        <a:pt x="350" y="1719"/>
                        <a:pt x="350" y="1719"/>
                      </a:cubicBezTo>
                    </a:path>
                  </a:pathLst>
                </a:custGeom>
                <a:noFill/>
                <a:ln w="36720">
                  <a:solidFill>
                    <a:srgbClr val="9933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77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2322721" y="3018600"/>
              <a:ext cx="1787040" cy="1440000"/>
              <a:chOff x="1613" y="2096"/>
              <a:chExt cx="1241" cy="1000"/>
            </a:xfrm>
          </p:grpSpPr>
          <p:sp>
            <p:nvSpPr>
              <p:cNvPr id="25621" name="Text Box 23"/>
              <p:cNvSpPr txBox="1">
                <a:spLocks noChangeArrowheads="1"/>
              </p:cNvSpPr>
              <p:nvPr/>
            </p:nvSpPr>
            <p:spPr bwMode="auto">
              <a:xfrm>
                <a:off x="1613" y="2486"/>
                <a:ext cx="52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81638" tIns="40819" rIns="81638" bIns="40819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633">
                    <a:latin typeface="Calibri" charset="0"/>
                    <a:ea typeface="Calibri" charset="0"/>
                    <a:cs typeface="Calibri" charset="0"/>
                  </a:rPr>
                  <a:t>zzzz...</a:t>
                </a:r>
              </a:p>
            </p:txBody>
          </p:sp>
          <p:grpSp>
            <p:nvGrpSpPr>
              <p:cNvPr id="25622" name="Group 24"/>
              <p:cNvGrpSpPr>
                <a:grpSpLocks/>
              </p:cNvGrpSpPr>
              <p:nvPr/>
            </p:nvGrpSpPr>
            <p:grpSpPr bwMode="auto">
              <a:xfrm>
                <a:off x="1753" y="2096"/>
                <a:ext cx="1101" cy="1000"/>
                <a:chOff x="1753" y="2096"/>
                <a:chExt cx="1101" cy="1000"/>
              </a:xfrm>
            </p:grpSpPr>
            <p:grpSp>
              <p:nvGrpSpPr>
                <p:cNvPr id="25623" name="Group 25"/>
                <p:cNvGrpSpPr>
                  <a:grpSpLocks/>
                </p:cNvGrpSpPr>
                <p:nvPr/>
              </p:nvGrpSpPr>
              <p:grpSpPr bwMode="auto">
                <a:xfrm>
                  <a:off x="1753" y="2709"/>
                  <a:ext cx="99" cy="387"/>
                  <a:chOff x="1753" y="2709"/>
                  <a:chExt cx="99" cy="387"/>
                </a:xfrm>
              </p:grpSpPr>
              <p:grpSp>
                <p:nvGrpSpPr>
                  <p:cNvPr id="25625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1753" y="2709"/>
                    <a:ext cx="99" cy="387"/>
                    <a:chOff x="1753" y="2709"/>
                    <a:chExt cx="99" cy="387"/>
                  </a:xfrm>
                </p:grpSpPr>
                <p:sp>
                  <p:nvSpPr>
                    <p:cNvPr id="25626" name="Freeform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3" y="2709"/>
                      <a:ext cx="100" cy="388"/>
                    </a:xfrm>
                    <a:custGeom>
                      <a:avLst/>
                      <a:gdLst>
                        <a:gd name="T0" fmla="*/ 0 w 749"/>
                        <a:gd name="T1" fmla="*/ 0 h 1720"/>
                        <a:gd name="T2" fmla="*/ 0 w 749"/>
                        <a:gd name="T3" fmla="*/ 0 h 1720"/>
                        <a:gd name="T4" fmla="*/ 0 w 749"/>
                        <a:gd name="T5" fmla="*/ 0 h 1720"/>
                        <a:gd name="T6" fmla="*/ 0 w 749"/>
                        <a:gd name="T7" fmla="*/ 0 h 1720"/>
                        <a:gd name="T8" fmla="*/ 0 w 749"/>
                        <a:gd name="T9" fmla="*/ 0 h 1720"/>
                        <a:gd name="T10" fmla="*/ 0 w 749"/>
                        <a:gd name="T11" fmla="*/ 0 h 1720"/>
                        <a:gd name="T12" fmla="*/ 0 w 749"/>
                        <a:gd name="T13" fmla="*/ 0 h 172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749"/>
                        <a:gd name="T22" fmla="*/ 0 h 1720"/>
                        <a:gd name="T23" fmla="*/ 749 w 749"/>
                        <a:gd name="T24" fmla="*/ 1720 h 172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749" h="1720">
                          <a:moveTo>
                            <a:pt x="648" y="0"/>
                          </a:moveTo>
                          <a:cubicBezTo>
                            <a:pt x="0" y="297"/>
                            <a:pt x="748" y="463"/>
                            <a:pt x="748" y="463"/>
                          </a:cubicBezTo>
                          <a:cubicBezTo>
                            <a:pt x="748" y="463"/>
                            <a:pt x="350" y="727"/>
                            <a:pt x="350" y="727"/>
                          </a:cubicBezTo>
                          <a:cubicBezTo>
                            <a:pt x="350" y="727"/>
                            <a:pt x="748" y="926"/>
                            <a:pt x="748" y="926"/>
                          </a:cubicBezTo>
                          <a:cubicBezTo>
                            <a:pt x="748" y="926"/>
                            <a:pt x="299" y="1223"/>
                            <a:pt x="299" y="1223"/>
                          </a:cubicBezTo>
                          <a:cubicBezTo>
                            <a:pt x="299" y="1223"/>
                            <a:pt x="748" y="1422"/>
                            <a:pt x="748" y="1422"/>
                          </a:cubicBezTo>
                          <a:cubicBezTo>
                            <a:pt x="748" y="1422"/>
                            <a:pt x="350" y="1719"/>
                            <a:pt x="350" y="1719"/>
                          </a:cubicBezTo>
                        </a:path>
                      </a:pathLst>
                    </a:custGeom>
                    <a:noFill/>
                    <a:ln w="36720">
                      <a:solidFill>
                        <a:srgbClr val="2323D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2177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p:txBody>
                </p:sp>
              </p:grpSp>
            </p:grpSp>
            <p:sp>
              <p:nvSpPr>
                <p:cNvPr id="25624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940" y="2096"/>
                  <a:ext cx="916" cy="740"/>
                </a:xfrm>
                <a:prstGeom prst="line">
                  <a:avLst/>
                </a:prstGeom>
                <a:noFill/>
                <a:ln w="3672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77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sp>
          <p:nvSpPr>
            <p:cNvPr id="339997" name="Text Box 29"/>
            <p:cNvSpPr txBox="1">
              <a:spLocks noChangeArrowheads="1"/>
            </p:cNvSpPr>
            <p:nvPr/>
          </p:nvSpPr>
          <p:spPr bwMode="auto">
            <a:xfrm>
              <a:off x="4017601" y="2255401"/>
              <a:ext cx="753120" cy="315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8" tIns="40819" rIns="81638" bIns="40819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zzzz...</a:t>
              </a:r>
            </a:p>
          </p:txBody>
        </p:sp>
        <p:sp>
          <p:nvSpPr>
            <p:cNvPr id="339998" name="Text Box 30"/>
            <p:cNvSpPr txBox="1">
              <a:spLocks noChangeArrowheads="1"/>
            </p:cNvSpPr>
            <p:nvPr/>
          </p:nvSpPr>
          <p:spPr bwMode="auto">
            <a:xfrm>
              <a:off x="1044001" y="4713481"/>
              <a:ext cx="3601440" cy="6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8" tIns="40819" rIns="81638" bIns="40819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814">
                  <a:latin typeface="Calibri" charset="0"/>
                  <a:ea typeface="Calibri" charset="0"/>
                  <a:cs typeface="Calibri" charset="0"/>
                </a:rPr>
                <a:t>Sleeping thread no longer </a:t>
              </a:r>
              <a:r>
                <a:rPr lang="ja-JP" altLang="en-GB" sz="1814">
                  <a:latin typeface="Calibri" charset="0"/>
                  <a:ea typeface="Calibri" charset="0"/>
                  <a:cs typeface="Calibri" charset="0"/>
                </a:rPr>
                <a:t>“</a:t>
              </a:r>
              <a:r>
                <a:rPr lang="en-GB" altLang="ja-JP" sz="1814">
                  <a:latin typeface="Calibri" charset="0"/>
                  <a:ea typeface="Calibri" charset="0"/>
                  <a:cs typeface="Calibri" charset="0"/>
                </a:rPr>
                <a:t>in</a:t>
              </a:r>
              <a:r>
                <a:rPr lang="ja-JP" altLang="en-GB" sz="1814">
                  <a:latin typeface="Calibri" charset="0"/>
                  <a:ea typeface="Calibri" charset="0"/>
                  <a:cs typeface="Calibri" charset="0"/>
                </a:rPr>
                <a:t>”</a:t>
              </a:r>
              <a:r>
                <a:rPr lang="en-GB" altLang="ja-JP" sz="1814">
                  <a:latin typeface="Calibri" charset="0"/>
                  <a:ea typeface="Calibri" charset="0"/>
                  <a:cs typeface="Calibri" charset="0"/>
                </a:rPr>
                <a:t> the monitor.</a:t>
              </a:r>
            </a:p>
            <a:p>
              <a:pPr eaLnBrk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814">
                  <a:latin typeface="Calibri" charset="0"/>
                  <a:ea typeface="Calibri" charset="0"/>
                  <a:cs typeface="Calibri" charset="0"/>
                </a:rPr>
                <a:t>(But not on the waiting queue either! Why?)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254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71041" y="93961"/>
            <a:ext cx="7807680" cy="424800"/>
          </a:xfrm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Monitors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71041" y="1827679"/>
            <a:ext cx="5375520" cy="3568320"/>
            <a:chOff x="1571041" y="662761"/>
            <a:chExt cx="5375520" cy="3568320"/>
          </a:xfrm>
        </p:grpSpPr>
        <p:sp>
          <p:nvSpPr>
            <p:cNvPr id="27650" name="Oval 3"/>
            <p:cNvSpPr>
              <a:spLocks noChangeArrowheads="1"/>
            </p:cNvSpPr>
            <p:nvPr/>
          </p:nvSpPr>
          <p:spPr bwMode="auto">
            <a:xfrm>
              <a:off x="4399201" y="1077481"/>
              <a:ext cx="2357280" cy="807840"/>
            </a:xfrm>
            <a:prstGeom prst="ellipse">
              <a:avLst/>
            </a:prstGeom>
            <a:solidFill>
              <a:srgbClr val="B3B3B3"/>
            </a:solidFill>
            <a:ln w="18360">
              <a:solidFill>
                <a:srgbClr val="993333"/>
              </a:solidFill>
              <a:miter lim="800000"/>
              <a:headEnd/>
              <a:tailEnd/>
            </a:ln>
          </p:spPr>
          <p:txBody>
            <a:bodyPr lIns="8164" tIns="8164" rIns="8164" bIns="8164" anchor="ctr" anchorCtr="1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Shared data</a:t>
              </a:r>
            </a:p>
          </p:txBody>
        </p:sp>
        <p:sp>
          <p:nvSpPr>
            <p:cNvPr id="27651" name="AutoShape 4"/>
            <p:cNvSpPr>
              <a:spLocks noChangeArrowheads="1"/>
            </p:cNvSpPr>
            <p:nvPr/>
          </p:nvSpPr>
          <p:spPr bwMode="auto">
            <a:xfrm>
              <a:off x="4656961" y="2256841"/>
              <a:ext cx="1919520" cy="470880"/>
            </a:xfrm>
            <a:prstGeom prst="roundRect">
              <a:avLst>
                <a:gd name="adj" fmla="val 306"/>
              </a:avLst>
            </a:prstGeom>
            <a:solidFill>
              <a:srgbClr val="F6F2F2"/>
            </a:solidFill>
            <a:ln w="36720">
              <a:solidFill>
                <a:srgbClr val="99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7652" name="AutoShape 5"/>
            <p:cNvSpPr>
              <a:spLocks noChangeArrowheads="1"/>
            </p:cNvSpPr>
            <p:nvPr/>
          </p:nvSpPr>
          <p:spPr bwMode="auto">
            <a:xfrm>
              <a:off x="4667041" y="2907721"/>
              <a:ext cx="1919520" cy="470880"/>
            </a:xfrm>
            <a:prstGeom prst="roundRect">
              <a:avLst>
                <a:gd name="adj" fmla="val 306"/>
              </a:avLst>
            </a:prstGeom>
            <a:solidFill>
              <a:srgbClr val="F6F2F2"/>
            </a:solidFill>
            <a:ln w="36720">
              <a:solidFill>
                <a:srgbClr val="99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7653" name="Text Box 6"/>
            <p:cNvSpPr txBox="1">
              <a:spLocks noChangeArrowheads="1"/>
            </p:cNvSpPr>
            <p:nvPr/>
          </p:nvSpPr>
          <p:spPr bwMode="auto">
            <a:xfrm>
              <a:off x="4724641" y="3423241"/>
              <a:ext cx="1935360" cy="54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8" tIns="40819" rIns="81638" bIns="40819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Methods accessing</a:t>
              </a:r>
            </a:p>
            <a:p>
              <a:pPr algn="ctr" eaLnBrk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shared data</a:t>
              </a:r>
            </a:p>
          </p:txBody>
        </p:sp>
        <p:sp>
          <p:nvSpPr>
            <p:cNvPr id="27654" name="AutoShape 7"/>
            <p:cNvSpPr>
              <a:spLocks noChangeArrowheads="1"/>
            </p:cNvSpPr>
            <p:nvPr/>
          </p:nvSpPr>
          <p:spPr bwMode="auto">
            <a:xfrm>
              <a:off x="3994561" y="662761"/>
              <a:ext cx="2952000" cy="3568320"/>
            </a:xfrm>
            <a:prstGeom prst="roundRect">
              <a:avLst>
                <a:gd name="adj" fmla="val 46"/>
              </a:avLst>
            </a:prstGeom>
            <a:noFill/>
            <a:ln w="18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7655" name="AutoShape 8"/>
            <p:cNvSpPr>
              <a:spLocks noChangeArrowheads="1"/>
            </p:cNvSpPr>
            <p:nvPr/>
          </p:nvSpPr>
          <p:spPr bwMode="auto">
            <a:xfrm>
              <a:off x="2266561" y="2346121"/>
              <a:ext cx="606240" cy="864000"/>
            </a:xfrm>
            <a:prstGeom prst="roundRect">
              <a:avLst>
                <a:gd name="adj" fmla="val 236"/>
              </a:avLst>
            </a:prstGeom>
            <a:noFill/>
            <a:ln w="18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7656" name="AutoShape 9"/>
            <p:cNvSpPr>
              <a:spLocks noChangeArrowheads="1"/>
            </p:cNvSpPr>
            <p:nvPr/>
          </p:nvSpPr>
          <p:spPr bwMode="auto">
            <a:xfrm>
              <a:off x="2872801" y="2346121"/>
              <a:ext cx="606240" cy="864000"/>
            </a:xfrm>
            <a:prstGeom prst="roundRect">
              <a:avLst>
                <a:gd name="adj" fmla="val 236"/>
              </a:avLst>
            </a:prstGeom>
            <a:noFill/>
            <a:ln w="18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7657" name="AutoShape 10"/>
            <p:cNvSpPr>
              <a:spLocks noChangeArrowheads="1"/>
            </p:cNvSpPr>
            <p:nvPr/>
          </p:nvSpPr>
          <p:spPr bwMode="auto">
            <a:xfrm>
              <a:off x="1660321" y="2346121"/>
              <a:ext cx="606240" cy="864000"/>
            </a:xfrm>
            <a:prstGeom prst="roundRect">
              <a:avLst>
                <a:gd name="adj" fmla="val 236"/>
              </a:avLst>
            </a:prstGeom>
            <a:noFill/>
            <a:ln w="18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7658" name="Line 11"/>
            <p:cNvSpPr>
              <a:spLocks noChangeShapeType="1"/>
            </p:cNvSpPr>
            <p:nvPr/>
          </p:nvSpPr>
          <p:spPr bwMode="auto">
            <a:xfrm>
              <a:off x="3479041" y="2783881"/>
              <a:ext cx="527040" cy="144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7659" name="Text Box 12"/>
            <p:cNvSpPr txBox="1">
              <a:spLocks noChangeArrowheads="1"/>
            </p:cNvSpPr>
            <p:nvPr/>
          </p:nvSpPr>
          <p:spPr bwMode="auto">
            <a:xfrm>
              <a:off x="5083200" y="718921"/>
              <a:ext cx="1077120" cy="336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8" tIns="40819" rIns="81638" bIns="40819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996">
                  <a:latin typeface="Calibri" charset="0"/>
                  <a:ea typeface="Calibri" charset="0"/>
                  <a:cs typeface="Calibri" charset="0"/>
                </a:rPr>
                <a:t>locked</a:t>
              </a:r>
            </a:p>
          </p:txBody>
        </p:sp>
        <p:grpSp>
          <p:nvGrpSpPr>
            <p:cNvPr id="2" name="Group 13"/>
            <p:cNvGrpSpPr>
              <a:grpSpLocks/>
            </p:cNvGrpSpPr>
            <p:nvPr/>
          </p:nvGrpSpPr>
          <p:grpSpPr bwMode="auto">
            <a:xfrm>
              <a:off x="4207681" y="2531881"/>
              <a:ext cx="142560" cy="557280"/>
              <a:chOff x="2922" y="1758"/>
              <a:chExt cx="99" cy="387"/>
            </a:xfrm>
          </p:grpSpPr>
          <p:grpSp>
            <p:nvGrpSpPr>
              <p:cNvPr id="27675" name="Group 14"/>
              <p:cNvGrpSpPr>
                <a:grpSpLocks/>
              </p:cNvGrpSpPr>
              <p:nvPr/>
            </p:nvGrpSpPr>
            <p:grpSpPr bwMode="auto">
              <a:xfrm>
                <a:off x="2922" y="1758"/>
                <a:ext cx="99" cy="387"/>
                <a:chOff x="2922" y="1758"/>
                <a:chExt cx="99" cy="387"/>
              </a:xfrm>
            </p:grpSpPr>
            <p:sp>
              <p:nvSpPr>
                <p:cNvPr id="27676" name="Freeform 15"/>
                <p:cNvSpPr>
                  <a:spLocks noChangeArrowheads="1"/>
                </p:cNvSpPr>
                <p:nvPr/>
              </p:nvSpPr>
              <p:spPr bwMode="auto">
                <a:xfrm>
                  <a:off x="2922" y="1758"/>
                  <a:ext cx="100" cy="388"/>
                </a:xfrm>
                <a:custGeom>
                  <a:avLst/>
                  <a:gdLst>
                    <a:gd name="T0" fmla="*/ 0 w 749"/>
                    <a:gd name="T1" fmla="*/ 0 h 1720"/>
                    <a:gd name="T2" fmla="*/ 0 w 749"/>
                    <a:gd name="T3" fmla="*/ 0 h 1720"/>
                    <a:gd name="T4" fmla="*/ 0 w 749"/>
                    <a:gd name="T5" fmla="*/ 0 h 1720"/>
                    <a:gd name="T6" fmla="*/ 0 w 749"/>
                    <a:gd name="T7" fmla="*/ 0 h 1720"/>
                    <a:gd name="T8" fmla="*/ 0 w 749"/>
                    <a:gd name="T9" fmla="*/ 0 h 1720"/>
                    <a:gd name="T10" fmla="*/ 0 w 749"/>
                    <a:gd name="T11" fmla="*/ 0 h 1720"/>
                    <a:gd name="T12" fmla="*/ 0 w 749"/>
                    <a:gd name="T13" fmla="*/ 0 h 17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49"/>
                    <a:gd name="T22" fmla="*/ 0 h 1720"/>
                    <a:gd name="T23" fmla="*/ 749 w 749"/>
                    <a:gd name="T24" fmla="*/ 1720 h 17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49" h="1720">
                      <a:moveTo>
                        <a:pt x="648" y="0"/>
                      </a:moveTo>
                      <a:cubicBezTo>
                        <a:pt x="0" y="297"/>
                        <a:pt x="748" y="463"/>
                        <a:pt x="748" y="463"/>
                      </a:cubicBezTo>
                      <a:cubicBezTo>
                        <a:pt x="748" y="463"/>
                        <a:pt x="350" y="727"/>
                        <a:pt x="350" y="727"/>
                      </a:cubicBezTo>
                      <a:cubicBezTo>
                        <a:pt x="350" y="727"/>
                        <a:pt x="748" y="926"/>
                        <a:pt x="748" y="926"/>
                      </a:cubicBezTo>
                      <a:cubicBezTo>
                        <a:pt x="748" y="926"/>
                        <a:pt x="299" y="1223"/>
                        <a:pt x="299" y="1223"/>
                      </a:cubicBezTo>
                      <a:cubicBezTo>
                        <a:pt x="299" y="1223"/>
                        <a:pt x="748" y="1422"/>
                        <a:pt x="748" y="1422"/>
                      </a:cubicBezTo>
                      <a:cubicBezTo>
                        <a:pt x="748" y="1422"/>
                        <a:pt x="350" y="1719"/>
                        <a:pt x="350" y="1719"/>
                      </a:cubicBezTo>
                    </a:path>
                  </a:pathLst>
                </a:custGeom>
                <a:noFill/>
                <a:ln w="36720">
                  <a:solidFill>
                    <a:srgbClr val="FF66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77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grpSp>
          <p:nvGrpSpPr>
            <p:cNvPr id="27661" name="Group 16"/>
            <p:cNvGrpSpPr>
              <a:grpSpLocks/>
            </p:cNvGrpSpPr>
            <p:nvPr/>
          </p:nvGrpSpPr>
          <p:grpSpPr bwMode="auto">
            <a:xfrm>
              <a:off x="2502721" y="2531881"/>
              <a:ext cx="142560" cy="557280"/>
              <a:chOff x="1738" y="1758"/>
              <a:chExt cx="99" cy="387"/>
            </a:xfrm>
          </p:grpSpPr>
          <p:grpSp>
            <p:nvGrpSpPr>
              <p:cNvPr id="27673" name="Group 17"/>
              <p:cNvGrpSpPr>
                <a:grpSpLocks/>
              </p:cNvGrpSpPr>
              <p:nvPr/>
            </p:nvGrpSpPr>
            <p:grpSpPr bwMode="auto">
              <a:xfrm>
                <a:off x="1738" y="1758"/>
                <a:ext cx="99" cy="387"/>
                <a:chOff x="1738" y="1758"/>
                <a:chExt cx="99" cy="387"/>
              </a:xfrm>
            </p:grpSpPr>
            <p:sp>
              <p:nvSpPr>
                <p:cNvPr id="27674" name="Freeform 18"/>
                <p:cNvSpPr>
                  <a:spLocks noChangeArrowheads="1"/>
                </p:cNvSpPr>
                <p:nvPr/>
              </p:nvSpPr>
              <p:spPr bwMode="auto">
                <a:xfrm>
                  <a:off x="1738" y="1758"/>
                  <a:ext cx="100" cy="388"/>
                </a:xfrm>
                <a:custGeom>
                  <a:avLst/>
                  <a:gdLst>
                    <a:gd name="T0" fmla="*/ 0 w 749"/>
                    <a:gd name="T1" fmla="*/ 0 h 1720"/>
                    <a:gd name="T2" fmla="*/ 0 w 749"/>
                    <a:gd name="T3" fmla="*/ 0 h 1720"/>
                    <a:gd name="T4" fmla="*/ 0 w 749"/>
                    <a:gd name="T5" fmla="*/ 0 h 1720"/>
                    <a:gd name="T6" fmla="*/ 0 w 749"/>
                    <a:gd name="T7" fmla="*/ 0 h 1720"/>
                    <a:gd name="T8" fmla="*/ 0 w 749"/>
                    <a:gd name="T9" fmla="*/ 0 h 1720"/>
                    <a:gd name="T10" fmla="*/ 0 w 749"/>
                    <a:gd name="T11" fmla="*/ 0 h 1720"/>
                    <a:gd name="T12" fmla="*/ 0 w 749"/>
                    <a:gd name="T13" fmla="*/ 0 h 17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49"/>
                    <a:gd name="T22" fmla="*/ 0 h 1720"/>
                    <a:gd name="T23" fmla="*/ 749 w 749"/>
                    <a:gd name="T24" fmla="*/ 1720 h 17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49" h="1720">
                      <a:moveTo>
                        <a:pt x="648" y="0"/>
                      </a:moveTo>
                      <a:cubicBezTo>
                        <a:pt x="0" y="297"/>
                        <a:pt x="748" y="463"/>
                        <a:pt x="748" y="463"/>
                      </a:cubicBezTo>
                      <a:cubicBezTo>
                        <a:pt x="748" y="463"/>
                        <a:pt x="350" y="727"/>
                        <a:pt x="350" y="727"/>
                      </a:cubicBezTo>
                      <a:cubicBezTo>
                        <a:pt x="350" y="727"/>
                        <a:pt x="748" y="926"/>
                        <a:pt x="748" y="926"/>
                      </a:cubicBezTo>
                      <a:cubicBezTo>
                        <a:pt x="748" y="926"/>
                        <a:pt x="299" y="1223"/>
                        <a:pt x="299" y="1223"/>
                      </a:cubicBezTo>
                      <a:cubicBezTo>
                        <a:pt x="299" y="1223"/>
                        <a:pt x="748" y="1422"/>
                        <a:pt x="748" y="1422"/>
                      </a:cubicBezTo>
                      <a:cubicBezTo>
                        <a:pt x="748" y="1422"/>
                        <a:pt x="350" y="1719"/>
                        <a:pt x="350" y="1719"/>
                      </a:cubicBezTo>
                    </a:path>
                  </a:pathLst>
                </a:custGeom>
                <a:noFill/>
                <a:ln w="36720">
                  <a:solidFill>
                    <a:srgbClr val="9933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77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grpSp>
          <p:nvGrpSpPr>
            <p:cNvPr id="27662" name="Group 19"/>
            <p:cNvGrpSpPr>
              <a:grpSpLocks/>
            </p:cNvGrpSpPr>
            <p:nvPr/>
          </p:nvGrpSpPr>
          <p:grpSpPr bwMode="auto">
            <a:xfrm>
              <a:off x="2076481" y="3620521"/>
              <a:ext cx="142560" cy="557280"/>
              <a:chOff x="1442" y="2514"/>
              <a:chExt cx="99" cy="387"/>
            </a:xfrm>
          </p:grpSpPr>
          <p:grpSp>
            <p:nvGrpSpPr>
              <p:cNvPr id="27670" name="Group 20"/>
              <p:cNvGrpSpPr>
                <a:grpSpLocks/>
              </p:cNvGrpSpPr>
              <p:nvPr/>
            </p:nvGrpSpPr>
            <p:grpSpPr bwMode="auto">
              <a:xfrm>
                <a:off x="1442" y="2514"/>
                <a:ext cx="99" cy="387"/>
                <a:chOff x="1442" y="2514"/>
                <a:chExt cx="99" cy="387"/>
              </a:xfrm>
            </p:grpSpPr>
            <p:grpSp>
              <p:nvGrpSpPr>
                <p:cNvPr id="27671" name="Group 21"/>
                <p:cNvGrpSpPr>
                  <a:grpSpLocks/>
                </p:cNvGrpSpPr>
                <p:nvPr/>
              </p:nvGrpSpPr>
              <p:grpSpPr bwMode="auto">
                <a:xfrm>
                  <a:off x="1442" y="2514"/>
                  <a:ext cx="99" cy="387"/>
                  <a:chOff x="1442" y="2514"/>
                  <a:chExt cx="99" cy="387"/>
                </a:xfrm>
              </p:grpSpPr>
              <p:sp>
                <p:nvSpPr>
                  <p:cNvPr id="27672" name="Freeform 22"/>
                  <p:cNvSpPr>
                    <a:spLocks noChangeArrowheads="1"/>
                  </p:cNvSpPr>
                  <p:nvPr/>
                </p:nvSpPr>
                <p:spPr bwMode="auto">
                  <a:xfrm>
                    <a:off x="1442" y="2514"/>
                    <a:ext cx="100" cy="388"/>
                  </a:xfrm>
                  <a:custGeom>
                    <a:avLst/>
                    <a:gdLst>
                      <a:gd name="T0" fmla="*/ 0 w 749"/>
                      <a:gd name="T1" fmla="*/ 0 h 1720"/>
                      <a:gd name="T2" fmla="*/ 0 w 749"/>
                      <a:gd name="T3" fmla="*/ 0 h 1720"/>
                      <a:gd name="T4" fmla="*/ 0 w 749"/>
                      <a:gd name="T5" fmla="*/ 0 h 1720"/>
                      <a:gd name="T6" fmla="*/ 0 w 749"/>
                      <a:gd name="T7" fmla="*/ 0 h 1720"/>
                      <a:gd name="T8" fmla="*/ 0 w 749"/>
                      <a:gd name="T9" fmla="*/ 0 h 1720"/>
                      <a:gd name="T10" fmla="*/ 0 w 749"/>
                      <a:gd name="T11" fmla="*/ 0 h 1720"/>
                      <a:gd name="T12" fmla="*/ 0 w 749"/>
                      <a:gd name="T13" fmla="*/ 0 h 172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49"/>
                      <a:gd name="T22" fmla="*/ 0 h 1720"/>
                      <a:gd name="T23" fmla="*/ 749 w 749"/>
                      <a:gd name="T24" fmla="*/ 1720 h 172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49" h="1720">
                        <a:moveTo>
                          <a:pt x="648" y="0"/>
                        </a:moveTo>
                        <a:cubicBezTo>
                          <a:pt x="0" y="297"/>
                          <a:pt x="748" y="463"/>
                          <a:pt x="748" y="463"/>
                        </a:cubicBezTo>
                        <a:cubicBezTo>
                          <a:pt x="748" y="463"/>
                          <a:pt x="350" y="727"/>
                          <a:pt x="350" y="727"/>
                        </a:cubicBezTo>
                        <a:cubicBezTo>
                          <a:pt x="350" y="727"/>
                          <a:pt x="748" y="926"/>
                          <a:pt x="748" y="926"/>
                        </a:cubicBezTo>
                        <a:cubicBezTo>
                          <a:pt x="748" y="926"/>
                          <a:pt x="299" y="1223"/>
                          <a:pt x="299" y="1223"/>
                        </a:cubicBezTo>
                        <a:cubicBezTo>
                          <a:pt x="299" y="1223"/>
                          <a:pt x="748" y="1422"/>
                          <a:pt x="748" y="1422"/>
                        </a:cubicBezTo>
                        <a:cubicBezTo>
                          <a:pt x="748" y="1422"/>
                          <a:pt x="350" y="1719"/>
                          <a:pt x="350" y="1719"/>
                        </a:cubicBezTo>
                      </a:path>
                    </a:pathLst>
                  </a:custGeom>
                  <a:noFill/>
                  <a:ln w="36720">
                    <a:solidFill>
                      <a:srgbClr val="2323D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177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</p:grpSp>
        <p:sp>
          <p:nvSpPr>
            <p:cNvPr id="27663" name="Text Box 23"/>
            <p:cNvSpPr txBox="1">
              <a:spLocks noChangeArrowheads="1"/>
            </p:cNvSpPr>
            <p:nvPr/>
          </p:nvSpPr>
          <p:spPr bwMode="auto">
            <a:xfrm>
              <a:off x="1571041" y="684361"/>
              <a:ext cx="1828800" cy="86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8" tIns="40819" rIns="81638" bIns="40819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814">
                  <a:latin typeface="Calibri" charset="0"/>
                  <a:ea typeface="Calibri" charset="0"/>
                  <a:cs typeface="Calibri" charset="0"/>
                </a:rPr>
                <a:t>Monitor stays locked!</a:t>
              </a:r>
            </a:p>
            <a:p>
              <a:pPr eaLnBrk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814">
                  <a:latin typeface="Calibri" charset="0"/>
                  <a:ea typeface="Calibri" charset="0"/>
                  <a:cs typeface="Calibri" charset="0"/>
                </a:rPr>
                <a:t>(Lock now owned by</a:t>
              </a:r>
            </a:p>
            <a:p>
              <a:pPr eaLnBrk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814">
                  <a:latin typeface="Calibri" charset="0"/>
                  <a:ea typeface="Calibri" charset="0"/>
                  <a:cs typeface="Calibri" charset="0"/>
                </a:rPr>
                <a:t>different thread...)</a:t>
              </a:r>
            </a:p>
          </p:txBody>
        </p:sp>
        <p:sp>
          <p:nvSpPr>
            <p:cNvPr id="27664" name="Line 24"/>
            <p:cNvSpPr>
              <a:spLocks noChangeShapeType="1"/>
            </p:cNvSpPr>
            <p:nvPr/>
          </p:nvSpPr>
          <p:spPr bwMode="auto">
            <a:xfrm>
              <a:off x="3814561" y="841321"/>
              <a:ext cx="1177920" cy="1440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7665" name="Text Box 25"/>
            <p:cNvSpPr txBox="1">
              <a:spLocks noChangeArrowheads="1"/>
            </p:cNvSpPr>
            <p:nvPr/>
          </p:nvSpPr>
          <p:spPr bwMode="auto">
            <a:xfrm>
              <a:off x="2278080" y="3657961"/>
              <a:ext cx="668160" cy="318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8" tIns="40819" rIns="81638" bIns="40819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zzzz...</a:t>
              </a:r>
            </a:p>
          </p:txBody>
        </p:sp>
        <p:sp>
          <p:nvSpPr>
            <p:cNvPr id="342042" name="Text Box 26"/>
            <p:cNvSpPr txBox="1">
              <a:spLocks noChangeArrowheads="1"/>
            </p:cNvSpPr>
            <p:nvPr/>
          </p:nvSpPr>
          <p:spPr bwMode="auto">
            <a:xfrm>
              <a:off x="4017601" y="3165481"/>
              <a:ext cx="797760" cy="315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8" tIns="40819" rIns="81638" bIns="40819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notify()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4884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671041" y="93961"/>
            <a:ext cx="7807680" cy="424800"/>
          </a:xfrm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Monitors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60321" y="2241037"/>
            <a:ext cx="5286240" cy="3568320"/>
            <a:chOff x="1660321" y="662761"/>
            <a:chExt cx="5286240" cy="3568320"/>
          </a:xfrm>
        </p:grpSpPr>
        <p:sp>
          <p:nvSpPr>
            <p:cNvPr id="29698" name="Oval 3"/>
            <p:cNvSpPr>
              <a:spLocks noChangeArrowheads="1"/>
            </p:cNvSpPr>
            <p:nvPr/>
          </p:nvSpPr>
          <p:spPr bwMode="auto">
            <a:xfrm>
              <a:off x="4399201" y="1077481"/>
              <a:ext cx="2357280" cy="807840"/>
            </a:xfrm>
            <a:prstGeom prst="ellipse">
              <a:avLst/>
            </a:prstGeom>
            <a:solidFill>
              <a:srgbClr val="B3B3B3"/>
            </a:solidFill>
            <a:ln w="18360">
              <a:solidFill>
                <a:srgbClr val="993333"/>
              </a:solidFill>
              <a:miter lim="800000"/>
              <a:headEnd/>
              <a:tailEnd/>
            </a:ln>
          </p:spPr>
          <p:txBody>
            <a:bodyPr lIns="8164" tIns="8164" rIns="8164" bIns="8164" anchor="ctr" anchorCtr="1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Shared data</a:t>
              </a:r>
            </a:p>
          </p:txBody>
        </p:sp>
        <p:sp>
          <p:nvSpPr>
            <p:cNvPr id="29699" name="AutoShape 4"/>
            <p:cNvSpPr>
              <a:spLocks noChangeArrowheads="1"/>
            </p:cNvSpPr>
            <p:nvPr/>
          </p:nvSpPr>
          <p:spPr bwMode="auto">
            <a:xfrm>
              <a:off x="4656961" y="2256841"/>
              <a:ext cx="1919520" cy="470880"/>
            </a:xfrm>
            <a:prstGeom prst="roundRect">
              <a:avLst>
                <a:gd name="adj" fmla="val 306"/>
              </a:avLst>
            </a:prstGeom>
            <a:solidFill>
              <a:srgbClr val="F6F2F2"/>
            </a:solidFill>
            <a:ln w="36720">
              <a:solidFill>
                <a:srgbClr val="99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9700" name="AutoShape 5"/>
            <p:cNvSpPr>
              <a:spLocks noChangeArrowheads="1"/>
            </p:cNvSpPr>
            <p:nvPr/>
          </p:nvSpPr>
          <p:spPr bwMode="auto">
            <a:xfrm>
              <a:off x="4667041" y="2907721"/>
              <a:ext cx="1919520" cy="470880"/>
            </a:xfrm>
            <a:prstGeom prst="roundRect">
              <a:avLst>
                <a:gd name="adj" fmla="val 306"/>
              </a:avLst>
            </a:prstGeom>
            <a:solidFill>
              <a:srgbClr val="F6F2F2"/>
            </a:solidFill>
            <a:ln w="36720">
              <a:solidFill>
                <a:srgbClr val="99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9701" name="Text Box 6"/>
            <p:cNvSpPr txBox="1">
              <a:spLocks noChangeArrowheads="1"/>
            </p:cNvSpPr>
            <p:nvPr/>
          </p:nvSpPr>
          <p:spPr bwMode="auto">
            <a:xfrm>
              <a:off x="4724641" y="3423241"/>
              <a:ext cx="1935360" cy="54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8" tIns="40819" rIns="81638" bIns="40819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Methods accessing</a:t>
              </a:r>
            </a:p>
            <a:p>
              <a:pPr algn="ctr" eaLnBrk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shared data</a:t>
              </a:r>
            </a:p>
          </p:txBody>
        </p:sp>
        <p:sp>
          <p:nvSpPr>
            <p:cNvPr id="29702" name="AutoShape 7"/>
            <p:cNvSpPr>
              <a:spLocks noChangeArrowheads="1"/>
            </p:cNvSpPr>
            <p:nvPr/>
          </p:nvSpPr>
          <p:spPr bwMode="auto">
            <a:xfrm>
              <a:off x="3994561" y="662761"/>
              <a:ext cx="2952000" cy="3568320"/>
            </a:xfrm>
            <a:prstGeom prst="roundRect">
              <a:avLst>
                <a:gd name="adj" fmla="val 46"/>
              </a:avLst>
            </a:prstGeom>
            <a:noFill/>
            <a:ln w="18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9703" name="AutoShape 8"/>
            <p:cNvSpPr>
              <a:spLocks noChangeArrowheads="1"/>
            </p:cNvSpPr>
            <p:nvPr/>
          </p:nvSpPr>
          <p:spPr bwMode="auto">
            <a:xfrm>
              <a:off x="2266561" y="2346121"/>
              <a:ext cx="606240" cy="864000"/>
            </a:xfrm>
            <a:prstGeom prst="roundRect">
              <a:avLst>
                <a:gd name="adj" fmla="val 236"/>
              </a:avLst>
            </a:prstGeom>
            <a:noFill/>
            <a:ln w="18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9704" name="AutoShape 9"/>
            <p:cNvSpPr>
              <a:spLocks noChangeArrowheads="1"/>
            </p:cNvSpPr>
            <p:nvPr/>
          </p:nvSpPr>
          <p:spPr bwMode="auto">
            <a:xfrm>
              <a:off x="2872801" y="2346121"/>
              <a:ext cx="606240" cy="864000"/>
            </a:xfrm>
            <a:prstGeom prst="roundRect">
              <a:avLst>
                <a:gd name="adj" fmla="val 236"/>
              </a:avLst>
            </a:prstGeom>
            <a:noFill/>
            <a:ln w="18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9705" name="AutoShape 10"/>
            <p:cNvSpPr>
              <a:spLocks noChangeArrowheads="1"/>
            </p:cNvSpPr>
            <p:nvPr/>
          </p:nvSpPr>
          <p:spPr bwMode="auto">
            <a:xfrm>
              <a:off x="1660321" y="2346121"/>
              <a:ext cx="606240" cy="864000"/>
            </a:xfrm>
            <a:prstGeom prst="roundRect">
              <a:avLst>
                <a:gd name="adj" fmla="val 236"/>
              </a:avLst>
            </a:prstGeom>
            <a:noFill/>
            <a:ln w="18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9706" name="Line 11"/>
            <p:cNvSpPr>
              <a:spLocks noChangeShapeType="1"/>
            </p:cNvSpPr>
            <p:nvPr/>
          </p:nvSpPr>
          <p:spPr bwMode="auto">
            <a:xfrm>
              <a:off x="3479041" y="2783881"/>
              <a:ext cx="527040" cy="144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9707" name="Text Box 12"/>
            <p:cNvSpPr txBox="1">
              <a:spLocks noChangeArrowheads="1"/>
            </p:cNvSpPr>
            <p:nvPr/>
          </p:nvSpPr>
          <p:spPr bwMode="auto">
            <a:xfrm>
              <a:off x="5083200" y="718921"/>
              <a:ext cx="1077120" cy="336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8" tIns="40819" rIns="81638" bIns="40819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996">
                  <a:latin typeface="Calibri" charset="0"/>
                  <a:ea typeface="Calibri" charset="0"/>
                  <a:cs typeface="Calibri" charset="0"/>
                </a:rPr>
                <a:t>locked</a:t>
              </a:r>
            </a:p>
          </p:txBody>
        </p:sp>
        <p:grpSp>
          <p:nvGrpSpPr>
            <p:cNvPr id="29708" name="Group 13"/>
            <p:cNvGrpSpPr>
              <a:grpSpLocks/>
            </p:cNvGrpSpPr>
            <p:nvPr/>
          </p:nvGrpSpPr>
          <p:grpSpPr bwMode="auto">
            <a:xfrm>
              <a:off x="4207681" y="2531881"/>
              <a:ext cx="142560" cy="557280"/>
              <a:chOff x="2922" y="1758"/>
              <a:chExt cx="99" cy="387"/>
            </a:xfrm>
          </p:grpSpPr>
          <p:grpSp>
            <p:nvGrpSpPr>
              <p:cNvPr id="29720" name="Group 14"/>
              <p:cNvGrpSpPr>
                <a:grpSpLocks/>
              </p:cNvGrpSpPr>
              <p:nvPr/>
            </p:nvGrpSpPr>
            <p:grpSpPr bwMode="auto">
              <a:xfrm>
                <a:off x="2922" y="1758"/>
                <a:ext cx="99" cy="387"/>
                <a:chOff x="2922" y="1758"/>
                <a:chExt cx="99" cy="387"/>
              </a:xfrm>
            </p:grpSpPr>
            <p:sp>
              <p:nvSpPr>
                <p:cNvPr id="29721" name="Freeform 15"/>
                <p:cNvSpPr>
                  <a:spLocks noChangeArrowheads="1"/>
                </p:cNvSpPr>
                <p:nvPr/>
              </p:nvSpPr>
              <p:spPr bwMode="auto">
                <a:xfrm>
                  <a:off x="2922" y="1758"/>
                  <a:ext cx="100" cy="388"/>
                </a:xfrm>
                <a:custGeom>
                  <a:avLst/>
                  <a:gdLst>
                    <a:gd name="T0" fmla="*/ 0 w 749"/>
                    <a:gd name="T1" fmla="*/ 0 h 1720"/>
                    <a:gd name="T2" fmla="*/ 0 w 749"/>
                    <a:gd name="T3" fmla="*/ 0 h 1720"/>
                    <a:gd name="T4" fmla="*/ 0 w 749"/>
                    <a:gd name="T5" fmla="*/ 0 h 1720"/>
                    <a:gd name="T6" fmla="*/ 0 w 749"/>
                    <a:gd name="T7" fmla="*/ 0 h 1720"/>
                    <a:gd name="T8" fmla="*/ 0 w 749"/>
                    <a:gd name="T9" fmla="*/ 0 h 1720"/>
                    <a:gd name="T10" fmla="*/ 0 w 749"/>
                    <a:gd name="T11" fmla="*/ 0 h 1720"/>
                    <a:gd name="T12" fmla="*/ 0 w 749"/>
                    <a:gd name="T13" fmla="*/ 0 h 17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49"/>
                    <a:gd name="T22" fmla="*/ 0 h 1720"/>
                    <a:gd name="T23" fmla="*/ 749 w 749"/>
                    <a:gd name="T24" fmla="*/ 1720 h 17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49" h="1720">
                      <a:moveTo>
                        <a:pt x="648" y="0"/>
                      </a:moveTo>
                      <a:cubicBezTo>
                        <a:pt x="0" y="297"/>
                        <a:pt x="748" y="463"/>
                        <a:pt x="748" y="463"/>
                      </a:cubicBezTo>
                      <a:cubicBezTo>
                        <a:pt x="748" y="463"/>
                        <a:pt x="350" y="727"/>
                        <a:pt x="350" y="727"/>
                      </a:cubicBezTo>
                      <a:cubicBezTo>
                        <a:pt x="350" y="727"/>
                        <a:pt x="748" y="926"/>
                        <a:pt x="748" y="926"/>
                      </a:cubicBezTo>
                      <a:cubicBezTo>
                        <a:pt x="748" y="926"/>
                        <a:pt x="299" y="1223"/>
                        <a:pt x="299" y="1223"/>
                      </a:cubicBezTo>
                      <a:cubicBezTo>
                        <a:pt x="299" y="1223"/>
                        <a:pt x="748" y="1422"/>
                        <a:pt x="748" y="1422"/>
                      </a:cubicBezTo>
                      <a:cubicBezTo>
                        <a:pt x="748" y="1422"/>
                        <a:pt x="350" y="1719"/>
                        <a:pt x="350" y="1719"/>
                      </a:cubicBezTo>
                    </a:path>
                  </a:pathLst>
                </a:custGeom>
                <a:noFill/>
                <a:ln w="36720">
                  <a:solidFill>
                    <a:srgbClr val="FF66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77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grpSp>
          <p:nvGrpSpPr>
            <p:cNvPr id="29709" name="Group 16"/>
            <p:cNvGrpSpPr>
              <a:grpSpLocks/>
            </p:cNvGrpSpPr>
            <p:nvPr/>
          </p:nvGrpSpPr>
          <p:grpSpPr bwMode="auto">
            <a:xfrm>
              <a:off x="2502721" y="2531881"/>
              <a:ext cx="142560" cy="557280"/>
              <a:chOff x="1738" y="1758"/>
              <a:chExt cx="99" cy="387"/>
            </a:xfrm>
          </p:grpSpPr>
          <p:grpSp>
            <p:nvGrpSpPr>
              <p:cNvPr id="29718" name="Group 17"/>
              <p:cNvGrpSpPr>
                <a:grpSpLocks/>
              </p:cNvGrpSpPr>
              <p:nvPr/>
            </p:nvGrpSpPr>
            <p:grpSpPr bwMode="auto">
              <a:xfrm>
                <a:off x="1738" y="1758"/>
                <a:ext cx="99" cy="387"/>
                <a:chOff x="1738" y="1758"/>
                <a:chExt cx="99" cy="387"/>
              </a:xfrm>
            </p:grpSpPr>
            <p:sp>
              <p:nvSpPr>
                <p:cNvPr id="29719" name="Freeform 18"/>
                <p:cNvSpPr>
                  <a:spLocks noChangeArrowheads="1"/>
                </p:cNvSpPr>
                <p:nvPr/>
              </p:nvSpPr>
              <p:spPr bwMode="auto">
                <a:xfrm>
                  <a:off x="1738" y="1758"/>
                  <a:ext cx="100" cy="388"/>
                </a:xfrm>
                <a:custGeom>
                  <a:avLst/>
                  <a:gdLst>
                    <a:gd name="T0" fmla="*/ 0 w 749"/>
                    <a:gd name="T1" fmla="*/ 0 h 1720"/>
                    <a:gd name="T2" fmla="*/ 0 w 749"/>
                    <a:gd name="T3" fmla="*/ 0 h 1720"/>
                    <a:gd name="T4" fmla="*/ 0 w 749"/>
                    <a:gd name="T5" fmla="*/ 0 h 1720"/>
                    <a:gd name="T6" fmla="*/ 0 w 749"/>
                    <a:gd name="T7" fmla="*/ 0 h 1720"/>
                    <a:gd name="T8" fmla="*/ 0 w 749"/>
                    <a:gd name="T9" fmla="*/ 0 h 1720"/>
                    <a:gd name="T10" fmla="*/ 0 w 749"/>
                    <a:gd name="T11" fmla="*/ 0 h 1720"/>
                    <a:gd name="T12" fmla="*/ 0 w 749"/>
                    <a:gd name="T13" fmla="*/ 0 h 17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49"/>
                    <a:gd name="T22" fmla="*/ 0 h 1720"/>
                    <a:gd name="T23" fmla="*/ 749 w 749"/>
                    <a:gd name="T24" fmla="*/ 1720 h 17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49" h="1720">
                      <a:moveTo>
                        <a:pt x="648" y="0"/>
                      </a:moveTo>
                      <a:cubicBezTo>
                        <a:pt x="0" y="297"/>
                        <a:pt x="748" y="463"/>
                        <a:pt x="748" y="463"/>
                      </a:cubicBezTo>
                      <a:cubicBezTo>
                        <a:pt x="748" y="463"/>
                        <a:pt x="350" y="727"/>
                        <a:pt x="350" y="727"/>
                      </a:cubicBezTo>
                      <a:cubicBezTo>
                        <a:pt x="350" y="727"/>
                        <a:pt x="748" y="926"/>
                        <a:pt x="748" y="926"/>
                      </a:cubicBezTo>
                      <a:cubicBezTo>
                        <a:pt x="748" y="926"/>
                        <a:pt x="299" y="1223"/>
                        <a:pt x="299" y="1223"/>
                      </a:cubicBezTo>
                      <a:cubicBezTo>
                        <a:pt x="299" y="1223"/>
                        <a:pt x="748" y="1422"/>
                        <a:pt x="748" y="1422"/>
                      </a:cubicBezTo>
                      <a:cubicBezTo>
                        <a:pt x="748" y="1422"/>
                        <a:pt x="350" y="1719"/>
                        <a:pt x="350" y="1719"/>
                      </a:cubicBezTo>
                    </a:path>
                  </a:pathLst>
                </a:custGeom>
                <a:noFill/>
                <a:ln w="36720">
                  <a:solidFill>
                    <a:srgbClr val="9933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77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sp>
          <p:nvSpPr>
            <p:cNvPr id="29710" name="Text Box 19"/>
            <p:cNvSpPr txBox="1">
              <a:spLocks noChangeArrowheads="1"/>
            </p:cNvSpPr>
            <p:nvPr/>
          </p:nvSpPr>
          <p:spPr bwMode="auto">
            <a:xfrm>
              <a:off x="4017601" y="3165481"/>
              <a:ext cx="797760" cy="315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8" tIns="40819" rIns="81638" bIns="40819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notify()</a:t>
              </a:r>
            </a:p>
          </p:txBody>
        </p:sp>
        <p:grpSp>
          <p:nvGrpSpPr>
            <p:cNvPr id="29711" name="Group 20"/>
            <p:cNvGrpSpPr>
              <a:grpSpLocks/>
            </p:cNvGrpSpPr>
            <p:nvPr/>
          </p:nvGrpSpPr>
          <p:grpSpPr bwMode="auto">
            <a:xfrm>
              <a:off x="1908001" y="2510281"/>
              <a:ext cx="142560" cy="557280"/>
              <a:chOff x="1325" y="1743"/>
              <a:chExt cx="99" cy="387"/>
            </a:xfrm>
          </p:grpSpPr>
          <p:grpSp>
            <p:nvGrpSpPr>
              <p:cNvPr id="29715" name="Group 21"/>
              <p:cNvGrpSpPr>
                <a:grpSpLocks/>
              </p:cNvGrpSpPr>
              <p:nvPr/>
            </p:nvGrpSpPr>
            <p:grpSpPr bwMode="auto">
              <a:xfrm>
                <a:off x="1325" y="1743"/>
                <a:ext cx="99" cy="387"/>
                <a:chOff x="1325" y="1743"/>
                <a:chExt cx="99" cy="387"/>
              </a:xfrm>
            </p:grpSpPr>
            <p:grpSp>
              <p:nvGrpSpPr>
                <p:cNvPr id="29716" name="Group 22"/>
                <p:cNvGrpSpPr>
                  <a:grpSpLocks/>
                </p:cNvGrpSpPr>
                <p:nvPr/>
              </p:nvGrpSpPr>
              <p:grpSpPr bwMode="auto">
                <a:xfrm>
                  <a:off x="1325" y="1743"/>
                  <a:ext cx="99" cy="387"/>
                  <a:chOff x="1325" y="1743"/>
                  <a:chExt cx="99" cy="387"/>
                </a:xfrm>
              </p:grpSpPr>
              <p:sp>
                <p:nvSpPr>
                  <p:cNvPr id="29717" name="Freeform 23"/>
                  <p:cNvSpPr>
                    <a:spLocks noChangeArrowheads="1"/>
                  </p:cNvSpPr>
                  <p:nvPr/>
                </p:nvSpPr>
                <p:spPr bwMode="auto">
                  <a:xfrm>
                    <a:off x="1325" y="1743"/>
                    <a:ext cx="100" cy="388"/>
                  </a:xfrm>
                  <a:custGeom>
                    <a:avLst/>
                    <a:gdLst>
                      <a:gd name="T0" fmla="*/ 0 w 749"/>
                      <a:gd name="T1" fmla="*/ 0 h 1720"/>
                      <a:gd name="T2" fmla="*/ 0 w 749"/>
                      <a:gd name="T3" fmla="*/ 0 h 1720"/>
                      <a:gd name="T4" fmla="*/ 0 w 749"/>
                      <a:gd name="T5" fmla="*/ 0 h 1720"/>
                      <a:gd name="T6" fmla="*/ 0 w 749"/>
                      <a:gd name="T7" fmla="*/ 0 h 1720"/>
                      <a:gd name="T8" fmla="*/ 0 w 749"/>
                      <a:gd name="T9" fmla="*/ 0 h 1720"/>
                      <a:gd name="T10" fmla="*/ 0 w 749"/>
                      <a:gd name="T11" fmla="*/ 0 h 1720"/>
                      <a:gd name="T12" fmla="*/ 0 w 749"/>
                      <a:gd name="T13" fmla="*/ 0 h 172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49"/>
                      <a:gd name="T22" fmla="*/ 0 h 1720"/>
                      <a:gd name="T23" fmla="*/ 749 w 749"/>
                      <a:gd name="T24" fmla="*/ 1720 h 172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49" h="1720">
                        <a:moveTo>
                          <a:pt x="648" y="0"/>
                        </a:moveTo>
                        <a:cubicBezTo>
                          <a:pt x="0" y="297"/>
                          <a:pt x="748" y="463"/>
                          <a:pt x="748" y="463"/>
                        </a:cubicBezTo>
                        <a:cubicBezTo>
                          <a:pt x="748" y="463"/>
                          <a:pt x="350" y="727"/>
                          <a:pt x="350" y="727"/>
                        </a:cubicBezTo>
                        <a:cubicBezTo>
                          <a:pt x="350" y="727"/>
                          <a:pt x="748" y="926"/>
                          <a:pt x="748" y="926"/>
                        </a:cubicBezTo>
                        <a:cubicBezTo>
                          <a:pt x="748" y="926"/>
                          <a:pt x="299" y="1223"/>
                          <a:pt x="299" y="1223"/>
                        </a:cubicBezTo>
                        <a:cubicBezTo>
                          <a:pt x="299" y="1223"/>
                          <a:pt x="748" y="1422"/>
                          <a:pt x="748" y="1422"/>
                        </a:cubicBezTo>
                        <a:cubicBezTo>
                          <a:pt x="748" y="1422"/>
                          <a:pt x="350" y="1719"/>
                          <a:pt x="350" y="1719"/>
                        </a:cubicBezTo>
                      </a:path>
                    </a:pathLst>
                  </a:custGeom>
                  <a:noFill/>
                  <a:ln w="36720">
                    <a:solidFill>
                      <a:srgbClr val="2323D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177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6740378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2378</Words>
  <Application>Microsoft Macintosh PowerPoint</Application>
  <PresentationFormat>On-screen Show (4:3)</PresentationFormat>
  <Paragraphs>703</Paragraphs>
  <Slides>39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 Narrow</vt:lpstr>
      <vt:lpstr>Bitstream Vera Serif</vt:lpstr>
      <vt:lpstr>Calibri</vt:lpstr>
      <vt:lpstr>Courier</vt:lpstr>
      <vt:lpstr>Courier New</vt:lpstr>
      <vt:lpstr>MS Gothic</vt:lpstr>
      <vt:lpstr>ＭＳ Ｐゴシック</vt:lpstr>
      <vt:lpstr>Times New Roman</vt:lpstr>
      <vt:lpstr>Wingdings</vt:lpstr>
      <vt:lpstr>Wingdings 2</vt:lpstr>
      <vt:lpstr>Arial</vt:lpstr>
      <vt:lpstr>template2007</vt:lpstr>
      <vt:lpstr>Synchronization  Condition Variables and Monitors</vt:lpstr>
      <vt:lpstr>Issues with Semaphores</vt:lpstr>
      <vt:lpstr>Monitors</vt:lpstr>
      <vt:lpstr>Condition Variables</vt:lpstr>
      <vt:lpstr>Monitors</vt:lpstr>
      <vt:lpstr>Monitors</vt:lpstr>
      <vt:lpstr>Monitors</vt:lpstr>
      <vt:lpstr>Monitors</vt:lpstr>
      <vt:lpstr>Monitors</vt:lpstr>
      <vt:lpstr>Monitors</vt:lpstr>
      <vt:lpstr>Bank Example</vt:lpstr>
      <vt:lpstr>Bank Example</vt:lpstr>
      <vt:lpstr>Hoare vs. Mesa Monitor Semantics</vt:lpstr>
      <vt:lpstr>Hoare vs. Mesa Monitor Semantics</vt:lpstr>
      <vt:lpstr>Hoare Monitor Semantics</vt:lpstr>
      <vt:lpstr>Mesa Monitor Semantics</vt:lpstr>
      <vt:lpstr>Hoare vs. Mesa monitors</vt:lpstr>
      <vt:lpstr>Revisit: Readers/Writers Problem</vt:lpstr>
      <vt:lpstr>Readers and Writers</vt:lpstr>
      <vt:lpstr>Readers and Writers</vt:lpstr>
      <vt:lpstr>Readers and Writers</vt:lpstr>
      <vt:lpstr>Readers and Writers</vt:lpstr>
      <vt:lpstr>Understanding the Solution</vt:lpstr>
      <vt:lpstr>Readers and Writers</vt:lpstr>
      <vt:lpstr>Understanding the Solution</vt:lpstr>
      <vt:lpstr>Readers and Writers</vt:lpstr>
      <vt:lpstr>Understanding the Solution</vt:lpstr>
      <vt:lpstr>Readers and Writers</vt:lpstr>
      <vt:lpstr>Understanding the Solution</vt:lpstr>
      <vt:lpstr>Monitors, CV’s versus Semaphores</vt:lpstr>
      <vt:lpstr>Monitors in Java</vt:lpstr>
      <vt:lpstr>Monitors in Java -  example</vt:lpstr>
      <vt:lpstr>Producer/Consumer in Java</vt:lpstr>
      <vt:lpstr>Monitors and CV’s in C</vt:lpstr>
      <vt:lpstr>The Big Picture</vt:lpstr>
      <vt:lpstr>Barbershop problem</vt:lpstr>
      <vt:lpstr>Monitor template</vt:lpstr>
      <vt:lpstr>Semaphore template</vt:lpstr>
      <vt:lpstr>Checking your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Inter-Process Communication: Intro + Pipes</dc:title>
  <cp:lastModifiedBy>Microsoft Office User</cp:lastModifiedBy>
  <cp:revision>78</cp:revision>
  <dcterms:modified xsi:type="dcterms:W3CDTF">2018-03-20T06:39:46Z</dcterms:modified>
</cp:coreProperties>
</file>