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1537" r:id="rId2"/>
    <p:sldId id="1538" r:id="rId3"/>
    <p:sldId id="1539" r:id="rId4"/>
    <p:sldId id="1540" r:id="rId5"/>
    <p:sldId id="1541" r:id="rId6"/>
    <p:sldId id="1542" r:id="rId7"/>
    <p:sldId id="1582" r:id="rId8"/>
    <p:sldId id="1543" r:id="rId9"/>
    <p:sldId id="1544" r:id="rId10"/>
    <p:sldId id="1545" r:id="rId11"/>
    <p:sldId id="1546" r:id="rId12"/>
    <p:sldId id="1547" r:id="rId13"/>
    <p:sldId id="1577" r:id="rId14"/>
    <p:sldId id="1549" r:id="rId15"/>
    <p:sldId id="1550" r:id="rId16"/>
    <p:sldId id="1551" r:id="rId17"/>
    <p:sldId id="1552" r:id="rId18"/>
    <p:sldId id="1585" r:id="rId19"/>
    <p:sldId id="1578" r:id="rId20"/>
    <p:sldId id="1579" r:id="rId21"/>
    <p:sldId id="1558" r:id="rId22"/>
    <p:sldId id="1559" r:id="rId23"/>
    <p:sldId id="1560" r:id="rId24"/>
    <p:sldId id="1561" r:id="rId25"/>
    <p:sldId id="1562" r:id="rId26"/>
    <p:sldId id="1563" r:id="rId27"/>
    <p:sldId id="1564" r:id="rId28"/>
    <p:sldId id="1586" r:id="rId29"/>
    <p:sldId id="1587" r:id="rId30"/>
    <p:sldId id="1590" r:id="rId31"/>
    <p:sldId id="1583" r:id="rId32"/>
    <p:sldId id="1584" r:id="rId33"/>
    <p:sldId id="1565" r:id="rId34"/>
    <p:sldId id="1566" r:id="rId35"/>
    <p:sldId id="1567" r:id="rId36"/>
    <p:sldId id="1568" r:id="rId37"/>
    <p:sldId id="1569" r:id="rId38"/>
    <p:sldId id="1570" r:id="rId39"/>
    <p:sldId id="1580" r:id="rId40"/>
    <p:sldId id="1573" r:id="rId41"/>
    <p:sldId id="1589" r:id="rId42"/>
    <p:sldId id="1588" r:id="rId43"/>
    <p:sldId id="1571" r:id="rId44"/>
    <p:sldId id="1572" r:id="rId45"/>
    <p:sldId id="1574" r:id="rId46"/>
    <p:sldId id="1575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0801"/>
    <a:srgbClr val="C01A01"/>
    <a:srgbClr val="990000"/>
    <a:srgbClr val="F1C7C7"/>
    <a:srgbClr val="F6F5BD"/>
    <a:srgbClr val="D5F1CF"/>
    <a:srgbClr val="E9E1C9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456"/>
    <p:restoredTop sz="89184"/>
  </p:normalViewPr>
  <p:slideViewPr>
    <p:cSldViewPr snapToGrid="0">
      <p:cViewPr varScale="1">
        <p:scale>
          <a:sx n="85" d="100"/>
          <a:sy n="85" d="100"/>
        </p:scale>
        <p:origin x="4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2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24579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F618151-1A99-BA42-A851-79CCCE5BD8D6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24580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09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26627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E99C56-9E3C-DE41-A6B5-959D7C5BD738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26628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309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26627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E99C56-9E3C-DE41-A6B5-959D7C5BD738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26628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299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30723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5A80014-9B25-6F4B-97AB-448487250A72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14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30724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186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32771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A6D7E21-37B2-6446-9392-3C97EAA14071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15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32772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979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34819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CFB115F-38F0-A54A-A828-6EF7230FC08B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16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63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36867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25D80E4-4F36-1C43-8F0F-831298EE0AF4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17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36868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2948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38915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984E1BC-1621-2143-B5E5-D4AB5F680C16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19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38916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69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49155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3832A9C-9C75-EC48-8FD3-257514FA2BFB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20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49156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081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49155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3832A9C-9C75-EC48-8FD3-257514FA2BFB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21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49156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34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8195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CC4B08DB-7F45-B349-9AF5-C9F4E6DF27C0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8196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7195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51203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1A6FFDE-F62D-9E43-A5BA-ABABEC02FE1C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22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51204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110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53251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193B59E-2DB7-0849-B36E-F23A56BFA06C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23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53252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614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55299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840DF29-6B16-1843-B8FB-C3148C076617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24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55300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23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57347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3AA2547-7EB0-1646-A464-20D781F87582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57348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93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59395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5B130A9-A988-F84D-8DC1-9F54E979D166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26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59396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557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61443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948851F-EC6C-A34F-A2C9-C4FFED8C6294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27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61444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136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the system begins execution, thread C(a low priority thread)  is released and executes immediately since there are no other higher priority threads executing.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Shortly after it starts, it acquires a lock on resource 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Then, thread A is released and preempts thread C since it's of higher priority.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 thread B, a medium priority thread, is released but doesn't execute because higher priority thread A is still executing.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Then, thread A attempts to acquire a lock on resource R, but cannot since thread C (a low priority thread) still owns it.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allows thread B to execute in its place, which effectively violates the priority-order execution of the system, resulting in what we call priority inversion.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</a:t>
            </a:r>
            <a:r>
              <a:rPr lang="en-US" baseline="0" dirty="0" smtClean="0"/>
              <a:t> several context switches, C releases the lock, and A is scheduled again.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2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the system begins execution, thread C(a low priority thread)  is released and executes immediately since there are no other higher priority threads executing.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Shortly after it starts, it acquires a lock on resource 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Then, thread A is released and preempts thread C since it's of higher priority.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 thread B, a medium priority thread, is released but doesn't execute because higher priority thread A is still executing.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Then, thread A attempts to acquire a lock on resource R, but cannot since thread C (a low priority thread) still owns it.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allows thread B to execute in its place, which effectively violates the priority-order execution of the system, resulting in what we call priority inversion.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</a:t>
            </a:r>
            <a:r>
              <a:rPr lang="en-US" baseline="0" dirty="0" smtClean="0"/>
              <a:t> several context switches, C releases the lock, and A is scheduled again.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6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43011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B527FEC-2E4C-5445-9E46-F46CE832C63B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31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43012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8498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45059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7DF8389-B458-0143-A7E0-2E46FE91D851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32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85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10243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F1D4AA0-0D78-284D-B17E-F94FD6E17BEC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10244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887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63491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FB310D6-86C2-754E-AF30-1B0FD620AEBA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33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634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0488" y="752475"/>
            <a:ext cx="5032375" cy="3773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991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65539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E6EF868-EC49-AD4D-BF38-E6F3A65594B9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34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655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0488" y="752475"/>
            <a:ext cx="5032375" cy="3773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69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67587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C5FE1B6-74BE-F44D-9452-6A3E84272F90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35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67588" name="Text Box 1"/>
          <p:cNvSpPr txBox="1">
            <a:spLocks noChangeArrowheads="1"/>
          </p:cNvSpPr>
          <p:nvPr/>
        </p:nvSpPr>
        <p:spPr bwMode="auto">
          <a:xfrm>
            <a:off x="1336675" y="754063"/>
            <a:ext cx="5100638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65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69634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CD6C664-BC1F-3744-BD2B-9AAD7EED4F13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36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14400"/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113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71683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D37E422-9AC6-FC48-94F6-DF4CBD0BBB3A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37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71684" name="Text Box 1"/>
          <p:cNvSpPr txBox="1">
            <a:spLocks noChangeArrowheads="1"/>
          </p:cNvSpPr>
          <p:nvPr/>
        </p:nvSpPr>
        <p:spPr bwMode="auto">
          <a:xfrm>
            <a:off x="1336675" y="754063"/>
            <a:ext cx="5100638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667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73731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6025DA6-AFC8-5541-B1DC-43DAE2A9C61A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38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73732" name="Text Box 1"/>
          <p:cNvSpPr txBox="1">
            <a:spLocks noChangeArrowheads="1"/>
          </p:cNvSpPr>
          <p:nvPr/>
        </p:nvSpPr>
        <p:spPr bwMode="auto">
          <a:xfrm>
            <a:off x="1335088" y="752475"/>
            <a:ext cx="5089525" cy="37734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104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73731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6025DA6-AFC8-5541-B1DC-43DAE2A9C61A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39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73732" name="Text Box 1"/>
          <p:cNvSpPr txBox="1">
            <a:spLocks noChangeArrowheads="1"/>
          </p:cNvSpPr>
          <p:nvPr/>
        </p:nvSpPr>
        <p:spPr bwMode="auto">
          <a:xfrm>
            <a:off x="1335088" y="752475"/>
            <a:ext cx="5089525" cy="37734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68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79875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B32829C-0577-DA4B-989B-873E8E677126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40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79876" name="Text Box 1"/>
          <p:cNvSpPr txBox="1">
            <a:spLocks noChangeArrowheads="1"/>
          </p:cNvSpPr>
          <p:nvPr/>
        </p:nvSpPr>
        <p:spPr bwMode="auto">
          <a:xfrm>
            <a:off x="1336675" y="754063"/>
            <a:ext cx="5100638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074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79875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B32829C-0577-DA4B-989B-873E8E677126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41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79876" name="Text Box 1"/>
          <p:cNvSpPr txBox="1">
            <a:spLocks noChangeArrowheads="1"/>
          </p:cNvSpPr>
          <p:nvPr/>
        </p:nvSpPr>
        <p:spPr bwMode="auto">
          <a:xfrm>
            <a:off x="1336675" y="754063"/>
            <a:ext cx="5100638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289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75778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6206698-AC50-8E4B-BE69-F8FB6B7216D3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43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14400"/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4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12291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C6FA9F4-035F-224E-8D7F-48AB859CA908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12292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3352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7782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C74E227-DB21-D54D-8097-953416A983E1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44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14400"/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41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81922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402C081F-4E1A-D648-8A6B-5F3C1E326EBA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45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14400"/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2756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8397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405FD742-553B-CD4B-BECC-D69648316851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46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14400"/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82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14339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08A5896-E445-8747-90D8-BD291A0A78EF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14340" name="Text Box 1"/>
          <p:cNvSpPr txBox="1">
            <a:spLocks noChangeArrowheads="1"/>
          </p:cNvSpPr>
          <p:nvPr/>
        </p:nvSpPr>
        <p:spPr bwMode="auto">
          <a:xfrm>
            <a:off x="1336675" y="754063"/>
            <a:ext cx="5100638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15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D274A67-83AC-1148-9D85-288368741AB2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6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16388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50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18435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4116F99-22AE-B645-A755-D5BBC4CA7BA2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8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18436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943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20483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CFA53C1-3424-B647-AB5C-A10DE7740BD8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20484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069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5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300">
                <a:ea typeface="MS Gothic" charset="-128"/>
                <a:cs typeface="Tahoma" charset="0"/>
              </a:rPr>
              <a:t>13/03/07</a:t>
            </a:r>
          </a:p>
        </p:txBody>
      </p:sp>
      <p:sp>
        <p:nvSpPr>
          <p:cNvPr id="22531" name="Rectangle 1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67CFB62-57BE-E348-BDE9-5872BC05B5BC}" type="slidenum">
              <a:rPr lang="en-GB" altLang="en-US" sz="1300">
                <a:ea typeface="MS Gothic" charset="-128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GB" altLang="en-US" sz="1300">
              <a:ea typeface="MS Gothic" charset="-128"/>
            </a:endParaRPr>
          </a:p>
        </p:txBody>
      </p:sp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  <a:ea typeface="MS Gothic" charset="-128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9918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471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rdobbs.com/jvm/what-is-priority-inversion-and-how-do-yo/230600008" TargetMode="External"/><Relationship Id="rId3" Type="http://schemas.openxmlformats.org/officeDocument/2006/relationships/hyperlink" Target="https://users.cs.duke.edu/~carla/mar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dobbs.com/jvm/what-is-priority-inversion-and-how-do-yo/230600008" TargetMode="External"/><Relationship Id="rId4" Type="http://schemas.openxmlformats.org/officeDocument/2006/relationships/hyperlink" Target="https://users.cs.duke.edu/~carla/mar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linuxjournal.com/article/6799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hitoglu.web.tr/scheddemo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Scheduling</a:t>
            </a:r>
            <a:endParaRPr lang="en-US" sz="2000" b="0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" y="5628290"/>
            <a:ext cx="7678738" cy="115351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Some of the slides are adapted from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Matt Welsh’s.</a:t>
            </a:r>
          </a:p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Some slides are from </a:t>
            </a:r>
            <a:r>
              <a:rPr lang="en-US" altLang="en-US" b="1" dirty="0" err="1">
                <a:latin typeface="Calibri" charset="0"/>
                <a:ea typeface="Calibri" charset="0"/>
                <a:cs typeface="Calibri" charset="0"/>
              </a:rPr>
              <a:t>Tanenbaum</a:t>
            </a:r>
            <a:r>
              <a:rPr lang="en-US" altLang="en-US" b="1" dirty="0">
                <a:latin typeface="Calibri" charset="0"/>
                <a:ea typeface="Calibri" charset="0"/>
                <a:cs typeface="Calibri" charset="0"/>
              </a:rPr>
              <a:t>, Modern Operating Systems 3 e, (c) 2008 Prentice-Hall, Inc. All rights reserved. 0-13-6006639</a:t>
            </a:r>
          </a:p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Some slides are from </a:t>
            </a:r>
            <a:r>
              <a:rPr lang="en-US" b="1" dirty="0" err="1" smtClean="0">
                <a:latin typeface="Calibri" charset="0"/>
                <a:ea typeface="Calibri" charset="0"/>
                <a:cs typeface="Calibri" charset="0"/>
              </a:rPr>
              <a:t>Silberschatz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, and Gagne.</a:t>
            </a:r>
          </a:p>
        </p:txBody>
      </p:sp>
    </p:spTree>
    <p:extLst>
      <p:ext uri="{BB962C8B-B14F-4D97-AF65-F5344CB8AC3E}">
        <p14:creationId xmlns:p14="http://schemas.microsoft.com/office/powerpoint/2010/main" val="1386837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First-Come-First-Served (FCFS)</a:t>
            </a:r>
            <a:r>
              <a:rPr lang="en-US" altLang="en-US"/>
              <a:t>‏</a:t>
            </a:r>
            <a:endParaRPr lang="en-GB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/>
              <a:t>Jobs are scheduled in the order that they arrive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/>
              <a:t>Also called First-In-First-Out (FIFO)</a:t>
            </a:r>
            <a:r>
              <a:rPr lang="en-US" altLang="en-US" sz="1800" dirty="0">
                <a:ea typeface="ＭＳ Ｐゴシック" charset="-128"/>
              </a:rPr>
              <a:t>‏</a:t>
            </a:r>
            <a:endParaRPr lang="en-GB" altLang="en-US" sz="1800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/>
              <a:t>Used only for batch scheduling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/>
              <a:t>Implies that job runs to completion – never blocks or gets context switched out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/>
              <a:t>Jobs treated equally, no starvation!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/>
              <a:t>As long as jobs eventually complete, of course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/>
              <a:t>What's wrong with FCFS?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05121" y="4316041"/>
            <a:ext cx="7025760" cy="1229760"/>
            <a:chOff x="698" y="2997"/>
            <a:chExt cx="4879" cy="854"/>
          </a:xfrm>
        </p:grpSpPr>
        <p:sp>
          <p:nvSpPr>
            <p:cNvPr id="21511" name="Line 4"/>
            <p:cNvSpPr>
              <a:spLocks noChangeShapeType="1"/>
            </p:cNvSpPr>
            <p:nvPr/>
          </p:nvSpPr>
          <p:spPr bwMode="auto">
            <a:xfrm>
              <a:off x="1577" y="3468"/>
              <a:ext cx="2976" cy="1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512" name="AutoShape 5"/>
            <p:cNvSpPr>
              <a:spLocks noChangeArrowheads="1"/>
            </p:cNvSpPr>
            <p:nvPr/>
          </p:nvSpPr>
          <p:spPr bwMode="auto">
            <a:xfrm>
              <a:off x="698" y="2997"/>
              <a:ext cx="3051" cy="297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513" name="AutoShape 6"/>
            <p:cNvSpPr>
              <a:spLocks noChangeArrowheads="1"/>
            </p:cNvSpPr>
            <p:nvPr/>
          </p:nvSpPr>
          <p:spPr bwMode="auto">
            <a:xfrm>
              <a:off x="3712" y="2997"/>
              <a:ext cx="929" cy="297"/>
            </a:xfrm>
            <a:prstGeom prst="roundRect">
              <a:avLst>
                <a:gd name="adj" fmla="val 333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514" name="AutoShape 7"/>
            <p:cNvSpPr>
              <a:spLocks noChangeArrowheads="1"/>
            </p:cNvSpPr>
            <p:nvPr/>
          </p:nvSpPr>
          <p:spPr bwMode="auto">
            <a:xfrm>
              <a:off x="4641" y="2997"/>
              <a:ext cx="936" cy="297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1256" y="3031"/>
              <a:ext cx="58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2177">
                  <a:latin typeface="Calibri" charset="0"/>
                  <a:ea typeface="Calibri" charset="0"/>
                  <a:cs typeface="Calibri" charset="0"/>
                </a:rPr>
                <a:t>Job A </a:t>
              </a:r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3865" y="3024"/>
              <a:ext cx="58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2177">
                  <a:latin typeface="Calibri" charset="0"/>
                  <a:ea typeface="Calibri" charset="0"/>
                  <a:cs typeface="Calibri" charset="0"/>
                </a:rPr>
                <a:t>Job B </a:t>
              </a:r>
            </a:p>
          </p:txBody>
        </p:sp>
        <p:sp>
          <p:nvSpPr>
            <p:cNvPr id="21517" name="Text Box 10"/>
            <p:cNvSpPr txBox="1">
              <a:spLocks noChangeArrowheads="1"/>
            </p:cNvSpPr>
            <p:nvPr/>
          </p:nvSpPr>
          <p:spPr bwMode="auto">
            <a:xfrm>
              <a:off x="4802" y="3024"/>
              <a:ext cx="58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2177">
                  <a:latin typeface="Calibri" charset="0"/>
                  <a:ea typeface="Calibri" charset="0"/>
                  <a:cs typeface="Calibri" charset="0"/>
                </a:rPr>
                <a:t>Job C </a:t>
              </a:r>
            </a:p>
          </p:txBody>
        </p:sp>
        <p:sp>
          <p:nvSpPr>
            <p:cNvPr id="21518" name="Text Box 11"/>
            <p:cNvSpPr txBox="1">
              <a:spLocks noChangeArrowheads="1"/>
            </p:cNvSpPr>
            <p:nvPr/>
          </p:nvSpPr>
          <p:spPr bwMode="auto">
            <a:xfrm>
              <a:off x="1843" y="3626"/>
              <a:ext cx="304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Short jobs get stuck behind long ones!</a:t>
              </a:r>
            </a:p>
          </p:txBody>
        </p:sp>
        <p:sp>
          <p:nvSpPr>
            <p:cNvPr id="21519" name="AutoShape 12"/>
            <p:cNvSpPr>
              <a:spLocks noChangeArrowheads="1"/>
            </p:cNvSpPr>
            <p:nvPr/>
          </p:nvSpPr>
          <p:spPr bwMode="auto">
            <a:xfrm>
              <a:off x="4629" y="3387"/>
              <a:ext cx="472" cy="277"/>
            </a:xfrm>
            <a:prstGeom prst="roundRect">
              <a:avLst>
                <a:gd name="adj" fmla="val 36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2452" rIns="81638" bIns="42452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 i="1"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938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Round Robin (RR)</a:t>
            </a:r>
            <a:r>
              <a:rPr lang="en-US" altLang="en-US"/>
              <a:t>‏</a:t>
            </a:r>
            <a:endParaRPr lang="en-GB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/>
              <a:t>Essentially FCFS with </a:t>
            </a:r>
            <a:r>
              <a:rPr lang="en-GB" altLang="en-US" sz="2000" dirty="0" err="1"/>
              <a:t>preemption</a:t>
            </a:r>
            <a:endParaRPr lang="en-GB" altLang="en-US" sz="2000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/>
              <a:t>A thread runs until it blocks or its </a:t>
            </a:r>
            <a:r>
              <a:rPr lang="en-GB" altLang="en-US" sz="2000" i="1" dirty="0">
                <a:solidFill>
                  <a:srgbClr val="993333"/>
                </a:solidFill>
              </a:rPr>
              <a:t>CPU quantum</a:t>
            </a:r>
            <a:r>
              <a:rPr lang="en-GB" altLang="en-US" sz="2000" dirty="0"/>
              <a:t> expires 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/>
              <a:t>How to determine the ideal CPU quantum?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2000" dirty="0">
              <a:solidFill>
                <a:srgbClr val="2323DC"/>
              </a:solidFill>
            </a:endParaRP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2000" dirty="0">
              <a:solidFill>
                <a:srgbClr val="2323DC"/>
              </a:solidFill>
            </a:endParaRP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2000" dirty="0">
              <a:solidFill>
                <a:srgbClr val="2323DC"/>
              </a:solidFill>
            </a:endParaRP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2000" dirty="0" smtClean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2000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2000" dirty="0" smtClean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2000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/>
              <a:t>Job A: 13 time units, Job B &amp; C: 4 time units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/>
              <a:t>Turnaround time with FCFS: Job A = 13, Job B = (13+4), Job C = (13 + 4 + 4) </a:t>
            </a:r>
          </a:p>
          <a:p>
            <a:pPr lvl="2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>
                <a:solidFill>
                  <a:srgbClr val="2323DC"/>
                </a:solidFill>
              </a:rPr>
              <a:t>Total turnaround time = 51, mean = (51/3) = 17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/>
              <a:t>Turnaround time with RR: Job A = 21, Job B = 11, Job C = 12</a:t>
            </a:r>
          </a:p>
          <a:p>
            <a:pPr lvl="2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>
                <a:solidFill>
                  <a:srgbClr val="2323DC"/>
                </a:solidFill>
              </a:rPr>
              <a:t>Total turnaround time = 44, mean = (44/3) = 14.667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2000" dirty="0">
              <a:solidFill>
                <a:srgbClr val="2323DC"/>
              </a:solidFill>
            </a:endParaRPr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2597761" y="2958121"/>
            <a:ext cx="4289760" cy="1440"/>
          </a:xfrm>
          <a:prstGeom prst="line">
            <a:avLst/>
          </a:prstGeom>
          <a:noFill/>
          <a:ln w="3672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/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6985441" y="2759401"/>
            <a:ext cx="679680" cy="398880"/>
          </a:xfrm>
          <a:prstGeom prst="roundRect">
            <a:avLst>
              <a:gd name="adj" fmla="val 36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2452" rIns="81638" bIns="42452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i="1">
                <a:latin typeface="Luxi Sans" charset="0"/>
              </a:rPr>
              <a:t>time</a:t>
            </a: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2597761" y="4194073"/>
            <a:ext cx="4289760" cy="1440"/>
          </a:xfrm>
          <a:prstGeom prst="line">
            <a:avLst/>
          </a:prstGeom>
          <a:noFill/>
          <a:ln w="3672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/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6985441" y="3995353"/>
            <a:ext cx="679680" cy="398880"/>
          </a:xfrm>
          <a:prstGeom prst="roundRect">
            <a:avLst>
              <a:gd name="adj" fmla="val 36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2452" rIns="81638" bIns="42452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i="1">
                <a:latin typeface="Luxi Sans" charset="0"/>
              </a:rPr>
              <a:t>time</a:t>
            </a:r>
          </a:p>
        </p:txBody>
      </p:sp>
      <p:sp>
        <p:nvSpPr>
          <p:cNvPr id="23559" name="AutoShape 8"/>
          <p:cNvSpPr>
            <a:spLocks noChangeArrowheads="1"/>
          </p:cNvSpPr>
          <p:nvPr/>
        </p:nvSpPr>
        <p:spPr bwMode="auto">
          <a:xfrm>
            <a:off x="234288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0" name="AutoShape 9"/>
          <p:cNvSpPr>
            <a:spLocks noChangeArrowheads="1"/>
          </p:cNvSpPr>
          <p:nvPr/>
        </p:nvSpPr>
        <p:spPr bwMode="auto">
          <a:xfrm>
            <a:off x="267696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133920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2" name="AutoShape 11"/>
          <p:cNvSpPr>
            <a:spLocks noChangeArrowheads="1"/>
          </p:cNvSpPr>
          <p:nvPr/>
        </p:nvSpPr>
        <p:spPr bwMode="auto">
          <a:xfrm>
            <a:off x="167472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3" name="AutoShape 12"/>
          <p:cNvSpPr>
            <a:spLocks noChangeArrowheads="1"/>
          </p:cNvSpPr>
          <p:nvPr/>
        </p:nvSpPr>
        <p:spPr bwMode="auto">
          <a:xfrm>
            <a:off x="200880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9933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4" name="AutoShape 13"/>
          <p:cNvSpPr>
            <a:spLocks noChangeArrowheads="1"/>
          </p:cNvSpPr>
          <p:nvPr/>
        </p:nvSpPr>
        <p:spPr bwMode="auto">
          <a:xfrm>
            <a:off x="334656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5" name="AutoShape 14"/>
          <p:cNvSpPr>
            <a:spLocks noChangeArrowheads="1"/>
          </p:cNvSpPr>
          <p:nvPr/>
        </p:nvSpPr>
        <p:spPr bwMode="auto">
          <a:xfrm>
            <a:off x="368064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6" name="AutoShape 15"/>
          <p:cNvSpPr>
            <a:spLocks noChangeArrowheads="1"/>
          </p:cNvSpPr>
          <p:nvPr/>
        </p:nvSpPr>
        <p:spPr bwMode="auto">
          <a:xfrm>
            <a:off x="401472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9933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7" name="AutoShape 16"/>
          <p:cNvSpPr>
            <a:spLocks noChangeArrowheads="1"/>
          </p:cNvSpPr>
          <p:nvPr/>
        </p:nvSpPr>
        <p:spPr bwMode="auto">
          <a:xfrm>
            <a:off x="434880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8" name="AutoShape 17"/>
          <p:cNvSpPr>
            <a:spLocks noChangeArrowheads="1"/>
          </p:cNvSpPr>
          <p:nvPr/>
        </p:nvSpPr>
        <p:spPr bwMode="auto">
          <a:xfrm>
            <a:off x="468432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69" name="AutoShape 18"/>
          <p:cNvSpPr>
            <a:spLocks noChangeArrowheads="1"/>
          </p:cNvSpPr>
          <p:nvPr/>
        </p:nvSpPr>
        <p:spPr bwMode="auto">
          <a:xfrm>
            <a:off x="501840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9933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70" name="AutoShape 19"/>
          <p:cNvSpPr>
            <a:spLocks noChangeArrowheads="1"/>
          </p:cNvSpPr>
          <p:nvPr/>
        </p:nvSpPr>
        <p:spPr bwMode="auto">
          <a:xfrm>
            <a:off x="535248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71" name="AutoShape 20"/>
          <p:cNvSpPr>
            <a:spLocks noChangeArrowheads="1"/>
          </p:cNvSpPr>
          <p:nvPr/>
        </p:nvSpPr>
        <p:spPr bwMode="auto">
          <a:xfrm>
            <a:off x="568656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72" name="AutoShape 21"/>
          <p:cNvSpPr>
            <a:spLocks noChangeArrowheads="1"/>
          </p:cNvSpPr>
          <p:nvPr/>
        </p:nvSpPr>
        <p:spPr bwMode="auto">
          <a:xfrm>
            <a:off x="602064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grpSp>
        <p:nvGrpSpPr>
          <p:cNvPr id="23573" name="Group 22"/>
          <p:cNvGrpSpPr>
            <a:grpSpLocks/>
          </p:cNvGrpSpPr>
          <p:nvPr/>
        </p:nvGrpSpPr>
        <p:grpSpPr bwMode="auto">
          <a:xfrm>
            <a:off x="2342881" y="3597480"/>
            <a:ext cx="996480" cy="420480"/>
            <a:chOff x="1627" y="2498"/>
            <a:chExt cx="692" cy="292"/>
          </a:xfrm>
        </p:grpSpPr>
        <p:sp>
          <p:nvSpPr>
            <p:cNvPr id="23591" name="AutoShape 23"/>
            <p:cNvSpPr>
              <a:spLocks noChangeArrowheads="1"/>
            </p:cNvSpPr>
            <p:nvPr/>
          </p:nvSpPr>
          <p:spPr bwMode="auto">
            <a:xfrm>
              <a:off x="1627" y="2498"/>
              <a:ext cx="232" cy="293"/>
            </a:xfrm>
            <a:prstGeom prst="roundRect">
              <a:avLst>
                <a:gd name="adj" fmla="val 431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23592" name="AutoShape 24"/>
            <p:cNvSpPr>
              <a:spLocks noChangeArrowheads="1"/>
            </p:cNvSpPr>
            <p:nvPr/>
          </p:nvSpPr>
          <p:spPr bwMode="auto">
            <a:xfrm>
              <a:off x="1859" y="2498"/>
              <a:ext cx="232" cy="293"/>
            </a:xfrm>
            <a:prstGeom prst="roundRect">
              <a:avLst>
                <a:gd name="adj" fmla="val 431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23593" name="AutoShape 25"/>
            <p:cNvSpPr>
              <a:spLocks noChangeArrowheads="1"/>
            </p:cNvSpPr>
            <p:nvPr/>
          </p:nvSpPr>
          <p:spPr bwMode="auto">
            <a:xfrm>
              <a:off x="2088" y="2498"/>
              <a:ext cx="232" cy="293"/>
            </a:xfrm>
            <a:prstGeom prst="roundRect">
              <a:avLst>
                <a:gd name="adj" fmla="val 431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</p:grpSp>
      <p:sp>
        <p:nvSpPr>
          <p:cNvPr id="23574" name="AutoShape 26"/>
          <p:cNvSpPr>
            <a:spLocks noChangeArrowheads="1"/>
          </p:cNvSpPr>
          <p:nvPr/>
        </p:nvSpPr>
        <p:spPr bwMode="auto">
          <a:xfrm>
            <a:off x="635616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75" name="AutoShape 27"/>
          <p:cNvSpPr>
            <a:spLocks noChangeArrowheads="1"/>
          </p:cNvSpPr>
          <p:nvPr/>
        </p:nvSpPr>
        <p:spPr bwMode="auto">
          <a:xfrm>
            <a:off x="669024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76" name="AutoShape 28"/>
          <p:cNvSpPr>
            <a:spLocks noChangeArrowheads="1"/>
          </p:cNvSpPr>
          <p:nvPr/>
        </p:nvSpPr>
        <p:spPr bwMode="auto">
          <a:xfrm>
            <a:off x="702432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77" name="AutoShape 29"/>
          <p:cNvSpPr>
            <a:spLocks noChangeArrowheads="1"/>
          </p:cNvSpPr>
          <p:nvPr/>
        </p:nvSpPr>
        <p:spPr bwMode="auto">
          <a:xfrm>
            <a:off x="735840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78" name="AutoShape 30"/>
          <p:cNvSpPr>
            <a:spLocks noChangeArrowheads="1"/>
          </p:cNvSpPr>
          <p:nvPr/>
        </p:nvSpPr>
        <p:spPr bwMode="auto">
          <a:xfrm>
            <a:off x="7693921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79" name="AutoShape 31"/>
          <p:cNvSpPr>
            <a:spLocks noChangeArrowheads="1"/>
          </p:cNvSpPr>
          <p:nvPr/>
        </p:nvSpPr>
        <p:spPr bwMode="auto">
          <a:xfrm>
            <a:off x="8006400" y="3597481"/>
            <a:ext cx="334080" cy="427680"/>
          </a:xfrm>
          <a:prstGeom prst="roundRect">
            <a:avLst>
              <a:gd name="adj" fmla="val 431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80" name="AutoShape 32"/>
          <p:cNvSpPr>
            <a:spLocks noChangeArrowheads="1"/>
          </p:cNvSpPr>
          <p:nvPr/>
        </p:nvSpPr>
        <p:spPr bwMode="auto">
          <a:xfrm>
            <a:off x="1330561" y="2324521"/>
            <a:ext cx="4397760" cy="427680"/>
          </a:xfrm>
          <a:prstGeom prst="roundRect">
            <a:avLst>
              <a:gd name="adj" fmla="val 333"/>
            </a:avLst>
          </a:prstGeom>
          <a:solidFill>
            <a:srgbClr val="198A8A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81" name="AutoShape 33"/>
          <p:cNvSpPr>
            <a:spLocks noChangeArrowheads="1"/>
          </p:cNvSpPr>
          <p:nvPr/>
        </p:nvSpPr>
        <p:spPr bwMode="auto">
          <a:xfrm>
            <a:off x="5676481" y="2324521"/>
            <a:ext cx="1337760" cy="427680"/>
          </a:xfrm>
          <a:prstGeom prst="roundRect">
            <a:avLst>
              <a:gd name="adj" fmla="val 333"/>
            </a:avLst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82" name="AutoShape 34"/>
          <p:cNvSpPr>
            <a:spLocks noChangeArrowheads="1"/>
          </p:cNvSpPr>
          <p:nvPr/>
        </p:nvSpPr>
        <p:spPr bwMode="auto">
          <a:xfrm>
            <a:off x="7014241" y="2324521"/>
            <a:ext cx="1347840" cy="427680"/>
          </a:xfrm>
          <a:prstGeom prst="roundRect">
            <a:avLst>
              <a:gd name="adj" fmla="val 333"/>
            </a:avLst>
          </a:prstGeom>
          <a:solidFill>
            <a:srgbClr val="9933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83" name="Text Box 35"/>
          <p:cNvSpPr txBox="1">
            <a:spLocks noChangeArrowheads="1"/>
          </p:cNvSpPr>
          <p:nvPr/>
        </p:nvSpPr>
        <p:spPr bwMode="auto">
          <a:xfrm>
            <a:off x="452161" y="2364841"/>
            <a:ext cx="1190880" cy="41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2177">
                <a:solidFill>
                  <a:srgbClr val="2323DC"/>
                </a:solidFill>
                <a:latin typeface="MDW Arial" charset="0"/>
              </a:rPr>
              <a:t>FCFS</a:t>
            </a:r>
          </a:p>
        </p:txBody>
      </p:sp>
      <p:sp>
        <p:nvSpPr>
          <p:cNvPr id="23584" name="Text Box 36"/>
          <p:cNvSpPr txBox="1">
            <a:spLocks noChangeArrowheads="1"/>
          </p:cNvSpPr>
          <p:nvPr/>
        </p:nvSpPr>
        <p:spPr bwMode="auto">
          <a:xfrm>
            <a:off x="616321" y="3650761"/>
            <a:ext cx="1190880" cy="41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2177">
                <a:solidFill>
                  <a:srgbClr val="2323DC"/>
                </a:solidFill>
                <a:latin typeface="MDW Arial" charset="0"/>
              </a:rPr>
              <a:t>RR</a:t>
            </a:r>
          </a:p>
        </p:txBody>
      </p:sp>
      <p:sp>
        <p:nvSpPr>
          <p:cNvPr id="23585" name="Text Box 37"/>
          <p:cNvSpPr txBox="1">
            <a:spLocks noChangeArrowheads="1"/>
          </p:cNvSpPr>
          <p:nvPr/>
        </p:nvSpPr>
        <p:spPr bwMode="auto">
          <a:xfrm>
            <a:off x="2134081" y="2374921"/>
            <a:ext cx="836640" cy="4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latin typeface="Bitstream Vera Serif" charset="0"/>
              </a:rPr>
              <a:t>Job A </a:t>
            </a:r>
          </a:p>
        </p:txBody>
      </p:sp>
      <p:sp>
        <p:nvSpPr>
          <p:cNvPr id="23586" name="Text Box 38"/>
          <p:cNvSpPr txBox="1">
            <a:spLocks noChangeArrowheads="1"/>
          </p:cNvSpPr>
          <p:nvPr/>
        </p:nvSpPr>
        <p:spPr bwMode="auto">
          <a:xfrm>
            <a:off x="5896801" y="2364841"/>
            <a:ext cx="836640" cy="4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latin typeface="Bitstream Vera Serif" charset="0"/>
              </a:rPr>
              <a:t>Job B </a:t>
            </a:r>
          </a:p>
        </p:txBody>
      </p:sp>
      <p:sp>
        <p:nvSpPr>
          <p:cNvPr id="23587" name="Text Box 39"/>
          <p:cNvSpPr txBox="1">
            <a:spLocks noChangeArrowheads="1"/>
          </p:cNvSpPr>
          <p:nvPr/>
        </p:nvSpPr>
        <p:spPr bwMode="auto">
          <a:xfrm>
            <a:off x="7244641" y="2364841"/>
            <a:ext cx="836640" cy="4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latin typeface="Bitstream Vera Serif" charset="0"/>
              </a:rPr>
              <a:t>Job C </a:t>
            </a:r>
          </a:p>
        </p:txBody>
      </p:sp>
    </p:spTree>
    <p:extLst>
      <p:ext uri="{BB962C8B-B14F-4D97-AF65-F5344CB8AC3E}">
        <p14:creationId xmlns:p14="http://schemas.microsoft.com/office/powerpoint/2010/main" val="342932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Shortest Job First (SJF)</a:t>
            </a:r>
            <a:r>
              <a:rPr lang="en-US" altLang="en-US"/>
              <a:t>‏</a:t>
            </a:r>
            <a:endParaRPr lang="en-GB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Schedule job with the shortest expected </a:t>
            </a:r>
            <a:r>
              <a:rPr lang="en-GB" altLang="en-US" dirty="0">
                <a:solidFill>
                  <a:srgbClr val="993333"/>
                </a:solidFill>
              </a:rPr>
              <a:t>CPU burst 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Two broad classes of processes: </a:t>
            </a:r>
            <a:r>
              <a:rPr lang="en-GB" altLang="en-US" dirty="0">
                <a:solidFill>
                  <a:srgbClr val="2323DC"/>
                </a:solidFill>
              </a:rPr>
              <a:t>CPU bound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2323DC"/>
                </a:solidFill>
              </a:rPr>
              <a:t>I/O bound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/>
              <a:t>CPU bound</a:t>
            </a:r>
            <a:r>
              <a:rPr lang="en-GB" altLang="en-US" dirty="0"/>
              <a:t>: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/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 smtClean="0"/>
              <a:t>I/O </a:t>
            </a:r>
            <a:r>
              <a:rPr lang="en-GB" altLang="en-US" b="1" dirty="0"/>
              <a:t>bound</a:t>
            </a:r>
            <a:r>
              <a:rPr lang="en-GB" altLang="en-US" dirty="0"/>
              <a:t>: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Examples </a:t>
            </a:r>
            <a:r>
              <a:rPr lang="en-GB" altLang="en-US" dirty="0"/>
              <a:t>of each kind of process?</a:t>
            </a:r>
          </a:p>
          <a:p>
            <a:pPr lvl="1">
              <a:lnSpc>
                <a:spcPct val="82000"/>
              </a:lnSpc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lnSpc>
                <a:spcPct val="82000"/>
              </a:lnSpc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lnSpc>
                <a:spcPct val="82000"/>
              </a:lnSpc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59521" y="2790673"/>
            <a:ext cx="7845119" cy="430560"/>
            <a:chOff x="659521" y="2377721"/>
            <a:chExt cx="7845119" cy="430560"/>
          </a:xfrm>
        </p:grpSpPr>
        <p:sp>
          <p:nvSpPr>
            <p:cNvPr id="25603" name="AutoShape 3"/>
            <p:cNvSpPr>
              <a:spLocks noChangeArrowheads="1"/>
            </p:cNvSpPr>
            <p:nvPr/>
          </p:nvSpPr>
          <p:spPr bwMode="auto">
            <a:xfrm>
              <a:off x="659521" y="2377721"/>
              <a:ext cx="281520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04" name="AutoShape 4"/>
            <p:cNvSpPr>
              <a:spLocks noChangeArrowheads="1"/>
            </p:cNvSpPr>
            <p:nvPr/>
          </p:nvSpPr>
          <p:spPr bwMode="auto">
            <a:xfrm>
              <a:off x="3473280" y="2377721"/>
              <a:ext cx="50688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05" name="AutoShape 5"/>
            <p:cNvSpPr>
              <a:spLocks noChangeArrowheads="1"/>
            </p:cNvSpPr>
            <p:nvPr/>
          </p:nvSpPr>
          <p:spPr bwMode="auto">
            <a:xfrm>
              <a:off x="3980161" y="2380601"/>
              <a:ext cx="168912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06" name="AutoShape 6"/>
            <p:cNvSpPr>
              <a:spLocks noChangeArrowheads="1"/>
            </p:cNvSpPr>
            <p:nvPr/>
          </p:nvSpPr>
          <p:spPr bwMode="auto">
            <a:xfrm>
              <a:off x="5669281" y="2380601"/>
              <a:ext cx="50688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07" name="AutoShape 7"/>
            <p:cNvSpPr>
              <a:spLocks noChangeArrowheads="1"/>
            </p:cNvSpPr>
            <p:nvPr/>
          </p:nvSpPr>
          <p:spPr bwMode="auto">
            <a:xfrm>
              <a:off x="6176161" y="2380601"/>
              <a:ext cx="168912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7865280" y="2380601"/>
              <a:ext cx="63936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9761" y="3752553"/>
            <a:ext cx="7100640" cy="430560"/>
            <a:chOff x="869761" y="3280601"/>
            <a:chExt cx="7100640" cy="430560"/>
          </a:xfrm>
        </p:grpSpPr>
        <p:sp>
          <p:nvSpPr>
            <p:cNvPr id="25609" name="AutoShape 9"/>
            <p:cNvSpPr>
              <a:spLocks noChangeArrowheads="1"/>
            </p:cNvSpPr>
            <p:nvPr/>
          </p:nvSpPr>
          <p:spPr bwMode="auto">
            <a:xfrm>
              <a:off x="869761" y="3280601"/>
              <a:ext cx="48816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907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10" name="AutoShape 10"/>
            <p:cNvSpPr>
              <a:spLocks noChangeArrowheads="1"/>
            </p:cNvSpPr>
            <p:nvPr/>
          </p:nvSpPr>
          <p:spPr bwMode="auto">
            <a:xfrm>
              <a:off x="1359361" y="3280601"/>
              <a:ext cx="175824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11" name="AutoShape 11"/>
            <p:cNvSpPr>
              <a:spLocks noChangeArrowheads="1"/>
            </p:cNvSpPr>
            <p:nvPr/>
          </p:nvSpPr>
          <p:spPr bwMode="auto">
            <a:xfrm>
              <a:off x="3116161" y="3280601"/>
              <a:ext cx="358560" cy="427680"/>
            </a:xfrm>
            <a:prstGeom prst="roundRect">
              <a:avLst>
                <a:gd name="adj" fmla="val 40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907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3474721" y="3283481"/>
              <a:ext cx="171504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189761" y="3283481"/>
              <a:ext cx="44064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907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5630401" y="3283481"/>
              <a:ext cx="188784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15" name="AutoShape 15"/>
            <p:cNvSpPr>
              <a:spLocks noChangeArrowheads="1"/>
            </p:cNvSpPr>
            <p:nvPr/>
          </p:nvSpPr>
          <p:spPr bwMode="auto">
            <a:xfrm>
              <a:off x="7518241" y="3280601"/>
              <a:ext cx="45216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907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540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Shortest Job First (SJF)</a:t>
            </a:r>
            <a:r>
              <a:rPr lang="en-US" altLang="en-US"/>
              <a:t>‏</a:t>
            </a:r>
            <a:endParaRPr lang="en-GB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762422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Schedule job with the shortest expected </a:t>
            </a:r>
            <a:r>
              <a:rPr lang="en-GB" altLang="en-US" dirty="0">
                <a:solidFill>
                  <a:srgbClr val="993333"/>
                </a:solidFill>
              </a:rPr>
              <a:t>CPU burst 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Two broad classes of processes: </a:t>
            </a:r>
            <a:r>
              <a:rPr lang="en-GB" altLang="en-US" dirty="0">
                <a:solidFill>
                  <a:srgbClr val="2323DC"/>
                </a:solidFill>
              </a:rPr>
              <a:t>CPU bound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2323DC"/>
                </a:solidFill>
              </a:rPr>
              <a:t>I/O bound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/>
              <a:t>CPU bound</a:t>
            </a:r>
            <a:r>
              <a:rPr lang="en-GB" altLang="en-US" dirty="0" smtClean="0"/>
              <a:t>: </a:t>
            </a:r>
            <a:r>
              <a:rPr lang="en-GB" altLang="en-US" dirty="0" err="1" smtClean="0"/>
              <a:t>e.g.</a:t>
            </a:r>
            <a:r>
              <a:rPr lang="en-GB" altLang="en-US" dirty="0" err="1" smtClean="0">
                <a:latin typeface="Calibri" charset="0"/>
                <a:ea typeface="Calibri" charset="0"/>
                <a:cs typeface="Calibri" charset="0"/>
              </a:rPr>
              <a:t>compiler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, number crunching, 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games.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marL="457200" lvl="1" indent="0">
              <a:lnSpc>
                <a:spcPct val="82000"/>
              </a:lnSpc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/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 smtClean="0"/>
              <a:t>I/O </a:t>
            </a:r>
            <a:r>
              <a:rPr lang="en-GB" altLang="en-US" b="1" dirty="0"/>
              <a:t>bound</a:t>
            </a:r>
            <a:r>
              <a:rPr lang="en-GB" altLang="en-US" dirty="0" smtClean="0"/>
              <a:t>: e.g. 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web browser, database engine, word 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processor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.</a:t>
            </a:r>
            <a:endParaRPr lang="en-GB" altLang="en-US" dirty="0" smtClean="0"/>
          </a:p>
          <a:p>
            <a:pPr lvl="1">
              <a:lnSpc>
                <a:spcPct val="82000"/>
              </a:lnSpc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lnSpc>
                <a:spcPct val="82000"/>
              </a:lnSpc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lnSpc>
                <a:spcPct val="82000"/>
              </a:lnSpc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59521" y="2790673"/>
            <a:ext cx="7845119" cy="430560"/>
            <a:chOff x="659521" y="2377721"/>
            <a:chExt cx="7845119" cy="430560"/>
          </a:xfrm>
        </p:grpSpPr>
        <p:sp>
          <p:nvSpPr>
            <p:cNvPr id="25603" name="AutoShape 3"/>
            <p:cNvSpPr>
              <a:spLocks noChangeArrowheads="1"/>
            </p:cNvSpPr>
            <p:nvPr/>
          </p:nvSpPr>
          <p:spPr bwMode="auto">
            <a:xfrm>
              <a:off x="659521" y="2377721"/>
              <a:ext cx="281520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04" name="AutoShape 4"/>
            <p:cNvSpPr>
              <a:spLocks noChangeArrowheads="1"/>
            </p:cNvSpPr>
            <p:nvPr/>
          </p:nvSpPr>
          <p:spPr bwMode="auto">
            <a:xfrm>
              <a:off x="3473280" y="2377721"/>
              <a:ext cx="50688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05" name="AutoShape 5"/>
            <p:cNvSpPr>
              <a:spLocks noChangeArrowheads="1"/>
            </p:cNvSpPr>
            <p:nvPr/>
          </p:nvSpPr>
          <p:spPr bwMode="auto">
            <a:xfrm>
              <a:off x="3980161" y="2380601"/>
              <a:ext cx="168912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06" name="AutoShape 6"/>
            <p:cNvSpPr>
              <a:spLocks noChangeArrowheads="1"/>
            </p:cNvSpPr>
            <p:nvPr/>
          </p:nvSpPr>
          <p:spPr bwMode="auto">
            <a:xfrm>
              <a:off x="5669281" y="2380601"/>
              <a:ext cx="50688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07" name="AutoShape 7"/>
            <p:cNvSpPr>
              <a:spLocks noChangeArrowheads="1"/>
            </p:cNvSpPr>
            <p:nvPr/>
          </p:nvSpPr>
          <p:spPr bwMode="auto">
            <a:xfrm>
              <a:off x="6176161" y="2380601"/>
              <a:ext cx="168912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7865280" y="2380601"/>
              <a:ext cx="63936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9761" y="3752553"/>
            <a:ext cx="7100640" cy="430560"/>
            <a:chOff x="869761" y="3280601"/>
            <a:chExt cx="7100640" cy="430560"/>
          </a:xfrm>
        </p:grpSpPr>
        <p:sp>
          <p:nvSpPr>
            <p:cNvPr id="25609" name="AutoShape 9"/>
            <p:cNvSpPr>
              <a:spLocks noChangeArrowheads="1"/>
            </p:cNvSpPr>
            <p:nvPr/>
          </p:nvSpPr>
          <p:spPr bwMode="auto">
            <a:xfrm>
              <a:off x="869761" y="3280601"/>
              <a:ext cx="48816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907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10" name="AutoShape 10"/>
            <p:cNvSpPr>
              <a:spLocks noChangeArrowheads="1"/>
            </p:cNvSpPr>
            <p:nvPr/>
          </p:nvSpPr>
          <p:spPr bwMode="auto">
            <a:xfrm>
              <a:off x="1359361" y="3280601"/>
              <a:ext cx="175824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11" name="AutoShape 11"/>
            <p:cNvSpPr>
              <a:spLocks noChangeArrowheads="1"/>
            </p:cNvSpPr>
            <p:nvPr/>
          </p:nvSpPr>
          <p:spPr bwMode="auto">
            <a:xfrm>
              <a:off x="3116161" y="3280601"/>
              <a:ext cx="358560" cy="427680"/>
            </a:xfrm>
            <a:prstGeom prst="roundRect">
              <a:avLst>
                <a:gd name="adj" fmla="val 40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907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3474721" y="3283481"/>
              <a:ext cx="171504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189761" y="3283481"/>
              <a:ext cx="44064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907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5630401" y="3283481"/>
              <a:ext cx="1887840" cy="427680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MDW Arial" charset="0"/>
                </a:rPr>
                <a:t>i/o</a:t>
              </a:r>
            </a:p>
          </p:txBody>
        </p:sp>
        <p:sp>
          <p:nvSpPr>
            <p:cNvPr id="25615" name="AutoShape 15"/>
            <p:cNvSpPr>
              <a:spLocks noChangeArrowheads="1"/>
            </p:cNvSpPr>
            <p:nvPr/>
          </p:nvSpPr>
          <p:spPr bwMode="auto">
            <a:xfrm>
              <a:off x="7518241" y="3280601"/>
              <a:ext cx="45216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907">
                  <a:solidFill>
                    <a:srgbClr val="FFFFFF"/>
                  </a:solidFill>
                  <a:latin typeface="MDW Arial" charset="0"/>
                </a:rPr>
                <a:t>cpu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52290" y="4406508"/>
            <a:ext cx="851149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§"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How 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to predict a process's CPU burst?</a:t>
            </a:r>
          </a:p>
          <a:p>
            <a:pPr marL="800100" lvl="1" indent="-342900">
              <a:buFont typeface="Wingdings" charset="2"/>
              <a:buChar char="§"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b="0" dirty="0">
                <a:latin typeface="Calibri" charset="0"/>
                <a:ea typeface="Calibri" charset="0"/>
                <a:cs typeface="Calibri" charset="0"/>
              </a:rPr>
              <a:t>Can get a pretty good guess by looking at the past history of the job</a:t>
            </a:r>
          </a:p>
          <a:p>
            <a:pPr marL="800100" lvl="1" indent="-342900">
              <a:buFont typeface="Wingdings" charset="2"/>
              <a:buChar char="§"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b="0" dirty="0">
                <a:latin typeface="Calibri" charset="0"/>
                <a:ea typeface="Calibri" charset="0"/>
                <a:cs typeface="Calibri" charset="0"/>
              </a:rPr>
              <a:t>Track the CPU burst each time a thread runs, track the average</a:t>
            </a:r>
          </a:p>
          <a:p>
            <a:pPr marL="800100" lvl="1" indent="-342900">
              <a:buFont typeface="Wingdings" charset="2"/>
              <a:buChar char="§"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CPU bound </a:t>
            </a:r>
            <a:r>
              <a:rPr lang="en-GB" altLang="en-US" sz="2000" b="0" dirty="0">
                <a:latin typeface="Calibri" charset="0"/>
                <a:ea typeface="Calibri" charset="0"/>
                <a:cs typeface="Calibri" charset="0"/>
              </a:rPr>
              <a:t>jobs will tend to have a long burst</a:t>
            </a:r>
          </a:p>
          <a:p>
            <a:pPr marL="800100" lvl="1" indent="-342900">
              <a:buFont typeface="Wingdings" charset="2"/>
              <a:buChar char="§"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I/O bound </a:t>
            </a:r>
            <a:r>
              <a:rPr lang="en-GB" altLang="en-US" sz="2000" b="0" dirty="0">
                <a:latin typeface="Calibri" charset="0"/>
                <a:ea typeface="Calibri" charset="0"/>
                <a:cs typeface="Calibri" charset="0"/>
              </a:rPr>
              <a:t>jobs will tend to have a short burst</a:t>
            </a:r>
          </a:p>
        </p:txBody>
      </p:sp>
    </p:spTree>
    <p:extLst>
      <p:ext uri="{BB962C8B-B14F-4D97-AF65-F5344CB8AC3E}">
        <p14:creationId xmlns:p14="http://schemas.microsoft.com/office/powerpoint/2010/main" val="1077037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SJF Example</a:t>
            </a:r>
          </a:p>
        </p:txBody>
      </p:sp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3471841" y="1732681"/>
            <a:ext cx="3313440" cy="420480"/>
            <a:chOff x="2411" y="1203"/>
            <a:chExt cx="2301" cy="292"/>
          </a:xfrm>
        </p:grpSpPr>
        <p:sp>
          <p:nvSpPr>
            <p:cNvPr id="29732" name="AutoShape 3"/>
            <p:cNvSpPr>
              <a:spLocks noChangeArrowheads="1"/>
            </p:cNvSpPr>
            <p:nvPr/>
          </p:nvSpPr>
          <p:spPr bwMode="auto">
            <a:xfrm>
              <a:off x="2411" y="1203"/>
              <a:ext cx="1950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cpu</a:t>
              </a:r>
            </a:p>
          </p:txBody>
        </p:sp>
        <p:sp>
          <p:nvSpPr>
            <p:cNvPr id="29733" name="AutoShape 4"/>
            <p:cNvSpPr>
              <a:spLocks noChangeArrowheads="1"/>
            </p:cNvSpPr>
            <p:nvPr/>
          </p:nvSpPr>
          <p:spPr bwMode="auto">
            <a:xfrm>
              <a:off x="4361" y="1203"/>
              <a:ext cx="352" cy="293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i/o</a:t>
              </a:r>
            </a:p>
          </p:txBody>
        </p:sp>
      </p:grpSp>
      <p:grpSp>
        <p:nvGrpSpPr>
          <p:cNvPr id="29699" name="Group 5"/>
          <p:cNvGrpSpPr>
            <a:grpSpLocks/>
          </p:cNvGrpSpPr>
          <p:nvPr/>
        </p:nvGrpSpPr>
        <p:grpSpPr bwMode="auto">
          <a:xfrm>
            <a:off x="3471841" y="668520"/>
            <a:ext cx="2367360" cy="420480"/>
            <a:chOff x="2411" y="464"/>
            <a:chExt cx="1644" cy="292"/>
          </a:xfrm>
        </p:grpSpPr>
        <p:sp>
          <p:nvSpPr>
            <p:cNvPr id="29730" name="AutoShape 6"/>
            <p:cNvSpPr>
              <a:spLocks noChangeArrowheads="1"/>
            </p:cNvSpPr>
            <p:nvPr/>
          </p:nvSpPr>
          <p:spPr bwMode="auto">
            <a:xfrm>
              <a:off x="2411" y="464"/>
              <a:ext cx="1171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cpu</a:t>
              </a:r>
            </a:p>
          </p:txBody>
        </p:sp>
        <p:sp>
          <p:nvSpPr>
            <p:cNvPr id="29731" name="AutoShape 7"/>
            <p:cNvSpPr>
              <a:spLocks noChangeArrowheads="1"/>
            </p:cNvSpPr>
            <p:nvPr/>
          </p:nvSpPr>
          <p:spPr bwMode="auto">
            <a:xfrm>
              <a:off x="3580" y="464"/>
              <a:ext cx="476" cy="293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i/o</a:t>
              </a:r>
            </a:p>
          </p:txBody>
        </p:sp>
      </p:grp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3471841" y="1208521"/>
            <a:ext cx="2057760" cy="420480"/>
            <a:chOff x="2411" y="839"/>
            <a:chExt cx="1429" cy="292"/>
          </a:xfrm>
        </p:grpSpPr>
        <p:sp>
          <p:nvSpPr>
            <p:cNvPr id="29728" name="AutoShape 9"/>
            <p:cNvSpPr>
              <a:spLocks noChangeArrowheads="1"/>
            </p:cNvSpPr>
            <p:nvPr/>
          </p:nvSpPr>
          <p:spPr bwMode="auto">
            <a:xfrm>
              <a:off x="2411" y="839"/>
              <a:ext cx="339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27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cpu</a:t>
              </a:r>
            </a:p>
          </p:txBody>
        </p:sp>
        <p:sp>
          <p:nvSpPr>
            <p:cNvPr id="29729" name="AutoShape 10"/>
            <p:cNvSpPr>
              <a:spLocks noChangeArrowheads="1"/>
            </p:cNvSpPr>
            <p:nvPr/>
          </p:nvSpPr>
          <p:spPr bwMode="auto">
            <a:xfrm>
              <a:off x="2751" y="839"/>
              <a:ext cx="1090" cy="293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i/o</a:t>
              </a:r>
            </a:p>
          </p:txBody>
        </p:sp>
      </p:grpSp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2702881" y="733321"/>
            <a:ext cx="681120" cy="31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Job A</a:t>
            </a:r>
          </a:p>
        </p:txBody>
      </p:sp>
      <p:sp>
        <p:nvSpPr>
          <p:cNvPr id="29702" name="Text Box 12"/>
          <p:cNvSpPr txBox="1">
            <a:spLocks noChangeArrowheads="1"/>
          </p:cNvSpPr>
          <p:nvPr/>
        </p:nvSpPr>
        <p:spPr bwMode="auto">
          <a:xfrm>
            <a:off x="2702881" y="1287721"/>
            <a:ext cx="694080" cy="31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Job B</a:t>
            </a:r>
          </a:p>
        </p:txBody>
      </p:sp>
      <p:sp>
        <p:nvSpPr>
          <p:cNvPr id="29703" name="Text Box 13"/>
          <p:cNvSpPr txBox="1">
            <a:spLocks noChangeArrowheads="1"/>
          </p:cNvSpPr>
          <p:nvPr/>
        </p:nvSpPr>
        <p:spPr bwMode="auto">
          <a:xfrm>
            <a:off x="2702881" y="1798921"/>
            <a:ext cx="704160" cy="31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Job C</a:t>
            </a:r>
          </a:p>
        </p:txBody>
      </p:sp>
      <p:sp>
        <p:nvSpPr>
          <p:cNvPr id="29704" name="Text Box 14"/>
          <p:cNvSpPr txBox="1">
            <a:spLocks noChangeArrowheads="1"/>
          </p:cNvSpPr>
          <p:nvPr/>
        </p:nvSpPr>
        <p:spPr bwMode="auto">
          <a:xfrm>
            <a:off x="141121" y="2493001"/>
            <a:ext cx="1968480" cy="31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Resulting schedule: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86401" y="2936521"/>
            <a:ext cx="1847520" cy="420480"/>
            <a:chOff x="60" y="2039"/>
            <a:chExt cx="1283" cy="292"/>
          </a:xfrm>
        </p:grpSpPr>
        <p:sp>
          <p:nvSpPr>
            <p:cNvPr id="29726" name="AutoShape 16"/>
            <p:cNvSpPr>
              <a:spLocks noChangeArrowheads="1"/>
            </p:cNvSpPr>
            <p:nvPr/>
          </p:nvSpPr>
          <p:spPr bwMode="auto">
            <a:xfrm>
              <a:off x="60" y="2039"/>
              <a:ext cx="339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  <p:sp>
          <p:nvSpPr>
            <p:cNvPr id="29727" name="AutoShape 17"/>
            <p:cNvSpPr>
              <a:spLocks noChangeArrowheads="1"/>
            </p:cNvSpPr>
            <p:nvPr/>
          </p:nvSpPr>
          <p:spPr bwMode="auto">
            <a:xfrm>
              <a:off x="398" y="2039"/>
              <a:ext cx="947" cy="293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i/o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74561" y="3539880"/>
            <a:ext cx="2118240" cy="420480"/>
            <a:chOff x="399" y="2458"/>
            <a:chExt cx="1471" cy="292"/>
          </a:xfrm>
        </p:grpSpPr>
        <p:sp>
          <p:nvSpPr>
            <p:cNvPr id="29724" name="AutoShape 19"/>
            <p:cNvSpPr>
              <a:spLocks noChangeArrowheads="1"/>
            </p:cNvSpPr>
            <p:nvPr/>
          </p:nvSpPr>
          <p:spPr bwMode="auto">
            <a:xfrm>
              <a:off x="399" y="2458"/>
              <a:ext cx="1172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A</a:t>
              </a:r>
            </a:p>
          </p:txBody>
        </p:sp>
        <p:sp>
          <p:nvSpPr>
            <p:cNvPr id="29725" name="AutoShape 20"/>
            <p:cNvSpPr>
              <a:spLocks noChangeArrowheads="1"/>
            </p:cNvSpPr>
            <p:nvPr/>
          </p:nvSpPr>
          <p:spPr bwMode="auto">
            <a:xfrm>
              <a:off x="1568" y="2458"/>
              <a:ext cx="303" cy="293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i/o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266561" y="4133160"/>
            <a:ext cx="2498400" cy="420480"/>
            <a:chOff x="1574" y="2870"/>
            <a:chExt cx="1735" cy="292"/>
          </a:xfrm>
        </p:grpSpPr>
        <p:sp>
          <p:nvSpPr>
            <p:cNvPr id="29722" name="AutoShape 22"/>
            <p:cNvSpPr>
              <a:spLocks noChangeArrowheads="1"/>
            </p:cNvSpPr>
            <p:nvPr/>
          </p:nvSpPr>
          <p:spPr bwMode="auto">
            <a:xfrm>
              <a:off x="1574" y="2870"/>
              <a:ext cx="339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  <p:sp>
          <p:nvSpPr>
            <p:cNvPr id="29723" name="AutoShape 23"/>
            <p:cNvSpPr>
              <a:spLocks noChangeArrowheads="1"/>
            </p:cNvSpPr>
            <p:nvPr/>
          </p:nvSpPr>
          <p:spPr bwMode="auto">
            <a:xfrm>
              <a:off x="1913" y="2870"/>
              <a:ext cx="1397" cy="293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i/o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764801" y="4735080"/>
            <a:ext cx="2381760" cy="420480"/>
            <a:chOff x="1920" y="3288"/>
            <a:chExt cx="1654" cy="292"/>
          </a:xfrm>
        </p:grpSpPr>
        <p:sp>
          <p:nvSpPr>
            <p:cNvPr id="29720" name="AutoShape 25"/>
            <p:cNvSpPr>
              <a:spLocks noChangeArrowheads="1"/>
            </p:cNvSpPr>
            <p:nvPr/>
          </p:nvSpPr>
          <p:spPr bwMode="auto">
            <a:xfrm>
              <a:off x="1920" y="3288"/>
              <a:ext cx="1170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A</a:t>
              </a:r>
            </a:p>
          </p:txBody>
        </p:sp>
        <p:sp>
          <p:nvSpPr>
            <p:cNvPr id="29721" name="AutoShape 26"/>
            <p:cNvSpPr>
              <a:spLocks noChangeArrowheads="1"/>
            </p:cNvSpPr>
            <p:nvPr/>
          </p:nvSpPr>
          <p:spPr bwMode="auto">
            <a:xfrm>
              <a:off x="3089" y="3288"/>
              <a:ext cx="486" cy="293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i/o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7260481" y="5910120"/>
            <a:ext cx="1715040" cy="420480"/>
            <a:chOff x="5042" y="4104"/>
            <a:chExt cx="1191" cy="292"/>
          </a:xfrm>
        </p:grpSpPr>
        <p:sp>
          <p:nvSpPr>
            <p:cNvPr id="29718" name="AutoShape 28"/>
            <p:cNvSpPr>
              <a:spLocks noChangeArrowheads="1"/>
            </p:cNvSpPr>
            <p:nvPr/>
          </p:nvSpPr>
          <p:spPr bwMode="auto">
            <a:xfrm>
              <a:off x="5042" y="4104"/>
              <a:ext cx="339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29719" name="AutoShape 29"/>
            <p:cNvSpPr>
              <a:spLocks noChangeArrowheads="1"/>
            </p:cNvSpPr>
            <p:nvPr/>
          </p:nvSpPr>
          <p:spPr bwMode="auto">
            <a:xfrm>
              <a:off x="5381" y="4104"/>
              <a:ext cx="853" cy="293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</a:rPr>
                <a:t>i/o</a:t>
              </a: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446720" y="4815721"/>
            <a:ext cx="3634560" cy="924480"/>
            <a:chOff x="3088" y="3344"/>
            <a:chExt cx="2524" cy="642"/>
          </a:xfrm>
        </p:grpSpPr>
        <p:grpSp>
          <p:nvGrpSpPr>
            <p:cNvPr id="29714" name="Group 31"/>
            <p:cNvGrpSpPr>
              <a:grpSpLocks/>
            </p:cNvGrpSpPr>
            <p:nvPr/>
          </p:nvGrpSpPr>
          <p:grpSpPr bwMode="auto">
            <a:xfrm>
              <a:off x="3088" y="3693"/>
              <a:ext cx="2297" cy="293"/>
              <a:chOff x="3088" y="3693"/>
              <a:chExt cx="2297" cy="293"/>
            </a:xfrm>
          </p:grpSpPr>
          <p:sp>
            <p:nvSpPr>
              <p:cNvPr id="29716" name="AutoShape 32"/>
              <p:cNvSpPr>
                <a:spLocks noChangeArrowheads="1"/>
              </p:cNvSpPr>
              <p:nvPr/>
            </p:nvSpPr>
            <p:spPr bwMode="auto">
              <a:xfrm>
                <a:off x="3088" y="3693"/>
                <a:ext cx="1950" cy="294"/>
              </a:xfrm>
              <a:prstGeom prst="roundRect">
                <a:avLst>
                  <a:gd name="adj" fmla="val 333"/>
                </a:avLst>
              </a:prstGeom>
              <a:solidFill>
                <a:srgbClr val="198A8A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  <p:sp>
            <p:nvSpPr>
              <p:cNvPr id="29717" name="AutoShape 33"/>
              <p:cNvSpPr>
                <a:spLocks noChangeArrowheads="1"/>
              </p:cNvSpPr>
              <p:nvPr/>
            </p:nvSpPr>
            <p:spPr bwMode="auto">
              <a:xfrm>
                <a:off x="5034" y="3693"/>
                <a:ext cx="352" cy="294"/>
              </a:xfrm>
              <a:prstGeom prst="roundRect">
                <a:avLst>
                  <a:gd name="adj" fmla="val 333"/>
                </a:avLst>
              </a:prstGeom>
              <a:solidFill>
                <a:srgbClr val="9933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i/o</a:t>
                </a:r>
              </a:p>
            </p:txBody>
          </p:sp>
        </p:grpSp>
        <p:sp>
          <p:nvSpPr>
            <p:cNvPr id="29715" name="Text Box 34"/>
            <p:cNvSpPr txBox="1">
              <a:spLocks noChangeArrowheads="1"/>
            </p:cNvSpPr>
            <p:nvPr/>
          </p:nvSpPr>
          <p:spPr bwMode="auto">
            <a:xfrm>
              <a:off x="3705" y="3344"/>
              <a:ext cx="190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 i="1">
                  <a:latin typeface="Calibri" charset="0"/>
                  <a:ea typeface="Calibri" charset="0"/>
                  <a:cs typeface="Calibri" charset="0"/>
                </a:rPr>
                <a:t>B is not on the ready queue!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630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Shortest Job First (SJF)</a:t>
            </a:r>
            <a:r>
              <a:rPr lang="en-US" altLang="en-US"/>
              <a:t>‏</a:t>
            </a:r>
            <a:endParaRPr lang="en-GB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01435" cy="4972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Schedule job with the shortest expected </a:t>
            </a:r>
            <a:r>
              <a:rPr lang="en-GB" altLang="en-US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CPU burst </a:t>
            </a:r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This policy is 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non-</a:t>
            </a:r>
            <a:r>
              <a:rPr lang="en-GB" altLang="en-US" dirty="0" err="1" smtClean="0">
                <a:latin typeface="Calibri" charset="0"/>
                <a:ea typeface="Calibri" charset="0"/>
                <a:cs typeface="Calibri" charset="0"/>
              </a:rPr>
              <a:t>preemptive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. Job will run until it blocks for I/O.</a:t>
            </a:r>
          </a:p>
          <a:p>
            <a:pPr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SJF scheduling prefers I/O bound processes. Why?</a:t>
            </a:r>
          </a:p>
          <a:p>
            <a:pPr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Idea: A long CPU burst 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hogs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 the CPU. </a:t>
            </a:r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Running short-CPU-burst jobs first gets them done, and out of the way.</a:t>
            </a:r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Allows their I/O to overlap with each other: more efficient use of the CPU</a:t>
            </a:r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Interactive programs often have a short CPU burst: Good to run them first</a:t>
            </a:r>
          </a:p>
          <a:p>
            <a:pPr lvl="2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To yield 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snappy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 interactive performance, e.g., for window system or shell.</a:t>
            </a:r>
          </a:p>
          <a:p>
            <a:pPr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We all do this. It is called 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procrastination.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”</a:t>
            </a:r>
            <a:endParaRPr lang="en-GB" altLang="ja-JP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When faced with too much work, easier to do the short tasks first, get 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them out 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of the way.</a:t>
            </a:r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Leave the big, hard tasks for later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en-GB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80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Shortest Remaining Time First (SRTF)</a:t>
            </a:r>
            <a:r>
              <a:rPr lang="en-US" altLang="en-US"/>
              <a:t>‏</a:t>
            </a:r>
            <a:endParaRPr lang="en-GB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149481"/>
            <a:ext cx="7896225" cy="1123201"/>
          </a:xfrm>
        </p:spPr>
        <p:txBody>
          <a:bodyPr>
            <a:noAutofit/>
          </a:bodyPr>
          <a:lstStyle/>
          <a:p>
            <a:pPr marL="246244" indent="-151203">
              <a:lnSpc>
                <a:spcPct val="120000"/>
              </a:lnSpc>
              <a:tabLst>
                <a:tab pos="2462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altLang="en-US" sz="1800" dirty="0"/>
              <a:t>SJF is a </a:t>
            </a:r>
            <a:r>
              <a:rPr lang="en-GB" altLang="en-US" sz="1800" dirty="0" err="1"/>
              <a:t>nonpreemptive</a:t>
            </a:r>
            <a:r>
              <a:rPr lang="en-GB" altLang="en-US" sz="1800" dirty="0"/>
              <a:t> policy.</a:t>
            </a:r>
          </a:p>
          <a:p>
            <a:pPr marL="246244" indent="-151203">
              <a:lnSpc>
                <a:spcPct val="120000"/>
              </a:lnSpc>
              <a:tabLst>
                <a:tab pos="246244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GB" altLang="en-US" sz="1800" dirty="0" err="1"/>
              <a:t>Preemptive</a:t>
            </a:r>
            <a:r>
              <a:rPr lang="en-GB" altLang="en-US" sz="1800" dirty="0"/>
              <a:t> variant: </a:t>
            </a:r>
            <a:r>
              <a:rPr lang="en-GB" altLang="en-US" sz="1800" dirty="0">
                <a:solidFill>
                  <a:srgbClr val="993333"/>
                </a:solidFill>
              </a:rPr>
              <a:t>Shortest Remaining Time First (SRTF)</a:t>
            </a:r>
            <a:r>
              <a:rPr lang="en-US" altLang="en-US" sz="1800" dirty="0" smtClean="0">
                <a:solidFill>
                  <a:srgbClr val="993333"/>
                </a:solidFill>
              </a:rPr>
              <a:t>‏</a:t>
            </a:r>
            <a:endParaRPr lang="en-GB" altLang="en-US" sz="1800" dirty="0">
              <a:solidFill>
                <a:srgbClr val="993333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7361" y="2304360"/>
            <a:ext cx="1846080" cy="420480"/>
            <a:chOff x="144" y="1600"/>
            <a:chExt cx="1282" cy="292"/>
          </a:xfrm>
        </p:grpSpPr>
        <p:sp>
          <p:nvSpPr>
            <p:cNvPr id="33824" name="AutoShape 4"/>
            <p:cNvSpPr>
              <a:spLocks noChangeArrowheads="1"/>
            </p:cNvSpPr>
            <p:nvPr/>
          </p:nvSpPr>
          <p:spPr bwMode="auto">
            <a:xfrm>
              <a:off x="144" y="1600"/>
              <a:ext cx="339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  <p:sp>
          <p:nvSpPr>
            <p:cNvPr id="33825" name="AutoShape 5"/>
            <p:cNvSpPr>
              <a:spLocks noChangeArrowheads="1"/>
            </p:cNvSpPr>
            <p:nvPr/>
          </p:nvSpPr>
          <p:spPr bwMode="auto">
            <a:xfrm>
              <a:off x="483" y="1600"/>
              <a:ext cx="945" cy="293"/>
            </a:xfrm>
            <a:prstGeom prst="roundRect">
              <a:avLst>
                <a:gd name="adj" fmla="val 333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i/o</a:t>
              </a:r>
            </a:p>
          </p:txBody>
        </p:sp>
      </p:grp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695521" y="2906280"/>
            <a:ext cx="1323360" cy="420480"/>
            <a:chOff x="483" y="2018"/>
            <a:chExt cx="919" cy="292"/>
          </a:xfrm>
        </p:grpSpPr>
        <p:sp>
          <p:nvSpPr>
            <p:cNvPr id="33823" name="AutoShape 7"/>
            <p:cNvSpPr>
              <a:spLocks noChangeArrowheads="1"/>
            </p:cNvSpPr>
            <p:nvPr/>
          </p:nvSpPr>
          <p:spPr bwMode="auto">
            <a:xfrm>
              <a:off x="483" y="2018"/>
              <a:ext cx="920" cy="293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A</a:t>
              </a:r>
            </a:p>
          </p:txBody>
        </p:sp>
      </p:grpSp>
      <p:sp>
        <p:nvSpPr>
          <p:cNvPr id="33797" name="Text Box 8"/>
          <p:cNvSpPr txBox="1">
            <a:spLocks noChangeArrowheads="1"/>
          </p:cNvSpPr>
          <p:nvPr/>
        </p:nvSpPr>
        <p:spPr bwMode="auto">
          <a:xfrm>
            <a:off x="2200321" y="2997001"/>
            <a:ext cx="3630240" cy="31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i="1">
                <a:latin typeface="Calibri" charset="0"/>
                <a:ea typeface="Calibri" charset="0"/>
                <a:cs typeface="Calibri" charset="0"/>
              </a:rPr>
              <a:t>Preempt A when B becomes runnable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48801" y="4071241"/>
            <a:ext cx="2047680" cy="420480"/>
            <a:chOff x="1770" y="2827"/>
            <a:chExt cx="1422" cy="292"/>
          </a:xfrm>
        </p:grpSpPr>
        <p:grpSp>
          <p:nvGrpSpPr>
            <p:cNvPr id="33820" name="Group 10"/>
            <p:cNvGrpSpPr>
              <a:grpSpLocks/>
            </p:cNvGrpSpPr>
            <p:nvPr/>
          </p:nvGrpSpPr>
          <p:grpSpPr bwMode="auto">
            <a:xfrm>
              <a:off x="1770" y="2827"/>
              <a:ext cx="1422" cy="292"/>
              <a:chOff x="1770" y="2827"/>
              <a:chExt cx="1422" cy="292"/>
            </a:xfrm>
          </p:grpSpPr>
          <p:sp>
            <p:nvSpPr>
              <p:cNvPr id="33821" name="AutoShape 11"/>
              <p:cNvSpPr>
                <a:spLocks noChangeArrowheads="1"/>
              </p:cNvSpPr>
              <p:nvPr/>
            </p:nvSpPr>
            <p:spPr bwMode="auto">
              <a:xfrm>
                <a:off x="1770" y="2827"/>
                <a:ext cx="567" cy="293"/>
              </a:xfrm>
              <a:prstGeom prst="roundRect">
                <a:avLst>
                  <a:gd name="adj" fmla="val 333"/>
                </a:avLst>
              </a:prstGeom>
              <a:solidFill>
                <a:srgbClr val="198A8A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A</a:t>
                </a:r>
              </a:p>
            </p:txBody>
          </p:sp>
          <p:sp>
            <p:nvSpPr>
              <p:cNvPr id="33822" name="AutoShape 12"/>
              <p:cNvSpPr>
                <a:spLocks noChangeArrowheads="1"/>
              </p:cNvSpPr>
              <p:nvPr/>
            </p:nvSpPr>
            <p:spPr bwMode="auto">
              <a:xfrm>
                <a:off x="2337" y="2827"/>
                <a:ext cx="856" cy="293"/>
              </a:xfrm>
              <a:prstGeom prst="roundRect">
                <a:avLst>
                  <a:gd name="adj" fmla="val 333"/>
                </a:avLst>
              </a:prstGeom>
              <a:solidFill>
                <a:srgbClr val="9933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i/o</a:t>
                </a:r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3371041" y="4654440"/>
            <a:ext cx="1444320" cy="420480"/>
            <a:chOff x="2341" y="3232"/>
            <a:chExt cx="1003" cy="292"/>
          </a:xfrm>
        </p:grpSpPr>
        <p:grpSp>
          <p:nvGrpSpPr>
            <p:cNvPr id="33818" name="Group 14"/>
            <p:cNvGrpSpPr>
              <a:grpSpLocks/>
            </p:cNvGrpSpPr>
            <p:nvPr/>
          </p:nvGrpSpPr>
          <p:grpSpPr bwMode="auto">
            <a:xfrm>
              <a:off x="2341" y="3232"/>
              <a:ext cx="1003" cy="292"/>
              <a:chOff x="2341" y="3232"/>
              <a:chExt cx="1003" cy="292"/>
            </a:xfrm>
          </p:grpSpPr>
          <p:sp>
            <p:nvSpPr>
              <p:cNvPr id="33819" name="AutoShape 15"/>
              <p:cNvSpPr>
                <a:spLocks noChangeArrowheads="1"/>
              </p:cNvSpPr>
              <p:nvPr/>
            </p:nvSpPr>
            <p:spPr bwMode="auto">
              <a:xfrm>
                <a:off x="2341" y="3232"/>
                <a:ext cx="1004" cy="293"/>
              </a:xfrm>
              <a:prstGeom prst="roundRect">
                <a:avLst>
                  <a:gd name="adj" fmla="val 333"/>
                </a:avLst>
              </a:prstGeom>
              <a:solidFill>
                <a:srgbClr val="198A8A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</a:p>
            </p:txBody>
          </p:sp>
        </p:grp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2044801" y="2733480"/>
            <a:ext cx="2800800" cy="1186560"/>
            <a:chOff x="1420" y="1898"/>
            <a:chExt cx="1945" cy="824"/>
          </a:xfrm>
        </p:grpSpPr>
        <p:grpSp>
          <p:nvGrpSpPr>
            <p:cNvPr id="33814" name="Group 17"/>
            <p:cNvGrpSpPr>
              <a:grpSpLocks/>
            </p:cNvGrpSpPr>
            <p:nvPr/>
          </p:nvGrpSpPr>
          <p:grpSpPr bwMode="auto">
            <a:xfrm>
              <a:off x="1420" y="2430"/>
              <a:ext cx="1945" cy="292"/>
              <a:chOff x="1420" y="2430"/>
              <a:chExt cx="1945" cy="292"/>
            </a:xfrm>
          </p:grpSpPr>
          <p:sp>
            <p:nvSpPr>
              <p:cNvPr id="33816" name="AutoShape 18"/>
              <p:cNvSpPr>
                <a:spLocks noChangeArrowheads="1"/>
              </p:cNvSpPr>
              <p:nvPr/>
            </p:nvSpPr>
            <p:spPr bwMode="auto">
              <a:xfrm>
                <a:off x="1420" y="2430"/>
                <a:ext cx="339" cy="293"/>
              </a:xfrm>
              <a:prstGeom prst="roundRect">
                <a:avLst>
                  <a:gd name="adj" fmla="val 333"/>
                </a:avLst>
              </a:prstGeom>
              <a:solidFill>
                <a:srgbClr val="198A8A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  <p:sp>
            <p:nvSpPr>
              <p:cNvPr id="33817" name="AutoShape 19"/>
              <p:cNvSpPr>
                <a:spLocks noChangeArrowheads="1"/>
              </p:cNvSpPr>
              <p:nvPr/>
            </p:nvSpPr>
            <p:spPr bwMode="auto">
              <a:xfrm>
                <a:off x="1760" y="2430"/>
                <a:ext cx="1606" cy="293"/>
              </a:xfrm>
              <a:prstGeom prst="roundRect">
                <a:avLst>
                  <a:gd name="adj" fmla="val 333"/>
                </a:avLst>
              </a:prstGeom>
              <a:solidFill>
                <a:srgbClr val="9933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i/o</a:t>
                </a:r>
              </a:p>
            </p:txBody>
          </p:sp>
        </p:grpSp>
        <p:sp>
          <p:nvSpPr>
            <p:cNvPr id="33815" name="Line 20"/>
            <p:cNvSpPr>
              <a:spLocks noChangeShapeType="1"/>
            </p:cNvSpPr>
            <p:nvPr/>
          </p:nvSpPr>
          <p:spPr bwMode="auto">
            <a:xfrm>
              <a:off x="1423" y="1898"/>
              <a:ext cx="1" cy="544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848481" y="3928680"/>
            <a:ext cx="2800800" cy="1808640"/>
            <a:chOff x="3367" y="2728"/>
            <a:chExt cx="1945" cy="1256"/>
          </a:xfrm>
        </p:grpSpPr>
        <p:sp>
          <p:nvSpPr>
            <p:cNvPr id="33810" name="Line 22"/>
            <p:cNvSpPr>
              <a:spLocks noChangeShapeType="1"/>
            </p:cNvSpPr>
            <p:nvPr/>
          </p:nvSpPr>
          <p:spPr bwMode="auto">
            <a:xfrm>
              <a:off x="3370" y="2728"/>
              <a:ext cx="1" cy="961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33811" name="Group 23"/>
            <p:cNvGrpSpPr>
              <a:grpSpLocks/>
            </p:cNvGrpSpPr>
            <p:nvPr/>
          </p:nvGrpSpPr>
          <p:grpSpPr bwMode="auto">
            <a:xfrm>
              <a:off x="3367" y="3692"/>
              <a:ext cx="1945" cy="292"/>
              <a:chOff x="3367" y="3692"/>
              <a:chExt cx="1945" cy="292"/>
            </a:xfrm>
          </p:grpSpPr>
          <p:sp>
            <p:nvSpPr>
              <p:cNvPr id="33812" name="AutoShape 24"/>
              <p:cNvSpPr>
                <a:spLocks noChangeArrowheads="1"/>
              </p:cNvSpPr>
              <p:nvPr/>
            </p:nvSpPr>
            <p:spPr bwMode="auto">
              <a:xfrm>
                <a:off x="3367" y="3692"/>
                <a:ext cx="339" cy="293"/>
              </a:xfrm>
              <a:prstGeom prst="roundRect">
                <a:avLst>
                  <a:gd name="adj" fmla="val 333"/>
                </a:avLst>
              </a:prstGeom>
              <a:solidFill>
                <a:srgbClr val="198A8A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B</a:t>
                </a:r>
              </a:p>
            </p:txBody>
          </p:sp>
          <p:sp>
            <p:nvSpPr>
              <p:cNvPr id="33813" name="AutoShape 25"/>
              <p:cNvSpPr>
                <a:spLocks noChangeArrowheads="1"/>
              </p:cNvSpPr>
              <p:nvPr/>
            </p:nvSpPr>
            <p:spPr bwMode="auto">
              <a:xfrm>
                <a:off x="3706" y="3692"/>
                <a:ext cx="1607" cy="293"/>
              </a:xfrm>
              <a:prstGeom prst="roundRect">
                <a:avLst>
                  <a:gd name="adj" fmla="val 333"/>
                </a:avLst>
              </a:prstGeom>
              <a:solidFill>
                <a:srgbClr val="9933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i/o</a:t>
                </a:r>
              </a:p>
            </p:txBody>
          </p:sp>
        </p:grpSp>
      </p:grpSp>
      <p:grpSp>
        <p:nvGrpSpPr>
          <p:cNvPr id="33802" name="Group 26"/>
          <p:cNvGrpSpPr>
            <a:grpSpLocks/>
          </p:cNvGrpSpPr>
          <p:nvPr/>
        </p:nvGrpSpPr>
        <p:grpSpPr bwMode="auto">
          <a:xfrm>
            <a:off x="5356801" y="5905801"/>
            <a:ext cx="993600" cy="420480"/>
            <a:chOff x="3720" y="4101"/>
            <a:chExt cx="690" cy="292"/>
          </a:xfrm>
        </p:grpSpPr>
        <p:grpSp>
          <p:nvGrpSpPr>
            <p:cNvPr id="33808" name="Group 27"/>
            <p:cNvGrpSpPr>
              <a:grpSpLocks/>
            </p:cNvGrpSpPr>
            <p:nvPr/>
          </p:nvGrpSpPr>
          <p:grpSpPr bwMode="auto">
            <a:xfrm>
              <a:off x="3720" y="4101"/>
              <a:ext cx="690" cy="292"/>
              <a:chOff x="3720" y="4101"/>
              <a:chExt cx="690" cy="292"/>
            </a:xfrm>
          </p:grpSpPr>
          <p:sp>
            <p:nvSpPr>
              <p:cNvPr id="33809" name="AutoShape 28"/>
              <p:cNvSpPr>
                <a:spLocks noChangeArrowheads="1"/>
              </p:cNvSpPr>
              <p:nvPr/>
            </p:nvSpPr>
            <p:spPr bwMode="auto">
              <a:xfrm>
                <a:off x="3720" y="4101"/>
                <a:ext cx="691" cy="293"/>
              </a:xfrm>
              <a:prstGeom prst="roundRect">
                <a:avLst>
                  <a:gd name="adj" fmla="val 333"/>
                </a:avLst>
              </a:prstGeom>
              <a:solidFill>
                <a:srgbClr val="198A8A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</p:grpSp>
      <p:sp>
        <p:nvSpPr>
          <p:cNvPr id="33803" name="AutoShape 29"/>
          <p:cNvSpPr>
            <a:spLocks noChangeArrowheads="1"/>
          </p:cNvSpPr>
          <p:nvPr/>
        </p:nvSpPr>
        <p:spPr bwMode="auto">
          <a:xfrm>
            <a:off x="6357601" y="5905801"/>
            <a:ext cx="1238400" cy="427680"/>
          </a:xfrm>
          <a:prstGeom prst="roundRect">
            <a:avLst>
              <a:gd name="adj" fmla="val 333"/>
            </a:avLst>
          </a:prstGeom>
          <a:solidFill>
            <a:srgbClr val="9933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FFFFFF"/>
                </a:solidFill>
              </a:rPr>
              <a:t>i/o</a:t>
            </a:r>
          </a:p>
        </p:txBody>
      </p:sp>
      <p:sp>
        <p:nvSpPr>
          <p:cNvPr id="33805" name="Text Box 33"/>
          <p:cNvSpPr txBox="1">
            <a:spLocks noChangeArrowheads="1"/>
          </p:cNvSpPr>
          <p:nvPr/>
        </p:nvSpPr>
        <p:spPr bwMode="auto">
          <a:xfrm>
            <a:off x="4976640" y="4082761"/>
            <a:ext cx="3732480" cy="5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i="1">
                <a:latin typeface="Calibri" charset="0"/>
                <a:ea typeface="Calibri" charset="0"/>
                <a:cs typeface="Calibri" charset="0"/>
              </a:rPr>
              <a:t>When A becomes runnable C is not preempted and SRT_A &gt; SRT_C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0669" y="1892172"/>
            <a:ext cx="56919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GB" altLang="en-US" sz="1600" dirty="0">
                <a:latin typeface="Calibri" charset="0"/>
                <a:ea typeface="Calibri" charset="0"/>
                <a:cs typeface="Calibri" charset="0"/>
              </a:rPr>
              <a:t>If a job becomes </a:t>
            </a:r>
            <a:r>
              <a:rPr lang="en-GB" altLang="en-US" sz="1600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runnable</a:t>
            </a:r>
            <a:r>
              <a:rPr lang="en-GB" altLang="en-US" sz="1600" dirty="0">
                <a:latin typeface="Calibri" charset="0"/>
                <a:ea typeface="Calibri" charset="0"/>
                <a:cs typeface="Calibri" charset="0"/>
              </a:rPr>
              <a:t> with a shorter expected CPU burst,</a:t>
            </a:r>
            <a:br>
              <a:rPr lang="en-GB" altLang="en-US" sz="1600" dirty="0">
                <a:latin typeface="Calibri" charset="0"/>
                <a:ea typeface="Calibri" charset="0"/>
                <a:cs typeface="Calibri" charset="0"/>
              </a:rPr>
            </a:br>
            <a:r>
              <a:rPr lang="en-GB" altLang="en-US" sz="1600" dirty="0" err="1">
                <a:latin typeface="Calibri" charset="0"/>
                <a:ea typeface="Calibri" charset="0"/>
                <a:cs typeface="Calibri" charset="0"/>
              </a:rPr>
              <a:t>preempt</a:t>
            </a:r>
            <a:r>
              <a:rPr lang="en-GB" altLang="en-US" sz="1600" dirty="0">
                <a:latin typeface="Calibri" charset="0"/>
                <a:ea typeface="Calibri" charset="0"/>
                <a:cs typeface="Calibri" charset="0"/>
              </a:rPr>
              <a:t> current job and run the new job</a:t>
            </a:r>
          </a:p>
          <a:p>
            <a:pPr marL="285750" indent="-285750">
              <a:buFont typeface="Arial" charset="0"/>
              <a:buChar char="•"/>
            </a:pPr>
            <a:endParaRPr lang="tr-TR" sz="2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3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SRTF versus RR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640" y="567720"/>
            <a:ext cx="8807040" cy="6290279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Say we have three jobs: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Job A and B: both CPU-bound, will run for hours on the CPU with no I/O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Job C: Requires a 1ms burst of CPU followed by 10ms I/O operation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RR with 25 </a:t>
            </a:r>
            <a:r>
              <a:rPr lang="en-GB" altLang="en-US" dirty="0" err="1"/>
              <a:t>ms</a:t>
            </a:r>
            <a:r>
              <a:rPr lang="en-GB" altLang="en-US" dirty="0"/>
              <a:t> time slice: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RR with 1 </a:t>
            </a:r>
            <a:r>
              <a:rPr lang="en-GB" altLang="en-US" dirty="0" err="1"/>
              <a:t>ms</a:t>
            </a:r>
            <a:r>
              <a:rPr lang="en-GB" altLang="en-US" dirty="0"/>
              <a:t> time slice: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/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Lots </a:t>
            </a:r>
            <a:r>
              <a:rPr lang="en-GB" altLang="en-US" dirty="0"/>
              <a:t>of pointless context switches between Jobs A and B!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SRTF</a:t>
            </a:r>
            <a:r>
              <a:rPr lang="en-GB" altLang="en-US" dirty="0"/>
              <a:t>:</a:t>
            </a:r>
          </a:p>
          <a:p>
            <a:pPr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/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Job </a:t>
            </a:r>
            <a:r>
              <a:rPr lang="en-GB" altLang="en-US" dirty="0"/>
              <a:t>A runs to completion, then Job B starts</a:t>
            </a:r>
          </a:p>
          <a:p>
            <a:pPr lvl="1">
              <a:lnSpc>
                <a:spcPct val="82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 gets scheduled whenever it needs the CPU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48961" y="5524753"/>
            <a:ext cx="6884640" cy="427680"/>
            <a:chOff x="948961" y="5414391"/>
            <a:chExt cx="6884640" cy="427680"/>
          </a:xfrm>
        </p:grpSpPr>
        <p:sp>
          <p:nvSpPr>
            <p:cNvPr id="35918" name="AutoShape 79"/>
            <p:cNvSpPr>
              <a:spLocks noChangeArrowheads="1"/>
            </p:cNvSpPr>
            <p:nvPr/>
          </p:nvSpPr>
          <p:spPr bwMode="auto">
            <a:xfrm>
              <a:off x="1054081" y="5414391"/>
              <a:ext cx="104544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19" name="AutoShape 80"/>
            <p:cNvSpPr>
              <a:spLocks noChangeArrowheads="1"/>
            </p:cNvSpPr>
            <p:nvPr/>
          </p:nvSpPr>
          <p:spPr bwMode="auto">
            <a:xfrm>
              <a:off x="948961" y="541439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0" name="AutoShape 81"/>
            <p:cNvSpPr>
              <a:spLocks noChangeArrowheads="1"/>
            </p:cNvSpPr>
            <p:nvPr/>
          </p:nvSpPr>
          <p:spPr bwMode="auto">
            <a:xfrm>
              <a:off x="2203201" y="5414391"/>
              <a:ext cx="104544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1" name="AutoShape 82"/>
            <p:cNvSpPr>
              <a:spLocks noChangeArrowheads="1"/>
            </p:cNvSpPr>
            <p:nvPr/>
          </p:nvSpPr>
          <p:spPr bwMode="auto">
            <a:xfrm>
              <a:off x="2098081" y="541439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2" name="AutoShape 83"/>
            <p:cNvSpPr>
              <a:spLocks noChangeArrowheads="1"/>
            </p:cNvSpPr>
            <p:nvPr/>
          </p:nvSpPr>
          <p:spPr bwMode="auto">
            <a:xfrm>
              <a:off x="3339361" y="5414391"/>
              <a:ext cx="104544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3" name="AutoShape 84"/>
            <p:cNvSpPr>
              <a:spLocks noChangeArrowheads="1"/>
            </p:cNvSpPr>
            <p:nvPr/>
          </p:nvSpPr>
          <p:spPr bwMode="auto">
            <a:xfrm>
              <a:off x="3234241" y="541439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4" name="AutoShape 85"/>
            <p:cNvSpPr>
              <a:spLocks noChangeArrowheads="1"/>
            </p:cNvSpPr>
            <p:nvPr/>
          </p:nvSpPr>
          <p:spPr bwMode="auto">
            <a:xfrm>
              <a:off x="4488481" y="5414391"/>
              <a:ext cx="104544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5" name="AutoShape 86"/>
            <p:cNvSpPr>
              <a:spLocks noChangeArrowheads="1"/>
            </p:cNvSpPr>
            <p:nvPr/>
          </p:nvSpPr>
          <p:spPr bwMode="auto">
            <a:xfrm>
              <a:off x="4384801" y="541439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6" name="AutoShape 87"/>
            <p:cNvSpPr>
              <a:spLocks noChangeArrowheads="1"/>
            </p:cNvSpPr>
            <p:nvPr/>
          </p:nvSpPr>
          <p:spPr bwMode="auto">
            <a:xfrm>
              <a:off x="5637601" y="5414391"/>
              <a:ext cx="1045440" cy="427680"/>
            </a:xfrm>
            <a:prstGeom prst="roundRect">
              <a:avLst>
                <a:gd name="adj" fmla="val 333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7" name="AutoShape 88"/>
            <p:cNvSpPr>
              <a:spLocks noChangeArrowheads="1"/>
            </p:cNvSpPr>
            <p:nvPr/>
          </p:nvSpPr>
          <p:spPr bwMode="auto">
            <a:xfrm>
              <a:off x="5533921" y="541439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8" name="AutoShape 89"/>
            <p:cNvSpPr>
              <a:spLocks noChangeArrowheads="1"/>
            </p:cNvSpPr>
            <p:nvPr/>
          </p:nvSpPr>
          <p:spPr bwMode="auto">
            <a:xfrm>
              <a:off x="6788161" y="5414391"/>
              <a:ext cx="1045440" cy="427680"/>
            </a:xfrm>
            <a:prstGeom prst="roundRect">
              <a:avLst>
                <a:gd name="adj" fmla="val 333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29" name="AutoShape 90"/>
            <p:cNvSpPr>
              <a:spLocks noChangeArrowheads="1"/>
            </p:cNvSpPr>
            <p:nvPr/>
          </p:nvSpPr>
          <p:spPr bwMode="auto">
            <a:xfrm>
              <a:off x="6683041" y="541439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40961" y="3513517"/>
            <a:ext cx="7319520" cy="941759"/>
            <a:chOff x="840961" y="3418921"/>
            <a:chExt cx="7319520" cy="941759"/>
          </a:xfrm>
        </p:grpSpPr>
        <p:sp>
          <p:nvSpPr>
            <p:cNvPr id="35848" name="AutoShape 8"/>
            <p:cNvSpPr>
              <a:spLocks noChangeArrowheads="1"/>
            </p:cNvSpPr>
            <p:nvPr/>
          </p:nvSpPr>
          <p:spPr bwMode="auto">
            <a:xfrm>
              <a:off x="10540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49" name="AutoShape 9"/>
            <p:cNvSpPr>
              <a:spLocks noChangeArrowheads="1"/>
            </p:cNvSpPr>
            <p:nvPr/>
          </p:nvSpPr>
          <p:spPr bwMode="auto">
            <a:xfrm>
              <a:off x="11577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0" name="AutoShape 10"/>
            <p:cNvSpPr>
              <a:spLocks noChangeArrowheads="1"/>
            </p:cNvSpPr>
            <p:nvPr/>
          </p:nvSpPr>
          <p:spPr bwMode="auto">
            <a:xfrm>
              <a:off x="12628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1" name="AutoShape 11"/>
            <p:cNvSpPr>
              <a:spLocks noChangeArrowheads="1"/>
            </p:cNvSpPr>
            <p:nvPr/>
          </p:nvSpPr>
          <p:spPr bwMode="auto">
            <a:xfrm>
              <a:off x="13665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14716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3" name="AutoShape 13"/>
            <p:cNvSpPr>
              <a:spLocks noChangeArrowheads="1"/>
            </p:cNvSpPr>
            <p:nvPr/>
          </p:nvSpPr>
          <p:spPr bwMode="auto">
            <a:xfrm>
              <a:off x="15753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4" name="AutoShape 14"/>
            <p:cNvSpPr>
              <a:spLocks noChangeArrowheads="1"/>
            </p:cNvSpPr>
            <p:nvPr/>
          </p:nvSpPr>
          <p:spPr bwMode="auto">
            <a:xfrm>
              <a:off x="16804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5" name="AutoShape 15"/>
            <p:cNvSpPr>
              <a:spLocks noChangeArrowheads="1"/>
            </p:cNvSpPr>
            <p:nvPr/>
          </p:nvSpPr>
          <p:spPr bwMode="auto">
            <a:xfrm>
              <a:off x="17856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6" name="AutoShape 16"/>
            <p:cNvSpPr>
              <a:spLocks noChangeArrowheads="1"/>
            </p:cNvSpPr>
            <p:nvPr/>
          </p:nvSpPr>
          <p:spPr bwMode="auto">
            <a:xfrm>
              <a:off x="18892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7" name="AutoShape 17"/>
            <p:cNvSpPr>
              <a:spLocks noChangeArrowheads="1"/>
            </p:cNvSpPr>
            <p:nvPr/>
          </p:nvSpPr>
          <p:spPr bwMode="auto">
            <a:xfrm>
              <a:off x="19944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8" name="AutoShape 18"/>
            <p:cNvSpPr>
              <a:spLocks noChangeArrowheads="1"/>
            </p:cNvSpPr>
            <p:nvPr/>
          </p:nvSpPr>
          <p:spPr bwMode="auto">
            <a:xfrm>
              <a:off x="9489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59" name="AutoShape 19"/>
            <p:cNvSpPr>
              <a:spLocks noChangeArrowheads="1"/>
            </p:cNvSpPr>
            <p:nvPr/>
          </p:nvSpPr>
          <p:spPr bwMode="auto">
            <a:xfrm>
              <a:off x="22032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0" name="AutoShape 20"/>
            <p:cNvSpPr>
              <a:spLocks noChangeArrowheads="1"/>
            </p:cNvSpPr>
            <p:nvPr/>
          </p:nvSpPr>
          <p:spPr bwMode="auto">
            <a:xfrm>
              <a:off x="23068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1" name="AutoShape 21"/>
            <p:cNvSpPr>
              <a:spLocks noChangeArrowheads="1"/>
            </p:cNvSpPr>
            <p:nvPr/>
          </p:nvSpPr>
          <p:spPr bwMode="auto">
            <a:xfrm>
              <a:off x="24120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2" name="AutoShape 22"/>
            <p:cNvSpPr>
              <a:spLocks noChangeArrowheads="1"/>
            </p:cNvSpPr>
            <p:nvPr/>
          </p:nvSpPr>
          <p:spPr bwMode="auto">
            <a:xfrm>
              <a:off x="25171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3" name="AutoShape 23"/>
            <p:cNvSpPr>
              <a:spLocks noChangeArrowheads="1"/>
            </p:cNvSpPr>
            <p:nvPr/>
          </p:nvSpPr>
          <p:spPr bwMode="auto">
            <a:xfrm>
              <a:off x="26208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4" name="AutoShape 24"/>
            <p:cNvSpPr>
              <a:spLocks noChangeArrowheads="1"/>
            </p:cNvSpPr>
            <p:nvPr/>
          </p:nvSpPr>
          <p:spPr bwMode="auto">
            <a:xfrm>
              <a:off x="27259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5" name="AutoShape 25"/>
            <p:cNvSpPr>
              <a:spLocks noChangeArrowheads="1"/>
            </p:cNvSpPr>
            <p:nvPr/>
          </p:nvSpPr>
          <p:spPr bwMode="auto">
            <a:xfrm>
              <a:off x="28296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6" name="AutoShape 26"/>
            <p:cNvSpPr>
              <a:spLocks noChangeArrowheads="1"/>
            </p:cNvSpPr>
            <p:nvPr/>
          </p:nvSpPr>
          <p:spPr bwMode="auto">
            <a:xfrm>
              <a:off x="29347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7" name="AutoShape 27"/>
            <p:cNvSpPr>
              <a:spLocks noChangeArrowheads="1"/>
            </p:cNvSpPr>
            <p:nvPr/>
          </p:nvSpPr>
          <p:spPr bwMode="auto">
            <a:xfrm>
              <a:off x="30384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8" name="AutoShape 28"/>
            <p:cNvSpPr>
              <a:spLocks noChangeArrowheads="1"/>
            </p:cNvSpPr>
            <p:nvPr/>
          </p:nvSpPr>
          <p:spPr bwMode="auto">
            <a:xfrm>
              <a:off x="31435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69" name="AutoShape 29"/>
            <p:cNvSpPr>
              <a:spLocks noChangeArrowheads="1"/>
            </p:cNvSpPr>
            <p:nvPr/>
          </p:nvSpPr>
          <p:spPr bwMode="auto">
            <a:xfrm>
              <a:off x="20980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0" name="AutoShape 30"/>
            <p:cNvSpPr>
              <a:spLocks noChangeArrowheads="1"/>
            </p:cNvSpPr>
            <p:nvPr/>
          </p:nvSpPr>
          <p:spPr bwMode="auto">
            <a:xfrm>
              <a:off x="33523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1" name="AutoShape 31"/>
            <p:cNvSpPr>
              <a:spLocks noChangeArrowheads="1"/>
            </p:cNvSpPr>
            <p:nvPr/>
          </p:nvSpPr>
          <p:spPr bwMode="auto">
            <a:xfrm>
              <a:off x="345744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2" name="AutoShape 32"/>
            <p:cNvSpPr>
              <a:spLocks noChangeArrowheads="1"/>
            </p:cNvSpPr>
            <p:nvPr/>
          </p:nvSpPr>
          <p:spPr bwMode="auto">
            <a:xfrm>
              <a:off x="35611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3" name="AutoShape 33"/>
            <p:cNvSpPr>
              <a:spLocks noChangeArrowheads="1"/>
            </p:cNvSpPr>
            <p:nvPr/>
          </p:nvSpPr>
          <p:spPr bwMode="auto">
            <a:xfrm>
              <a:off x="366624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4" name="AutoShape 34"/>
            <p:cNvSpPr>
              <a:spLocks noChangeArrowheads="1"/>
            </p:cNvSpPr>
            <p:nvPr/>
          </p:nvSpPr>
          <p:spPr bwMode="auto">
            <a:xfrm>
              <a:off x="37699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5" name="AutoShape 35"/>
            <p:cNvSpPr>
              <a:spLocks noChangeArrowheads="1"/>
            </p:cNvSpPr>
            <p:nvPr/>
          </p:nvSpPr>
          <p:spPr bwMode="auto">
            <a:xfrm>
              <a:off x="387504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6" name="AutoShape 36"/>
            <p:cNvSpPr>
              <a:spLocks noChangeArrowheads="1"/>
            </p:cNvSpPr>
            <p:nvPr/>
          </p:nvSpPr>
          <p:spPr bwMode="auto">
            <a:xfrm>
              <a:off x="39787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7" name="AutoShape 37"/>
            <p:cNvSpPr>
              <a:spLocks noChangeArrowheads="1"/>
            </p:cNvSpPr>
            <p:nvPr/>
          </p:nvSpPr>
          <p:spPr bwMode="auto">
            <a:xfrm>
              <a:off x="408384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8" name="AutoShape 38"/>
            <p:cNvSpPr>
              <a:spLocks noChangeArrowheads="1"/>
            </p:cNvSpPr>
            <p:nvPr/>
          </p:nvSpPr>
          <p:spPr bwMode="auto">
            <a:xfrm>
              <a:off x="41889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79" name="AutoShape 39"/>
            <p:cNvSpPr>
              <a:spLocks noChangeArrowheads="1"/>
            </p:cNvSpPr>
            <p:nvPr/>
          </p:nvSpPr>
          <p:spPr bwMode="auto">
            <a:xfrm>
              <a:off x="429264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0" name="AutoShape 40"/>
            <p:cNvSpPr>
              <a:spLocks noChangeArrowheads="1"/>
            </p:cNvSpPr>
            <p:nvPr/>
          </p:nvSpPr>
          <p:spPr bwMode="auto">
            <a:xfrm>
              <a:off x="32472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1" name="AutoShape 41"/>
            <p:cNvSpPr>
              <a:spLocks noChangeArrowheads="1"/>
            </p:cNvSpPr>
            <p:nvPr/>
          </p:nvSpPr>
          <p:spPr bwMode="auto">
            <a:xfrm>
              <a:off x="450144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2" name="AutoShape 42"/>
            <p:cNvSpPr>
              <a:spLocks noChangeArrowheads="1"/>
            </p:cNvSpPr>
            <p:nvPr/>
          </p:nvSpPr>
          <p:spPr bwMode="auto">
            <a:xfrm>
              <a:off x="46065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3" name="AutoShape 43"/>
            <p:cNvSpPr>
              <a:spLocks noChangeArrowheads="1"/>
            </p:cNvSpPr>
            <p:nvPr/>
          </p:nvSpPr>
          <p:spPr bwMode="auto">
            <a:xfrm>
              <a:off x="471024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4" name="AutoShape 44"/>
            <p:cNvSpPr>
              <a:spLocks noChangeArrowheads="1"/>
            </p:cNvSpPr>
            <p:nvPr/>
          </p:nvSpPr>
          <p:spPr bwMode="auto">
            <a:xfrm>
              <a:off x="48153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5" name="AutoShape 45"/>
            <p:cNvSpPr>
              <a:spLocks noChangeArrowheads="1"/>
            </p:cNvSpPr>
            <p:nvPr/>
          </p:nvSpPr>
          <p:spPr bwMode="auto">
            <a:xfrm>
              <a:off x="49204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6" name="AutoShape 46"/>
            <p:cNvSpPr>
              <a:spLocks noChangeArrowheads="1"/>
            </p:cNvSpPr>
            <p:nvPr/>
          </p:nvSpPr>
          <p:spPr bwMode="auto">
            <a:xfrm>
              <a:off x="50241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7" name="AutoShape 47"/>
            <p:cNvSpPr>
              <a:spLocks noChangeArrowheads="1"/>
            </p:cNvSpPr>
            <p:nvPr/>
          </p:nvSpPr>
          <p:spPr bwMode="auto">
            <a:xfrm>
              <a:off x="51292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8" name="AutoShape 48"/>
            <p:cNvSpPr>
              <a:spLocks noChangeArrowheads="1"/>
            </p:cNvSpPr>
            <p:nvPr/>
          </p:nvSpPr>
          <p:spPr bwMode="auto">
            <a:xfrm>
              <a:off x="52329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89" name="AutoShape 49"/>
            <p:cNvSpPr>
              <a:spLocks noChangeArrowheads="1"/>
            </p:cNvSpPr>
            <p:nvPr/>
          </p:nvSpPr>
          <p:spPr bwMode="auto">
            <a:xfrm>
              <a:off x="53380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0" name="AutoShape 50"/>
            <p:cNvSpPr>
              <a:spLocks noChangeArrowheads="1"/>
            </p:cNvSpPr>
            <p:nvPr/>
          </p:nvSpPr>
          <p:spPr bwMode="auto">
            <a:xfrm>
              <a:off x="54417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1" name="AutoShape 51"/>
            <p:cNvSpPr>
              <a:spLocks noChangeArrowheads="1"/>
            </p:cNvSpPr>
            <p:nvPr/>
          </p:nvSpPr>
          <p:spPr bwMode="auto">
            <a:xfrm>
              <a:off x="43977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2" name="AutoShape 52"/>
            <p:cNvSpPr>
              <a:spLocks noChangeArrowheads="1"/>
            </p:cNvSpPr>
            <p:nvPr/>
          </p:nvSpPr>
          <p:spPr bwMode="auto">
            <a:xfrm>
              <a:off x="56520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3" name="AutoShape 53"/>
            <p:cNvSpPr>
              <a:spLocks noChangeArrowheads="1"/>
            </p:cNvSpPr>
            <p:nvPr/>
          </p:nvSpPr>
          <p:spPr bwMode="auto">
            <a:xfrm>
              <a:off x="57556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4" name="AutoShape 54"/>
            <p:cNvSpPr>
              <a:spLocks noChangeArrowheads="1"/>
            </p:cNvSpPr>
            <p:nvPr/>
          </p:nvSpPr>
          <p:spPr bwMode="auto">
            <a:xfrm>
              <a:off x="58608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5" name="AutoShape 55"/>
            <p:cNvSpPr>
              <a:spLocks noChangeArrowheads="1"/>
            </p:cNvSpPr>
            <p:nvPr/>
          </p:nvSpPr>
          <p:spPr bwMode="auto">
            <a:xfrm>
              <a:off x="59644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6" name="AutoShape 56"/>
            <p:cNvSpPr>
              <a:spLocks noChangeArrowheads="1"/>
            </p:cNvSpPr>
            <p:nvPr/>
          </p:nvSpPr>
          <p:spPr bwMode="auto">
            <a:xfrm>
              <a:off x="60696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7" name="AutoShape 57"/>
            <p:cNvSpPr>
              <a:spLocks noChangeArrowheads="1"/>
            </p:cNvSpPr>
            <p:nvPr/>
          </p:nvSpPr>
          <p:spPr bwMode="auto">
            <a:xfrm>
              <a:off x="61732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8" name="AutoShape 58"/>
            <p:cNvSpPr>
              <a:spLocks noChangeArrowheads="1"/>
            </p:cNvSpPr>
            <p:nvPr/>
          </p:nvSpPr>
          <p:spPr bwMode="auto">
            <a:xfrm>
              <a:off x="62784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99" name="AutoShape 59"/>
            <p:cNvSpPr>
              <a:spLocks noChangeArrowheads="1"/>
            </p:cNvSpPr>
            <p:nvPr/>
          </p:nvSpPr>
          <p:spPr bwMode="auto">
            <a:xfrm>
              <a:off x="63820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0" name="AutoShape 60"/>
            <p:cNvSpPr>
              <a:spLocks noChangeArrowheads="1"/>
            </p:cNvSpPr>
            <p:nvPr/>
          </p:nvSpPr>
          <p:spPr bwMode="auto">
            <a:xfrm>
              <a:off x="648720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1" name="AutoShape 61"/>
            <p:cNvSpPr>
              <a:spLocks noChangeArrowheads="1"/>
            </p:cNvSpPr>
            <p:nvPr/>
          </p:nvSpPr>
          <p:spPr bwMode="auto">
            <a:xfrm>
              <a:off x="65923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2" name="AutoShape 62"/>
            <p:cNvSpPr>
              <a:spLocks noChangeArrowheads="1"/>
            </p:cNvSpPr>
            <p:nvPr/>
          </p:nvSpPr>
          <p:spPr bwMode="auto">
            <a:xfrm>
              <a:off x="554688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3" name="AutoShape 63"/>
            <p:cNvSpPr>
              <a:spLocks noChangeArrowheads="1"/>
            </p:cNvSpPr>
            <p:nvPr/>
          </p:nvSpPr>
          <p:spPr bwMode="auto">
            <a:xfrm>
              <a:off x="680112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4" name="AutoShape 64"/>
            <p:cNvSpPr>
              <a:spLocks noChangeArrowheads="1"/>
            </p:cNvSpPr>
            <p:nvPr/>
          </p:nvSpPr>
          <p:spPr bwMode="auto">
            <a:xfrm>
              <a:off x="690480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5" name="AutoShape 65"/>
            <p:cNvSpPr>
              <a:spLocks noChangeArrowheads="1"/>
            </p:cNvSpPr>
            <p:nvPr/>
          </p:nvSpPr>
          <p:spPr bwMode="auto">
            <a:xfrm>
              <a:off x="700992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6" name="AutoShape 66"/>
            <p:cNvSpPr>
              <a:spLocks noChangeArrowheads="1"/>
            </p:cNvSpPr>
            <p:nvPr/>
          </p:nvSpPr>
          <p:spPr bwMode="auto">
            <a:xfrm>
              <a:off x="711360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7" name="AutoShape 67"/>
            <p:cNvSpPr>
              <a:spLocks noChangeArrowheads="1"/>
            </p:cNvSpPr>
            <p:nvPr/>
          </p:nvSpPr>
          <p:spPr bwMode="auto">
            <a:xfrm>
              <a:off x="721872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8" name="AutoShape 68"/>
            <p:cNvSpPr>
              <a:spLocks noChangeArrowheads="1"/>
            </p:cNvSpPr>
            <p:nvPr/>
          </p:nvSpPr>
          <p:spPr bwMode="auto">
            <a:xfrm>
              <a:off x="732384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09" name="AutoShape 69"/>
            <p:cNvSpPr>
              <a:spLocks noChangeArrowheads="1"/>
            </p:cNvSpPr>
            <p:nvPr/>
          </p:nvSpPr>
          <p:spPr bwMode="auto">
            <a:xfrm>
              <a:off x="742752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10" name="AutoShape 70"/>
            <p:cNvSpPr>
              <a:spLocks noChangeArrowheads="1"/>
            </p:cNvSpPr>
            <p:nvPr/>
          </p:nvSpPr>
          <p:spPr bwMode="auto">
            <a:xfrm>
              <a:off x="753264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11" name="AutoShape 71"/>
            <p:cNvSpPr>
              <a:spLocks noChangeArrowheads="1"/>
            </p:cNvSpPr>
            <p:nvPr/>
          </p:nvSpPr>
          <p:spPr bwMode="auto">
            <a:xfrm>
              <a:off x="763632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12" name="AutoShape 72"/>
            <p:cNvSpPr>
              <a:spLocks noChangeArrowheads="1"/>
            </p:cNvSpPr>
            <p:nvPr/>
          </p:nvSpPr>
          <p:spPr bwMode="auto">
            <a:xfrm>
              <a:off x="774144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13" name="AutoShape 73"/>
            <p:cNvSpPr>
              <a:spLocks noChangeArrowheads="1"/>
            </p:cNvSpPr>
            <p:nvPr/>
          </p:nvSpPr>
          <p:spPr bwMode="auto">
            <a:xfrm>
              <a:off x="6696001" y="342036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14" name="AutoShape 74"/>
            <p:cNvSpPr>
              <a:spLocks noChangeArrowheads="1"/>
            </p:cNvSpPr>
            <p:nvPr/>
          </p:nvSpPr>
          <p:spPr bwMode="auto">
            <a:xfrm>
              <a:off x="795024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15" name="AutoShape 75"/>
            <p:cNvSpPr>
              <a:spLocks noChangeArrowheads="1"/>
            </p:cNvSpPr>
            <p:nvPr/>
          </p:nvSpPr>
          <p:spPr bwMode="auto">
            <a:xfrm>
              <a:off x="805536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16" name="AutoShape 76"/>
            <p:cNvSpPr>
              <a:spLocks noChangeArrowheads="1"/>
            </p:cNvSpPr>
            <p:nvPr/>
          </p:nvSpPr>
          <p:spPr bwMode="auto">
            <a:xfrm>
              <a:off x="7845121" y="34189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grpSp>
          <p:nvGrpSpPr>
            <p:cNvPr id="35917" name="Group 77"/>
            <p:cNvGrpSpPr>
              <a:grpSpLocks/>
            </p:cNvGrpSpPr>
            <p:nvPr/>
          </p:nvGrpSpPr>
          <p:grpSpPr bwMode="auto">
            <a:xfrm>
              <a:off x="840961" y="4042440"/>
              <a:ext cx="1614240" cy="318240"/>
              <a:chOff x="584" y="2807"/>
              <a:chExt cx="1121" cy="221"/>
            </a:xfrm>
          </p:grpSpPr>
          <p:sp>
            <p:nvSpPr>
              <p:cNvPr id="35939" name="Text Box 78"/>
              <p:cNvSpPr txBox="1">
                <a:spLocks noChangeArrowheads="1"/>
              </p:cNvSpPr>
              <p:nvPr/>
            </p:nvSpPr>
            <p:spPr bwMode="auto">
              <a:xfrm>
                <a:off x="584" y="2807"/>
                <a:ext cx="112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 i="1">
                    <a:solidFill>
                      <a:srgbClr val="993366"/>
                    </a:solidFill>
                    <a:latin typeface="Lucidasans" charset="0"/>
                  </a:rPr>
                  <a:t>Job C's I/O</a:t>
                </a:r>
              </a:p>
            </p:txBody>
          </p:sp>
        </p:grpSp>
        <p:sp>
          <p:nvSpPr>
            <p:cNvPr id="35931" name="AutoShape 93"/>
            <p:cNvSpPr>
              <a:spLocks/>
            </p:cNvSpPr>
            <p:nvPr/>
          </p:nvSpPr>
          <p:spPr bwMode="auto">
            <a:xfrm rot="5400000">
              <a:off x="1542241" y="3473641"/>
              <a:ext cx="106560" cy="941760"/>
            </a:xfrm>
            <a:prstGeom prst="rightBracket">
              <a:avLst>
                <a:gd name="adj" fmla="val 73649"/>
              </a:avLst>
            </a:prstGeom>
            <a:noFill/>
            <a:ln w="18360">
              <a:solidFill>
                <a:srgbClr val="99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0561" y="1672241"/>
            <a:ext cx="7192800" cy="1222560"/>
            <a:chOff x="970561" y="1987561"/>
            <a:chExt cx="7192800" cy="1222560"/>
          </a:xfrm>
        </p:grpSpPr>
        <p:sp>
          <p:nvSpPr>
            <p:cNvPr id="35843" name="AutoShape 3"/>
            <p:cNvSpPr>
              <a:spLocks noChangeArrowheads="1"/>
            </p:cNvSpPr>
            <p:nvPr/>
          </p:nvSpPr>
          <p:spPr bwMode="auto">
            <a:xfrm>
              <a:off x="970561" y="2288521"/>
              <a:ext cx="281520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latin typeface="MDW Arial" charset="0"/>
                </a:rPr>
                <a:t>A</a:t>
              </a:r>
            </a:p>
          </p:txBody>
        </p:sp>
        <p:sp>
          <p:nvSpPr>
            <p:cNvPr id="35844" name="AutoShape 4"/>
            <p:cNvSpPr>
              <a:spLocks noChangeArrowheads="1"/>
            </p:cNvSpPr>
            <p:nvPr/>
          </p:nvSpPr>
          <p:spPr bwMode="auto">
            <a:xfrm>
              <a:off x="3784321" y="22885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45" name="AutoShape 5"/>
            <p:cNvSpPr>
              <a:spLocks noChangeArrowheads="1"/>
            </p:cNvSpPr>
            <p:nvPr/>
          </p:nvSpPr>
          <p:spPr bwMode="auto">
            <a:xfrm>
              <a:off x="3889441" y="2288521"/>
              <a:ext cx="2815200" cy="427680"/>
            </a:xfrm>
            <a:prstGeom prst="roundRect">
              <a:avLst>
                <a:gd name="adj" fmla="val 333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latin typeface="MDW Arial" charset="0"/>
                </a:rPr>
                <a:t>B</a:t>
              </a:r>
            </a:p>
          </p:txBody>
        </p:sp>
        <p:sp>
          <p:nvSpPr>
            <p:cNvPr id="35846" name="AutoShape 6"/>
            <p:cNvSpPr>
              <a:spLocks noChangeArrowheads="1"/>
            </p:cNvSpPr>
            <p:nvPr/>
          </p:nvSpPr>
          <p:spPr bwMode="auto">
            <a:xfrm>
              <a:off x="6703201" y="2288521"/>
              <a:ext cx="105120" cy="427680"/>
            </a:xfrm>
            <a:prstGeom prst="roundRect">
              <a:avLst>
                <a:gd name="adj" fmla="val 1389"/>
              </a:avLst>
            </a:prstGeom>
            <a:solidFill>
              <a:srgbClr val="9933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847" name="AutoShape 7"/>
            <p:cNvSpPr>
              <a:spLocks noChangeArrowheads="1"/>
            </p:cNvSpPr>
            <p:nvPr/>
          </p:nvSpPr>
          <p:spPr bwMode="auto">
            <a:xfrm>
              <a:off x="6808321" y="2288521"/>
              <a:ext cx="1355040" cy="427680"/>
            </a:xfrm>
            <a:prstGeom prst="roundRect">
              <a:avLst>
                <a:gd name="adj" fmla="val 333"/>
              </a:avLst>
            </a:prstGeom>
            <a:solidFill>
              <a:srgbClr val="198A8A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latin typeface="MDW Arial" charset="0"/>
                </a:rPr>
                <a:t>A</a:t>
              </a:r>
            </a:p>
          </p:txBody>
        </p:sp>
        <p:grpSp>
          <p:nvGrpSpPr>
            <p:cNvPr id="35930" name="Group 91"/>
            <p:cNvGrpSpPr>
              <a:grpSpLocks/>
            </p:cNvGrpSpPr>
            <p:nvPr/>
          </p:nvGrpSpPr>
          <p:grpSpPr bwMode="auto">
            <a:xfrm>
              <a:off x="3592801" y="2891881"/>
              <a:ext cx="1817280" cy="318240"/>
              <a:chOff x="2495" y="2008"/>
              <a:chExt cx="1262" cy="221"/>
            </a:xfrm>
          </p:grpSpPr>
          <p:sp>
            <p:nvSpPr>
              <p:cNvPr id="35938" name="Text Box 92"/>
              <p:cNvSpPr txBox="1">
                <a:spLocks noChangeArrowheads="1"/>
              </p:cNvSpPr>
              <p:nvPr/>
            </p:nvSpPr>
            <p:spPr bwMode="auto">
              <a:xfrm>
                <a:off x="2495" y="2008"/>
                <a:ext cx="126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 i="1" dirty="0">
                    <a:solidFill>
                      <a:srgbClr val="993366"/>
                    </a:solidFill>
                    <a:latin typeface="Lucidasans" charset="0"/>
                  </a:rPr>
                  <a:t>Job C's I/O</a:t>
                </a:r>
              </a:p>
            </p:txBody>
          </p:sp>
        </p:grpSp>
        <p:sp>
          <p:nvSpPr>
            <p:cNvPr id="35932" name="AutoShape 94"/>
            <p:cNvSpPr>
              <a:spLocks/>
            </p:cNvSpPr>
            <p:nvPr/>
          </p:nvSpPr>
          <p:spPr bwMode="auto">
            <a:xfrm rot="5400000">
              <a:off x="4386241" y="2318761"/>
              <a:ext cx="106560" cy="941760"/>
            </a:xfrm>
            <a:prstGeom prst="rightBracket">
              <a:avLst>
                <a:gd name="adj" fmla="val 73649"/>
              </a:avLst>
            </a:prstGeom>
            <a:noFill/>
            <a:ln w="18360">
              <a:solidFill>
                <a:srgbClr val="99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5933" name="Text Box 95"/>
            <p:cNvSpPr txBox="1">
              <a:spLocks noChangeArrowheads="1"/>
            </p:cNvSpPr>
            <p:nvPr/>
          </p:nvSpPr>
          <p:spPr bwMode="auto">
            <a:xfrm>
              <a:off x="3744001" y="2007721"/>
              <a:ext cx="313920" cy="31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latin typeface="Luxi Sans" charset="0"/>
                </a:rPr>
                <a:t>C</a:t>
              </a:r>
            </a:p>
          </p:txBody>
        </p:sp>
        <p:sp>
          <p:nvSpPr>
            <p:cNvPr id="35934" name="Text Box 96"/>
            <p:cNvSpPr txBox="1">
              <a:spLocks noChangeArrowheads="1"/>
            </p:cNvSpPr>
            <p:nvPr/>
          </p:nvSpPr>
          <p:spPr bwMode="auto">
            <a:xfrm>
              <a:off x="6670081" y="1987561"/>
              <a:ext cx="313920" cy="31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latin typeface="Luxi Sans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334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FCFS, RR, SJF and SRTF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70886"/>
              </p:ext>
            </p:extLst>
          </p:nvPr>
        </p:nvGraphicFramePr>
        <p:xfrm>
          <a:off x="1001207" y="1990274"/>
          <a:ext cx="651386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0264"/>
                <a:gridCol w="945282"/>
                <a:gridCol w="1302773"/>
                <a:gridCol w="1302773"/>
                <a:gridCol w="130277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FCFS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SJF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SRTF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Preemptive?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66109"/>
              </p:ext>
            </p:extLst>
          </p:nvPr>
        </p:nvGraphicFramePr>
        <p:xfrm>
          <a:off x="357018" y="3524551"/>
          <a:ext cx="7802245" cy="2219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30725"/>
                <a:gridCol w="894438"/>
                <a:gridCol w="644986"/>
                <a:gridCol w="754512"/>
                <a:gridCol w="97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 is</a:t>
                      </a:r>
                      <a:r>
                        <a:rPr lang="en-US" baseline="0" dirty="0" smtClean="0"/>
                        <a:t> the scheduler called?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FCFS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SJF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SRTF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process exits</a:t>
                      </a:r>
                      <a:endParaRPr lang="en-US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process goes for I/O</a:t>
                      </a:r>
                      <a:endParaRPr lang="en-US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new process is added</a:t>
                      </a:r>
                      <a:endParaRPr lang="en-US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Timer interrupt goes off</a:t>
                      </a:r>
                      <a:endParaRPr lang="en-US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 process returns from I/O</a:t>
                      </a:r>
                      <a:endParaRPr lang="en-US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30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Priority Scheduling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Assign each thread a </a:t>
            </a:r>
            <a:r>
              <a:rPr lang="en-GB" altLang="en-US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priority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In Linux, these range from 0 (lowest) to 99 (highest)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‏</a:t>
            </a:r>
            <a:endParaRPr lang="en-GB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UNIX 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nice()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 system call lets user adjust this</a:t>
            </a:r>
          </a:p>
          <a:p>
            <a:pPr lvl="2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rPr>
              <a:t>But note, scale is inverted: -20 is </a:t>
            </a:r>
            <a:r>
              <a:rPr lang="en-GB" altLang="en-US" b="1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rPr>
              <a:t>highest</a:t>
            </a:r>
            <a:r>
              <a:rPr lang="en-GB" altLang="en-US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rPr>
              <a:t> priority and +20 is </a:t>
            </a:r>
            <a:r>
              <a:rPr lang="en-GB" altLang="en-US" b="1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rPr>
              <a:t>lowest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Priority may be set by user, OS, or some combination of the two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User may adjust priority to bias scheduler towards a thread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OS may adjust priority to achieve system performance goals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When scheduling, simply run the job with the highest priority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Usually implemented as separate 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GB" altLang="ja-JP" dirty="0">
                <a:latin typeface="Calibri" charset="0"/>
                <a:ea typeface="Calibri" charset="0"/>
                <a:cs typeface="Calibri" charset="0"/>
              </a:rPr>
              <a:t>priority queues</a:t>
            </a:r>
            <a:r>
              <a:rPr lang="ja-JP" altLang="en-GB" dirty="0">
                <a:latin typeface="Calibri" charset="0"/>
                <a:ea typeface="Calibri" charset="0"/>
                <a:cs typeface="Calibri" charset="0"/>
              </a:rPr>
              <a:t>”</a:t>
            </a:r>
            <a:endParaRPr lang="en-GB" altLang="ja-JP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One queue for each priority level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Use RR scheduling within each queue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If a queue is empty, look in next lowest priority queue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1" dirty="0"/>
              <a:t>Problem: </a:t>
            </a:r>
            <a:r>
              <a:rPr lang="en-GB" altLang="en-US" i="1" dirty="0">
                <a:solidFill>
                  <a:srgbClr val="993333"/>
                </a:solidFill>
              </a:rPr>
              <a:t>Starvation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High priority threads always trump low priority threads</a:t>
            </a:r>
          </a:p>
        </p:txBody>
      </p:sp>
    </p:spTree>
    <p:extLst>
      <p:ext uri="{BB962C8B-B14F-4D97-AF65-F5344CB8AC3E}">
        <p14:creationId xmlns:p14="http://schemas.microsoft.com/office/powerpoint/2010/main" val="86379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Scheduling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44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Have already discussed context switching</a:t>
            </a:r>
          </a:p>
          <a:p>
            <a:pPr lvl="1">
              <a:spcBef>
                <a:spcPts val="261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Have not discussed how the OS decides which thread to run next</a:t>
            </a:r>
          </a:p>
          <a:p>
            <a:pPr lvl="1">
              <a:spcBef>
                <a:spcPts val="261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Context switching is the </a:t>
            </a:r>
            <a:r>
              <a:rPr lang="en-GB" altLang="en-US" dirty="0">
                <a:solidFill>
                  <a:srgbClr val="993333"/>
                </a:solidFill>
              </a:rPr>
              <a:t>mechanism</a:t>
            </a:r>
          </a:p>
          <a:p>
            <a:pPr lvl="1">
              <a:spcBef>
                <a:spcPts val="261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Scheduling is the </a:t>
            </a:r>
            <a:r>
              <a:rPr lang="en-GB" altLang="en-US" dirty="0">
                <a:solidFill>
                  <a:srgbClr val="993333"/>
                </a:solidFill>
              </a:rPr>
              <a:t>policy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Which thread to run next?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How long does it run for (</a:t>
            </a:r>
            <a:r>
              <a:rPr lang="en-GB" altLang="en-US" dirty="0">
                <a:solidFill>
                  <a:srgbClr val="993333"/>
                </a:solidFill>
              </a:rPr>
              <a:t>granularity</a:t>
            </a:r>
            <a:r>
              <a:rPr lang="en-GB" altLang="en-US" dirty="0"/>
              <a:t>)?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How to ensure every thread gets a chance to run (</a:t>
            </a:r>
            <a:r>
              <a:rPr lang="en-GB" altLang="en-US" dirty="0">
                <a:solidFill>
                  <a:srgbClr val="993333"/>
                </a:solidFill>
              </a:rPr>
              <a:t>fairness</a:t>
            </a:r>
            <a:r>
              <a:rPr lang="en-GB" altLang="en-US" dirty="0"/>
              <a:t>)?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How to prevent starvation?</a:t>
            </a:r>
          </a:p>
        </p:txBody>
      </p:sp>
    </p:spTree>
    <p:extLst>
      <p:ext uri="{BB962C8B-B14F-4D97-AF65-F5344CB8AC3E}">
        <p14:creationId xmlns:p14="http://schemas.microsoft.com/office/powerpoint/2010/main" val="104087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Multilevel Feedback Queues (MLFQ)</a:t>
            </a:r>
            <a:r>
              <a:rPr lang="en-US" altLang="en-US"/>
              <a:t>‏</a:t>
            </a:r>
            <a:endParaRPr lang="en-GB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Observation: Want to give </a:t>
            </a:r>
            <a:r>
              <a:rPr lang="en-GB" altLang="en-US" i="1" dirty="0">
                <a:solidFill>
                  <a:srgbClr val="2323DC"/>
                </a:solidFill>
              </a:rPr>
              <a:t>higher</a:t>
            </a:r>
            <a:r>
              <a:rPr lang="en-GB" altLang="en-US" dirty="0"/>
              <a:t> priority to </a:t>
            </a:r>
            <a:r>
              <a:rPr lang="en-GB" altLang="en-US" dirty="0">
                <a:solidFill>
                  <a:srgbClr val="993333"/>
                </a:solidFill>
              </a:rPr>
              <a:t>I/O-bound</a:t>
            </a:r>
            <a:r>
              <a:rPr lang="en-GB" altLang="en-US" dirty="0"/>
              <a:t> jobs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They are likely to be interactive and need CPU rapidly after I/O completes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However, jobs are not </a:t>
            </a:r>
            <a:r>
              <a:rPr lang="en-GB" altLang="en-US" dirty="0">
                <a:solidFill>
                  <a:srgbClr val="993333"/>
                </a:solidFill>
              </a:rPr>
              <a:t>always</a:t>
            </a:r>
            <a:r>
              <a:rPr lang="en-GB" altLang="en-US" dirty="0"/>
              <a:t> I/O bound or CPU-bound during execution!</a:t>
            </a:r>
          </a:p>
          <a:p>
            <a:pPr lvl="2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Web browser is mostly I/O bound and interactive</a:t>
            </a:r>
          </a:p>
          <a:p>
            <a:pPr lvl="2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But, becomes CPU bound when running a Java applet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Basic idea: Adjust priority of a thread in response to its CPU usage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993333"/>
                </a:solidFill>
              </a:rPr>
              <a:t>Increase</a:t>
            </a:r>
            <a:r>
              <a:rPr lang="en-GB" altLang="en-US" dirty="0"/>
              <a:t> priority if job has a short CPU burst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993333"/>
                </a:solidFill>
              </a:rPr>
              <a:t>Decrease</a:t>
            </a:r>
            <a:r>
              <a:rPr lang="en-GB" altLang="en-US" dirty="0"/>
              <a:t> priority if job has a long CPU burst (e.g., uses up CPU quantum)</a:t>
            </a:r>
            <a:r>
              <a:rPr lang="en-US" altLang="en-US" dirty="0">
                <a:ea typeface="ＭＳ Ｐゴシック" charset="-128"/>
              </a:rPr>
              <a:t>‏</a:t>
            </a:r>
            <a:endParaRPr lang="en-GB" altLang="en-US" dirty="0"/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Jobs with lower priorities get </a:t>
            </a:r>
            <a:r>
              <a:rPr lang="en-GB" altLang="en-US" dirty="0">
                <a:solidFill>
                  <a:srgbClr val="993333"/>
                </a:solidFill>
              </a:rPr>
              <a:t>longer CPU quantum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What is the rationale for this</a:t>
            </a:r>
            <a:r>
              <a:rPr lang="en-GB" altLang="en-US" dirty="0" smtClean="0"/>
              <a:t>???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/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/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85274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Multilevel Feedback Queues (MLFQ)</a:t>
            </a:r>
            <a:r>
              <a:rPr lang="en-US" altLang="en-US"/>
              <a:t>‏</a:t>
            </a:r>
            <a:endParaRPr lang="en-GB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Observation: Want to give </a:t>
            </a:r>
            <a:r>
              <a:rPr lang="en-GB" altLang="en-US" i="1" dirty="0">
                <a:solidFill>
                  <a:srgbClr val="2323DC"/>
                </a:solidFill>
              </a:rPr>
              <a:t>higher</a:t>
            </a:r>
            <a:r>
              <a:rPr lang="en-GB" altLang="en-US" dirty="0"/>
              <a:t> priority to </a:t>
            </a:r>
            <a:r>
              <a:rPr lang="en-GB" altLang="en-US" dirty="0">
                <a:solidFill>
                  <a:srgbClr val="993333"/>
                </a:solidFill>
              </a:rPr>
              <a:t>I/O-bound</a:t>
            </a:r>
            <a:r>
              <a:rPr lang="en-GB" altLang="en-US" dirty="0"/>
              <a:t> jobs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They are likely to be interactive and need CPU rapidly after I/O completes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However, jobs are not </a:t>
            </a:r>
            <a:r>
              <a:rPr lang="en-GB" altLang="en-US" dirty="0">
                <a:solidFill>
                  <a:srgbClr val="993333"/>
                </a:solidFill>
              </a:rPr>
              <a:t>always</a:t>
            </a:r>
            <a:r>
              <a:rPr lang="en-GB" altLang="en-US" dirty="0"/>
              <a:t> I/O bound or CPU-bound during execution!</a:t>
            </a:r>
          </a:p>
          <a:p>
            <a:pPr lvl="2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Web browser is mostly I/O bound and interactive</a:t>
            </a:r>
          </a:p>
          <a:p>
            <a:pPr lvl="2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But, becomes CPU bound when running a Java applet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Basic idea: Adjust priority of a thread in response to its CPU usage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993333"/>
                </a:solidFill>
              </a:rPr>
              <a:t>Increase</a:t>
            </a:r>
            <a:r>
              <a:rPr lang="en-GB" altLang="en-US" dirty="0"/>
              <a:t> priority if job has a short CPU burst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993333"/>
                </a:solidFill>
              </a:rPr>
              <a:t>Decrease</a:t>
            </a:r>
            <a:r>
              <a:rPr lang="en-GB" altLang="en-US" dirty="0"/>
              <a:t> priority if job has a long CPU burst (e.g., uses up CPU quantum)</a:t>
            </a:r>
            <a:r>
              <a:rPr lang="en-US" altLang="en-US" dirty="0">
                <a:ea typeface="ＭＳ Ｐゴシック" charset="-128"/>
              </a:rPr>
              <a:t>‏</a:t>
            </a:r>
            <a:endParaRPr lang="en-GB" altLang="en-US" dirty="0"/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Jobs with lower priorities get </a:t>
            </a:r>
            <a:r>
              <a:rPr lang="en-GB" altLang="en-US" dirty="0">
                <a:solidFill>
                  <a:srgbClr val="993333"/>
                </a:solidFill>
              </a:rPr>
              <a:t>longer CPU quantum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What is the rationale for this???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Don't want to give high priority to CPU-bound jobs...</a:t>
            </a:r>
          </a:p>
          <a:p>
            <a:pPr lvl="2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2323DC"/>
                </a:solidFill>
              </a:rPr>
              <a:t>Because lower-priority jobs can't </a:t>
            </a:r>
            <a:r>
              <a:rPr lang="en-GB" altLang="en-US" dirty="0" err="1">
                <a:solidFill>
                  <a:srgbClr val="2323DC"/>
                </a:solidFill>
              </a:rPr>
              <a:t>preempt</a:t>
            </a:r>
            <a:r>
              <a:rPr lang="en-GB" altLang="en-US" dirty="0">
                <a:solidFill>
                  <a:srgbClr val="2323DC"/>
                </a:solidFill>
              </a:rPr>
              <a:t> them if they get the CPU.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OK to give longer CPU quantum to low-priority jobs:</a:t>
            </a:r>
          </a:p>
          <a:p>
            <a:pPr lvl="2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2323DC"/>
                </a:solidFill>
              </a:rPr>
              <a:t>I/O bound jobs with higher priority can still </a:t>
            </a:r>
            <a:r>
              <a:rPr lang="en-GB" altLang="en-US" dirty="0" err="1">
                <a:solidFill>
                  <a:srgbClr val="2323DC"/>
                </a:solidFill>
              </a:rPr>
              <a:t>preempt</a:t>
            </a:r>
            <a:r>
              <a:rPr lang="en-GB" altLang="en-US" dirty="0">
                <a:solidFill>
                  <a:srgbClr val="2323DC"/>
                </a:solidFill>
              </a:rPr>
              <a:t> when they become runnable.</a:t>
            </a:r>
          </a:p>
        </p:txBody>
      </p:sp>
    </p:spTree>
    <p:extLst>
      <p:ext uri="{BB962C8B-B14F-4D97-AF65-F5344CB8AC3E}">
        <p14:creationId xmlns:p14="http://schemas.microsoft.com/office/powerpoint/2010/main" val="24015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MLFQ Implementation</a:t>
            </a:r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2636641" y="890281"/>
            <a:ext cx="1604160" cy="1375200"/>
            <a:chOff x="1831" y="618"/>
            <a:chExt cx="1114" cy="955"/>
          </a:xfrm>
        </p:grpSpPr>
        <p:sp>
          <p:nvSpPr>
            <p:cNvPr id="50204" name="AutoShape 3"/>
            <p:cNvSpPr>
              <a:spLocks noChangeArrowheads="1"/>
            </p:cNvSpPr>
            <p:nvPr/>
          </p:nvSpPr>
          <p:spPr bwMode="auto">
            <a:xfrm>
              <a:off x="1831" y="618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0205" name="Group 4"/>
            <p:cNvGrpSpPr>
              <a:grpSpLocks/>
            </p:cNvGrpSpPr>
            <p:nvPr/>
          </p:nvGrpSpPr>
          <p:grpSpPr bwMode="auto">
            <a:xfrm>
              <a:off x="1940" y="1013"/>
              <a:ext cx="892" cy="467"/>
              <a:chOff x="1940" y="1013"/>
              <a:chExt cx="892" cy="467"/>
            </a:xfrm>
          </p:grpSpPr>
          <p:sp>
            <p:nvSpPr>
              <p:cNvPr id="50207" name="AutoShape 5"/>
              <p:cNvSpPr>
                <a:spLocks noChangeArrowheads="1"/>
              </p:cNvSpPr>
              <p:nvPr/>
            </p:nvSpPr>
            <p:spPr bwMode="auto">
              <a:xfrm>
                <a:off x="1940" y="1013"/>
                <a:ext cx="893" cy="194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0208" name="AutoShape 6"/>
              <p:cNvSpPr>
                <a:spLocks noChangeArrowheads="1"/>
              </p:cNvSpPr>
              <p:nvPr/>
            </p:nvSpPr>
            <p:spPr bwMode="auto">
              <a:xfrm>
                <a:off x="1940" y="1287"/>
                <a:ext cx="893" cy="194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0206" name="Text Box 7"/>
            <p:cNvSpPr txBox="1">
              <a:spLocks noChangeArrowheads="1"/>
            </p:cNvSpPr>
            <p:nvPr/>
          </p:nvSpPr>
          <p:spPr bwMode="auto">
            <a:xfrm>
              <a:off x="1901" y="648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4277, T0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grpSp>
        <p:nvGrpSpPr>
          <p:cNvPr id="50179" name="Group 8"/>
          <p:cNvGrpSpPr>
            <a:grpSpLocks/>
          </p:cNvGrpSpPr>
          <p:nvPr/>
        </p:nvGrpSpPr>
        <p:grpSpPr bwMode="auto">
          <a:xfrm>
            <a:off x="4792321" y="890281"/>
            <a:ext cx="1604160" cy="1375200"/>
            <a:chOff x="3328" y="618"/>
            <a:chExt cx="1114" cy="955"/>
          </a:xfrm>
        </p:grpSpPr>
        <p:sp>
          <p:nvSpPr>
            <p:cNvPr id="50199" name="AutoShape 9"/>
            <p:cNvSpPr>
              <a:spLocks noChangeArrowheads="1"/>
            </p:cNvSpPr>
            <p:nvPr/>
          </p:nvSpPr>
          <p:spPr bwMode="auto">
            <a:xfrm>
              <a:off x="3328" y="618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0200" name="Group 10"/>
            <p:cNvGrpSpPr>
              <a:grpSpLocks/>
            </p:cNvGrpSpPr>
            <p:nvPr/>
          </p:nvGrpSpPr>
          <p:grpSpPr bwMode="auto">
            <a:xfrm>
              <a:off x="3437" y="1013"/>
              <a:ext cx="892" cy="467"/>
              <a:chOff x="3437" y="1013"/>
              <a:chExt cx="892" cy="467"/>
            </a:xfrm>
          </p:grpSpPr>
          <p:sp>
            <p:nvSpPr>
              <p:cNvPr id="50202" name="AutoShape 11"/>
              <p:cNvSpPr>
                <a:spLocks noChangeArrowheads="1"/>
              </p:cNvSpPr>
              <p:nvPr/>
            </p:nvSpPr>
            <p:spPr bwMode="auto">
              <a:xfrm>
                <a:off x="3437" y="1013"/>
                <a:ext cx="893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0203" name="AutoShape 12"/>
              <p:cNvSpPr>
                <a:spLocks noChangeArrowheads="1"/>
              </p:cNvSpPr>
              <p:nvPr/>
            </p:nvSpPr>
            <p:spPr bwMode="auto">
              <a:xfrm>
                <a:off x="3437" y="1289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0201" name="Text Box 13"/>
            <p:cNvSpPr txBox="1">
              <a:spLocks noChangeArrowheads="1"/>
            </p:cNvSpPr>
            <p:nvPr/>
          </p:nvSpPr>
          <p:spPr bwMode="auto">
            <a:xfrm>
              <a:off x="3398" y="648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4391, T2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cxnSp>
        <p:nvCxnSpPr>
          <p:cNvPr id="50180" name="AutoShape 14"/>
          <p:cNvCxnSpPr>
            <a:cxnSpLocks noChangeShapeType="1"/>
          </p:cNvCxnSpPr>
          <p:nvPr/>
        </p:nvCxnSpPr>
        <p:spPr bwMode="auto">
          <a:xfrm>
            <a:off x="4242241" y="1578601"/>
            <a:ext cx="55008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1" name="Text Box 15"/>
          <p:cNvSpPr txBox="1">
            <a:spLocks noChangeArrowheads="1"/>
          </p:cNvSpPr>
          <p:nvPr/>
        </p:nvSpPr>
        <p:spPr bwMode="auto">
          <a:xfrm>
            <a:off x="545761" y="146052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High prio</a:t>
            </a:r>
          </a:p>
        </p:txBody>
      </p:sp>
      <p:cxnSp>
        <p:nvCxnSpPr>
          <p:cNvPr id="50182" name="AutoShape 16"/>
          <p:cNvCxnSpPr>
            <a:cxnSpLocks noChangeShapeType="1"/>
            <a:stCxn id="50181" idx="3"/>
          </p:cNvCxnSpPr>
          <p:nvPr/>
        </p:nvCxnSpPr>
        <p:spPr bwMode="auto">
          <a:xfrm flipV="1">
            <a:off x="1998721" y="1578601"/>
            <a:ext cx="637920" cy="4320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0183" name="Group 17"/>
          <p:cNvGrpSpPr>
            <a:grpSpLocks/>
          </p:cNvGrpSpPr>
          <p:nvPr/>
        </p:nvGrpSpPr>
        <p:grpSpPr bwMode="auto">
          <a:xfrm>
            <a:off x="2636641" y="2523241"/>
            <a:ext cx="1604160" cy="1375200"/>
            <a:chOff x="1831" y="1752"/>
            <a:chExt cx="1114" cy="955"/>
          </a:xfrm>
        </p:grpSpPr>
        <p:sp>
          <p:nvSpPr>
            <p:cNvPr id="50194" name="AutoShape 18"/>
            <p:cNvSpPr>
              <a:spLocks noChangeArrowheads="1"/>
            </p:cNvSpPr>
            <p:nvPr/>
          </p:nvSpPr>
          <p:spPr bwMode="auto">
            <a:xfrm>
              <a:off x="1831" y="1752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0195" name="Group 19"/>
            <p:cNvGrpSpPr>
              <a:grpSpLocks/>
            </p:cNvGrpSpPr>
            <p:nvPr/>
          </p:nvGrpSpPr>
          <p:grpSpPr bwMode="auto">
            <a:xfrm>
              <a:off x="1940" y="2148"/>
              <a:ext cx="892" cy="467"/>
              <a:chOff x="1940" y="2148"/>
              <a:chExt cx="892" cy="467"/>
            </a:xfrm>
          </p:grpSpPr>
          <p:sp>
            <p:nvSpPr>
              <p:cNvPr id="50197" name="AutoShape 20"/>
              <p:cNvSpPr>
                <a:spLocks noChangeArrowheads="1"/>
              </p:cNvSpPr>
              <p:nvPr/>
            </p:nvSpPr>
            <p:spPr bwMode="auto">
              <a:xfrm>
                <a:off x="1940" y="2148"/>
                <a:ext cx="893" cy="194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0198" name="AutoShape 21"/>
              <p:cNvSpPr>
                <a:spLocks noChangeArrowheads="1"/>
              </p:cNvSpPr>
              <p:nvPr/>
            </p:nvSpPr>
            <p:spPr bwMode="auto">
              <a:xfrm>
                <a:off x="1940" y="2422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0196" name="Text Box 22"/>
            <p:cNvSpPr txBox="1">
              <a:spLocks noChangeArrowheads="1"/>
            </p:cNvSpPr>
            <p:nvPr/>
          </p:nvSpPr>
          <p:spPr bwMode="auto">
            <a:xfrm>
              <a:off x="1901" y="1782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3202, T1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sp>
        <p:nvSpPr>
          <p:cNvPr id="50184" name="Text Box 23"/>
          <p:cNvSpPr txBox="1">
            <a:spLocks noChangeArrowheads="1"/>
          </p:cNvSpPr>
          <p:nvPr/>
        </p:nvSpPr>
        <p:spPr bwMode="auto">
          <a:xfrm>
            <a:off x="545761" y="309348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Medium prio</a:t>
            </a:r>
          </a:p>
        </p:txBody>
      </p:sp>
      <p:cxnSp>
        <p:nvCxnSpPr>
          <p:cNvPr id="50185" name="AutoShape 24"/>
          <p:cNvCxnSpPr>
            <a:cxnSpLocks noChangeShapeType="1"/>
            <a:stCxn id="50184" idx="3"/>
          </p:cNvCxnSpPr>
          <p:nvPr/>
        </p:nvCxnSpPr>
        <p:spPr bwMode="auto">
          <a:xfrm flipV="1">
            <a:off x="1998721" y="3211561"/>
            <a:ext cx="637920" cy="4320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6" name="Text Box 25"/>
          <p:cNvSpPr txBox="1">
            <a:spLocks noChangeArrowheads="1"/>
          </p:cNvSpPr>
          <p:nvPr/>
        </p:nvSpPr>
        <p:spPr bwMode="auto">
          <a:xfrm>
            <a:off x="545761" y="472500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Low prio</a:t>
            </a:r>
          </a:p>
        </p:txBody>
      </p:sp>
      <p:cxnSp>
        <p:nvCxnSpPr>
          <p:cNvPr id="50187" name="AutoShape 26"/>
          <p:cNvCxnSpPr>
            <a:cxnSpLocks noChangeShapeType="1"/>
            <a:stCxn id="50186" idx="3"/>
          </p:cNvCxnSpPr>
          <p:nvPr/>
        </p:nvCxnSpPr>
        <p:spPr bwMode="auto">
          <a:xfrm flipV="1">
            <a:off x="1998721" y="4847401"/>
            <a:ext cx="637920" cy="3888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057761" y="724681"/>
            <a:ext cx="2331360" cy="1670400"/>
            <a:chOff x="1429" y="503"/>
            <a:chExt cx="1619" cy="1160"/>
          </a:xfrm>
        </p:grpSpPr>
        <p:sp>
          <p:nvSpPr>
            <p:cNvPr id="50192" name="Oval 28"/>
            <p:cNvSpPr>
              <a:spLocks noChangeArrowheads="1"/>
            </p:cNvSpPr>
            <p:nvPr/>
          </p:nvSpPr>
          <p:spPr bwMode="auto">
            <a:xfrm>
              <a:off x="1738" y="503"/>
              <a:ext cx="1311" cy="1161"/>
            </a:xfrm>
            <a:prstGeom prst="ellipse">
              <a:avLst/>
            </a:prstGeom>
            <a:noFill/>
            <a:ln w="36720">
              <a:solidFill>
                <a:srgbClr val="FF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193" name="Text Box 29"/>
            <p:cNvSpPr txBox="1">
              <a:spLocks noChangeArrowheads="1"/>
            </p:cNvSpPr>
            <p:nvPr/>
          </p:nvSpPr>
          <p:spPr bwMode="auto">
            <a:xfrm>
              <a:off x="1429" y="679"/>
              <a:ext cx="40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3333"/>
                  </a:solidFill>
                  <a:latin typeface="Calibri" charset="0"/>
                  <a:ea typeface="Calibri" charset="0"/>
                  <a:cs typeface="Calibri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37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041" y="91081"/>
            <a:ext cx="7807680" cy="432000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MLFQ Implementation</a:t>
            </a:r>
          </a:p>
        </p:txBody>
      </p:sp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2636641" y="890281"/>
            <a:ext cx="1604160" cy="1375200"/>
            <a:chOff x="1831" y="618"/>
            <a:chExt cx="1114" cy="955"/>
          </a:xfrm>
        </p:grpSpPr>
        <p:sp>
          <p:nvSpPr>
            <p:cNvPr id="52252" name="AutoShape 3"/>
            <p:cNvSpPr>
              <a:spLocks noChangeArrowheads="1"/>
            </p:cNvSpPr>
            <p:nvPr/>
          </p:nvSpPr>
          <p:spPr bwMode="auto">
            <a:xfrm>
              <a:off x="1831" y="618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2253" name="Group 4"/>
            <p:cNvGrpSpPr>
              <a:grpSpLocks/>
            </p:cNvGrpSpPr>
            <p:nvPr/>
          </p:nvGrpSpPr>
          <p:grpSpPr bwMode="auto">
            <a:xfrm>
              <a:off x="1940" y="1013"/>
              <a:ext cx="892" cy="467"/>
              <a:chOff x="1940" y="1013"/>
              <a:chExt cx="892" cy="467"/>
            </a:xfrm>
          </p:grpSpPr>
          <p:sp>
            <p:nvSpPr>
              <p:cNvPr id="52255" name="AutoShape 5"/>
              <p:cNvSpPr>
                <a:spLocks noChangeArrowheads="1"/>
              </p:cNvSpPr>
              <p:nvPr/>
            </p:nvSpPr>
            <p:spPr bwMode="auto">
              <a:xfrm>
                <a:off x="1940" y="1013"/>
                <a:ext cx="893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2256" name="AutoShape 6"/>
              <p:cNvSpPr>
                <a:spLocks noChangeArrowheads="1"/>
              </p:cNvSpPr>
              <p:nvPr/>
            </p:nvSpPr>
            <p:spPr bwMode="auto">
              <a:xfrm>
                <a:off x="1940" y="1289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2254" name="Text Box 7"/>
            <p:cNvSpPr txBox="1">
              <a:spLocks noChangeArrowheads="1"/>
            </p:cNvSpPr>
            <p:nvPr/>
          </p:nvSpPr>
          <p:spPr bwMode="auto">
            <a:xfrm>
              <a:off x="1901" y="648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4391, T2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sp>
        <p:nvSpPr>
          <p:cNvPr id="52227" name="Text Box 8"/>
          <p:cNvSpPr txBox="1">
            <a:spLocks noChangeArrowheads="1"/>
          </p:cNvSpPr>
          <p:nvPr/>
        </p:nvSpPr>
        <p:spPr bwMode="auto">
          <a:xfrm>
            <a:off x="545761" y="146052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High prio</a:t>
            </a:r>
          </a:p>
        </p:txBody>
      </p:sp>
      <p:cxnSp>
        <p:nvCxnSpPr>
          <p:cNvPr id="52228" name="AutoShape 9"/>
          <p:cNvCxnSpPr>
            <a:cxnSpLocks noChangeShapeType="1"/>
            <a:stCxn id="52227" idx="3"/>
          </p:cNvCxnSpPr>
          <p:nvPr/>
        </p:nvCxnSpPr>
        <p:spPr bwMode="auto">
          <a:xfrm flipV="1">
            <a:off x="1998721" y="1581480"/>
            <a:ext cx="637920" cy="4032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229" name="Group 10"/>
          <p:cNvGrpSpPr>
            <a:grpSpLocks/>
          </p:cNvGrpSpPr>
          <p:nvPr/>
        </p:nvGrpSpPr>
        <p:grpSpPr bwMode="auto">
          <a:xfrm>
            <a:off x="2636641" y="2533321"/>
            <a:ext cx="1604160" cy="1375200"/>
            <a:chOff x="1831" y="1759"/>
            <a:chExt cx="1114" cy="955"/>
          </a:xfrm>
        </p:grpSpPr>
        <p:sp>
          <p:nvSpPr>
            <p:cNvPr id="52247" name="AutoShape 11"/>
            <p:cNvSpPr>
              <a:spLocks noChangeArrowheads="1"/>
            </p:cNvSpPr>
            <p:nvPr/>
          </p:nvSpPr>
          <p:spPr bwMode="auto">
            <a:xfrm>
              <a:off x="1831" y="1759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2248" name="Group 12"/>
            <p:cNvGrpSpPr>
              <a:grpSpLocks/>
            </p:cNvGrpSpPr>
            <p:nvPr/>
          </p:nvGrpSpPr>
          <p:grpSpPr bwMode="auto">
            <a:xfrm>
              <a:off x="1940" y="2156"/>
              <a:ext cx="892" cy="464"/>
              <a:chOff x="1940" y="2156"/>
              <a:chExt cx="892" cy="464"/>
            </a:xfrm>
          </p:grpSpPr>
          <p:sp>
            <p:nvSpPr>
              <p:cNvPr id="52250" name="AutoShape 13"/>
              <p:cNvSpPr>
                <a:spLocks noChangeArrowheads="1"/>
              </p:cNvSpPr>
              <p:nvPr/>
            </p:nvSpPr>
            <p:spPr bwMode="auto">
              <a:xfrm>
                <a:off x="1940" y="2156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2251" name="AutoShape 14"/>
              <p:cNvSpPr>
                <a:spLocks noChangeArrowheads="1"/>
              </p:cNvSpPr>
              <p:nvPr/>
            </p:nvSpPr>
            <p:spPr bwMode="auto">
              <a:xfrm>
                <a:off x="1940" y="2428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2249" name="Text Box 15"/>
            <p:cNvSpPr txBox="1">
              <a:spLocks noChangeArrowheads="1"/>
            </p:cNvSpPr>
            <p:nvPr/>
          </p:nvSpPr>
          <p:spPr bwMode="auto">
            <a:xfrm>
              <a:off x="1901" y="1789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3202, T1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sp>
        <p:nvSpPr>
          <p:cNvPr id="52230" name="Text Box 16"/>
          <p:cNvSpPr txBox="1">
            <a:spLocks noChangeArrowheads="1"/>
          </p:cNvSpPr>
          <p:nvPr/>
        </p:nvSpPr>
        <p:spPr bwMode="auto">
          <a:xfrm>
            <a:off x="545761" y="309348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Medium prio</a:t>
            </a:r>
          </a:p>
        </p:txBody>
      </p:sp>
      <p:cxnSp>
        <p:nvCxnSpPr>
          <p:cNvPr id="52231" name="AutoShape 17"/>
          <p:cNvCxnSpPr>
            <a:cxnSpLocks noChangeShapeType="1"/>
            <a:stCxn id="52230" idx="3"/>
          </p:cNvCxnSpPr>
          <p:nvPr/>
        </p:nvCxnSpPr>
        <p:spPr bwMode="auto">
          <a:xfrm flipV="1">
            <a:off x="1998721" y="3221641"/>
            <a:ext cx="637920" cy="3312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2" name="Text Box 18"/>
          <p:cNvSpPr txBox="1">
            <a:spLocks noChangeArrowheads="1"/>
          </p:cNvSpPr>
          <p:nvPr/>
        </p:nvSpPr>
        <p:spPr bwMode="auto">
          <a:xfrm>
            <a:off x="545761" y="472500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Low prio</a:t>
            </a:r>
          </a:p>
        </p:txBody>
      </p:sp>
      <p:cxnSp>
        <p:nvCxnSpPr>
          <p:cNvPr id="52233" name="AutoShape 19"/>
          <p:cNvCxnSpPr>
            <a:cxnSpLocks noChangeShapeType="1"/>
            <a:stCxn id="52232" idx="3"/>
          </p:cNvCxnSpPr>
          <p:nvPr/>
        </p:nvCxnSpPr>
        <p:spPr bwMode="auto">
          <a:xfrm flipV="1">
            <a:off x="1998721" y="4847401"/>
            <a:ext cx="637920" cy="3888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248001" y="1937161"/>
            <a:ext cx="4001760" cy="1971360"/>
            <a:chOff x="2950" y="1345"/>
            <a:chExt cx="2779" cy="1369"/>
          </a:xfrm>
        </p:grpSpPr>
        <p:grpSp>
          <p:nvGrpSpPr>
            <p:cNvPr id="52238" name="Group 21"/>
            <p:cNvGrpSpPr>
              <a:grpSpLocks/>
            </p:cNvGrpSpPr>
            <p:nvPr/>
          </p:nvGrpSpPr>
          <p:grpSpPr bwMode="auto">
            <a:xfrm>
              <a:off x="2950" y="1759"/>
              <a:ext cx="1474" cy="955"/>
              <a:chOff x="2950" y="1759"/>
              <a:chExt cx="1474" cy="955"/>
            </a:xfrm>
          </p:grpSpPr>
          <p:grpSp>
            <p:nvGrpSpPr>
              <p:cNvPr id="52240" name="Group 22"/>
              <p:cNvGrpSpPr>
                <a:grpSpLocks/>
              </p:cNvGrpSpPr>
              <p:nvPr/>
            </p:nvGrpSpPr>
            <p:grpSpPr bwMode="auto">
              <a:xfrm>
                <a:off x="3312" y="1759"/>
                <a:ext cx="1112" cy="955"/>
                <a:chOff x="3312" y="1759"/>
                <a:chExt cx="1112" cy="955"/>
              </a:xfrm>
            </p:grpSpPr>
            <p:sp>
              <p:nvSpPr>
                <p:cNvPr id="52242" name="AutoShape 23"/>
                <p:cNvSpPr>
                  <a:spLocks noChangeArrowheads="1"/>
                </p:cNvSpPr>
                <p:nvPr/>
              </p:nvSpPr>
              <p:spPr bwMode="auto">
                <a:xfrm>
                  <a:off x="3312" y="1759"/>
                  <a:ext cx="1113" cy="956"/>
                </a:xfrm>
                <a:prstGeom prst="roundRect">
                  <a:avLst>
                    <a:gd name="adj" fmla="val 102"/>
                  </a:avLst>
                </a:prstGeom>
                <a:solidFill>
                  <a:srgbClr val="E6E6E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eaLnBrk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endParaRPr lang="tr-TR" altLang="en-US" sz="2177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grpSp>
              <p:nvGrpSpPr>
                <p:cNvPr id="52243" name="Group 24"/>
                <p:cNvGrpSpPr>
                  <a:grpSpLocks/>
                </p:cNvGrpSpPr>
                <p:nvPr/>
              </p:nvGrpSpPr>
              <p:grpSpPr bwMode="auto">
                <a:xfrm>
                  <a:off x="3421" y="2156"/>
                  <a:ext cx="890" cy="464"/>
                  <a:chOff x="3421" y="2156"/>
                  <a:chExt cx="890" cy="464"/>
                </a:xfrm>
              </p:grpSpPr>
              <p:sp>
                <p:nvSpPr>
                  <p:cNvPr id="52245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3421" y="2156"/>
                    <a:ext cx="891" cy="193"/>
                  </a:xfrm>
                  <a:prstGeom prst="roundRect">
                    <a:avLst>
                      <a:gd name="adj" fmla="val 514"/>
                    </a:avLst>
                  </a:prstGeom>
                  <a:solidFill>
                    <a:srgbClr val="C0C0C0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1638" tIns="40819" rIns="81638" bIns="40819" anchor="ctr" anchorCtr="1"/>
                  <a:lstStyle>
                    <a:lvl1pPr>
                      <a:lnSpc>
                        <a:spcPct val="68000"/>
                      </a:lnSpc>
                      <a:spcBef>
                        <a:spcPts val="2313"/>
                      </a:spcBef>
                      <a:spcAft>
                        <a:spcPts val="575"/>
                      </a:spcAft>
                      <a:buClr>
                        <a:srgbClr val="993333"/>
                      </a:buClr>
                      <a:buSzPct val="100000"/>
                      <a:buFont typeface="Wingdings" charset="2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1pPr>
                    <a:lvl2pPr marL="742950" indent="-285750">
                      <a:spcAft>
                        <a:spcPts val="575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2pPr>
                    <a:lvl3pPr marL="1143000" indent="-228600">
                      <a:spcAft>
                        <a:spcPts val="575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i="1">
                        <a:solidFill>
                          <a:srgbClr val="2300DC"/>
                        </a:solidFill>
                        <a:latin typeface="Arial" charset="0"/>
                        <a:ea typeface="MS Gothic" charset="-128"/>
                      </a:defRPr>
                    </a:lvl3pPr>
                    <a:lvl4pPr marL="1600200" indent="-228600">
                      <a:spcAft>
                        <a:spcPts val="575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4pPr>
                    <a:lvl5pPr marL="2057400" indent="-228600"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9pPr>
                  </a:lstStyle>
                  <a:p>
                    <a:pPr algn="ctr" ea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45000"/>
                    </a:pPr>
                    <a:r>
                      <a:rPr lang="en-GB" altLang="en-US" sz="1451">
                        <a:latin typeface="Calibri" charset="0"/>
                        <a:ea typeface="Calibri" charset="0"/>
                        <a:cs typeface="Calibri" charset="0"/>
                      </a:rPr>
                      <a:t>PC</a:t>
                    </a:r>
                  </a:p>
                </p:txBody>
              </p:sp>
              <p:sp>
                <p:nvSpPr>
                  <p:cNvPr id="52246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3421" y="2428"/>
                    <a:ext cx="891" cy="193"/>
                  </a:xfrm>
                  <a:prstGeom prst="roundRect">
                    <a:avLst>
                      <a:gd name="adj" fmla="val 514"/>
                    </a:avLst>
                  </a:prstGeom>
                  <a:solidFill>
                    <a:srgbClr val="C0C0C0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81638" tIns="40819" rIns="81638" bIns="40819" anchor="ctr" anchorCtr="1"/>
                  <a:lstStyle>
                    <a:lvl1pPr>
                      <a:lnSpc>
                        <a:spcPct val="68000"/>
                      </a:lnSpc>
                      <a:spcBef>
                        <a:spcPts val="2313"/>
                      </a:spcBef>
                      <a:spcAft>
                        <a:spcPts val="575"/>
                      </a:spcAft>
                      <a:buClr>
                        <a:srgbClr val="993333"/>
                      </a:buClr>
                      <a:buSzPct val="100000"/>
                      <a:buFont typeface="Wingdings" charset="2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1pPr>
                    <a:lvl2pPr marL="742950" indent="-285750">
                      <a:spcAft>
                        <a:spcPts val="575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2pPr>
                    <a:lvl3pPr marL="1143000" indent="-228600">
                      <a:spcAft>
                        <a:spcPts val="575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i="1">
                        <a:solidFill>
                          <a:srgbClr val="2300DC"/>
                        </a:solidFill>
                        <a:latin typeface="Arial" charset="0"/>
                        <a:ea typeface="MS Gothic" charset="-128"/>
                      </a:defRPr>
                    </a:lvl3pPr>
                    <a:lvl4pPr marL="1600200" indent="-228600">
                      <a:spcAft>
                        <a:spcPts val="575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4pPr>
                    <a:lvl5pPr marL="2057400" indent="-228600"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100000"/>
                      <a:buFont typeface="Arial" charset="0"/>
                      <a:buChar char="•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</a:defRPr>
                    </a:lvl9pPr>
                  </a:lstStyle>
                  <a:p>
                    <a:pPr algn="ctr" ea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45000"/>
                    </a:pPr>
                    <a:r>
                      <a:rPr lang="en-GB" altLang="en-US" sz="1451">
                        <a:latin typeface="Calibri" charset="0"/>
                        <a:ea typeface="Calibri" charset="0"/>
                        <a:cs typeface="Calibri" charset="0"/>
                      </a:rPr>
                      <a:t>Registers</a:t>
                    </a:r>
                  </a:p>
                </p:txBody>
              </p:sp>
            </p:grpSp>
            <p:sp>
              <p:nvSpPr>
                <p:cNvPr id="5224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83" y="1789"/>
                  <a:ext cx="987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81638" tIns="40819" rIns="81638" bIns="40819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PID 4277, T0</a:t>
                  </a:r>
                </a:p>
                <a:p>
                  <a:pPr algn="ctr" eaLnBrk="1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State: Ready</a:t>
                  </a:r>
                </a:p>
              </p:txBody>
            </p:sp>
          </p:grpSp>
          <p:cxnSp>
            <p:nvCxnSpPr>
              <p:cNvPr id="52241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2950" y="2237"/>
                <a:ext cx="362" cy="2"/>
              </a:xfrm>
              <a:prstGeom prst="straightConnector1">
                <a:avLst/>
              </a:prstGeom>
              <a:noFill/>
              <a:ln w="9360">
                <a:solidFill>
                  <a:srgbClr val="6B4794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239" name="Text Box 29"/>
            <p:cNvSpPr txBox="1">
              <a:spLocks noChangeArrowheads="1"/>
            </p:cNvSpPr>
            <p:nvPr/>
          </p:nvSpPr>
          <p:spPr bwMode="auto">
            <a:xfrm>
              <a:off x="3236" y="1345"/>
              <a:ext cx="2494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solidFill>
                    <a:srgbClr val="FF3333"/>
                  </a:solidFill>
                  <a:latin typeface="Calibri" charset="0"/>
                  <a:ea typeface="Calibri" charset="0"/>
                  <a:cs typeface="Calibri" charset="0"/>
                </a:rPr>
                <a:t>Uses entire CPU burst (preempted)</a:t>
              </a:r>
              <a:br>
                <a:rPr lang="en-GB" altLang="en-US" sz="1451">
                  <a:solidFill>
                    <a:srgbClr val="FF3333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GB" altLang="en-US" sz="1451">
                  <a:solidFill>
                    <a:srgbClr val="FF3333"/>
                  </a:solidFill>
                  <a:latin typeface="Calibri" charset="0"/>
                  <a:ea typeface="Calibri" charset="0"/>
                  <a:cs typeface="Calibri" charset="0"/>
                </a:rPr>
                <a:t>Placed into lower priority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812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041" y="91081"/>
            <a:ext cx="7807680" cy="432000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MLFQ Implementation</a:t>
            </a:r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2636641" y="890281"/>
            <a:ext cx="1604160" cy="1375200"/>
            <a:chOff x="1831" y="618"/>
            <a:chExt cx="1114" cy="955"/>
          </a:xfrm>
        </p:grpSpPr>
        <p:sp>
          <p:nvSpPr>
            <p:cNvPr id="54300" name="AutoShape 3"/>
            <p:cNvSpPr>
              <a:spLocks noChangeArrowheads="1"/>
            </p:cNvSpPr>
            <p:nvPr/>
          </p:nvSpPr>
          <p:spPr bwMode="auto">
            <a:xfrm>
              <a:off x="1831" y="618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4301" name="Group 4"/>
            <p:cNvGrpSpPr>
              <a:grpSpLocks/>
            </p:cNvGrpSpPr>
            <p:nvPr/>
          </p:nvGrpSpPr>
          <p:grpSpPr bwMode="auto">
            <a:xfrm>
              <a:off x="1940" y="1013"/>
              <a:ext cx="892" cy="467"/>
              <a:chOff x="1940" y="1013"/>
              <a:chExt cx="892" cy="467"/>
            </a:xfrm>
          </p:grpSpPr>
          <p:sp>
            <p:nvSpPr>
              <p:cNvPr id="54303" name="AutoShape 5"/>
              <p:cNvSpPr>
                <a:spLocks noChangeArrowheads="1"/>
              </p:cNvSpPr>
              <p:nvPr/>
            </p:nvSpPr>
            <p:spPr bwMode="auto">
              <a:xfrm>
                <a:off x="1940" y="1013"/>
                <a:ext cx="893" cy="195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4304" name="AutoShape 6"/>
              <p:cNvSpPr>
                <a:spLocks noChangeArrowheads="1"/>
              </p:cNvSpPr>
              <p:nvPr/>
            </p:nvSpPr>
            <p:spPr bwMode="auto">
              <a:xfrm>
                <a:off x="1940" y="1289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4302" name="Text Box 7"/>
            <p:cNvSpPr txBox="1">
              <a:spLocks noChangeArrowheads="1"/>
            </p:cNvSpPr>
            <p:nvPr/>
          </p:nvSpPr>
          <p:spPr bwMode="auto">
            <a:xfrm>
              <a:off x="1901" y="648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4391, T2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sp>
        <p:nvSpPr>
          <p:cNvPr id="54275" name="Text Box 8"/>
          <p:cNvSpPr txBox="1">
            <a:spLocks noChangeArrowheads="1"/>
          </p:cNvSpPr>
          <p:nvPr/>
        </p:nvSpPr>
        <p:spPr bwMode="auto">
          <a:xfrm>
            <a:off x="545761" y="146052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High prio</a:t>
            </a:r>
          </a:p>
        </p:txBody>
      </p:sp>
      <p:cxnSp>
        <p:nvCxnSpPr>
          <p:cNvPr id="54276" name="AutoShape 9"/>
          <p:cNvCxnSpPr>
            <a:cxnSpLocks noChangeShapeType="1"/>
            <a:stCxn id="54275" idx="3"/>
          </p:cNvCxnSpPr>
          <p:nvPr/>
        </p:nvCxnSpPr>
        <p:spPr bwMode="auto">
          <a:xfrm flipV="1">
            <a:off x="1998721" y="1581480"/>
            <a:ext cx="637920" cy="4032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277" name="Group 10"/>
          <p:cNvGrpSpPr>
            <a:grpSpLocks/>
          </p:cNvGrpSpPr>
          <p:nvPr/>
        </p:nvGrpSpPr>
        <p:grpSpPr bwMode="auto">
          <a:xfrm>
            <a:off x="2636641" y="2533321"/>
            <a:ext cx="1604160" cy="1375200"/>
            <a:chOff x="1831" y="1759"/>
            <a:chExt cx="1114" cy="955"/>
          </a:xfrm>
        </p:grpSpPr>
        <p:sp>
          <p:nvSpPr>
            <p:cNvPr id="54295" name="AutoShape 11"/>
            <p:cNvSpPr>
              <a:spLocks noChangeArrowheads="1"/>
            </p:cNvSpPr>
            <p:nvPr/>
          </p:nvSpPr>
          <p:spPr bwMode="auto">
            <a:xfrm>
              <a:off x="1831" y="1759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4296" name="Group 12"/>
            <p:cNvGrpSpPr>
              <a:grpSpLocks/>
            </p:cNvGrpSpPr>
            <p:nvPr/>
          </p:nvGrpSpPr>
          <p:grpSpPr bwMode="auto">
            <a:xfrm>
              <a:off x="1940" y="2156"/>
              <a:ext cx="892" cy="464"/>
              <a:chOff x="1940" y="2156"/>
              <a:chExt cx="892" cy="464"/>
            </a:xfrm>
          </p:grpSpPr>
          <p:sp>
            <p:nvSpPr>
              <p:cNvPr id="54298" name="AutoShape 13"/>
              <p:cNvSpPr>
                <a:spLocks noChangeArrowheads="1"/>
              </p:cNvSpPr>
              <p:nvPr/>
            </p:nvSpPr>
            <p:spPr bwMode="auto">
              <a:xfrm>
                <a:off x="1940" y="2156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4299" name="AutoShape 14"/>
              <p:cNvSpPr>
                <a:spLocks noChangeArrowheads="1"/>
              </p:cNvSpPr>
              <p:nvPr/>
            </p:nvSpPr>
            <p:spPr bwMode="auto">
              <a:xfrm>
                <a:off x="1940" y="2428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4297" name="Text Box 15"/>
            <p:cNvSpPr txBox="1">
              <a:spLocks noChangeArrowheads="1"/>
            </p:cNvSpPr>
            <p:nvPr/>
          </p:nvSpPr>
          <p:spPr bwMode="auto">
            <a:xfrm>
              <a:off x="1901" y="1789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3202, T1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sp>
        <p:nvSpPr>
          <p:cNvPr id="54278" name="Text Box 16"/>
          <p:cNvSpPr txBox="1">
            <a:spLocks noChangeArrowheads="1"/>
          </p:cNvSpPr>
          <p:nvPr/>
        </p:nvSpPr>
        <p:spPr bwMode="auto">
          <a:xfrm>
            <a:off x="545761" y="309348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Medium prio</a:t>
            </a:r>
          </a:p>
        </p:txBody>
      </p:sp>
      <p:cxnSp>
        <p:nvCxnSpPr>
          <p:cNvPr id="54279" name="AutoShape 17"/>
          <p:cNvCxnSpPr>
            <a:cxnSpLocks noChangeShapeType="1"/>
            <a:stCxn id="54278" idx="3"/>
          </p:cNvCxnSpPr>
          <p:nvPr/>
        </p:nvCxnSpPr>
        <p:spPr bwMode="auto">
          <a:xfrm flipV="1">
            <a:off x="1998721" y="3221641"/>
            <a:ext cx="637920" cy="3312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0" name="Text Box 18"/>
          <p:cNvSpPr txBox="1">
            <a:spLocks noChangeArrowheads="1"/>
          </p:cNvSpPr>
          <p:nvPr/>
        </p:nvSpPr>
        <p:spPr bwMode="auto">
          <a:xfrm>
            <a:off x="545761" y="472500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Low prio</a:t>
            </a:r>
          </a:p>
        </p:txBody>
      </p:sp>
      <p:cxnSp>
        <p:nvCxnSpPr>
          <p:cNvPr id="54281" name="AutoShape 19"/>
          <p:cNvCxnSpPr>
            <a:cxnSpLocks noChangeShapeType="1"/>
            <a:stCxn id="54280" idx="3"/>
          </p:cNvCxnSpPr>
          <p:nvPr/>
        </p:nvCxnSpPr>
        <p:spPr bwMode="auto">
          <a:xfrm flipV="1">
            <a:off x="1998721" y="4847401"/>
            <a:ext cx="637920" cy="3888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282" name="Group 20"/>
          <p:cNvGrpSpPr>
            <a:grpSpLocks/>
          </p:cNvGrpSpPr>
          <p:nvPr/>
        </p:nvGrpSpPr>
        <p:grpSpPr bwMode="auto">
          <a:xfrm>
            <a:off x="4770721" y="2533321"/>
            <a:ext cx="1604160" cy="1375200"/>
            <a:chOff x="3313" y="1759"/>
            <a:chExt cx="1114" cy="955"/>
          </a:xfrm>
        </p:grpSpPr>
        <p:sp>
          <p:nvSpPr>
            <p:cNvPr id="54290" name="AutoShape 21"/>
            <p:cNvSpPr>
              <a:spLocks noChangeArrowheads="1"/>
            </p:cNvSpPr>
            <p:nvPr/>
          </p:nvSpPr>
          <p:spPr bwMode="auto">
            <a:xfrm>
              <a:off x="3313" y="1759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4291" name="Group 22"/>
            <p:cNvGrpSpPr>
              <a:grpSpLocks/>
            </p:cNvGrpSpPr>
            <p:nvPr/>
          </p:nvGrpSpPr>
          <p:grpSpPr bwMode="auto">
            <a:xfrm>
              <a:off x="3422" y="2156"/>
              <a:ext cx="891" cy="464"/>
              <a:chOff x="3422" y="2156"/>
              <a:chExt cx="891" cy="464"/>
            </a:xfrm>
          </p:grpSpPr>
          <p:sp>
            <p:nvSpPr>
              <p:cNvPr id="54293" name="AutoShape 23"/>
              <p:cNvSpPr>
                <a:spLocks noChangeArrowheads="1"/>
              </p:cNvSpPr>
              <p:nvPr/>
            </p:nvSpPr>
            <p:spPr bwMode="auto">
              <a:xfrm>
                <a:off x="3422" y="2156"/>
                <a:ext cx="892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4294" name="AutoShape 24"/>
              <p:cNvSpPr>
                <a:spLocks noChangeArrowheads="1"/>
              </p:cNvSpPr>
              <p:nvPr/>
            </p:nvSpPr>
            <p:spPr bwMode="auto">
              <a:xfrm>
                <a:off x="3422" y="2428"/>
                <a:ext cx="892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4292" name="Text Box 25"/>
            <p:cNvSpPr txBox="1">
              <a:spLocks noChangeArrowheads="1"/>
            </p:cNvSpPr>
            <p:nvPr/>
          </p:nvSpPr>
          <p:spPr bwMode="auto">
            <a:xfrm>
              <a:off x="3384" y="1789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4277, T0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cxnSp>
        <p:nvCxnSpPr>
          <p:cNvPr id="54283" name="AutoShape 26"/>
          <p:cNvCxnSpPr>
            <a:cxnSpLocks noChangeShapeType="1"/>
          </p:cNvCxnSpPr>
          <p:nvPr/>
        </p:nvCxnSpPr>
        <p:spPr bwMode="auto">
          <a:xfrm>
            <a:off x="4242241" y="3221641"/>
            <a:ext cx="52848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059201" y="724681"/>
            <a:ext cx="2331360" cy="1670400"/>
            <a:chOff x="1430" y="503"/>
            <a:chExt cx="1619" cy="1160"/>
          </a:xfrm>
        </p:grpSpPr>
        <p:sp>
          <p:nvSpPr>
            <p:cNvPr id="54288" name="Oval 28"/>
            <p:cNvSpPr>
              <a:spLocks noChangeArrowheads="1"/>
            </p:cNvSpPr>
            <p:nvPr/>
          </p:nvSpPr>
          <p:spPr bwMode="auto">
            <a:xfrm>
              <a:off x="1739" y="503"/>
              <a:ext cx="1311" cy="1161"/>
            </a:xfrm>
            <a:prstGeom prst="ellipse">
              <a:avLst/>
            </a:prstGeom>
            <a:noFill/>
            <a:ln w="36720">
              <a:solidFill>
                <a:srgbClr val="FF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4289" name="Text Box 29"/>
            <p:cNvSpPr txBox="1">
              <a:spLocks noChangeArrowheads="1"/>
            </p:cNvSpPr>
            <p:nvPr/>
          </p:nvSpPr>
          <p:spPr bwMode="auto">
            <a:xfrm>
              <a:off x="1430" y="679"/>
              <a:ext cx="40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3333"/>
                  </a:solidFill>
                  <a:latin typeface="Calibri" charset="0"/>
                  <a:ea typeface="Calibri" charset="0"/>
                  <a:cs typeface="Calibri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612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041" y="91081"/>
            <a:ext cx="7807680" cy="432000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MLFQ Implementation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5761" y="146052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High prio</a:t>
            </a:r>
          </a:p>
        </p:txBody>
      </p:sp>
      <p:cxnSp>
        <p:nvCxnSpPr>
          <p:cNvPr id="56323" name="AutoShape 3"/>
          <p:cNvCxnSpPr>
            <a:cxnSpLocks noChangeShapeType="1"/>
            <a:stCxn id="56322" idx="3"/>
          </p:cNvCxnSpPr>
          <p:nvPr/>
        </p:nvCxnSpPr>
        <p:spPr bwMode="auto">
          <a:xfrm flipV="1">
            <a:off x="1998721" y="1581480"/>
            <a:ext cx="637920" cy="4032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2636641" y="2533321"/>
            <a:ext cx="1604160" cy="1375200"/>
            <a:chOff x="1831" y="1759"/>
            <a:chExt cx="1114" cy="955"/>
          </a:xfrm>
        </p:grpSpPr>
        <p:sp>
          <p:nvSpPr>
            <p:cNvPr id="56349" name="AutoShape 5"/>
            <p:cNvSpPr>
              <a:spLocks noChangeArrowheads="1"/>
            </p:cNvSpPr>
            <p:nvPr/>
          </p:nvSpPr>
          <p:spPr bwMode="auto">
            <a:xfrm>
              <a:off x="1831" y="1759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6350" name="Group 6"/>
            <p:cNvGrpSpPr>
              <a:grpSpLocks/>
            </p:cNvGrpSpPr>
            <p:nvPr/>
          </p:nvGrpSpPr>
          <p:grpSpPr bwMode="auto">
            <a:xfrm>
              <a:off x="1940" y="2156"/>
              <a:ext cx="892" cy="464"/>
              <a:chOff x="1940" y="2156"/>
              <a:chExt cx="892" cy="464"/>
            </a:xfrm>
          </p:grpSpPr>
          <p:sp>
            <p:nvSpPr>
              <p:cNvPr id="56352" name="AutoShape 7"/>
              <p:cNvSpPr>
                <a:spLocks noChangeArrowheads="1"/>
              </p:cNvSpPr>
              <p:nvPr/>
            </p:nvSpPr>
            <p:spPr bwMode="auto">
              <a:xfrm>
                <a:off x="1940" y="2156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6353" name="AutoShape 8"/>
              <p:cNvSpPr>
                <a:spLocks noChangeArrowheads="1"/>
              </p:cNvSpPr>
              <p:nvPr/>
            </p:nvSpPr>
            <p:spPr bwMode="auto">
              <a:xfrm>
                <a:off x="1940" y="2428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6351" name="Text Box 9"/>
            <p:cNvSpPr txBox="1">
              <a:spLocks noChangeArrowheads="1"/>
            </p:cNvSpPr>
            <p:nvPr/>
          </p:nvSpPr>
          <p:spPr bwMode="auto">
            <a:xfrm>
              <a:off x="1901" y="1789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3202, T1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sp>
        <p:nvSpPr>
          <p:cNvPr id="56325" name="Text Box 10"/>
          <p:cNvSpPr txBox="1">
            <a:spLocks noChangeArrowheads="1"/>
          </p:cNvSpPr>
          <p:nvPr/>
        </p:nvSpPr>
        <p:spPr bwMode="auto">
          <a:xfrm>
            <a:off x="545761" y="309348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Medium prio</a:t>
            </a:r>
          </a:p>
        </p:txBody>
      </p:sp>
      <p:cxnSp>
        <p:nvCxnSpPr>
          <p:cNvPr id="56326" name="AutoShape 11"/>
          <p:cNvCxnSpPr>
            <a:cxnSpLocks noChangeShapeType="1"/>
            <a:stCxn id="56325" idx="3"/>
          </p:cNvCxnSpPr>
          <p:nvPr/>
        </p:nvCxnSpPr>
        <p:spPr bwMode="auto">
          <a:xfrm flipV="1">
            <a:off x="1998721" y="3221641"/>
            <a:ext cx="637920" cy="3312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7" name="Text Box 12"/>
          <p:cNvSpPr txBox="1">
            <a:spLocks noChangeArrowheads="1"/>
          </p:cNvSpPr>
          <p:nvPr/>
        </p:nvSpPr>
        <p:spPr bwMode="auto">
          <a:xfrm>
            <a:off x="545761" y="472500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Low prio</a:t>
            </a:r>
          </a:p>
        </p:txBody>
      </p:sp>
      <p:cxnSp>
        <p:nvCxnSpPr>
          <p:cNvPr id="56328" name="AutoShape 13"/>
          <p:cNvCxnSpPr>
            <a:cxnSpLocks noChangeShapeType="1"/>
            <a:stCxn id="56327" idx="3"/>
          </p:cNvCxnSpPr>
          <p:nvPr/>
        </p:nvCxnSpPr>
        <p:spPr bwMode="auto">
          <a:xfrm flipV="1">
            <a:off x="1998721" y="4847401"/>
            <a:ext cx="637920" cy="3888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6329" name="Group 14"/>
          <p:cNvGrpSpPr>
            <a:grpSpLocks/>
          </p:cNvGrpSpPr>
          <p:nvPr/>
        </p:nvGrpSpPr>
        <p:grpSpPr bwMode="auto">
          <a:xfrm>
            <a:off x="4770721" y="2533321"/>
            <a:ext cx="1604160" cy="1375200"/>
            <a:chOff x="3313" y="1759"/>
            <a:chExt cx="1114" cy="955"/>
          </a:xfrm>
        </p:grpSpPr>
        <p:sp>
          <p:nvSpPr>
            <p:cNvPr id="56344" name="AutoShape 15"/>
            <p:cNvSpPr>
              <a:spLocks noChangeArrowheads="1"/>
            </p:cNvSpPr>
            <p:nvPr/>
          </p:nvSpPr>
          <p:spPr bwMode="auto">
            <a:xfrm>
              <a:off x="3313" y="1759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6345" name="Group 16"/>
            <p:cNvGrpSpPr>
              <a:grpSpLocks/>
            </p:cNvGrpSpPr>
            <p:nvPr/>
          </p:nvGrpSpPr>
          <p:grpSpPr bwMode="auto">
            <a:xfrm>
              <a:off x="3422" y="2156"/>
              <a:ext cx="891" cy="464"/>
              <a:chOff x="3422" y="2156"/>
              <a:chExt cx="891" cy="464"/>
            </a:xfrm>
          </p:grpSpPr>
          <p:sp>
            <p:nvSpPr>
              <p:cNvPr id="56347" name="AutoShape 17"/>
              <p:cNvSpPr>
                <a:spLocks noChangeArrowheads="1"/>
              </p:cNvSpPr>
              <p:nvPr/>
            </p:nvSpPr>
            <p:spPr bwMode="auto">
              <a:xfrm>
                <a:off x="3422" y="2156"/>
                <a:ext cx="892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6348" name="AutoShape 18"/>
              <p:cNvSpPr>
                <a:spLocks noChangeArrowheads="1"/>
              </p:cNvSpPr>
              <p:nvPr/>
            </p:nvSpPr>
            <p:spPr bwMode="auto">
              <a:xfrm>
                <a:off x="3422" y="2428"/>
                <a:ext cx="892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6346" name="Text Box 19"/>
            <p:cNvSpPr txBox="1">
              <a:spLocks noChangeArrowheads="1"/>
            </p:cNvSpPr>
            <p:nvPr/>
          </p:nvSpPr>
          <p:spPr bwMode="auto">
            <a:xfrm>
              <a:off x="3384" y="1789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4277, T0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cxnSp>
        <p:nvCxnSpPr>
          <p:cNvPr id="56330" name="AutoShape 20"/>
          <p:cNvCxnSpPr>
            <a:cxnSpLocks noChangeShapeType="1"/>
          </p:cNvCxnSpPr>
          <p:nvPr/>
        </p:nvCxnSpPr>
        <p:spPr bwMode="auto">
          <a:xfrm>
            <a:off x="4242241" y="3221641"/>
            <a:ext cx="52848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21"/>
          <p:cNvCxnSpPr>
            <a:cxnSpLocks noChangeShapeType="1"/>
          </p:cNvCxnSpPr>
          <p:nvPr/>
        </p:nvCxnSpPr>
        <p:spPr bwMode="auto">
          <a:xfrm>
            <a:off x="4248000" y="3223081"/>
            <a:ext cx="52416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402241" y="2183400"/>
            <a:ext cx="2109600" cy="1710720"/>
            <a:chOff x="4446" y="1516"/>
            <a:chExt cx="1465" cy="1188"/>
          </a:xfrm>
        </p:grpSpPr>
        <p:grpSp>
          <p:nvGrpSpPr>
            <p:cNvPr id="56336" name="Group 23"/>
            <p:cNvGrpSpPr>
              <a:grpSpLocks/>
            </p:cNvGrpSpPr>
            <p:nvPr/>
          </p:nvGrpSpPr>
          <p:grpSpPr bwMode="auto">
            <a:xfrm>
              <a:off x="4797" y="1749"/>
              <a:ext cx="1114" cy="955"/>
              <a:chOff x="4797" y="1749"/>
              <a:chExt cx="1114" cy="955"/>
            </a:xfrm>
          </p:grpSpPr>
          <p:sp>
            <p:nvSpPr>
              <p:cNvPr id="56339" name="AutoShape 24"/>
              <p:cNvSpPr>
                <a:spLocks noChangeArrowheads="1"/>
              </p:cNvSpPr>
              <p:nvPr/>
            </p:nvSpPr>
            <p:spPr bwMode="auto">
              <a:xfrm>
                <a:off x="4797" y="1749"/>
                <a:ext cx="1115" cy="956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56340" name="Group 25"/>
              <p:cNvGrpSpPr>
                <a:grpSpLocks/>
              </p:cNvGrpSpPr>
              <p:nvPr/>
            </p:nvGrpSpPr>
            <p:grpSpPr bwMode="auto">
              <a:xfrm>
                <a:off x="4906" y="2146"/>
                <a:ext cx="892" cy="464"/>
                <a:chOff x="4906" y="2146"/>
                <a:chExt cx="892" cy="464"/>
              </a:xfrm>
            </p:grpSpPr>
            <p:sp>
              <p:nvSpPr>
                <p:cNvPr id="56342" name="AutoShape 26"/>
                <p:cNvSpPr>
                  <a:spLocks noChangeArrowheads="1"/>
                </p:cNvSpPr>
                <p:nvPr/>
              </p:nvSpPr>
              <p:spPr bwMode="auto">
                <a:xfrm>
                  <a:off x="4906" y="2146"/>
                  <a:ext cx="893" cy="193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56343" name="AutoShape 27"/>
                <p:cNvSpPr>
                  <a:spLocks noChangeArrowheads="1"/>
                </p:cNvSpPr>
                <p:nvPr/>
              </p:nvSpPr>
              <p:spPr bwMode="auto">
                <a:xfrm>
                  <a:off x="4906" y="2418"/>
                  <a:ext cx="893" cy="193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56341" name="Text Box 28"/>
              <p:cNvSpPr txBox="1">
                <a:spLocks noChangeArrowheads="1"/>
              </p:cNvSpPr>
              <p:nvPr/>
            </p:nvSpPr>
            <p:spPr bwMode="auto">
              <a:xfrm>
                <a:off x="4867" y="1779"/>
                <a:ext cx="990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PID 4391, T2</a:t>
                </a:r>
              </a:p>
              <a:p>
                <a:pPr algn="ctr" eaLnBrk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cxnSp>
          <p:nvCxnSpPr>
            <p:cNvPr id="56337" name="AutoShape 29"/>
            <p:cNvCxnSpPr>
              <a:cxnSpLocks noChangeShapeType="1"/>
            </p:cNvCxnSpPr>
            <p:nvPr/>
          </p:nvCxnSpPr>
          <p:spPr bwMode="auto">
            <a:xfrm>
              <a:off x="4446" y="2226"/>
              <a:ext cx="364" cy="1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8" name="Text Box 30"/>
            <p:cNvSpPr txBox="1">
              <a:spLocks noChangeArrowheads="1"/>
            </p:cNvSpPr>
            <p:nvPr/>
          </p:nvSpPr>
          <p:spPr bwMode="auto">
            <a:xfrm>
              <a:off x="4890" y="1516"/>
              <a:ext cx="85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solidFill>
                    <a:srgbClr val="FF3333"/>
                  </a:solidFill>
                  <a:latin typeface="Calibri" charset="0"/>
                  <a:ea typeface="Calibri" charset="0"/>
                  <a:cs typeface="Calibri" charset="0"/>
                </a:rPr>
                <a:t>Preempted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82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041" y="91081"/>
            <a:ext cx="7807680" cy="432000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MLFQ Implementation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45761" y="146052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High prio</a:t>
            </a:r>
          </a:p>
        </p:txBody>
      </p:sp>
      <p:cxnSp>
        <p:nvCxnSpPr>
          <p:cNvPr id="58371" name="AutoShape 3"/>
          <p:cNvCxnSpPr>
            <a:cxnSpLocks noChangeShapeType="1"/>
            <a:stCxn id="58370" idx="3"/>
          </p:cNvCxnSpPr>
          <p:nvPr/>
        </p:nvCxnSpPr>
        <p:spPr bwMode="auto">
          <a:xfrm flipV="1">
            <a:off x="1998721" y="1581480"/>
            <a:ext cx="637920" cy="4032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2636641" y="2533321"/>
            <a:ext cx="1604160" cy="1375200"/>
            <a:chOff x="1831" y="1759"/>
            <a:chExt cx="1114" cy="955"/>
          </a:xfrm>
        </p:grpSpPr>
        <p:sp>
          <p:nvSpPr>
            <p:cNvPr id="58398" name="AutoShape 5"/>
            <p:cNvSpPr>
              <a:spLocks noChangeArrowheads="1"/>
            </p:cNvSpPr>
            <p:nvPr/>
          </p:nvSpPr>
          <p:spPr bwMode="auto">
            <a:xfrm>
              <a:off x="1831" y="1759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8399" name="Group 6"/>
            <p:cNvGrpSpPr>
              <a:grpSpLocks/>
            </p:cNvGrpSpPr>
            <p:nvPr/>
          </p:nvGrpSpPr>
          <p:grpSpPr bwMode="auto">
            <a:xfrm>
              <a:off x="1940" y="2156"/>
              <a:ext cx="892" cy="464"/>
              <a:chOff x="1940" y="2156"/>
              <a:chExt cx="892" cy="464"/>
            </a:xfrm>
          </p:grpSpPr>
          <p:sp>
            <p:nvSpPr>
              <p:cNvPr id="58401" name="AutoShape 7"/>
              <p:cNvSpPr>
                <a:spLocks noChangeArrowheads="1"/>
              </p:cNvSpPr>
              <p:nvPr/>
            </p:nvSpPr>
            <p:spPr bwMode="auto">
              <a:xfrm>
                <a:off x="1940" y="2156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8402" name="AutoShape 8"/>
              <p:cNvSpPr>
                <a:spLocks noChangeArrowheads="1"/>
              </p:cNvSpPr>
              <p:nvPr/>
            </p:nvSpPr>
            <p:spPr bwMode="auto">
              <a:xfrm>
                <a:off x="1940" y="2428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8400" name="Text Box 9"/>
            <p:cNvSpPr txBox="1">
              <a:spLocks noChangeArrowheads="1"/>
            </p:cNvSpPr>
            <p:nvPr/>
          </p:nvSpPr>
          <p:spPr bwMode="auto">
            <a:xfrm>
              <a:off x="1901" y="1789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3202, T1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545761" y="309348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Medium prio</a:t>
            </a:r>
          </a:p>
        </p:txBody>
      </p:sp>
      <p:cxnSp>
        <p:nvCxnSpPr>
          <p:cNvPr id="58374" name="AutoShape 11"/>
          <p:cNvCxnSpPr>
            <a:cxnSpLocks noChangeShapeType="1"/>
            <a:stCxn id="58373" idx="3"/>
          </p:cNvCxnSpPr>
          <p:nvPr/>
        </p:nvCxnSpPr>
        <p:spPr bwMode="auto">
          <a:xfrm flipV="1">
            <a:off x="1998721" y="3221641"/>
            <a:ext cx="637920" cy="3312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5" name="Text Box 12"/>
          <p:cNvSpPr txBox="1">
            <a:spLocks noChangeArrowheads="1"/>
          </p:cNvSpPr>
          <p:nvPr/>
        </p:nvSpPr>
        <p:spPr bwMode="auto">
          <a:xfrm>
            <a:off x="545761" y="472500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Low prio</a:t>
            </a:r>
          </a:p>
        </p:txBody>
      </p:sp>
      <p:cxnSp>
        <p:nvCxnSpPr>
          <p:cNvPr id="58376" name="AutoShape 13"/>
          <p:cNvCxnSpPr>
            <a:cxnSpLocks noChangeShapeType="1"/>
            <a:stCxn id="58375" idx="3"/>
          </p:cNvCxnSpPr>
          <p:nvPr/>
        </p:nvCxnSpPr>
        <p:spPr bwMode="auto">
          <a:xfrm flipV="1">
            <a:off x="1998721" y="4847401"/>
            <a:ext cx="637920" cy="3888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8377" name="Group 14"/>
          <p:cNvGrpSpPr>
            <a:grpSpLocks/>
          </p:cNvGrpSpPr>
          <p:nvPr/>
        </p:nvGrpSpPr>
        <p:grpSpPr bwMode="auto">
          <a:xfrm>
            <a:off x="4770721" y="2533321"/>
            <a:ext cx="1604160" cy="1375200"/>
            <a:chOff x="3313" y="1759"/>
            <a:chExt cx="1114" cy="955"/>
          </a:xfrm>
        </p:grpSpPr>
        <p:sp>
          <p:nvSpPr>
            <p:cNvPr id="58393" name="AutoShape 15"/>
            <p:cNvSpPr>
              <a:spLocks noChangeArrowheads="1"/>
            </p:cNvSpPr>
            <p:nvPr/>
          </p:nvSpPr>
          <p:spPr bwMode="auto">
            <a:xfrm>
              <a:off x="3313" y="1759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8394" name="Group 16"/>
            <p:cNvGrpSpPr>
              <a:grpSpLocks/>
            </p:cNvGrpSpPr>
            <p:nvPr/>
          </p:nvGrpSpPr>
          <p:grpSpPr bwMode="auto">
            <a:xfrm>
              <a:off x="3422" y="2156"/>
              <a:ext cx="891" cy="464"/>
              <a:chOff x="3422" y="2156"/>
              <a:chExt cx="891" cy="464"/>
            </a:xfrm>
          </p:grpSpPr>
          <p:sp>
            <p:nvSpPr>
              <p:cNvPr id="58396" name="AutoShape 17"/>
              <p:cNvSpPr>
                <a:spLocks noChangeArrowheads="1"/>
              </p:cNvSpPr>
              <p:nvPr/>
            </p:nvSpPr>
            <p:spPr bwMode="auto">
              <a:xfrm>
                <a:off x="3422" y="2156"/>
                <a:ext cx="892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8397" name="AutoShape 18"/>
              <p:cNvSpPr>
                <a:spLocks noChangeArrowheads="1"/>
              </p:cNvSpPr>
              <p:nvPr/>
            </p:nvSpPr>
            <p:spPr bwMode="auto">
              <a:xfrm>
                <a:off x="3422" y="2428"/>
                <a:ext cx="892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8395" name="Text Box 19"/>
            <p:cNvSpPr txBox="1">
              <a:spLocks noChangeArrowheads="1"/>
            </p:cNvSpPr>
            <p:nvPr/>
          </p:nvSpPr>
          <p:spPr bwMode="auto">
            <a:xfrm>
              <a:off x="3384" y="1789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4277, T0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cxnSp>
        <p:nvCxnSpPr>
          <p:cNvPr id="58378" name="AutoShape 20"/>
          <p:cNvCxnSpPr>
            <a:cxnSpLocks noChangeShapeType="1"/>
          </p:cNvCxnSpPr>
          <p:nvPr/>
        </p:nvCxnSpPr>
        <p:spPr bwMode="auto">
          <a:xfrm>
            <a:off x="4242241" y="3221641"/>
            <a:ext cx="52848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8379" name="Group 21"/>
          <p:cNvGrpSpPr>
            <a:grpSpLocks/>
          </p:cNvGrpSpPr>
          <p:nvPr/>
        </p:nvGrpSpPr>
        <p:grpSpPr bwMode="auto">
          <a:xfrm>
            <a:off x="6907681" y="2518921"/>
            <a:ext cx="1604160" cy="1375200"/>
            <a:chOff x="4797" y="1749"/>
            <a:chExt cx="1114" cy="955"/>
          </a:xfrm>
        </p:grpSpPr>
        <p:sp>
          <p:nvSpPr>
            <p:cNvPr id="58388" name="AutoShape 22"/>
            <p:cNvSpPr>
              <a:spLocks noChangeArrowheads="1"/>
            </p:cNvSpPr>
            <p:nvPr/>
          </p:nvSpPr>
          <p:spPr bwMode="auto">
            <a:xfrm>
              <a:off x="4797" y="1749"/>
              <a:ext cx="1115" cy="956"/>
            </a:xfrm>
            <a:prstGeom prst="roundRect">
              <a:avLst>
                <a:gd name="adj" fmla="val 10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58389" name="Group 23"/>
            <p:cNvGrpSpPr>
              <a:grpSpLocks/>
            </p:cNvGrpSpPr>
            <p:nvPr/>
          </p:nvGrpSpPr>
          <p:grpSpPr bwMode="auto">
            <a:xfrm>
              <a:off x="4906" y="2146"/>
              <a:ext cx="892" cy="464"/>
              <a:chOff x="4906" y="2146"/>
              <a:chExt cx="892" cy="464"/>
            </a:xfrm>
          </p:grpSpPr>
          <p:sp>
            <p:nvSpPr>
              <p:cNvPr id="58391" name="AutoShape 24"/>
              <p:cNvSpPr>
                <a:spLocks noChangeArrowheads="1"/>
              </p:cNvSpPr>
              <p:nvPr/>
            </p:nvSpPr>
            <p:spPr bwMode="auto">
              <a:xfrm>
                <a:off x="4906" y="2146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PC</a:t>
                </a:r>
              </a:p>
            </p:txBody>
          </p:sp>
          <p:sp>
            <p:nvSpPr>
              <p:cNvPr id="58392" name="AutoShape 25"/>
              <p:cNvSpPr>
                <a:spLocks noChangeArrowheads="1"/>
              </p:cNvSpPr>
              <p:nvPr/>
            </p:nvSpPr>
            <p:spPr bwMode="auto">
              <a:xfrm>
                <a:off x="4906" y="2418"/>
                <a:ext cx="893" cy="193"/>
              </a:xfrm>
              <a:prstGeom prst="roundRect">
                <a:avLst>
                  <a:gd name="adj" fmla="val 514"/>
                </a:avLst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1638" tIns="40819" rIns="81638" bIns="40819" anchor="ctr" anchorCtr="1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Registers</a:t>
                </a:r>
              </a:p>
            </p:txBody>
          </p:sp>
        </p:grpSp>
        <p:sp>
          <p:nvSpPr>
            <p:cNvPr id="58390" name="Text Box 26"/>
            <p:cNvSpPr txBox="1">
              <a:spLocks noChangeArrowheads="1"/>
            </p:cNvSpPr>
            <p:nvPr/>
          </p:nvSpPr>
          <p:spPr bwMode="auto">
            <a:xfrm>
              <a:off x="4867" y="1779"/>
              <a:ext cx="9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4391, T2</a:t>
              </a:r>
            </a:p>
            <a:p>
              <a:pPr algn="ctr" eaLnBrk="1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State: Ready</a:t>
              </a:r>
            </a:p>
          </p:txBody>
        </p:sp>
      </p:grpSp>
      <p:cxnSp>
        <p:nvCxnSpPr>
          <p:cNvPr id="58380" name="AutoShape 27"/>
          <p:cNvCxnSpPr>
            <a:cxnSpLocks noChangeShapeType="1"/>
          </p:cNvCxnSpPr>
          <p:nvPr/>
        </p:nvCxnSpPr>
        <p:spPr bwMode="auto">
          <a:xfrm>
            <a:off x="6402240" y="3205801"/>
            <a:ext cx="52416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28"/>
          <p:cNvCxnSpPr>
            <a:cxnSpLocks noChangeShapeType="1"/>
          </p:cNvCxnSpPr>
          <p:nvPr/>
        </p:nvCxnSpPr>
        <p:spPr bwMode="auto">
          <a:xfrm>
            <a:off x="4248000" y="3223081"/>
            <a:ext cx="524160" cy="144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059201" y="2390760"/>
            <a:ext cx="2331360" cy="1670400"/>
            <a:chOff x="1430" y="1660"/>
            <a:chExt cx="1619" cy="1160"/>
          </a:xfrm>
        </p:grpSpPr>
        <p:sp>
          <p:nvSpPr>
            <p:cNvPr id="58386" name="Oval 30"/>
            <p:cNvSpPr>
              <a:spLocks noChangeArrowheads="1"/>
            </p:cNvSpPr>
            <p:nvPr/>
          </p:nvSpPr>
          <p:spPr bwMode="auto">
            <a:xfrm>
              <a:off x="1739" y="1660"/>
              <a:ext cx="1311" cy="1161"/>
            </a:xfrm>
            <a:prstGeom prst="ellipse">
              <a:avLst/>
            </a:prstGeom>
            <a:noFill/>
            <a:ln w="36720">
              <a:solidFill>
                <a:srgbClr val="FF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8387" name="Text Box 31"/>
            <p:cNvSpPr txBox="1">
              <a:spLocks noChangeArrowheads="1"/>
            </p:cNvSpPr>
            <p:nvPr/>
          </p:nvSpPr>
          <p:spPr bwMode="auto">
            <a:xfrm>
              <a:off x="1430" y="1836"/>
              <a:ext cx="40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3333"/>
                  </a:solidFill>
                  <a:latin typeface="Calibri" charset="0"/>
                  <a:ea typeface="Calibri" charset="0"/>
                  <a:cs typeface="Calibri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494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041" y="91081"/>
            <a:ext cx="7807680" cy="432000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MLFQ Implementation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45761" y="146052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High prio</a:t>
            </a:r>
          </a:p>
        </p:txBody>
      </p:sp>
      <p:cxnSp>
        <p:nvCxnSpPr>
          <p:cNvPr id="60419" name="AutoShape 3"/>
          <p:cNvCxnSpPr>
            <a:cxnSpLocks noChangeShapeType="1"/>
            <a:stCxn id="60418" idx="3"/>
          </p:cNvCxnSpPr>
          <p:nvPr/>
        </p:nvCxnSpPr>
        <p:spPr bwMode="auto">
          <a:xfrm flipV="1">
            <a:off x="1998721" y="1581480"/>
            <a:ext cx="637920" cy="4032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45761" y="309348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Medium prio</a:t>
            </a:r>
          </a:p>
        </p:txBody>
      </p:sp>
      <p:cxnSp>
        <p:nvCxnSpPr>
          <p:cNvPr id="60421" name="AutoShape 5"/>
          <p:cNvCxnSpPr>
            <a:cxnSpLocks noChangeShapeType="1"/>
            <a:stCxn id="60420" idx="3"/>
          </p:cNvCxnSpPr>
          <p:nvPr/>
        </p:nvCxnSpPr>
        <p:spPr bwMode="auto">
          <a:xfrm flipV="1">
            <a:off x="1998721" y="3223081"/>
            <a:ext cx="637920" cy="3168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45761" y="4725001"/>
            <a:ext cx="145296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>
                <a:solidFill>
                  <a:srgbClr val="6B4794"/>
                </a:solidFill>
                <a:latin typeface="Calibri" charset="0"/>
                <a:ea typeface="Calibri" charset="0"/>
                <a:cs typeface="Calibri" charset="0"/>
              </a:rPr>
              <a:t>Low prio</a:t>
            </a:r>
          </a:p>
        </p:txBody>
      </p:sp>
      <p:cxnSp>
        <p:nvCxnSpPr>
          <p:cNvPr id="60423" name="AutoShape 7"/>
          <p:cNvCxnSpPr>
            <a:cxnSpLocks noChangeShapeType="1"/>
            <a:stCxn id="60422" idx="3"/>
          </p:cNvCxnSpPr>
          <p:nvPr/>
        </p:nvCxnSpPr>
        <p:spPr bwMode="auto">
          <a:xfrm flipV="1">
            <a:off x="1998721" y="4847401"/>
            <a:ext cx="637920" cy="38880"/>
          </a:xfrm>
          <a:prstGeom prst="straightConnector1">
            <a:avLst/>
          </a:prstGeom>
          <a:noFill/>
          <a:ln w="9360">
            <a:solidFill>
              <a:srgbClr val="6B479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0424" name="Group 8"/>
          <p:cNvGrpSpPr>
            <a:grpSpLocks/>
          </p:cNvGrpSpPr>
          <p:nvPr/>
        </p:nvGrpSpPr>
        <p:grpSpPr bwMode="auto">
          <a:xfrm>
            <a:off x="2635201" y="2518921"/>
            <a:ext cx="3741120" cy="1389600"/>
            <a:chOff x="1830" y="1749"/>
            <a:chExt cx="2598" cy="965"/>
          </a:xfrm>
        </p:grpSpPr>
        <p:grpSp>
          <p:nvGrpSpPr>
            <p:cNvPr id="60436" name="Group 9"/>
            <p:cNvGrpSpPr>
              <a:grpSpLocks/>
            </p:cNvGrpSpPr>
            <p:nvPr/>
          </p:nvGrpSpPr>
          <p:grpSpPr bwMode="auto">
            <a:xfrm>
              <a:off x="1830" y="1759"/>
              <a:ext cx="1114" cy="955"/>
              <a:chOff x="1830" y="1759"/>
              <a:chExt cx="1114" cy="955"/>
            </a:xfrm>
          </p:grpSpPr>
          <p:sp>
            <p:nvSpPr>
              <p:cNvPr id="60444" name="AutoShape 10"/>
              <p:cNvSpPr>
                <a:spLocks noChangeArrowheads="1"/>
              </p:cNvSpPr>
              <p:nvPr/>
            </p:nvSpPr>
            <p:spPr bwMode="auto">
              <a:xfrm>
                <a:off x="1830" y="1759"/>
                <a:ext cx="1115" cy="956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60445" name="Group 11"/>
              <p:cNvGrpSpPr>
                <a:grpSpLocks/>
              </p:cNvGrpSpPr>
              <p:nvPr/>
            </p:nvGrpSpPr>
            <p:grpSpPr bwMode="auto">
              <a:xfrm>
                <a:off x="1940" y="2156"/>
                <a:ext cx="892" cy="464"/>
                <a:chOff x="1940" y="2156"/>
                <a:chExt cx="892" cy="464"/>
              </a:xfrm>
            </p:grpSpPr>
            <p:sp>
              <p:nvSpPr>
                <p:cNvPr id="60447" name="AutoShape 12"/>
                <p:cNvSpPr>
                  <a:spLocks noChangeArrowheads="1"/>
                </p:cNvSpPr>
                <p:nvPr/>
              </p:nvSpPr>
              <p:spPr bwMode="auto">
                <a:xfrm>
                  <a:off x="1940" y="2156"/>
                  <a:ext cx="893" cy="193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60448" name="AutoShape 13"/>
                <p:cNvSpPr>
                  <a:spLocks noChangeArrowheads="1"/>
                </p:cNvSpPr>
                <p:nvPr/>
              </p:nvSpPr>
              <p:spPr bwMode="auto">
                <a:xfrm>
                  <a:off x="1940" y="2428"/>
                  <a:ext cx="893" cy="193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60446" name="Text Box 14"/>
              <p:cNvSpPr txBox="1">
                <a:spLocks noChangeArrowheads="1"/>
              </p:cNvSpPr>
              <p:nvPr/>
            </p:nvSpPr>
            <p:spPr bwMode="auto">
              <a:xfrm>
                <a:off x="1901" y="1789"/>
                <a:ext cx="990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PID 4277, T0</a:t>
                </a:r>
              </a:p>
              <a:p>
                <a:pPr algn="ctr" eaLnBrk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grpSp>
          <p:nvGrpSpPr>
            <p:cNvPr id="60437" name="Group 15"/>
            <p:cNvGrpSpPr>
              <a:grpSpLocks/>
            </p:cNvGrpSpPr>
            <p:nvPr/>
          </p:nvGrpSpPr>
          <p:grpSpPr bwMode="auto">
            <a:xfrm>
              <a:off x="3314" y="1749"/>
              <a:ext cx="1114" cy="955"/>
              <a:chOff x="3314" y="1749"/>
              <a:chExt cx="1114" cy="955"/>
            </a:xfrm>
          </p:grpSpPr>
          <p:sp>
            <p:nvSpPr>
              <p:cNvPr id="60439" name="AutoShape 16"/>
              <p:cNvSpPr>
                <a:spLocks noChangeArrowheads="1"/>
              </p:cNvSpPr>
              <p:nvPr/>
            </p:nvSpPr>
            <p:spPr bwMode="auto">
              <a:xfrm>
                <a:off x="3314" y="1749"/>
                <a:ext cx="1115" cy="956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60440" name="Group 17"/>
              <p:cNvGrpSpPr>
                <a:grpSpLocks/>
              </p:cNvGrpSpPr>
              <p:nvPr/>
            </p:nvGrpSpPr>
            <p:grpSpPr bwMode="auto">
              <a:xfrm>
                <a:off x="3423" y="2146"/>
                <a:ext cx="892" cy="464"/>
                <a:chOff x="3423" y="2146"/>
                <a:chExt cx="892" cy="464"/>
              </a:xfrm>
            </p:grpSpPr>
            <p:sp>
              <p:nvSpPr>
                <p:cNvPr id="60442" name="AutoShape 18"/>
                <p:cNvSpPr>
                  <a:spLocks noChangeArrowheads="1"/>
                </p:cNvSpPr>
                <p:nvPr/>
              </p:nvSpPr>
              <p:spPr bwMode="auto">
                <a:xfrm>
                  <a:off x="3423" y="2146"/>
                  <a:ext cx="893" cy="193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604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424" y="2418"/>
                  <a:ext cx="892" cy="193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60441" name="Text Box 20"/>
              <p:cNvSpPr txBox="1">
                <a:spLocks noChangeArrowheads="1"/>
              </p:cNvSpPr>
              <p:nvPr/>
            </p:nvSpPr>
            <p:spPr bwMode="auto">
              <a:xfrm>
                <a:off x="3385" y="1779"/>
                <a:ext cx="990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PID 4391, T2</a:t>
                </a:r>
              </a:p>
              <a:p>
                <a:pPr algn="ctr" eaLnBrk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cxnSp>
          <p:nvCxnSpPr>
            <p:cNvPr id="60438" name="AutoShape 21"/>
            <p:cNvCxnSpPr>
              <a:cxnSpLocks noChangeShapeType="1"/>
            </p:cNvCxnSpPr>
            <p:nvPr/>
          </p:nvCxnSpPr>
          <p:spPr bwMode="auto">
            <a:xfrm>
              <a:off x="2963" y="2226"/>
              <a:ext cx="364" cy="1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636641" y="864360"/>
            <a:ext cx="4682880" cy="1388160"/>
            <a:chOff x="1831" y="600"/>
            <a:chExt cx="3252" cy="964"/>
          </a:xfrm>
        </p:grpSpPr>
        <p:grpSp>
          <p:nvGrpSpPr>
            <p:cNvPr id="60429" name="Group 23"/>
            <p:cNvGrpSpPr>
              <a:grpSpLocks/>
            </p:cNvGrpSpPr>
            <p:nvPr/>
          </p:nvGrpSpPr>
          <p:grpSpPr bwMode="auto">
            <a:xfrm>
              <a:off x="1831" y="609"/>
              <a:ext cx="1114" cy="955"/>
              <a:chOff x="1831" y="609"/>
              <a:chExt cx="1114" cy="955"/>
            </a:xfrm>
          </p:grpSpPr>
          <p:sp>
            <p:nvSpPr>
              <p:cNvPr id="60431" name="AutoShape 24"/>
              <p:cNvSpPr>
                <a:spLocks noChangeArrowheads="1"/>
              </p:cNvSpPr>
              <p:nvPr/>
            </p:nvSpPr>
            <p:spPr bwMode="auto">
              <a:xfrm>
                <a:off x="1831" y="609"/>
                <a:ext cx="1115" cy="956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60432" name="Group 25"/>
              <p:cNvGrpSpPr>
                <a:grpSpLocks/>
              </p:cNvGrpSpPr>
              <p:nvPr/>
            </p:nvGrpSpPr>
            <p:grpSpPr bwMode="auto">
              <a:xfrm>
                <a:off x="1940" y="1006"/>
                <a:ext cx="892" cy="464"/>
                <a:chOff x="1940" y="1006"/>
                <a:chExt cx="892" cy="464"/>
              </a:xfrm>
            </p:grpSpPr>
            <p:sp>
              <p:nvSpPr>
                <p:cNvPr id="60434" name="AutoShape 26"/>
                <p:cNvSpPr>
                  <a:spLocks noChangeArrowheads="1"/>
                </p:cNvSpPr>
                <p:nvPr/>
              </p:nvSpPr>
              <p:spPr bwMode="auto">
                <a:xfrm>
                  <a:off x="1940" y="1006"/>
                  <a:ext cx="893" cy="193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60435" name="AutoShape 27"/>
                <p:cNvSpPr>
                  <a:spLocks noChangeArrowheads="1"/>
                </p:cNvSpPr>
                <p:nvPr/>
              </p:nvSpPr>
              <p:spPr bwMode="auto">
                <a:xfrm>
                  <a:off x="1940" y="1278"/>
                  <a:ext cx="893" cy="194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60433" name="Text Box 28"/>
              <p:cNvSpPr txBox="1">
                <a:spLocks noChangeArrowheads="1"/>
              </p:cNvSpPr>
              <p:nvPr/>
            </p:nvSpPr>
            <p:spPr bwMode="auto">
              <a:xfrm>
                <a:off x="1901" y="639"/>
                <a:ext cx="990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PID 3202, T1</a:t>
                </a:r>
              </a:p>
              <a:p>
                <a:pPr algn="ctr" eaLnBrk="1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sp>
          <p:nvSpPr>
            <p:cNvPr id="60430" name="Text Box 29"/>
            <p:cNvSpPr txBox="1">
              <a:spLocks noChangeArrowheads="1"/>
            </p:cNvSpPr>
            <p:nvPr/>
          </p:nvSpPr>
          <p:spPr bwMode="auto">
            <a:xfrm>
              <a:off x="3031" y="600"/>
              <a:ext cx="2053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solidFill>
                    <a:srgbClr val="FF3333"/>
                  </a:solidFill>
                  <a:latin typeface="Calibri" charset="0"/>
                  <a:ea typeface="Calibri" charset="0"/>
                  <a:cs typeface="Calibri" charset="0"/>
                </a:rPr>
                <a:t>Runs with short CPU burst (blocks on I/O)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31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40" y="1362600"/>
            <a:ext cx="7739170" cy="49708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A problem that may occur in priority scheduling systems!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A </a:t>
            </a:r>
            <a:r>
              <a:rPr lang="en-US" dirty="0"/>
              <a:t>high priority </a:t>
            </a:r>
            <a:r>
              <a:rPr lang="en-US" dirty="0" smtClean="0"/>
              <a:t>process</a:t>
            </a:r>
            <a:r>
              <a:rPr lang="en-US" dirty="0"/>
              <a:t> </a:t>
            </a:r>
            <a:r>
              <a:rPr lang="en-US" dirty="0" smtClean="0"/>
              <a:t>is indirectly</a:t>
            </a:r>
            <a:r>
              <a:rPr lang="en-US" dirty="0"/>
              <a:t> </a:t>
            </a:r>
            <a:r>
              <a:rPr lang="en-US" dirty="0" smtClean="0"/>
              <a:t>”preempted”</a:t>
            </a:r>
            <a:r>
              <a:rPr lang="en-US" dirty="0"/>
              <a:t> by a lower priority task effectively "inverting" the relative priorities of the two tasks.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It happened on the Mars rover Sojourner!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721" y="5810761"/>
            <a:ext cx="8277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hlinkClick r:id="rId2"/>
              </a:rPr>
              <a:t>http://www.drdobbs.com/jvm/what-is-priority-inversion-and-how-do-yo/230600008</a:t>
            </a:r>
            <a:endParaRPr lang="en-US" sz="1400" dirty="0"/>
          </a:p>
          <a:p>
            <a:pPr>
              <a:defRPr/>
            </a:pPr>
            <a:r>
              <a:rPr lang="en-US" sz="1400" dirty="0">
                <a:hlinkClick r:id="rId3"/>
              </a:rPr>
              <a:t>https://users.cs.duke.edu/~carla/mars.html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6506095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Priority inversion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137920" y="3492707"/>
            <a:ext cx="1239521" cy="421920"/>
          </a:xfrm>
          <a:prstGeom prst="roundRect">
            <a:avLst>
              <a:gd name="adj" fmla="val 333"/>
            </a:avLst>
          </a:prstGeom>
          <a:solidFill>
            <a:srgbClr val="63080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3688080" y="3072919"/>
            <a:ext cx="1666239" cy="421920"/>
          </a:xfrm>
          <a:prstGeom prst="roundRect">
            <a:avLst>
              <a:gd name="adj" fmla="val 333"/>
            </a:avLst>
          </a:prstGeom>
          <a:solidFill>
            <a:srgbClr val="C01A0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2362241" y="2653131"/>
            <a:ext cx="1325839" cy="42192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5354318" y="3518201"/>
            <a:ext cx="660401" cy="421920"/>
          </a:xfrm>
          <a:prstGeom prst="roundRect">
            <a:avLst>
              <a:gd name="adj" fmla="val 333"/>
            </a:avLst>
          </a:prstGeom>
          <a:solidFill>
            <a:srgbClr val="63080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7650481" y="2644923"/>
            <a:ext cx="1325839" cy="42192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077" y="4081173"/>
            <a:ext cx="126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 acquires a lock for resource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5779" y="1462982"/>
            <a:ext cx="140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A blocks on  resource 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3385" y="4113430"/>
            <a:ext cx="98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 releases 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6638" y="4232773"/>
            <a:ext cx="99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latin typeface="Calibri" pitchFamily="34" charset="0"/>
              </a:rPr>
              <a:t>B runs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90381" y="1703511"/>
            <a:ext cx="177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  <a:r>
              <a:rPr lang="en-US" sz="1800" dirty="0" smtClean="0">
                <a:latin typeface="Calibri" pitchFamily="34" charset="0"/>
              </a:rPr>
              <a:t> acquires lock for resource R and runs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6014719" y="3103587"/>
            <a:ext cx="970241" cy="421920"/>
          </a:xfrm>
          <a:prstGeom prst="roundRect">
            <a:avLst>
              <a:gd name="adj" fmla="val 333"/>
            </a:avLst>
          </a:prstGeom>
          <a:solidFill>
            <a:srgbClr val="C01A0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984960" y="3543879"/>
            <a:ext cx="660401" cy="421920"/>
          </a:xfrm>
          <a:prstGeom prst="roundRect">
            <a:avLst>
              <a:gd name="adj" fmla="val 333"/>
            </a:avLst>
          </a:prstGeom>
          <a:solidFill>
            <a:srgbClr val="63080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5" y="2622452"/>
            <a:ext cx="8959623" cy="491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smtClean="0">
                <a:solidFill>
                  <a:srgbClr val="FF0000"/>
                </a:solidFill>
                <a:latin typeface="Calibri" pitchFamily="34" charset="0"/>
              </a:rPr>
              <a:t>High</a:t>
            </a:r>
            <a:endParaRPr 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697" y="3083151"/>
            <a:ext cx="8959623" cy="42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Medium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615" y="3514516"/>
            <a:ext cx="8946706" cy="42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630801"/>
                </a:solidFill>
                <a:latin typeface="Calibri" pitchFamily="34" charset="0"/>
              </a:rPr>
              <a:t>Low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6676" y="4357849"/>
            <a:ext cx="99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</a:rPr>
              <a:t> runs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68019" y="4373797"/>
            <a:ext cx="99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latin typeface="Calibri" pitchFamily="34" charset="0"/>
              </a:rPr>
              <a:t>B runs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88079" y="2165176"/>
            <a:ext cx="3954523" cy="3129479"/>
          </a:xfrm>
          <a:prstGeom prst="rect">
            <a:avLst/>
          </a:prstGeom>
          <a:solidFill>
            <a:schemeClr val="bg2">
              <a:lumMod val="75000"/>
              <a:alpha val="24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987228" y="5444073"/>
            <a:ext cx="296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 ”seems to” have a higher priority than A! 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Hence priority inversion!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385320" y="2483512"/>
            <a:ext cx="7619" cy="100919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3684420" y="1947986"/>
            <a:ext cx="7600" cy="74498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592837" y="1287488"/>
            <a:ext cx="140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A gets in the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eady queue and preempts 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1184" y="4136438"/>
            <a:ext cx="141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 gets in the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eady queue but waits for 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3187444" y="3492160"/>
            <a:ext cx="0" cy="7266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3702510" y="3512078"/>
            <a:ext cx="0" cy="7266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337705" y="2335728"/>
            <a:ext cx="7600" cy="74498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72059" y="1345081"/>
            <a:ext cx="85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latin typeface="Calibri" pitchFamily="34" charset="0"/>
              </a:rPr>
              <a:t>B gets </a:t>
            </a:r>
            <a:r>
              <a:rPr lang="en-US" sz="1800" dirty="0" smtClean="0">
                <a:latin typeface="Calibri" pitchFamily="34" charset="0"/>
              </a:rPr>
              <a:t>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I/O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2607" y="1358400"/>
            <a:ext cx="1388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B’s I/O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nds and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p</a:t>
            </a:r>
            <a:r>
              <a:rPr lang="en-US" sz="1800" dirty="0" smtClean="0">
                <a:latin typeface="Calibri" pitchFamily="34" charset="0"/>
              </a:rPr>
              <a:t>reempts C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6007119" y="2310209"/>
            <a:ext cx="7600" cy="74498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631152" y="1333595"/>
            <a:ext cx="85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latin typeface="Calibri" pitchFamily="34" charset="0"/>
              </a:rPr>
              <a:t>B gets </a:t>
            </a:r>
            <a:r>
              <a:rPr lang="en-US" sz="1800" dirty="0" smtClean="0">
                <a:latin typeface="Calibri" pitchFamily="34" charset="0"/>
              </a:rPr>
              <a:t>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I/O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967675" y="2347250"/>
            <a:ext cx="7600" cy="74498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81674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Scheduler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The </a:t>
            </a:r>
            <a:r>
              <a:rPr lang="en-GB" altLang="en-US" i="1" dirty="0">
                <a:solidFill>
                  <a:srgbClr val="993333"/>
                </a:solidFill>
              </a:rPr>
              <a:t>scheduler</a:t>
            </a:r>
            <a:r>
              <a:rPr lang="en-GB" altLang="en-US" dirty="0"/>
              <a:t> is the OS component that determines which thread to run next on the CPU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The scheduler operates on the ready queue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Why does it not deal with the waiting thread queues?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When does the scheduler run?</a:t>
            </a:r>
          </a:p>
          <a:p>
            <a:pPr lvl="1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35050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Solution: Priority inheritance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94721" y="5810761"/>
            <a:ext cx="8277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hlinkClick r:id="rId3"/>
              </a:rPr>
              <a:t>http://www.drdobbs.com/jvm/what-is-priority-inversion-and-how-do-yo/230600008</a:t>
            </a:r>
            <a:endParaRPr lang="en-US" sz="1400" dirty="0"/>
          </a:p>
          <a:p>
            <a:pPr>
              <a:defRPr/>
            </a:pPr>
            <a:r>
              <a:rPr lang="en-US" sz="1400" dirty="0">
                <a:hlinkClick r:id="rId4"/>
              </a:rPr>
              <a:t>https://users.cs.duke.edu/~carla/mars.html</a:t>
            </a:r>
            <a:endParaRPr lang="en-US" sz="1400" dirty="0"/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137920" y="2801049"/>
            <a:ext cx="1239521" cy="421920"/>
          </a:xfrm>
          <a:prstGeom prst="roundRect">
            <a:avLst>
              <a:gd name="adj" fmla="val 333"/>
            </a:avLst>
          </a:prstGeom>
          <a:solidFill>
            <a:srgbClr val="63080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2362241" y="1961473"/>
            <a:ext cx="1325839" cy="42192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3690599" y="2825639"/>
            <a:ext cx="1303750" cy="448502"/>
          </a:xfrm>
          <a:prstGeom prst="roundRect">
            <a:avLst>
              <a:gd name="adj" fmla="val 333"/>
            </a:avLst>
          </a:prstGeom>
          <a:solidFill>
            <a:srgbClr val="63080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5004566" y="1957464"/>
            <a:ext cx="1325839" cy="42192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1638" tIns="40819" rIns="81638" bIns="40819" anchor="ctr" anchorCtr="1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633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endParaRPr lang="en-GB" altLang="en-US" sz="16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077" y="3389515"/>
            <a:ext cx="126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 acquires a lock for resource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7719" y="1278018"/>
            <a:ext cx="140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A blocks on  resource 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6259" y="3422265"/>
            <a:ext cx="147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 runs with </a:t>
            </a:r>
            <a:r>
              <a:rPr lang="en-US" sz="1800" smtClean="0">
                <a:latin typeface="Calibri" pitchFamily="34" charset="0"/>
              </a:rPr>
              <a:t>A’s priority and </a:t>
            </a:r>
            <a:r>
              <a:rPr lang="en-US" sz="1800" dirty="0" smtClean="0">
                <a:latin typeface="Calibri" pitchFamily="34" charset="0"/>
              </a:rPr>
              <a:t>releases 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1522" y="1104556"/>
            <a:ext cx="177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  <a:r>
              <a:rPr lang="en-US" sz="1800" dirty="0" smtClean="0">
                <a:latin typeface="Calibri" pitchFamily="34" charset="0"/>
              </a:rPr>
              <a:t> acquires lock for resource R and runs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455" y="1930794"/>
            <a:ext cx="1498449" cy="4443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smtClean="0">
                <a:solidFill>
                  <a:srgbClr val="FF0000"/>
                </a:solidFill>
                <a:latin typeface="Calibri" pitchFamily="34" charset="0"/>
              </a:rPr>
              <a:t>High</a:t>
            </a:r>
            <a:endParaRPr 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697" y="2391494"/>
            <a:ext cx="1118465" cy="351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Medium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615" y="2822858"/>
            <a:ext cx="1105547" cy="4582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630801"/>
                </a:solidFill>
                <a:latin typeface="Calibri" pitchFamily="34" charset="0"/>
              </a:rPr>
              <a:t>Low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5998" y="4752415"/>
            <a:ext cx="466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 “inherits” A’s priority!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Hence priority inheritance!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377441" y="1924349"/>
            <a:ext cx="15498" cy="8767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719682" y="1930794"/>
            <a:ext cx="0" cy="845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1255716" y="1034134"/>
            <a:ext cx="167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 gets in the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ready queue and preempts C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51935" y="1967688"/>
            <a:ext cx="1342414" cy="2589840"/>
          </a:xfrm>
          <a:prstGeom prst="rect">
            <a:avLst/>
          </a:prstGeom>
          <a:solidFill>
            <a:schemeClr val="bg2">
              <a:lumMod val="75000"/>
              <a:alpha val="24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419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Lottery Scheduling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A kind of </a:t>
            </a:r>
            <a:r>
              <a:rPr lang="en-GB" altLang="en-US" i="1" dirty="0">
                <a:solidFill>
                  <a:srgbClr val="993333"/>
                </a:solidFill>
              </a:rPr>
              <a:t>randomized</a:t>
            </a:r>
            <a:r>
              <a:rPr lang="en-GB" altLang="en-US" dirty="0"/>
              <a:t> priority scheduling scheme!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Give each thread some number of </a:t>
            </a:r>
            <a:r>
              <a:rPr lang="ja-JP" altLang="en-GB" dirty="0"/>
              <a:t>“</a:t>
            </a:r>
            <a:r>
              <a:rPr lang="en-GB" altLang="ja-JP" dirty="0"/>
              <a:t>tickets</a:t>
            </a:r>
            <a:r>
              <a:rPr lang="ja-JP" altLang="en-GB" dirty="0"/>
              <a:t>”</a:t>
            </a:r>
            <a:endParaRPr lang="en-GB" altLang="ja-JP" dirty="0"/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The more tickets a thread has, the higher its priority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On each scheduling interval: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Pick a random number between 1 and total # of tickets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Scheduling the job holding the ticket with this number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How does this avoid starvation?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Even low priority threads have a small chance of running!</a:t>
            </a:r>
          </a:p>
          <a:p>
            <a:pPr marL="0" indent="0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6451200" y="1018441"/>
            <a:ext cx="2603520" cy="2603520"/>
          </a:xfrm>
          <a:prstGeom prst="roundRect">
            <a:avLst>
              <a:gd name="adj" fmla="val 5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11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Lottery scheduling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29396" y="1486325"/>
            <a:ext cx="6871680" cy="5034240"/>
            <a:chOff x="768960" y="881641"/>
            <a:chExt cx="6871680" cy="5034240"/>
          </a:xfrm>
        </p:grpSpPr>
        <p:sp>
          <p:nvSpPr>
            <p:cNvPr id="44034" name="Text Box 2"/>
            <p:cNvSpPr txBox="1">
              <a:spLocks noChangeArrowheads="1"/>
            </p:cNvSpPr>
            <p:nvPr/>
          </p:nvSpPr>
          <p:spPr bwMode="auto">
            <a:xfrm>
              <a:off x="2619361" y="900361"/>
              <a:ext cx="681120" cy="31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Job A</a:t>
              </a:r>
            </a:p>
          </p:txBody>
        </p:sp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2466721" y="1250281"/>
              <a:ext cx="792000" cy="646560"/>
            </a:xfrm>
            <a:prstGeom prst="flowChartMultidocumen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1638" tIns="40819" rIns="81638" bIns="40819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2177" dirty="0" smtClean="0">
                  <a:latin typeface="Calibri" charset="0"/>
                  <a:ea typeface="Calibri" charset="0"/>
                  <a:cs typeface="Calibri" charset="0"/>
                </a:rPr>
                <a:t>0-30</a:t>
              </a:r>
              <a:endParaRPr lang="en-GB" altLang="en-US" sz="2177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4158721" y="881641"/>
              <a:ext cx="694080" cy="31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Job B</a:t>
              </a:r>
            </a:p>
          </p:txBody>
        </p:sp>
        <p:sp>
          <p:nvSpPr>
            <p:cNvPr id="44037" name="AutoShape 5"/>
            <p:cNvSpPr>
              <a:spLocks noChangeArrowheads="1"/>
            </p:cNvSpPr>
            <p:nvPr/>
          </p:nvSpPr>
          <p:spPr bwMode="auto">
            <a:xfrm>
              <a:off x="4006081" y="1231561"/>
              <a:ext cx="792000" cy="646560"/>
            </a:xfrm>
            <a:prstGeom prst="flowChartMultidocumen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1638" tIns="40819" rIns="81638" bIns="40819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2177" dirty="0" smtClean="0">
                  <a:latin typeface="Calibri" charset="0"/>
                  <a:ea typeface="Calibri" charset="0"/>
                  <a:cs typeface="Calibri" charset="0"/>
                </a:rPr>
                <a:t>30-40</a:t>
              </a:r>
              <a:endParaRPr lang="en-GB" altLang="en-US" sz="2177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5647681" y="881641"/>
              <a:ext cx="704160" cy="31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Job C</a:t>
              </a: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5496481" y="1231561"/>
              <a:ext cx="792000" cy="646560"/>
            </a:xfrm>
            <a:prstGeom prst="flowChartMultidocumen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1638" tIns="40819" rIns="81638" bIns="40819" anchor="ctr"/>
            <a:lstStyle>
              <a:lvl1pPr>
                <a:lnSpc>
                  <a:spcPct val="68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100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1pPr>
              <a:lvl2pPr marL="742950" indent="-28575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2pPr>
              <a:lvl3pPr marL="11430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</a:defRPr>
              </a:lvl3pPr>
              <a:lvl4pPr marL="1600200" indent="-228600">
                <a:spcAft>
                  <a:spcPts val="575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4pPr>
              <a:lvl5pPr marL="2057400" indent="-228600"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10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</a:defRPr>
              </a:lvl9pPr>
            </a:lstStyle>
            <a:p>
              <a:pPr algn="ctr" eaLnBrk="1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en-GB" altLang="en-US" sz="2177" dirty="0" smtClean="0">
                  <a:latin typeface="Calibri" charset="0"/>
                  <a:ea typeface="Calibri" charset="0"/>
                  <a:cs typeface="Calibri" charset="0"/>
                </a:rPr>
                <a:t>40-99</a:t>
              </a:r>
              <a:endParaRPr lang="en-GB" altLang="en-US" sz="2177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768961" y="2395081"/>
              <a:ext cx="3672000" cy="482400"/>
              <a:chOff x="534" y="1663"/>
              <a:chExt cx="2550" cy="335"/>
            </a:xfrm>
          </p:grpSpPr>
          <p:sp>
            <p:nvSpPr>
              <p:cNvPr id="44071" name="Text Box 9"/>
              <p:cNvSpPr txBox="1">
                <a:spLocks noChangeArrowheads="1"/>
              </p:cNvSpPr>
              <p:nvPr/>
            </p:nvSpPr>
            <p:spPr bwMode="auto">
              <a:xfrm>
                <a:off x="534" y="1717"/>
                <a:ext cx="657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latin typeface="Calibri" charset="0"/>
                    <a:ea typeface="Calibri" charset="0"/>
                    <a:cs typeface="Calibri" charset="0"/>
                  </a:rPr>
                  <a:t>Round 1</a:t>
                </a:r>
              </a:p>
            </p:txBody>
          </p:sp>
          <p:sp>
            <p:nvSpPr>
              <p:cNvPr id="44072" name="AutoShape 10"/>
              <p:cNvSpPr>
                <a:spLocks noChangeArrowheads="1"/>
              </p:cNvSpPr>
              <p:nvPr/>
            </p:nvSpPr>
            <p:spPr bwMode="auto">
              <a:xfrm>
                <a:off x="1244" y="1684"/>
                <a:ext cx="427" cy="315"/>
              </a:xfrm>
              <a:prstGeom prst="flowChartDocument">
                <a:avLst/>
              </a:prstGeom>
              <a:solidFill>
                <a:srgbClr val="CC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81638" tIns="40819" rIns="81638" bIns="40819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2177">
                    <a:latin typeface="Calibri" charset="0"/>
                    <a:ea typeface="Calibri" charset="0"/>
                    <a:cs typeface="Calibri" charset="0"/>
                  </a:rPr>
                  <a:t>26</a:t>
                </a:r>
              </a:p>
            </p:txBody>
          </p:sp>
          <p:grpSp>
            <p:nvGrpSpPr>
              <p:cNvPr id="44073" name="Group 11"/>
              <p:cNvGrpSpPr>
                <a:grpSpLocks/>
              </p:cNvGrpSpPr>
              <p:nvPr/>
            </p:nvGrpSpPr>
            <p:grpSpPr bwMode="auto">
              <a:xfrm>
                <a:off x="1874" y="1663"/>
                <a:ext cx="1210" cy="289"/>
                <a:chOff x="1874" y="1663"/>
                <a:chExt cx="1210" cy="289"/>
              </a:xfrm>
            </p:grpSpPr>
            <p:sp>
              <p:nvSpPr>
                <p:cNvPr id="44074" name="AutoShape 12"/>
                <p:cNvSpPr>
                  <a:spLocks noChangeArrowheads="1"/>
                </p:cNvSpPr>
                <p:nvPr/>
              </p:nvSpPr>
              <p:spPr bwMode="auto">
                <a:xfrm>
                  <a:off x="1874" y="1663"/>
                  <a:ext cx="727" cy="290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198A8A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A</a:t>
                  </a:r>
                </a:p>
              </p:txBody>
            </p:sp>
            <p:sp>
              <p:nvSpPr>
                <p:cNvPr id="44075" name="AutoShape 13"/>
                <p:cNvSpPr>
                  <a:spLocks noChangeArrowheads="1"/>
                </p:cNvSpPr>
                <p:nvPr/>
              </p:nvSpPr>
              <p:spPr bwMode="auto">
                <a:xfrm>
                  <a:off x="2599" y="1663"/>
                  <a:ext cx="486" cy="290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99336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i/o</a:t>
                  </a:r>
                </a:p>
              </p:txBody>
            </p:sp>
          </p:grp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768961" y="3155401"/>
              <a:ext cx="4163040" cy="482400"/>
              <a:chOff x="534" y="2191"/>
              <a:chExt cx="2891" cy="335"/>
            </a:xfrm>
          </p:grpSpPr>
          <p:sp>
            <p:nvSpPr>
              <p:cNvPr id="44061" name="Text Box 15"/>
              <p:cNvSpPr txBox="1">
                <a:spLocks noChangeArrowheads="1"/>
              </p:cNvSpPr>
              <p:nvPr/>
            </p:nvSpPr>
            <p:spPr bwMode="auto">
              <a:xfrm>
                <a:off x="534" y="2245"/>
                <a:ext cx="65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latin typeface="Calibri" charset="0"/>
                    <a:ea typeface="Calibri" charset="0"/>
                    <a:cs typeface="Calibri" charset="0"/>
                  </a:rPr>
                  <a:t>Round 2</a:t>
                </a:r>
              </a:p>
            </p:txBody>
          </p:sp>
          <p:sp>
            <p:nvSpPr>
              <p:cNvPr id="44062" name="AutoShape 16"/>
              <p:cNvSpPr>
                <a:spLocks noChangeArrowheads="1"/>
              </p:cNvSpPr>
              <p:nvPr/>
            </p:nvSpPr>
            <p:spPr bwMode="auto">
              <a:xfrm>
                <a:off x="1244" y="2212"/>
                <a:ext cx="427" cy="314"/>
              </a:xfrm>
              <a:prstGeom prst="flowChartDocument">
                <a:avLst/>
              </a:prstGeom>
              <a:solidFill>
                <a:srgbClr val="CC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81638" tIns="40819" rIns="81638" bIns="40819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2177">
                    <a:latin typeface="Calibri" charset="0"/>
                    <a:ea typeface="Calibri" charset="0"/>
                    <a:cs typeface="Calibri" charset="0"/>
                  </a:rPr>
                  <a:t>65</a:t>
                </a:r>
              </a:p>
            </p:txBody>
          </p:sp>
          <p:grpSp>
            <p:nvGrpSpPr>
              <p:cNvPr id="44063" name="Group 17"/>
              <p:cNvGrpSpPr>
                <a:grpSpLocks/>
              </p:cNvGrpSpPr>
              <p:nvPr/>
            </p:nvGrpSpPr>
            <p:grpSpPr bwMode="auto">
              <a:xfrm>
                <a:off x="2597" y="2191"/>
                <a:ext cx="828" cy="288"/>
                <a:chOff x="2597" y="2191"/>
                <a:chExt cx="828" cy="288"/>
              </a:xfrm>
            </p:grpSpPr>
            <p:sp>
              <p:nvSpPr>
                <p:cNvPr id="44069" name="AutoShape 18"/>
                <p:cNvSpPr>
                  <a:spLocks noChangeArrowheads="1"/>
                </p:cNvSpPr>
                <p:nvPr/>
              </p:nvSpPr>
              <p:spPr bwMode="auto">
                <a:xfrm>
                  <a:off x="2597" y="2191"/>
                  <a:ext cx="346" cy="289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198A8A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C</a:t>
                  </a:r>
                </a:p>
              </p:txBody>
            </p:sp>
            <p:sp>
              <p:nvSpPr>
                <p:cNvPr id="44070" name="AutoShape 19"/>
                <p:cNvSpPr>
                  <a:spLocks noChangeArrowheads="1"/>
                </p:cNvSpPr>
                <p:nvPr/>
              </p:nvSpPr>
              <p:spPr bwMode="auto">
                <a:xfrm>
                  <a:off x="2941" y="2191"/>
                  <a:ext cx="486" cy="289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99336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i/o</a:t>
                  </a:r>
                </a:p>
              </p:txBody>
            </p:sp>
          </p:grpSp>
          <p:sp>
            <p:nvSpPr>
              <p:cNvPr id="44064" name="Text Box 20"/>
              <p:cNvSpPr txBox="1">
                <a:spLocks noChangeArrowheads="1"/>
              </p:cNvSpPr>
              <p:nvPr/>
            </p:nvSpPr>
            <p:spPr bwMode="auto">
              <a:xfrm>
                <a:off x="534" y="2245"/>
                <a:ext cx="65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latin typeface="Calibri" charset="0"/>
                    <a:ea typeface="Calibri" charset="0"/>
                    <a:cs typeface="Calibri" charset="0"/>
                  </a:rPr>
                  <a:t>Round 2</a:t>
                </a:r>
              </a:p>
            </p:txBody>
          </p:sp>
          <p:sp>
            <p:nvSpPr>
              <p:cNvPr id="44065" name="AutoShape 21"/>
              <p:cNvSpPr>
                <a:spLocks noChangeArrowheads="1"/>
              </p:cNvSpPr>
              <p:nvPr/>
            </p:nvSpPr>
            <p:spPr bwMode="auto">
              <a:xfrm>
                <a:off x="1244" y="2213"/>
                <a:ext cx="427" cy="314"/>
              </a:xfrm>
              <a:prstGeom prst="flowChartDocument">
                <a:avLst/>
              </a:prstGeom>
              <a:solidFill>
                <a:srgbClr val="CC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81638" tIns="40819" rIns="81638" bIns="40819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2177">
                    <a:latin typeface="Calibri" charset="0"/>
                    <a:ea typeface="Calibri" charset="0"/>
                    <a:cs typeface="Calibri" charset="0"/>
                  </a:rPr>
                  <a:t>65</a:t>
                </a:r>
              </a:p>
            </p:txBody>
          </p:sp>
          <p:grpSp>
            <p:nvGrpSpPr>
              <p:cNvPr id="44066" name="Group 22"/>
              <p:cNvGrpSpPr>
                <a:grpSpLocks/>
              </p:cNvGrpSpPr>
              <p:nvPr/>
            </p:nvGrpSpPr>
            <p:grpSpPr bwMode="auto">
              <a:xfrm>
                <a:off x="2597" y="2191"/>
                <a:ext cx="828" cy="288"/>
                <a:chOff x="2597" y="2191"/>
                <a:chExt cx="828" cy="288"/>
              </a:xfrm>
            </p:grpSpPr>
            <p:sp>
              <p:nvSpPr>
                <p:cNvPr id="44067" name="AutoShape 23"/>
                <p:cNvSpPr>
                  <a:spLocks noChangeArrowheads="1"/>
                </p:cNvSpPr>
                <p:nvPr/>
              </p:nvSpPr>
              <p:spPr bwMode="auto">
                <a:xfrm>
                  <a:off x="2597" y="2191"/>
                  <a:ext cx="345" cy="289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198A8A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C</a:t>
                  </a:r>
                </a:p>
              </p:txBody>
            </p:sp>
            <p:sp>
              <p:nvSpPr>
                <p:cNvPr id="44068" name="AutoShape 24"/>
                <p:cNvSpPr>
                  <a:spLocks noChangeArrowheads="1"/>
                </p:cNvSpPr>
                <p:nvPr/>
              </p:nvSpPr>
              <p:spPr bwMode="auto">
                <a:xfrm>
                  <a:off x="2941" y="2191"/>
                  <a:ext cx="485" cy="289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99336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i/o</a:t>
                  </a:r>
                </a:p>
              </p:txBody>
            </p: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768960" y="3967561"/>
              <a:ext cx="6871680" cy="450720"/>
              <a:chOff x="534" y="2755"/>
              <a:chExt cx="4772" cy="313"/>
            </a:xfrm>
          </p:grpSpPr>
          <p:sp>
            <p:nvSpPr>
              <p:cNvPr id="44058" name="Text Box 26"/>
              <p:cNvSpPr txBox="1">
                <a:spLocks noChangeArrowheads="1"/>
              </p:cNvSpPr>
              <p:nvPr/>
            </p:nvSpPr>
            <p:spPr bwMode="auto">
              <a:xfrm>
                <a:off x="534" y="2823"/>
                <a:ext cx="65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latin typeface="Calibri" charset="0"/>
                    <a:ea typeface="Calibri" charset="0"/>
                    <a:cs typeface="Calibri" charset="0"/>
                  </a:rPr>
                  <a:t>Round 3</a:t>
                </a:r>
              </a:p>
            </p:txBody>
          </p:sp>
          <p:sp>
            <p:nvSpPr>
              <p:cNvPr id="44059" name="AutoShape 27"/>
              <p:cNvSpPr>
                <a:spLocks noChangeArrowheads="1"/>
              </p:cNvSpPr>
              <p:nvPr/>
            </p:nvSpPr>
            <p:spPr bwMode="auto">
              <a:xfrm>
                <a:off x="1244" y="2755"/>
                <a:ext cx="427" cy="314"/>
              </a:xfrm>
              <a:prstGeom prst="flowChartDocument">
                <a:avLst/>
              </a:prstGeom>
              <a:solidFill>
                <a:srgbClr val="CC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81638" tIns="40819" rIns="81638" bIns="40819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2177">
                    <a:latin typeface="Calibri" charset="0"/>
                    <a:ea typeface="Calibri" charset="0"/>
                    <a:cs typeface="Calibri" charset="0"/>
                  </a:rPr>
                  <a:t>92</a:t>
                </a:r>
              </a:p>
            </p:txBody>
          </p:sp>
          <p:sp>
            <p:nvSpPr>
              <p:cNvPr id="44060" name="Text Box 28"/>
              <p:cNvSpPr txBox="1">
                <a:spLocks noChangeArrowheads="1"/>
              </p:cNvSpPr>
              <p:nvPr/>
            </p:nvSpPr>
            <p:spPr bwMode="auto">
              <a:xfrm>
                <a:off x="2939" y="2824"/>
                <a:ext cx="236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latin typeface="Calibri" charset="0"/>
                    <a:ea typeface="Calibri" charset="0"/>
                    <a:cs typeface="Calibri" charset="0"/>
                  </a:rPr>
                  <a:t>C would win ... but it is still blocked!</a:t>
                </a:r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768961" y="4716361"/>
              <a:ext cx="4946400" cy="492480"/>
              <a:chOff x="534" y="3275"/>
              <a:chExt cx="3435" cy="342"/>
            </a:xfrm>
          </p:grpSpPr>
          <p:sp>
            <p:nvSpPr>
              <p:cNvPr id="44053" name="Text Box 30"/>
              <p:cNvSpPr txBox="1">
                <a:spLocks noChangeArrowheads="1"/>
              </p:cNvSpPr>
              <p:nvPr/>
            </p:nvSpPr>
            <p:spPr bwMode="auto">
              <a:xfrm>
                <a:off x="534" y="3336"/>
                <a:ext cx="65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latin typeface="Calibri" charset="0"/>
                    <a:ea typeface="Calibri" charset="0"/>
                    <a:cs typeface="Calibri" charset="0"/>
                  </a:rPr>
                  <a:t>Round 4</a:t>
                </a:r>
              </a:p>
            </p:txBody>
          </p:sp>
          <p:sp>
            <p:nvSpPr>
              <p:cNvPr id="44054" name="AutoShape 31"/>
              <p:cNvSpPr>
                <a:spLocks noChangeArrowheads="1"/>
              </p:cNvSpPr>
              <p:nvPr/>
            </p:nvSpPr>
            <p:spPr bwMode="auto">
              <a:xfrm>
                <a:off x="1244" y="3304"/>
                <a:ext cx="427" cy="314"/>
              </a:xfrm>
              <a:prstGeom prst="flowChartDocument">
                <a:avLst/>
              </a:prstGeom>
              <a:solidFill>
                <a:srgbClr val="CC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81638" tIns="40819" rIns="81638" bIns="40819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2177">
                    <a:latin typeface="Calibri" charset="0"/>
                    <a:ea typeface="Calibri" charset="0"/>
                    <a:cs typeface="Calibri" charset="0"/>
                  </a:rPr>
                  <a:t>33</a:t>
                </a:r>
              </a:p>
            </p:txBody>
          </p:sp>
          <p:grpSp>
            <p:nvGrpSpPr>
              <p:cNvPr id="44055" name="Group 32"/>
              <p:cNvGrpSpPr>
                <a:grpSpLocks/>
              </p:cNvGrpSpPr>
              <p:nvPr/>
            </p:nvGrpSpPr>
            <p:grpSpPr bwMode="auto">
              <a:xfrm>
                <a:off x="2975" y="3275"/>
                <a:ext cx="994" cy="288"/>
                <a:chOff x="2975" y="3275"/>
                <a:chExt cx="994" cy="288"/>
              </a:xfrm>
            </p:grpSpPr>
            <p:sp>
              <p:nvSpPr>
                <p:cNvPr id="44056" name="AutoShape 33"/>
                <p:cNvSpPr>
                  <a:spLocks noChangeArrowheads="1"/>
                </p:cNvSpPr>
                <p:nvPr/>
              </p:nvSpPr>
              <p:spPr bwMode="auto">
                <a:xfrm>
                  <a:off x="2975" y="3275"/>
                  <a:ext cx="513" cy="289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198A8A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B</a:t>
                  </a:r>
                </a:p>
              </p:txBody>
            </p:sp>
            <p:sp>
              <p:nvSpPr>
                <p:cNvPr id="44057" name="AutoShape 34"/>
                <p:cNvSpPr>
                  <a:spLocks noChangeArrowheads="1"/>
                </p:cNvSpPr>
                <p:nvPr/>
              </p:nvSpPr>
              <p:spPr bwMode="auto">
                <a:xfrm>
                  <a:off x="3484" y="3275"/>
                  <a:ext cx="486" cy="289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99336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i/o</a:t>
                  </a:r>
                </a:p>
              </p:txBody>
            </p:sp>
          </p:grp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768961" y="5424841"/>
              <a:ext cx="5994720" cy="491040"/>
              <a:chOff x="534" y="3767"/>
              <a:chExt cx="4163" cy="341"/>
            </a:xfrm>
          </p:grpSpPr>
          <p:sp>
            <p:nvSpPr>
              <p:cNvPr id="44048" name="Text Box 36"/>
              <p:cNvSpPr txBox="1">
                <a:spLocks noChangeArrowheads="1"/>
              </p:cNvSpPr>
              <p:nvPr/>
            </p:nvSpPr>
            <p:spPr bwMode="auto">
              <a:xfrm>
                <a:off x="534" y="3827"/>
                <a:ext cx="65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1633">
                    <a:latin typeface="Calibri" charset="0"/>
                    <a:ea typeface="Calibri" charset="0"/>
                    <a:cs typeface="Calibri" charset="0"/>
                  </a:rPr>
                  <a:t>Round 5</a:t>
                </a:r>
              </a:p>
            </p:txBody>
          </p:sp>
          <p:sp>
            <p:nvSpPr>
              <p:cNvPr id="44049" name="AutoShape 37"/>
              <p:cNvSpPr>
                <a:spLocks noChangeArrowheads="1"/>
              </p:cNvSpPr>
              <p:nvPr/>
            </p:nvSpPr>
            <p:spPr bwMode="auto">
              <a:xfrm>
                <a:off x="1244" y="3795"/>
                <a:ext cx="427" cy="314"/>
              </a:xfrm>
              <a:prstGeom prst="flowChartDocument">
                <a:avLst/>
              </a:prstGeom>
              <a:solidFill>
                <a:srgbClr val="CC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81638" tIns="40819" rIns="81638" bIns="40819" anchor="ctr"/>
              <a:lstStyle>
                <a:lvl1pPr>
                  <a:lnSpc>
                    <a:spcPct val="68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1pPr>
                <a:lvl2pPr marL="742950" indent="-28575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2pPr>
                <a:lvl3pPr marL="11430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</a:defRPr>
                </a:lvl3pPr>
                <a:lvl4pPr marL="1600200" indent="-228600">
                  <a:spcAft>
                    <a:spcPts val="575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4pPr>
                <a:lvl5pPr marL="2057400" indent="-228600"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</a:defRPr>
                </a:lvl9pPr>
              </a:lstStyle>
              <a:p>
                <a:pPr algn="ctr" eaLnBrk="1">
                  <a:lnSpc>
                    <a:spcPct val="92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</a:pPr>
                <a:r>
                  <a:rPr lang="en-GB" altLang="en-US" sz="2177">
                    <a:latin typeface="Calibri" charset="0"/>
                    <a:ea typeface="Calibri" charset="0"/>
                    <a:cs typeface="Calibri" charset="0"/>
                  </a:rPr>
                  <a:t>7</a:t>
                </a:r>
              </a:p>
            </p:txBody>
          </p:sp>
          <p:grpSp>
            <p:nvGrpSpPr>
              <p:cNvPr id="44050" name="Group 38"/>
              <p:cNvGrpSpPr>
                <a:grpSpLocks/>
              </p:cNvGrpSpPr>
              <p:nvPr/>
            </p:nvGrpSpPr>
            <p:grpSpPr bwMode="auto">
              <a:xfrm>
                <a:off x="3487" y="3767"/>
                <a:ext cx="1210" cy="288"/>
                <a:chOff x="3487" y="3767"/>
                <a:chExt cx="1210" cy="288"/>
              </a:xfrm>
            </p:grpSpPr>
            <p:sp>
              <p:nvSpPr>
                <p:cNvPr id="44051" name="AutoShape 39"/>
                <p:cNvSpPr>
                  <a:spLocks noChangeArrowheads="1"/>
                </p:cNvSpPr>
                <p:nvPr/>
              </p:nvSpPr>
              <p:spPr bwMode="auto">
                <a:xfrm>
                  <a:off x="3487" y="3767"/>
                  <a:ext cx="727" cy="289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198A8A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A</a:t>
                  </a:r>
                </a:p>
              </p:txBody>
            </p:sp>
            <p:sp>
              <p:nvSpPr>
                <p:cNvPr id="44052" name="AutoShape 40"/>
                <p:cNvSpPr>
                  <a:spLocks noChangeArrowheads="1"/>
                </p:cNvSpPr>
                <p:nvPr/>
              </p:nvSpPr>
              <p:spPr bwMode="auto">
                <a:xfrm>
                  <a:off x="4212" y="3767"/>
                  <a:ext cx="486" cy="289"/>
                </a:xfrm>
                <a:prstGeom prst="roundRect">
                  <a:avLst>
                    <a:gd name="adj" fmla="val 333"/>
                  </a:avLst>
                </a:prstGeom>
                <a:solidFill>
                  <a:srgbClr val="99336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38" tIns="40819" rIns="81638" bIns="40819" anchor="ctr" anchorCtr="1"/>
                <a:lstStyle>
                  <a:lvl1pPr>
                    <a:lnSpc>
                      <a:spcPct val="68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1pPr>
                  <a:lvl2pPr marL="742950" indent="-28575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2pPr>
                  <a:lvl3pPr marL="11430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</a:defRPr>
                  </a:lvl3pPr>
                  <a:lvl4pPr marL="1600200" indent="-228600">
                    <a:spcAft>
                      <a:spcPts val="575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4pPr>
                  <a:lvl5pPr marL="2057400" indent="-228600"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100000"/>
                    <a:buFont typeface="Arial" charset="0"/>
                    <a:buChar char="•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</a:defRPr>
                  </a:lvl9pPr>
                </a:lstStyle>
                <a:p>
                  <a:pPr algn="ctr" ea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</a:pPr>
                  <a:r>
                    <a:rPr lang="en-GB" altLang="en-US" sz="1633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i/o</a:t>
                  </a:r>
                </a:p>
              </p:txBody>
            </p:sp>
          </p:grpSp>
        </p:grpSp>
      </p:grpSp>
      <p:sp>
        <p:nvSpPr>
          <p:cNvPr id="43" name="TextBox 42"/>
          <p:cNvSpPr txBox="1"/>
          <p:nvPr/>
        </p:nvSpPr>
        <p:spPr>
          <a:xfrm>
            <a:off x="2690335" y="2486059"/>
            <a:ext cx="124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latin typeface="Calibri" pitchFamily="34" charset="0"/>
              </a:rPr>
              <a:t>30 tickets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78260" y="2491654"/>
            <a:ext cx="124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latin typeface="Calibri" pitchFamily="34" charset="0"/>
              </a:rPr>
              <a:t>10 </a:t>
            </a:r>
            <a:r>
              <a:rPr lang="en-US" sz="1800" dirty="0" smtClean="0">
                <a:latin typeface="Calibri" pitchFamily="34" charset="0"/>
              </a:rPr>
              <a:t>tickets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28340" y="2467339"/>
            <a:ext cx="124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60 tickets</a:t>
            </a:r>
          </a:p>
        </p:txBody>
      </p:sp>
    </p:spTree>
    <p:extLst>
      <p:ext uri="{BB962C8B-B14F-4D97-AF65-F5344CB8AC3E}">
        <p14:creationId xmlns:p14="http://schemas.microsoft.com/office/powerpoint/2010/main" val="810140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Guaranteed Scheduling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Provide guarantees about </a:t>
            </a:r>
            <a:r>
              <a:rPr lang="en-GB" altLang="en-US" dirty="0">
                <a:solidFill>
                  <a:schemeClr val="accent2"/>
                </a:solidFill>
              </a:rPr>
              <a:t>CPU usage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/>
              <a:t>If </a:t>
            </a:r>
            <a:r>
              <a:rPr lang="en-GB" altLang="en-US" dirty="0"/>
              <a:t>there are N processes, </a:t>
            </a:r>
            <a:r>
              <a:rPr lang="en-GB" altLang="en-US" dirty="0" smtClean="0"/>
              <a:t>then </a:t>
            </a:r>
            <a:r>
              <a:rPr lang="en-GB" altLang="en-US" dirty="0"/>
              <a:t>each should get 1/N of CPU allocation.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How to do it?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/>
              <a:t>For each process</a:t>
            </a:r>
          </a:p>
          <a:p>
            <a:pPr lvl="2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/>
              <a:t>Compute </a:t>
            </a:r>
            <a:r>
              <a:rPr lang="en-GB" altLang="en-US" dirty="0"/>
              <a:t>the ratio of actual CPU time / consumed CPU time.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Pick the one with the lowest ratio.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Ratio of 0.5: process had consumed half of it should have had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Ratio of 2.0: process had consumed twice of it should have had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85045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Fair-share scheduling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W</a:t>
            </a:r>
            <a:r>
              <a:rPr lang="en-GB" altLang="en-US" dirty="0" smtClean="0"/>
              <a:t>e </a:t>
            </a:r>
            <a:r>
              <a:rPr lang="en-GB" altLang="en-US" dirty="0"/>
              <a:t>have assumed that </a:t>
            </a:r>
            <a:r>
              <a:rPr lang="en-GB" altLang="en-US" dirty="0">
                <a:solidFill>
                  <a:schemeClr val="accent2"/>
                </a:solidFill>
              </a:rPr>
              <a:t>each process is of its own</a:t>
            </a:r>
            <a:r>
              <a:rPr lang="en-GB" altLang="en-US" dirty="0"/>
              <a:t>, with no regard who its </a:t>
            </a:r>
            <a:r>
              <a:rPr lang="en-GB" altLang="en-US" dirty="0">
                <a:solidFill>
                  <a:srgbClr val="C00000"/>
                </a:solidFill>
              </a:rPr>
              <a:t>owner</a:t>
            </a:r>
            <a:r>
              <a:rPr lang="en-GB" altLang="en-US" dirty="0"/>
              <a:t> is.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solidFill>
                  <a:schemeClr val="accent2"/>
                </a:solidFill>
              </a:rPr>
              <a:t>CPU </a:t>
            </a:r>
            <a:r>
              <a:rPr lang="en-GB" altLang="en-US" dirty="0">
                <a:solidFill>
                  <a:schemeClr val="accent2"/>
                </a:solidFill>
              </a:rPr>
              <a:t>allocation</a:t>
            </a:r>
            <a:r>
              <a:rPr lang="en-GB" altLang="en-US" dirty="0"/>
              <a:t> is </a:t>
            </a:r>
            <a:r>
              <a:rPr lang="en-GB" altLang="en-US" dirty="0">
                <a:solidFill>
                  <a:schemeClr val="accent2"/>
                </a:solidFill>
              </a:rPr>
              <a:t>split to the number of processes a user has</a:t>
            </a:r>
            <a:r>
              <a:rPr lang="en-GB" altLang="en-US" dirty="0"/>
              <a:t>.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/>
              <a:t>A user </a:t>
            </a:r>
            <a:r>
              <a:rPr lang="en-GB" altLang="en-US" dirty="0"/>
              <a:t>running a single process would run 10 times as fast, than another user running 10 copies of the same process.  </a:t>
            </a:r>
          </a:p>
        </p:txBody>
      </p:sp>
    </p:spTree>
    <p:extLst>
      <p:ext uri="{BB962C8B-B14F-4D97-AF65-F5344CB8AC3E}">
        <p14:creationId xmlns:p14="http://schemas.microsoft.com/office/powerpoint/2010/main" val="242586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81638" tIns="42452" rIns="81638" bIns="42452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6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Multi-Processor Scheduling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81638" tIns="42452" rIns="81638" bIns="42452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CPU scheduling more complex when </a:t>
            </a:r>
            <a:r>
              <a:rPr lang="en-GB" altLang="en-US">
                <a:solidFill>
                  <a:schemeClr val="accent2"/>
                </a:solidFill>
              </a:rPr>
              <a:t>multiple CPUs </a:t>
            </a:r>
            <a:r>
              <a:rPr lang="en-GB" altLang="en-US"/>
              <a:t>are available</a:t>
            </a:r>
          </a:p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/>
              <a:t>Homogeneous processors</a:t>
            </a:r>
            <a:r>
              <a:rPr lang="en-GB" altLang="en-US"/>
              <a:t> within a multiprocessor system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multiple physical processors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single physical processor providing multiple logical processors</a:t>
            </a:r>
          </a:p>
          <a:p>
            <a:pPr lvl="2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hyperthreading</a:t>
            </a:r>
          </a:p>
          <a:p>
            <a:pPr lvl="2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multiple  cores</a:t>
            </a:r>
          </a:p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8319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defTabSz="829452"/>
            <a:r>
              <a:rPr lang="en-US" altLang="en-US">
                <a:ea typeface="ＭＳ Ｐゴシック" charset="-128"/>
              </a:rPr>
              <a:t>Multiprocessor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2177" dirty="0"/>
              <a:t>On a uniprocessor: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Which thread should be run next?</a:t>
            </a:r>
          </a:p>
          <a:p>
            <a:pPr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2177" dirty="0">
                <a:ea typeface="ＭＳ Ｐゴシック" charset="-128"/>
              </a:rPr>
              <a:t>On a multiprocessor: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Which thread should be run on which CPU next?</a:t>
            </a:r>
          </a:p>
          <a:p>
            <a:pPr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2177" dirty="0">
                <a:ea typeface="ＭＳ Ｐゴシック" charset="-128"/>
              </a:rPr>
              <a:t>What should be the scheduling unit? 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Threads or processes</a:t>
            </a:r>
          </a:p>
          <a:p>
            <a:pPr lvl="2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Recall user-level and kernel-level threads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In some systems all threads are independent, </a:t>
            </a:r>
          </a:p>
          <a:p>
            <a:pPr lvl="2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Independent users start independent processes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in others they come in groups</a:t>
            </a:r>
          </a:p>
          <a:p>
            <a:pPr lvl="2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Make</a:t>
            </a:r>
          </a:p>
          <a:p>
            <a:pPr lvl="2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Originally compiles sequentially</a:t>
            </a:r>
          </a:p>
          <a:p>
            <a:pPr lvl="2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Newer versions starts compilations in parallel</a:t>
            </a:r>
          </a:p>
          <a:p>
            <a:pPr lvl="3">
              <a:lnSpc>
                <a:spcPct val="94000"/>
              </a:lnSpc>
              <a:spcBef>
                <a:spcPts val="544"/>
              </a:spcBef>
              <a:buFont typeface="Wingdings" charset="2"/>
              <a:buChar char=""/>
            </a:pPr>
            <a:r>
              <a:rPr lang="en-GB" altLang="en-US" sz="1633" dirty="0">
                <a:ea typeface="ＭＳ Ｐゴシック" charset="-128"/>
              </a:rPr>
              <a:t>The compilation processes need to be treated as a group and scheduled to maximize performance </a:t>
            </a:r>
          </a:p>
          <a:p>
            <a:pPr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"/>
            </a:pPr>
            <a:endParaRPr lang="en-GB" altLang="en-US" sz="2177" dirty="0">
              <a:ea typeface="ＭＳ Ｐゴシック" charset="-128"/>
            </a:endParaRPr>
          </a:p>
          <a:p>
            <a:endParaRPr lang="tr-TR" dirty="0"/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1431386" y="2312281"/>
            <a:ext cx="8428320" cy="566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2575" indent="-177800"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50888" indent="-180975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254125" indent="-1778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85925" indent="-174625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ts val="544"/>
              </a:spcBef>
              <a:spcAft>
                <a:spcPct val="0"/>
              </a:spcAft>
              <a:buSzTx/>
              <a:buFont typeface="Wingdings" charset="2"/>
              <a:buChar char=""/>
            </a:pPr>
            <a:endParaRPr lang="en-GB" altLang="en-US" sz="2177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52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81638" tIns="42452" rIns="81638" bIns="42452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6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Multi-Processor Scheduling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79111" cy="3225691"/>
          </a:xfrm>
        </p:spPr>
        <p:txBody>
          <a:bodyPr vert="horz" wrap="square" lIns="81638" tIns="42452" rIns="81638" bIns="42452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/>
              <a:t>Asymmetric multiprocessing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sz="1800" dirty="0"/>
              <a:t>A single processor (master) handles all the scheduling with regard to CPU, I/O for all the processors in the system.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sz="1800" dirty="0"/>
              <a:t>Other processors execute only user code.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sz="1800" dirty="0"/>
              <a:t>only one processor accesses the system data structures, alleviating the need for data sharing</a:t>
            </a:r>
          </a:p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dirty="0"/>
              <a:t>Symmetric multiprocessing (SMP)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sz="1800" dirty="0"/>
              <a:t>Two or more identical processors are connected to a single shared main memory. 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sz="1800" dirty="0"/>
              <a:t>Most common multiprocessor systems today use an SMP architecture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altLang="en-US" sz="1800" dirty="0"/>
              <a:t>Each processor does his own self-scheduling. </a:t>
            </a: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81" y="4897528"/>
            <a:ext cx="6922080" cy="165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990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0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Issues with SMP </a:t>
            </a:r>
            <a:r>
              <a:rPr lang="en-GB" altLang="en-US" dirty="0" smtClean="0"/>
              <a:t>scheduling - 1</a:t>
            </a:r>
            <a:endParaRPr lang="en-GB" alt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Processor affinity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Migration of a process from one processor to another is costly</a:t>
            </a:r>
          </a:p>
          <a:p>
            <a:pPr lvl="2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cached data is invalidated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Avoid migration of one process from one processor to another.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>
                <a:solidFill>
                  <a:srgbClr val="C00000"/>
                </a:solidFill>
              </a:rPr>
              <a:t>Hard affinity</a:t>
            </a:r>
            <a:r>
              <a:rPr lang="en-GB" altLang="en-US" dirty="0"/>
              <a:t>: Assign a processor to a particular process and do not allow it to migrate.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>
                <a:solidFill>
                  <a:srgbClr val="C00000"/>
                </a:solidFill>
              </a:rPr>
              <a:t>Soft affinity</a:t>
            </a:r>
            <a:r>
              <a:rPr lang="en-GB" altLang="en-US" dirty="0"/>
              <a:t>: The OS tries to keep a process running on the same processor as much as possible</a:t>
            </a:r>
            <a:r>
              <a:rPr lang="en-GB" altLang="en-US" dirty="0" smtClean="0"/>
              <a:t>.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 smtClean="0">
                <a:hlinkClick r:id="rId3"/>
              </a:rPr>
              <a:t>http://www.linuxjournal.com/article/6799</a:t>
            </a:r>
            <a:r>
              <a:rPr lang="en-GB" altLang="en-US" dirty="0" smtClean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97588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0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Issues with SMP </a:t>
            </a:r>
            <a:r>
              <a:rPr lang="en-GB" altLang="en-US" dirty="0" smtClean="0"/>
              <a:t>scheduling - 2</a:t>
            </a:r>
            <a:endParaRPr lang="en-GB" alt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 smtClean="0"/>
              <a:t>Load </a:t>
            </a:r>
            <a:r>
              <a:rPr lang="en-GB" altLang="en-US" dirty="0"/>
              <a:t>balancing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All processors should keep an eye on their load with respect to the load of other processors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Processes should </a:t>
            </a:r>
            <a:r>
              <a:rPr lang="en-GB" altLang="en-US" dirty="0">
                <a:solidFill>
                  <a:schemeClr val="accent2"/>
                </a:solidFill>
              </a:rPr>
              <a:t>migrate</a:t>
            </a:r>
            <a:r>
              <a:rPr lang="en-GB" altLang="en-US" dirty="0"/>
              <a:t> from loaded processors to idle ones.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>
                <a:solidFill>
                  <a:srgbClr val="C00000"/>
                </a:solidFill>
              </a:rPr>
              <a:t>Push migration</a:t>
            </a:r>
            <a:r>
              <a:rPr lang="en-GB" altLang="en-US" dirty="0"/>
              <a:t>: The busy processor tries to unload some of its processes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>
                <a:solidFill>
                  <a:srgbClr val="C00000"/>
                </a:solidFill>
              </a:rPr>
              <a:t>Pull migration</a:t>
            </a:r>
            <a:r>
              <a:rPr lang="en-GB" altLang="en-US" dirty="0"/>
              <a:t>: The idle process tries to grab processes from other processors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Push and pull migration can run concurrently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Load balancing conflicts with processor affinity.</a:t>
            </a:r>
          </a:p>
          <a:p>
            <a:pPr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Space sharing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GB" altLang="en-US" dirty="0"/>
              <a:t>Try to run threads from the </a:t>
            </a:r>
            <a:r>
              <a:rPr lang="en-GB" altLang="en-US" i="1" dirty="0">
                <a:solidFill>
                  <a:srgbClr val="993333"/>
                </a:solidFill>
              </a:rPr>
              <a:t>same process</a:t>
            </a:r>
            <a:r>
              <a:rPr lang="en-GB" altLang="en-US" dirty="0"/>
              <a:t> on different CPUs </a:t>
            </a:r>
            <a:r>
              <a:rPr lang="en-GB" altLang="en-US" dirty="0" smtClean="0"/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613413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Scheduler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The </a:t>
            </a:r>
            <a:r>
              <a:rPr lang="en-GB" altLang="en-US" dirty="0">
                <a:solidFill>
                  <a:srgbClr val="993333"/>
                </a:solidFill>
              </a:rPr>
              <a:t>scheduler</a:t>
            </a:r>
            <a:r>
              <a:rPr lang="en-GB" altLang="en-US" dirty="0"/>
              <a:t> is the OS component that determines which thread to run next on the CPU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The scheduler operates on the ready queue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Why does it not deal with the waiting thread queues?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When does the scheduler run?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When a thread voluntarily gives up the CPU (yield)</a:t>
            </a:r>
            <a:r>
              <a:rPr lang="en-US" altLang="en-US" dirty="0">
                <a:ea typeface="ＭＳ Ｐゴシック" charset="-128"/>
              </a:rPr>
              <a:t>‏</a:t>
            </a:r>
            <a:endParaRPr lang="en-GB" altLang="en-US" dirty="0"/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When a thread blocks on I/O, timer, etc.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When a thread exits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When a thread is </a:t>
            </a:r>
            <a:r>
              <a:rPr lang="en-GB" altLang="en-US" dirty="0" err="1">
                <a:solidFill>
                  <a:srgbClr val="993333"/>
                </a:solidFill>
              </a:rPr>
              <a:t>preempted</a:t>
            </a:r>
            <a:r>
              <a:rPr lang="en-GB" altLang="en-US" dirty="0">
                <a:solidFill>
                  <a:srgbClr val="993333"/>
                </a:solidFill>
              </a:rPr>
              <a:t> </a:t>
            </a:r>
            <a:r>
              <a:rPr lang="en-GB" altLang="en-US" dirty="0"/>
              <a:t>(e.g., due to timer interrupt)</a:t>
            </a:r>
            <a:r>
              <a:rPr lang="en-US" altLang="en-US" dirty="0">
                <a:ea typeface="ＭＳ Ｐゴシック" charset="-128"/>
              </a:rPr>
              <a:t>‏</a:t>
            </a:r>
            <a:endParaRPr lang="en-GB" altLang="en-US" dirty="0"/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Scheduling can be </a:t>
            </a:r>
            <a:r>
              <a:rPr lang="en-GB" altLang="en-US" dirty="0" err="1">
                <a:solidFill>
                  <a:srgbClr val="993333"/>
                </a:solidFill>
              </a:rPr>
              <a:t>preemptive</a:t>
            </a:r>
            <a:r>
              <a:rPr lang="en-GB" altLang="en-US" dirty="0"/>
              <a:t> or </a:t>
            </a:r>
            <a:r>
              <a:rPr lang="en-GB" altLang="en-US" dirty="0">
                <a:solidFill>
                  <a:srgbClr val="993333"/>
                </a:solidFill>
              </a:rPr>
              <a:t>non-</a:t>
            </a:r>
            <a:r>
              <a:rPr lang="en-GB" altLang="en-US" dirty="0" err="1">
                <a:solidFill>
                  <a:srgbClr val="993333"/>
                </a:solidFill>
              </a:rPr>
              <a:t>preemptive</a:t>
            </a:r>
            <a:endParaRPr lang="en-GB" altLang="en-US" dirty="0">
              <a:solidFill>
                <a:srgbClr val="993333"/>
              </a:solidFill>
            </a:endParaRP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err="1"/>
              <a:t>Preemptive</a:t>
            </a:r>
            <a:r>
              <a:rPr lang="en-GB" altLang="en-US" dirty="0"/>
              <a:t>: Timer interrupt can force context switch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Non-</a:t>
            </a:r>
            <a:r>
              <a:rPr lang="en-GB" altLang="en-US" dirty="0" err="1"/>
              <a:t>preemptive</a:t>
            </a:r>
            <a:r>
              <a:rPr lang="en-GB" altLang="en-US" dirty="0"/>
              <a:t>: Process must yield or block voluntarily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Batch vs. Interactive Scheduling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Batch: Non-</a:t>
            </a:r>
            <a:r>
              <a:rPr lang="en-GB" altLang="en-US" dirty="0" err="1"/>
              <a:t>preemptive</a:t>
            </a:r>
            <a:r>
              <a:rPr lang="en-GB" altLang="en-US" dirty="0"/>
              <a:t> </a:t>
            </a:r>
            <a:r>
              <a:rPr lang="en-GB" altLang="en-US" b="1" dirty="0">
                <a:solidFill>
                  <a:srgbClr val="993333"/>
                </a:solidFill>
              </a:rPr>
              <a:t>and no other jobs run if they block</a:t>
            </a:r>
          </a:p>
          <a:p>
            <a:pPr lvl="1"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Interactive: </a:t>
            </a:r>
            <a:r>
              <a:rPr lang="en-GB" altLang="en-US" dirty="0" err="1"/>
              <a:t>Preemptive</a:t>
            </a:r>
            <a:r>
              <a:rPr lang="en-GB" altLang="en-US" dirty="0"/>
              <a:t> and other jobs do run if they block</a:t>
            </a:r>
          </a:p>
          <a:p>
            <a:pPr>
              <a:lnSpc>
                <a:spcPct val="12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53056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81638" tIns="42452" rIns="81638" bIns="42452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6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Real-Time Scheduling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868808" cy="4972050"/>
          </a:xfrm>
        </p:spPr>
        <p:txBody>
          <a:bodyPr vert="horz" wrap="square" lIns="81638" tIns="42452" rIns="81638" bIns="42452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Hard real-time systems 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/>
              <a:t>System must </a:t>
            </a:r>
            <a:r>
              <a:rPr lang="en-GB" altLang="en-US" b="1" dirty="0" smtClean="0">
                <a:solidFill>
                  <a:srgbClr val="FF0000"/>
                </a:solidFill>
              </a:rPr>
              <a:t>always </a:t>
            </a:r>
            <a:r>
              <a:rPr lang="en-GB" altLang="en-US" dirty="0" smtClean="0"/>
              <a:t>complete </a:t>
            </a:r>
            <a:r>
              <a:rPr lang="en-GB" altLang="en-US" dirty="0"/>
              <a:t>a critical task within a guaranteed amount of time</a:t>
            </a:r>
          </a:p>
          <a:p>
            <a:pPr lvl="2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On-board computer system of a robot 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/>
              <a:t>Designers must describe task requirements</a:t>
            </a:r>
          </a:p>
          <a:p>
            <a:pPr lvl="2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/>
              <a:t>Worst-case execution time of instruction sequences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/>
              <a:t>“Prove” system response time</a:t>
            </a:r>
          </a:p>
        </p:txBody>
      </p:sp>
      <p:pic>
        <p:nvPicPr>
          <p:cNvPr id="78852" name="Picture 8" descr="http://cache.io9.com/assets/resources/2008/03/20040629-MarsroversSpir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61" y="1078921"/>
            <a:ext cx="3628800" cy="2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374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81638" tIns="42452" rIns="81638" bIns="42452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6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Real-Time Scheduling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868808" cy="4972050"/>
          </a:xfrm>
        </p:spPr>
        <p:txBody>
          <a:bodyPr vert="horz" wrap="square" lIns="81638" tIns="42452" rIns="81638" bIns="42452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/>
          </a:p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Soft real-time systems 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requires that critical processes receive priority over less fortunate ones</a:t>
            </a:r>
          </a:p>
        </p:txBody>
      </p:sp>
      <p:pic>
        <p:nvPicPr>
          <p:cNvPr id="78852" name="Picture 8" descr="http://cache.io9.com/assets/resources/2008/03/20040629-MarsroversSpir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61" y="1078921"/>
            <a:ext cx="3628800" cy="2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885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On-line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http://sehitoglu.web.tr/scheddemo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17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defTabSz="829452"/>
            <a:r>
              <a:rPr lang="en-US" altLang="en-US">
                <a:ea typeface="ＭＳ Ｐゴシック" charset="-128"/>
              </a:rPr>
              <a:t>Gang Scheduling (1)</a:t>
            </a:r>
          </a:p>
        </p:txBody>
      </p:sp>
      <p:sp>
        <p:nvSpPr>
          <p:cNvPr id="74753" name="Content Placeholder 1"/>
          <p:cNvSpPr>
            <a:spLocks noGrp="1"/>
          </p:cNvSpPr>
          <p:nvPr>
            <p:ph idx="1"/>
          </p:nvPr>
        </p:nvSpPr>
        <p:spPr/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marL="552968" indent="-552968" defTabSz="829452"/>
            <a:r>
              <a:rPr lang="en-US" altLang="en-US" sz="1814">
                <a:ea typeface="ＭＳ Ｐゴシック" charset="-128"/>
              </a:rPr>
              <a:t>Communication between two threads belonging to thread A that are running out of phase.</a:t>
            </a:r>
          </a:p>
        </p:txBody>
      </p:sp>
      <p:sp>
        <p:nvSpPr>
          <p:cNvPr id="74755" name="Footer Placeholder 3"/>
          <p:cNvSpPr txBox="1">
            <a:spLocks noGrp="1"/>
          </p:cNvSpPr>
          <p:nvPr/>
        </p:nvSpPr>
        <p:spPr bwMode="auto">
          <a:xfrm>
            <a:off x="177121" y="6565321"/>
            <a:ext cx="8713440" cy="25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1008063"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 defTabSz="1008063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 defTabSz="1008063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 defTabSz="1008063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 defTabSz="1008063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79">
                <a:solidFill>
                  <a:srgbClr val="898989"/>
                </a:solidFill>
                <a:latin typeface="Times New Roman" charset="0"/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1" y="1035721"/>
            <a:ext cx="8737920" cy="381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86561" y="5087881"/>
            <a:ext cx="8570880" cy="12441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normAutofit fontScale="92500" lnSpcReduction="10000"/>
          </a:bodyPr>
          <a:lstStyle/>
          <a:p>
            <a:pPr marL="256324" indent="-326556" eaLnBrk="1" hangingPunct="1">
              <a:spcBef>
                <a:spcPts val="544"/>
              </a:spcBef>
              <a:buClr>
                <a:srgbClr val="993333"/>
              </a:buClr>
              <a:buFont typeface="Wingdings" charset="0"/>
              <a:buChar char=""/>
              <a:tabLst>
                <a:tab pos="25632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  <a:defRPr/>
            </a:pPr>
            <a:r>
              <a:rPr lang="en-GB" sz="2177" dirty="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rPr>
              <a:t>Groups of related threads are scheduled as a unit, a gang</a:t>
            </a:r>
          </a:p>
          <a:p>
            <a:pPr marL="272668" indent="-342900" eaLnBrk="1" hangingPunct="1">
              <a:spcBef>
                <a:spcPts val="544"/>
              </a:spcBef>
              <a:buClr>
                <a:srgbClr val="993333"/>
              </a:buClr>
              <a:buFont typeface="Wingdings" charset="2"/>
              <a:buChar char="§"/>
              <a:tabLst>
                <a:tab pos="25632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  <a:defRPr/>
            </a:pPr>
            <a:r>
              <a:rPr lang="en-GB" sz="2177" dirty="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rPr>
              <a:t>All members of a gang run simultaneously on different timeshared CPUs</a:t>
            </a:r>
          </a:p>
          <a:p>
            <a:pPr marL="256324" indent="-326556" eaLnBrk="1" hangingPunct="1">
              <a:spcBef>
                <a:spcPts val="544"/>
              </a:spcBef>
              <a:buClr>
                <a:srgbClr val="993333"/>
              </a:buClr>
              <a:buFont typeface="Wingdings" charset="0"/>
              <a:buChar char=""/>
              <a:tabLst>
                <a:tab pos="25632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  <a:defRPr/>
            </a:pPr>
            <a:r>
              <a:rPr lang="en-GB" sz="2177" dirty="0">
                <a:solidFill>
                  <a:srgbClr val="000000"/>
                </a:solidFill>
                <a:latin typeface="Arial" charset="0"/>
                <a:ea typeface="MS Gothic" charset="0"/>
                <a:cs typeface="MS Gothic" charset="0"/>
              </a:rPr>
              <a:t>All gang members start and end their time slices together</a:t>
            </a:r>
          </a:p>
        </p:txBody>
      </p:sp>
    </p:spTree>
    <p:extLst>
      <p:ext uri="{BB962C8B-B14F-4D97-AF65-F5344CB8AC3E}">
        <p14:creationId xmlns:p14="http://schemas.microsoft.com/office/powerpoint/2010/main" val="61548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defTabSz="829452"/>
            <a:r>
              <a:rPr lang="en-US" altLang="en-US">
                <a:ea typeface="ＭＳ Ｐゴシック" charset="-128"/>
              </a:rPr>
              <a:t>Gang Scheduling (2)</a:t>
            </a:r>
          </a:p>
        </p:txBody>
      </p:sp>
      <p:sp>
        <p:nvSpPr>
          <p:cNvPr id="76802" name="Footer Placeholder 3"/>
          <p:cNvSpPr txBox="1">
            <a:spLocks noGrp="1"/>
          </p:cNvSpPr>
          <p:nvPr/>
        </p:nvSpPr>
        <p:spPr bwMode="auto">
          <a:xfrm>
            <a:off x="177121" y="6565321"/>
            <a:ext cx="8713440" cy="25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1008063"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 defTabSz="1008063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 defTabSz="1008063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 defTabSz="1008063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 defTabSz="1008063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79">
                <a:solidFill>
                  <a:srgbClr val="898989"/>
                </a:solidFill>
                <a:latin typeface="Times New Roman" charset="0"/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1" y="1310761"/>
            <a:ext cx="8318880" cy="446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ounded Rectangle 5"/>
          <p:cNvSpPr>
            <a:spLocks noChangeArrowheads="1"/>
          </p:cNvSpPr>
          <p:nvPr/>
        </p:nvSpPr>
        <p:spPr bwMode="auto">
          <a:xfrm>
            <a:off x="1573921" y="2171880"/>
            <a:ext cx="6428160" cy="414720"/>
          </a:xfrm>
          <a:prstGeom prst="roundRect">
            <a:avLst>
              <a:gd name="adj" fmla="val 16667"/>
            </a:avLst>
          </a:prstGeom>
          <a:solidFill>
            <a:srgbClr val="00B8FF">
              <a:alpha val="32156"/>
            </a:srgbClr>
          </a:solidFill>
          <a:ln w="9525">
            <a:solidFill>
              <a:schemeClr val="tx1">
                <a:alpha val="16078"/>
              </a:schemeClr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6805" name="Rounded Rectangle 6"/>
          <p:cNvSpPr>
            <a:spLocks noChangeArrowheads="1"/>
          </p:cNvSpPr>
          <p:nvPr/>
        </p:nvSpPr>
        <p:spPr bwMode="auto">
          <a:xfrm>
            <a:off x="1599841" y="2668681"/>
            <a:ext cx="3179520" cy="345600"/>
          </a:xfrm>
          <a:prstGeom prst="roundRect">
            <a:avLst>
              <a:gd name="adj" fmla="val 16667"/>
            </a:avLst>
          </a:prstGeom>
          <a:solidFill>
            <a:srgbClr val="FF0000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6806" name="Rounded Rectangle 7"/>
          <p:cNvSpPr>
            <a:spLocks noChangeArrowheads="1"/>
          </p:cNvSpPr>
          <p:nvPr/>
        </p:nvSpPr>
        <p:spPr bwMode="auto">
          <a:xfrm>
            <a:off x="4848481" y="2668681"/>
            <a:ext cx="3179520" cy="345600"/>
          </a:xfrm>
          <a:prstGeom prst="roundRect">
            <a:avLst>
              <a:gd name="adj" fmla="val 16667"/>
            </a:avLst>
          </a:prstGeom>
          <a:solidFill>
            <a:srgbClr val="008000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6807" name="Rounded Rectangle 8"/>
          <p:cNvSpPr>
            <a:spLocks noChangeArrowheads="1"/>
          </p:cNvSpPr>
          <p:nvPr/>
        </p:nvSpPr>
        <p:spPr bwMode="auto">
          <a:xfrm>
            <a:off x="1599841" y="3014281"/>
            <a:ext cx="5391360" cy="414720"/>
          </a:xfrm>
          <a:prstGeom prst="roundRect">
            <a:avLst>
              <a:gd name="adj" fmla="val 16667"/>
            </a:avLst>
          </a:prstGeom>
          <a:solidFill>
            <a:srgbClr val="FFFF00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6808" name="Rounded Rectangle 9"/>
          <p:cNvSpPr>
            <a:spLocks noChangeArrowheads="1"/>
          </p:cNvSpPr>
          <p:nvPr/>
        </p:nvSpPr>
        <p:spPr bwMode="auto">
          <a:xfrm>
            <a:off x="6991201" y="3083401"/>
            <a:ext cx="967680" cy="414720"/>
          </a:xfrm>
          <a:prstGeom prst="roundRect">
            <a:avLst>
              <a:gd name="adj" fmla="val 16667"/>
            </a:avLst>
          </a:prstGeom>
          <a:solidFill>
            <a:srgbClr val="8000FF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6809" name="Rounded Rectangle 10"/>
          <p:cNvSpPr>
            <a:spLocks noChangeArrowheads="1"/>
          </p:cNvSpPr>
          <p:nvPr/>
        </p:nvSpPr>
        <p:spPr bwMode="auto">
          <a:xfrm>
            <a:off x="1599841" y="3429001"/>
            <a:ext cx="6359040" cy="414720"/>
          </a:xfrm>
          <a:prstGeom prst="roundRect">
            <a:avLst>
              <a:gd name="adj" fmla="val 16667"/>
            </a:avLst>
          </a:prstGeom>
          <a:solidFill>
            <a:srgbClr val="8000FF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4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8" y="1137916"/>
            <a:ext cx="7855648" cy="383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7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defTabSz="829452"/>
            <a:r>
              <a:rPr lang="en-US" altLang="en-US">
                <a:ea typeface="ＭＳ Ｐゴシック" charset="-128"/>
              </a:rPr>
              <a:t>Timesharing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608" y="4808483"/>
            <a:ext cx="7896225" cy="2058443"/>
          </a:xfrm>
        </p:spPr>
        <p:txBody>
          <a:bodyPr>
            <a:normAutofit/>
          </a:bodyPr>
          <a:lstStyle/>
          <a:p>
            <a:pPr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2177" dirty="0"/>
              <a:t>Scheduling independent threads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1633" dirty="0">
                <a:ea typeface="ＭＳ Ｐゴシック" charset="-128"/>
              </a:rPr>
              <a:t>Have a single system-wide data structure for ready threads</a:t>
            </a:r>
          </a:p>
          <a:p>
            <a:pPr lvl="2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1633" dirty="0">
                <a:ea typeface="ＭＳ Ｐゴシック" charset="-128"/>
              </a:rPr>
              <a:t>Either as a single list </a:t>
            </a:r>
          </a:p>
          <a:p>
            <a:pPr lvl="2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1633" dirty="0">
                <a:ea typeface="ＭＳ Ｐゴシック" charset="-128"/>
              </a:rPr>
              <a:t>Or as a set of lists with different priorities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1633" dirty="0">
                <a:ea typeface="ＭＳ Ｐゴシック" charset="-128"/>
              </a:rPr>
              <a:t>Automatic load balancing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1633" dirty="0">
                <a:ea typeface="ＭＳ Ｐゴシック" charset="-128"/>
              </a:rPr>
              <a:t>Affinity scheduling</a:t>
            </a:r>
          </a:p>
          <a:p>
            <a:pPr>
              <a:buFont typeface="Wingdings" charset="2"/>
              <a:buChar char="§"/>
            </a:pPr>
            <a:endParaRPr lang="tr-TR" dirty="0"/>
          </a:p>
        </p:txBody>
      </p:sp>
      <p:sp>
        <p:nvSpPr>
          <p:cNvPr id="80898" name="Footer Placeholder 3"/>
          <p:cNvSpPr txBox="1">
            <a:spLocks noGrp="1"/>
          </p:cNvSpPr>
          <p:nvPr/>
        </p:nvSpPr>
        <p:spPr bwMode="auto">
          <a:xfrm>
            <a:off x="177121" y="6565321"/>
            <a:ext cx="8713440" cy="25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1008063"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42950" indent="-285750" defTabSz="1008063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 defTabSz="1008063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 defTabSz="1008063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 defTabSz="1008063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ts val="544"/>
              </a:spcBef>
              <a:spcAft>
                <a:spcPct val="0"/>
              </a:spcAft>
              <a:buSzTx/>
              <a:buFont typeface="Wingdings" charset="2"/>
              <a:buChar char=""/>
            </a:pPr>
            <a:endParaRPr lang="en-GB" altLang="en-US" sz="1633" dirty="0">
              <a:ea typeface="ＭＳ Ｐゴシック" charset="-128"/>
            </a:endParaRP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286561" y="5013433"/>
            <a:ext cx="8428320" cy="159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2575" indent="-177800"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50888" indent="-180975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254125" indent="-1778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ts val="544"/>
              </a:spcBef>
              <a:spcAft>
                <a:spcPct val="0"/>
              </a:spcAft>
              <a:buSzTx/>
              <a:buFont typeface="Wingdings" charset="2"/>
              <a:buChar char=""/>
            </a:pPr>
            <a:endParaRPr lang="en-GB" altLang="en-US" sz="1633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08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defTabSz="829452"/>
            <a:r>
              <a:rPr lang="en-US" altLang="en-US">
                <a:ea typeface="ＭＳ Ｐゴシック" charset="-128"/>
              </a:rPr>
              <a:t>Space Sharing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5757"/>
            <a:ext cx="7896225" cy="2138367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2177" dirty="0"/>
              <a:t>Scheduling multiple threads that depend on each other at the same time across multiple CPU</a:t>
            </a:r>
            <a:r>
              <a:rPr lang="en-US" altLang="en-US" sz="2177" dirty="0"/>
              <a:t>’</a:t>
            </a:r>
            <a:r>
              <a:rPr lang="en-GB" altLang="ja-JP" sz="2177" dirty="0"/>
              <a:t>s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1633" dirty="0">
                <a:ea typeface="ＭＳ Ｐゴシック" charset="-128"/>
              </a:rPr>
              <a:t>Partition the set of CPUs into groups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1633" dirty="0">
                <a:ea typeface="ＭＳ Ｐゴシック" charset="-128"/>
              </a:rPr>
              <a:t>Run each process in that particular partition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1633" dirty="0">
                <a:ea typeface="ＭＳ Ｐゴシック" charset="-128"/>
              </a:rPr>
              <a:t>Can use one CPU per thread, eliminating context switches</a:t>
            </a:r>
          </a:p>
          <a:p>
            <a:pPr lvl="1">
              <a:lnSpc>
                <a:spcPct val="94000"/>
              </a:lnSpc>
              <a:spcBef>
                <a:spcPts val="544"/>
              </a:spcBef>
              <a:buSzTx/>
              <a:buFont typeface="Wingdings" charset="2"/>
              <a:buChar char="§"/>
            </a:pPr>
            <a:r>
              <a:rPr lang="en-GB" altLang="en-US" sz="1633" dirty="0">
                <a:ea typeface="ＭＳ Ｐゴシック" charset="-128"/>
              </a:rPr>
              <a:t>Wastes CPU power when the thread goes for I/O</a:t>
            </a:r>
          </a:p>
          <a:p>
            <a:pPr>
              <a:buFont typeface="Wingdings" charset="2"/>
              <a:buChar char="§"/>
            </a:pPr>
            <a:endParaRPr lang="tr-TR" dirty="0"/>
          </a:p>
        </p:txBody>
      </p:sp>
      <p:pic>
        <p:nvPicPr>
          <p:cNvPr id="829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" y="1027758"/>
            <a:ext cx="8940960" cy="29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6"/>
          <p:cNvSpPr>
            <a:spLocks noChangeArrowheads="1"/>
          </p:cNvSpPr>
          <p:nvPr/>
        </p:nvSpPr>
        <p:spPr bwMode="auto">
          <a:xfrm>
            <a:off x="286561" y="3774601"/>
            <a:ext cx="8428320" cy="283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2575" indent="-177800">
              <a:lnSpc>
                <a:spcPct val="68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100000"/>
              <a:buFont typeface="Wingdings" charset="2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 marL="750888" indent="-180975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</a:defRPr>
            </a:lvl3pPr>
            <a:lvl4pPr marL="1600200" indent="-228600">
              <a:spcAft>
                <a:spcPts val="575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100000"/>
              <a:buFont typeface="Arial" charset="0"/>
              <a:buChar char="•"/>
              <a:tabLst>
                <a:tab pos="282575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ts val="544"/>
              </a:spcBef>
              <a:spcAft>
                <a:spcPct val="0"/>
              </a:spcAft>
              <a:buSzTx/>
              <a:buFont typeface="Wingdings" charset="2"/>
              <a:buChar char=""/>
            </a:pPr>
            <a:endParaRPr lang="en-GB" altLang="en-US" sz="1633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440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81638" tIns="42452" rIns="81638" bIns="42452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60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Dispatcher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81638" tIns="42452" rIns="81638" bIns="42452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Dispatcher module gives control of the CPU to the process selected by the short-term scheduler; this involves: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switching context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switching to user mode</a:t>
            </a:r>
          </a:p>
          <a:p>
            <a:pPr lvl="1"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jumping to the proper location in the user program to restart that program</a:t>
            </a:r>
          </a:p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 dirty="0">
              <a:solidFill>
                <a:schemeClr val="accent2"/>
              </a:solidFill>
            </a:endParaRPr>
          </a:p>
          <a:p>
            <a:pPr>
              <a:spcBef>
                <a:spcPts val="715"/>
              </a:spcBef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 dirty="0">
                <a:solidFill>
                  <a:schemeClr val="accent2"/>
                </a:solidFill>
              </a:rPr>
              <a:t>Dispatch latency</a:t>
            </a:r>
            <a:r>
              <a:rPr lang="en-GB" altLang="en-US" dirty="0">
                <a:solidFill>
                  <a:schemeClr val="accent2"/>
                </a:solidFill>
              </a:rPr>
              <a:t> </a:t>
            </a:r>
            <a:r>
              <a:rPr lang="en-GB" altLang="en-US" dirty="0"/>
              <a:t>– time it takes for the dispatcher to stop one process and start another running</a:t>
            </a:r>
          </a:p>
        </p:txBody>
      </p:sp>
    </p:spTree>
    <p:extLst>
      <p:ext uri="{BB962C8B-B14F-4D97-AF65-F5344CB8AC3E}">
        <p14:creationId xmlns:p14="http://schemas.microsoft.com/office/powerpoint/2010/main" val="1155431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Scheduling Policy Goals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Goal of a scheduling policy is to achieve some </a:t>
            </a:r>
            <a:r>
              <a:rPr lang="ja-JP" altLang="en-GB" dirty="0"/>
              <a:t>“</a:t>
            </a:r>
            <a:r>
              <a:rPr lang="en-GB" altLang="ja-JP" dirty="0"/>
              <a:t>optimal</a:t>
            </a:r>
            <a:r>
              <a:rPr lang="ja-JP" altLang="en-GB" dirty="0"/>
              <a:t>”</a:t>
            </a:r>
            <a:r>
              <a:rPr lang="en-GB" altLang="ja-JP" dirty="0"/>
              <a:t> allocation of CPU time in the system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According to some definition of </a:t>
            </a:r>
            <a:r>
              <a:rPr lang="ja-JP" altLang="en-GB" dirty="0"/>
              <a:t>“</a:t>
            </a:r>
            <a:r>
              <a:rPr lang="en-GB" altLang="ja-JP" dirty="0"/>
              <a:t>optimal</a:t>
            </a:r>
            <a:r>
              <a:rPr lang="ja-JP" altLang="en-GB" dirty="0"/>
              <a:t>”</a:t>
            </a:r>
            <a:endParaRPr lang="en-GB" altLang="ja-JP" dirty="0"/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Possible goals of the scheduling policy??</a:t>
            </a:r>
          </a:p>
          <a:p>
            <a:pPr lvl="1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  <a:p>
            <a:pPr lvl="1">
              <a:buNone/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9028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CPU utilization: </a:t>
            </a:r>
            <a:r>
              <a:rPr lang="en-US" sz="2000" b="0" dirty="0" smtClean="0"/>
              <a:t>The percentage of time that CPU is running (user) jobs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Throughput: </a:t>
            </a:r>
            <a:r>
              <a:rPr lang="en-US" sz="2000" b="0" dirty="0" smtClean="0"/>
              <a:t>The number of jobs completed per unit time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120 jobs completed over 1 minute: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Throughput: 2 jobs/second	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Turnaround time: </a:t>
            </a:r>
            <a:r>
              <a:rPr lang="en-US" sz="2000" b="0" dirty="0" smtClean="0"/>
              <a:t>The duration from the submission of the job to its completion.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Job submitted at 8:05:00, and completed at 8:15:00.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Turnaround time: 10:00 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Waiting time: </a:t>
            </a:r>
            <a:r>
              <a:rPr lang="en-US" sz="2000" b="0" dirty="0" smtClean="0"/>
              <a:t>The total amount of time a job spent in the ready list.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Load average: </a:t>
            </a:r>
            <a:r>
              <a:rPr lang="en-US" sz="2000" b="0" dirty="0" smtClean="0"/>
              <a:t>The average number of jobs in the ready queue.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Response time: </a:t>
            </a:r>
            <a:r>
              <a:rPr lang="en-US" sz="2000" b="0" dirty="0" smtClean="0"/>
              <a:t>The amount of time a request is submitted until the first response is produced.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amount of time from pressing a key on the keyboard, and seeing it printed on the screen.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1840" y="152400"/>
            <a:ext cx="3139440" cy="923330"/>
          </a:xfrm>
          <a:prstGeom prst="rect">
            <a:avLst/>
          </a:prstGeom>
          <a:solidFill>
            <a:srgbClr val="F1C7C7"/>
          </a:solidFill>
        </p:spPr>
        <p:txBody>
          <a:bodyPr wrap="square" rtlCol="0">
            <a:spAutoFit/>
          </a:bodyPr>
          <a:lstStyle/>
          <a:p>
            <a:r>
              <a:rPr lang="en-US" sz="1800" smtClean="0">
                <a:latin typeface="Calibri" pitchFamily="34" charset="0"/>
              </a:rPr>
              <a:t>Note: The </a:t>
            </a:r>
            <a:r>
              <a:rPr lang="en-US" sz="1800" dirty="0" smtClean="0">
                <a:latin typeface="Calibri" pitchFamily="34" charset="0"/>
              </a:rPr>
              <a:t>term jobs (left from the early days of OS) can be replaced by ”processes”.</a:t>
            </a:r>
          </a:p>
        </p:txBody>
      </p:sp>
    </p:spTree>
    <p:extLst>
      <p:ext uri="{BB962C8B-B14F-4D97-AF65-F5344CB8AC3E}">
        <p14:creationId xmlns:p14="http://schemas.microsoft.com/office/powerpoint/2010/main" val="7257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Scheduling Policy Goals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Possible </a:t>
            </a:r>
            <a:r>
              <a:rPr lang="en-GB" altLang="en-US" dirty="0"/>
              <a:t>goals</a:t>
            </a:r>
            <a:r>
              <a:rPr lang="en-GB" altLang="en-US" dirty="0" smtClean="0"/>
              <a:t>: </a:t>
            </a:r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Maximize </a:t>
            </a:r>
            <a:r>
              <a:rPr lang="en-GB" altLang="en-US" dirty="0"/>
              <a:t>CPU utilization </a:t>
            </a:r>
            <a:r>
              <a:rPr lang="en-US" altLang="en-US" dirty="0" smtClean="0">
                <a:ea typeface="ＭＳ Ｐゴシック" charset="-128"/>
              </a:rPr>
              <a:t>‏</a:t>
            </a:r>
            <a:endParaRPr lang="en-GB" altLang="en-US" dirty="0"/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Maximize </a:t>
            </a:r>
            <a:r>
              <a:rPr lang="en-GB" altLang="en-US" dirty="0"/>
              <a:t>throughput </a:t>
            </a:r>
            <a:endParaRPr lang="en-GB" altLang="en-US" dirty="0" smtClean="0"/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Minimize </a:t>
            </a:r>
            <a:r>
              <a:rPr lang="en-GB" altLang="en-US" dirty="0"/>
              <a:t>turnaround time </a:t>
            </a:r>
            <a:r>
              <a:rPr lang="en-US" altLang="en-US" dirty="0" smtClean="0">
                <a:ea typeface="ＭＳ Ｐゴシック" charset="-128"/>
              </a:rPr>
              <a:t>‏</a:t>
            </a:r>
            <a:endParaRPr lang="en-GB" altLang="en-US" dirty="0"/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Minimize </a:t>
            </a:r>
            <a:r>
              <a:rPr lang="en-GB" altLang="en-US" dirty="0" smtClean="0"/>
              <a:t>response </a:t>
            </a:r>
            <a:r>
              <a:rPr lang="en-GB" altLang="en-US" dirty="0"/>
              <a:t>time </a:t>
            </a:r>
            <a:r>
              <a:rPr lang="en-US" altLang="en-US" dirty="0" smtClean="0">
                <a:ea typeface="ＭＳ Ｐゴシック" charset="-128"/>
              </a:rPr>
              <a:t>‏</a:t>
            </a:r>
            <a:endParaRPr lang="en-GB" altLang="en-US" dirty="0"/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Minimize waiting </a:t>
            </a:r>
            <a:r>
              <a:rPr lang="en-GB" altLang="en-US" dirty="0"/>
              <a:t>time </a:t>
            </a:r>
            <a:r>
              <a:rPr lang="en-US" altLang="en-US" dirty="0" smtClean="0">
                <a:ea typeface="ＭＳ Ｐゴシック" charset="-128"/>
              </a:rPr>
              <a:t>‏</a:t>
            </a:r>
            <a:endParaRPr lang="en-GB" altLang="en-US" dirty="0"/>
          </a:p>
          <a:p>
            <a:pPr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/>
              <a:t>These </a:t>
            </a:r>
            <a:r>
              <a:rPr lang="en-GB" altLang="en-US" dirty="0"/>
              <a:t>goals often conflict!</a:t>
            </a:r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Batch system: Try to maximize job throughput and minimize turnaround time</a:t>
            </a:r>
          </a:p>
          <a:p>
            <a:pPr lvl="1"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Interactive system: Minimize response time of interactive jobs (i.e., editors, etc.)</a:t>
            </a:r>
            <a:r>
              <a:rPr lang="en-US" altLang="en-US" dirty="0">
                <a:ea typeface="ＭＳ Ｐゴシック" charset="-128"/>
              </a:rPr>
              <a:t>‏</a:t>
            </a:r>
            <a:endParaRPr lang="en-GB" altLang="en-US" dirty="0"/>
          </a:p>
          <a:p>
            <a:pPr>
              <a:lnSpc>
                <a:spcPct val="110000"/>
              </a:lnSpc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The choice of scheduling policy has a huge impact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1128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Starvation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Schedulers often try to eliminate thread starvation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e.g., If a high priority thread always gets to run before a low-priority thread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We say the low priority thread is </a:t>
            </a:r>
            <a:r>
              <a:rPr lang="en-GB" altLang="en-US" dirty="0">
                <a:solidFill>
                  <a:srgbClr val="993333"/>
                </a:solidFill>
              </a:rPr>
              <a:t>starved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Not all schedulers have this as a goal!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Sometimes starvation is permitted in order to achieve other goals</a:t>
            </a:r>
          </a:p>
          <a:p>
            <a:pPr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Example: Real time systems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Some threads must run under a specific </a:t>
            </a:r>
            <a:r>
              <a:rPr lang="en-GB" altLang="en-US" dirty="0">
                <a:solidFill>
                  <a:srgbClr val="993333"/>
                </a:solidFill>
              </a:rPr>
              <a:t>deadline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e.g., Motor-control task must run every 30 </a:t>
            </a:r>
            <a:r>
              <a:rPr lang="en-GB" altLang="en-US" dirty="0" err="1"/>
              <a:t>ms</a:t>
            </a:r>
            <a:r>
              <a:rPr lang="en-GB" altLang="en-US" dirty="0"/>
              <a:t> to effectively steer robot</a:t>
            </a:r>
          </a:p>
          <a:p>
            <a:pPr lvl="1">
              <a:tabLst>
                <a:tab pos="24480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In this case it is (sometimes) OK to starve other threads</a:t>
            </a:r>
          </a:p>
        </p:txBody>
      </p:sp>
    </p:spTree>
    <p:extLst>
      <p:ext uri="{BB962C8B-B14F-4D97-AF65-F5344CB8AC3E}">
        <p14:creationId xmlns:p14="http://schemas.microsoft.com/office/powerpoint/2010/main" val="2145221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3469</Words>
  <Application>Microsoft Macintosh PowerPoint</Application>
  <PresentationFormat>On-screen Show (4:3)</PresentationFormat>
  <Paragraphs>728</Paragraphs>
  <Slides>46</Slides>
  <Notes>42</Notes>
  <HiddenSlides>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 Narrow</vt:lpstr>
      <vt:lpstr>Bitstream Vera Serif</vt:lpstr>
      <vt:lpstr>Calibri</vt:lpstr>
      <vt:lpstr>Lucidasans</vt:lpstr>
      <vt:lpstr>Luxi Sans</vt:lpstr>
      <vt:lpstr>MDW Arial</vt:lpstr>
      <vt:lpstr>MS Gothic</vt:lpstr>
      <vt:lpstr>ＭＳ Ｐゴシック</vt:lpstr>
      <vt:lpstr>Tahoma</vt:lpstr>
      <vt:lpstr>Times New Roman</vt:lpstr>
      <vt:lpstr>Wingdings</vt:lpstr>
      <vt:lpstr>Wingdings 2</vt:lpstr>
      <vt:lpstr>Arial</vt:lpstr>
      <vt:lpstr>template2007</vt:lpstr>
      <vt:lpstr>Scheduling</vt:lpstr>
      <vt:lpstr>Scheduling</vt:lpstr>
      <vt:lpstr>Scheduler</vt:lpstr>
      <vt:lpstr>Scheduler</vt:lpstr>
      <vt:lpstr>Dispatcher</vt:lpstr>
      <vt:lpstr>Scheduling Policy Goals</vt:lpstr>
      <vt:lpstr>Scheduling criteria</vt:lpstr>
      <vt:lpstr>Scheduling Policy Goals</vt:lpstr>
      <vt:lpstr>Starvation</vt:lpstr>
      <vt:lpstr>First-Come-First-Served (FCFS)‏</vt:lpstr>
      <vt:lpstr>Round Robin (RR)‏</vt:lpstr>
      <vt:lpstr>Shortest Job First (SJF)‏</vt:lpstr>
      <vt:lpstr>Shortest Job First (SJF)‏</vt:lpstr>
      <vt:lpstr>SJF Example</vt:lpstr>
      <vt:lpstr>Shortest Job First (SJF)‏</vt:lpstr>
      <vt:lpstr>Shortest Remaining Time First (SRTF)‏</vt:lpstr>
      <vt:lpstr>SRTF versus RR</vt:lpstr>
      <vt:lpstr>Comparison of FCFS, RR, SJF and SRTF</vt:lpstr>
      <vt:lpstr>Priority Scheduling</vt:lpstr>
      <vt:lpstr>Multilevel Feedback Queues (MLFQ)‏</vt:lpstr>
      <vt:lpstr>Multilevel Feedback Queues (MLFQ)‏</vt:lpstr>
      <vt:lpstr>MLFQ Implementation</vt:lpstr>
      <vt:lpstr>MLFQ Implementation</vt:lpstr>
      <vt:lpstr>MLFQ Implementation</vt:lpstr>
      <vt:lpstr>MLFQ Implementation</vt:lpstr>
      <vt:lpstr>MLFQ Implementation</vt:lpstr>
      <vt:lpstr>MLFQ Implementation</vt:lpstr>
      <vt:lpstr>Priority inversion</vt:lpstr>
      <vt:lpstr>Priority inversion</vt:lpstr>
      <vt:lpstr>Solution: Priority inheritance</vt:lpstr>
      <vt:lpstr>Lottery Scheduling</vt:lpstr>
      <vt:lpstr>Lottery scheduling example</vt:lpstr>
      <vt:lpstr>Guaranteed Scheduling</vt:lpstr>
      <vt:lpstr>Fair-share scheduling</vt:lpstr>
      <vt:lpstr>Multi-Processor Scheduling</vt:lpstr>
      <vt:lpstr>Multiprocessor scheduling</vt:lpstr>
      <vt:lpstr>Multi-Processor Scheduling</vt:lpstr>
      <vt:lpstr>Issues with SMP scheduling - 1</vt:lpstr>
      <vt:lpstr>Issues with SMP scheduling - 2</vt:lpstr>
      <vt:lpstr>Real-Time Scheduling</vt:lpstr>
      <vt:lpstr>Real-Time Scheduling</vt:lpstr>
      <vt:lpstr>On-line demo</vt:lpstr>
      <vt:lpstr>Gang Scheduling (1)</vt:lpstr>
      <vt:lpstr>Gang Scheduling (2)</vt:lpstr>
      <vt:lpstr>Timesharing</vt:lpstr>
      <vt:lpstr>Space Sharing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Communication: Intro + Pipes</dc:title>
  <cp:lastModifiedBy>Microsoft Office User</cp:lastModifiedBy>
  <cp:revision>65</cp:revision>
  <dcterms:modified xsi:type="dcterms:W3CDTF">2018-03-29T08:40:09Z</dcterms:modified>
</cp:coreProperties>
</file>