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537" r:id="rId2"/>
    <p:sldId id="1646" r:id="rId3"/>
    <p:sldId id="1635" r:id="rId4"/>
    <p:sldId id="1648" r:id="rId5"/>
    <p:sldId id="1636" r:id="rId6"/>
    <p:sldId id="1650" r:id="rId7"/>
    <p:sldId id="1649" r:id="rId8"/>
    <p:sldId id="1639" r:id="rId9"/>
    <p:sldId id="1640" r:id="rId10"/>
    <p:sldId id="1641" r:id="rId11"/>
    <p:sldId id="1642" r:id="rId12"/>
    <p:sldId id="1643" r:id="rId13"/>
    <p:sldId id="1644" r:id="rId14"/>
    <p:sldId id="1645" r:id="rId15"/>
  </p:sldIdLst>
  <p:sldSz cx="9144000" cy="6858000" type="screen4x3"/>
  <p:notesSz cx="7302500" cy="9586913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BD"/>
    <a:srgbClr val="F1C7C7"/>
    <a:srgbClr val="990000"/>
    <a:srgbClr val="D5F1CF"/>
    <a:srgbClr val="E9E1C9"/>
    <a:srgbClr val="DED8C4"/>
    <a:srgbClr val="E7DDBB"/>
    <a:srgbClr val="DDCE9F"/>
    <a:srgbClr val="E2AC00"/>
    <a:srgbClr val="F8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28"/>
    <p:restoredTop sz="94092"/>
  </p:normalViewPr>
  <p:slideViewPr>
    <p:cSldViewPr snapToGrid="0">
      <p:cViewPr varScale="1">
        <p:scale>
          <a:sx n="72" d="100"/>
          <a:sy n="72" d="100"/>
        </p:scale>
        <p:origin x="7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/>
              <a:t>18/02/08</a:t>
            </a:r>
          </a:p>
        </p:txBody>
      </p:sp>
      <p:sp>
        <p:nvSpPr>
          <p:cNvPr id="1024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E1DECDD-FD31-0F47-9AE2-3DF8BB5CAB3F}" type="slidenum">
              <a:rPr lang="en-GB" altLang="en-US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GB" altLang="en-US"/>
          </a:p>
        </p:txBody>
      </p:sp>
      <p:sp>
        <p:nvSpPr>
          <p:cNvPr id="10244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0245" name="Text Box 2"/>
          <p:cNvSpPr>
            <a:spLocks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2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/>
              <a:t>18/02/08</a:t>
            </a:r>
          </a:p>
        </p:txBody>
      </p:sp>
      <p:sp>
        <p:nvSpPr>
          <p:cNvPr id="174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5059F57-434C-234E-A638-CAB6984B9ECE}" type="slidenum">
              <a:rPr lang="en-GB" altLang="en-US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8</a:t>
            </a:fld>
            <a:endParaRPr lang="en-GB" altLang="en-US"/>
          </a:p>
        </p:txBody>
      </p:sp>
      <p:sp>
        <p:nvSpPr>
          <p:cNvPr id="17412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7413" name="Text Box 2"/>
          <p:cNvSpPr>
            <a:spLocks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39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/>
              <a:t>18/02/08</a:t>
            </a:r>
          </a:p>
        </p:txBody>
      </p:sp>
      <p:sp>
        <p:nvSpPr>
          <p:cNvPr id="194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E5253049-BCF6-E047-87CC-3F9EE6B0AA4D}" type="slidenum">
              <a:rPr lang="en-GB" altLang="en-US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9</a:t>
            </a:fld>
            <a:endParaRPr lang="en-GB" altLang="en-US"/>
          </a:p>
        </p:txBody>
      </p:sp>
      <p:sp>
        <p:nvSpPr>
          <p:cNvPr id="19460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9461" name="Text Box 2"/>
          <p:cNvSpPr>
            <a:spLocks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/>
              <a:t>18/02/08</a:t>
            </a:r>
          </a:p>
        </p:txBody>
      </p:sp>
      <p:sp>
        <p:nvSpPr>
          <p:cNvPr id="2150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D00BFAC7-4212-0C48-A188-8045ACA0DBAA}" type="slidenum">
              <a:rPr lang="en-GB" altLang="en-US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GB" altLang="en-US"/>
          </a:p>
        </p:txBody>
      </p:sp>
      <p:sp>
        <p:nvSpPr>
          <p:cNvPr id="21508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1509" name="Text Box 2"/>
          <p:cNvSpPr>
            <a:spLocks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52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/>
              <a:t>18/02/08</a:t>
            </a:r>
          </a:p>
        </p:txBody>
      </p:sp>
      <p:sp>
        <p:nvSpPr>
          <p:cNvPr id="235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2D7B6C89-E177-E045-BBB0-5F48E5B8E400}" type="slidenum">
              <a:rPr lang="en-GB" altLang="en-US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GB" altLang="en-US"/>
          </a:p>
        </p:txBody>
      </p:sp>
      <p:sp>
        <p:nvSpPr>
          <p:cNvPr id="23556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57" name="Text Box 2"/>
          <p:cNvSpPr>
            <a:spLocks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9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/>
              <a:t>18/02/08</a:t>
            </a:r>
          </a:p>
        </p:txBody>
      </p:sp>
      <p:sp>
        <p:nvSpPr>
          <p:cNvPr id="2560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D2283BD-F2E5-674B-A976-EF4EF60FA4C0}" type="slidenum">
              <a:rPr lang="en-GB" altLang="en-US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GB" altLang="en-US"/>
          </a:p>
        </p:txBody>
      </p:sp>
      <p:sp>
        <p:nvSpPr>
          <p:cNvPr id="25604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5605" name="Text Box 2"/>
          <p:cNvSpPr>
            <a:spLocks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81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/>
              <a:t>18/02/08</a:t>
            </a:r>
          </a:p>
        </p:txBody>
      </p:sp>
      <p:sp>
        <p:nvSpPr>
          <p:cNvPr id="2765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EBA96117-CC5A-5841-88A5-C926EB4DFB96}" type="slidenum">
              <a:rPr lang="en-GB" altLang="en-US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13</a:t>
            </a:fld>
            <a:endParaRPr lang="en-GB" altLang="en-US"/>
          </a:p>
        </p:txBody>
      </p:sp>
      <p:sp>
        <p:nvSpPr>
          <p:cNvPr id="27652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7653" name="Text Box 2"/>
          <p:cNvSpPr>
            <a:spLocks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/>
              <a:t>18/02/08</a:t>
            </a:r>
          </a:p>
        </p:txBody>
      </p:sp>
      <p:sp>
        <p:nvSpPr>
          <p:cNvPr id="2969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15F4470-BCE3-BD4F-B06C-3263961FBDCE}" type="slidenum">
              <a:rPr lang="en-GB" altLang="en-US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14</a:t>
            </a:fld>
            <a:endParaRPr lang="en-GB" altLang="en-US"/>
          </a:p>
        </p:txBody>
      </p:sp>
      <p:sp>
        <p:nvSpPr>
          <p:cNvPr id="29700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9701" name="Text Box 2"/>
          <p:cNvSpPr>
            <a:spLocks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6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Overview</a:t>
            </a:r>
            <a:br>
              <a:rPr lang="en-US" dirty="0" smtClean="0"/>
            </a:br>
            <a:r>
              <a:rPr lang="en-US" dirty="0" smtClean="0"/>
              <a:t>Introduction </a:t>
            </a:r>
            <a:r>
              <a:rPr lang="en-US" dirty="0" smtClean="0"/>
              <a:t>to Operating Systems</a:t>
            </a:r>
            <a:br>
              <a:rPr lang="en-US" dirty="0" smtClean="0"/>
            </a:br>
            <a:endParaRPr lang="en-US" sz="2000" b="0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08160" y="6205321"/>
            <a:ext cx="7050240" cy="22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Bitstream Vera Serif" charset="0"/>
                <a:ea typeface="MS Gothic" charset="-128"/>
                <a:cs typeface="MS Gothic" charset="-128"/>
              </a:defRPr>
            </a:lvl1pPr>
            <a:lvl2pPr marL="37931725" indent="-374745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Bitstream Vera Serif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Bitstream Vera Serif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Bitstream Vera Serif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Bitstream Vera Serif" charset="0"/>
                <a:ea typeface="MS Gothic" charset="-128"/>
                <a:cs typeface="MS Gothic" charset="-128"/>
              </a:defRPr>
            </a:lvl5pPr>
            <a:lvl6pPr marL="1535113" indent="-2159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Bitstream Vera Serif" charset="0"/>
                <a:ea typeface="MS Gothic" charset="-128"/>
                <a:cs typeface="MS Gothic" charset="-128"/>
              </a:defRPr>
            </a:lvl6pPr>
            <a:lvl7pPr marL="1992313" indent="-2159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Bitstream Vera Serif" charset="0"/>
                <a:ea typeface="MS Gothic" charset="-128"/>
                <a:cs typeface="MS Gothic" charset="-128"/>
              </a:defRPr>
            </a:lvl7pPr>
            <a:lvl8pPr marL="2449513" indent="-2159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Bitstream Vera Serif" charset="0"/>
                <a:ea typeface="MS Gothic" charset="-128"/>
                <a:cs typeface="MS Gothic" charset="-128"/>
              </a:defRPr>
            </a:lvl8pPr>
            <a:lvl9pPr marL="2906713" indent="-2159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Bitstream Vera Serif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altLang="en-US" sz="1451">
                <a:solidFill>
                  <a:srgbClr val="000000"/>
                </a:solidFill>
                <a:latin typeface="Verdana" charset="0"/>
              </a:rPr>
              <a:t>Some of the following slides are adapted from Matt Welsh, Harvard Univ.</a:t>
            </a:r>
          </a:p>
        </p:txBody>
      </p:sp>
    </p:spTree>
    <p:extLst>
      <p:ext uri="{BB962C8B-B14F-4D97-AF65-F5344CB8AC3E}">
        <p14:creationId xmlns:p14="http://schemas.microsoft.com/office/powerpoint/2010/main" val="1386837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1" y="72361"/>
            <a:ext cx="7807680" cy="470880"/>
          </a:xfrm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Personal Computing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641" y="595081"/>
            <a:ext cx="8805600" cy="5742720"/>
          </a:xfrm>
        </p:spPr>
        <p:txBody>
          <a:bodyPr/>
          <a:lstStyle/>
          <a:p>
            <a:pPr marL="260644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Totally changed the computing industry.</a:t>
            </a:r>
          </a:p>
          <a:p>
            <a:pPr marL="260644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CP/M: First personal computer OS</a:t>
            </a:r>
          </a:p>
          <a:p>
            <a:pPr marL="685450" lvl="1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IBM needed OS for their PCs, CP/M behind schedule</a:t>
            </a:r>
          </a:p>
          <a:p>
            <a:pPr marL="685450" lvl="1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Bill Gates to the rescue: Bought 86-DOS and made MS-DOS</a:t>
            </a:r>
          </a:p>
          <a:p>
            <a:pPr marL="1141937" lvl="2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DOS is basically a subroutine library!</a:t>
            </a:r>
          </a:p>
          <a:p>
            <a:pPr marL="260644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Many popular personal computers follow</a:t>
            </a:r>
          </a:p>
          <a:p>
            <a:pPr marL="685450" lvl="1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Apple, Commodore, TRS-80, TI 99/4, Atari, etc...	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21" y="757800"/>
            <a:ext cx="2175840" cy="14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01" y="5038921"/>
            <a:ext cx="3055680" cy="167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641" y="4144680"/>
            <a:ext cx="2538720" cy="25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45441" y="4280040"/>
            <a:ext cx="2759040" cy="22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2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37931725" indent="-3747452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2604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922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124075" indent="-180975">
              <a:lnSpc>
                <a:spcPct val="92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812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30384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956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9528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>
                <a:latin typeface="Luxi Sans" charset="0"/>
              </a:rPr>
              <a:t>Bill Gates and Paul Allen, c.1975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373440" y="4555081"/>
            <a:ext cx="2862720" cy="4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2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37931725" indent="-3747452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2604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922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124075" indent="-180975">
              <a:lnSpc>
                <a:spcPct val="92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812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30384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956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9528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>
                <a:latin typeface="Luxi Sans" charset="0"/>
              </a:rPr>
              <a:t>Commodore VIC-20 </a:t>
            </a:r>
          </a:p>
          <a:p>
            <a:pPr algn="ctr"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>
              <a:latin typeface="Luxi Sans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928321" y="3935881"/>
            <a:ext cx="1199520" cy="22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2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37931725" indent="-3747452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2604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922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124075" indent="-180975">
              <a:lnSpc>
                <a:spcPct val="92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812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30384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956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9528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>
                <a:latin typeface="Luxi Sans" charset="0"/>
              </a:rPr>
              <a:t>IBM PC, 1981</a:t>
            </a:r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001" y="2549160"/>
            <a:ext cx="1684800" cy="17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7115041" y="2315880"/>
            <a:ext cx="1470240" cy="22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2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37931725" indent="-3747452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2604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922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124075" indent="-180975">
              <a:lnSpc>
                <a:spcPct val="92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812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30384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956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9528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>
                <a:latin typeface="Luxi Sans" charset="0"/>
              </a:rPr>
              <a:t>Apple LISA, 1983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7270561" y="407881"/>
            <a:ext cx="1127520" cy="22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2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37931725" indent="-3747452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2604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922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124075" indent="-180975">
              <a:lnSpc>
                <a:spcPct val="92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812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30384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956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9528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>
                <a:latin typeface="Luxi Sans" charset="0"/>
              </a:rPr>
              <a:t>Apple I, 1976</a:t>
            </a:r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1" y="4550761"/>
            <a:ext cx="2777760" cy="208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05713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46" b="10318"/>
          <a:stretch>
            <a:fillRect/>
          </a:stretch>
        </p:blipFill>
        <p:spPr bwMode="auto">
          <a:xfrm>
            <a:off x="1031041" y="4330441"/>
            <a:ext cx="6697440" cy="262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8" b="39896"/>
          <a:stretch>
            <a:fillRect/>
          </a:stretch>
        </p:blipFill>
        <p:spPr bwMode="auto">
          <a:xfrm>
            <a:off x="1488961" y="361"/>
            <a:ext cx="5549760" cy="461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85336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1" y="72361"/>
            <a:ext cx="7807680" cy="470880"/>
          </a:xfrm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Parallel Computing and Clusters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641" y="595081"/>
            <a:ext cx="8805600" cy="5742720"/>
          </a:xfrm>
        </p:spPr>
        <p:txBody>
          <a:bodyPr/>
          <a:lstStyle/>
          <a:p>
            <a:pPr marL="260644">
              <a:lnSpc>
                <a:spcPct val="96000"/>
              </a:lnSpc>
              <a:spcBef>
                <a:spcPts val="54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High-end scientific apps want to use many CPUs at once</a:t>
            </a:r>
          </a:p>
          <a:p>
            <a:pPr marL="685450" lvl="1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Parallel processing to crunch on enormous data sets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Need OS and language primitives for dividing program into parallel activities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Need OS primitives for fast communication between processors</a:t>
            </a:r>
          </a:p>
          <a:p>
            <a:pPr marL="1141937" lvl="2">
              <a:lnSpc>
                <a:spcPct val="96000"/>
              </a:lnSpc>
              <a:spcBef>
                <a:spcPts val="408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degree of speedup dictated by communication/computation ratio</a:t>
            </a:r>
          </a:p>
          <a:p>
            <a:pPr marL="260644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Many kinds of parallel machines:</a:t>
            </a:r>
          </a:p>
          <a:p>
            <a:pPr marL="685450" lvl="1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SMPs: symmetric multiprocessors – several CPUs accessing the same memory</a:t>
            </a:r>
          </a:p>
          <a:p>
            <a:pPr marL="685450" lvl="1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MPPs: massively parallel processors – each CPU may have its own memory</a:t>
            </a:r>
          </a:p>
          <a:p>
            <a:pPr marL="685450" lvl="1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Clusters: connect a lot of commodity machines with a fast network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441" y="3935881"/>
            <a:ext cx="2558880" cy="259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1" y="3871081"/>
            <a:ext cx="2744640" cy="259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41" y="4075561"/>
            <a:ext cx="3349440" cy="219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86492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21" y="4396681"/>
            <a:ext cx="397152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8"/>
          <a:stretch>
            <a:fillRect/>
          </a:stretch>
        </p:blipFill>
        <p:spPr bwMode="auto">
          <a:xfrm>
            <a:off x="4157281" y="3843721"/>
            <a:ext cx="4641120" cy="283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671041" y="72361"/>
            <a:ext cx="7807680" cy="470880"/>
          </a:xfrm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Distributed OS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641" y="595081"/>
            <a:ext cx="8805600" cy="3595680"/>
          </a:xfrm>
        </p:spPr>
        <p:txBody>
          <a:bodyPr/>
          <a:lstStyle/>
          <a:p>
            <a:pPr marL="260644">
              <a:lnSpc>
                <a:spcPct val="96000"/>
              </a:lnSpc>
              <a:spcBef>
                <a:spcPts val="54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814"/>
              <a:t>Goal – Make use of geographically distributed resources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451"/>
              <a:t>workstations on a LAN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451"/>
              <a:t>servers across the Internet</a:t>
            </a:r>
          </a:p>
          <a:p>
            <a:pPr marL="260644">
              <a:lnSpc>
                <a:spcPct val="96000"/>
              </a:lnSpc>
              <a:spcBef>
                <a:spcPts val="54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814"/>
              <a:t>Supports communication between applications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451"/>
              <a:t>interprocess communication (on a single machine):</a:t>
            </a:r>
          </a:p>
          <a:p>
            <a:pPr marL="1141937" lvl="2">
              <a:lnSpc>
                <a:spcPct val="96000"/>
              </a:lnSpc>
              <a:spcBef>
                <a:spcPts val="408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451"/>
              <a:t>message passing and shared memory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451"/>
              <a:t>networking procotols (across multiple machines):</a:t>
            </a:r>
          </a:p>
          <a:p>
            <a:pPr marL="1141937" lvl="2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451"/>
              <a:t>TCP/IP, Java RMI, .NET SOAP</a:t>
            </a:r>
          </a:p>
          <a:p>
            <a:pPr marL="260644">
              <a:lnSpc>
                <a:spcPct val="96000"/>
              </a:lnSpc>
              <a:spcBef>
                <a:spcPts val="54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814"/>
              <a:t>“The Grid”, .NET, and OGSA</a:t>
            </a:r>
          </a:p>
          <a:p>
            <a:pPr marL="685450" lvl="1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451"/>
              <a:t>Idea: Seamlessly connect vast computational resources across the Internet</a:t>
            </a:r>
          </a:p>
        </p:txBody>
      </p:sp>
    </p:spTree>
    <p:extLst>
      <p:ext uri="{BB962C8B-B14F-4D97-AF65-F5344CB8AC3E}">
        <p14:creationId xmlns:p14="http://schemas.microsoft.com/office/powerpoint/2010/main" val="203681828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1" y="72361"/>
            <a:ext cx="7807680" cy="470880"/>
          </a:xfrm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Embedded OS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641" y="595081"/>
            <a:ext cx="8805600" cy="4079520"/>
          </a:xfrm>
        </p:spPr>
        <p:txBody>
          <a:bodyPr/>
          <a:lstStyle/>
          <a:p>
            <a:pPr marL="260644">
              <a:lnSpc>
                <a:spcPct val="96000"/>
              </a:lnSpc>
              <a:spcBef>
                <a:spcPts val="54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814"/>
              <a:t>The rise of tiny computers everywhere – ubiquitous computing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451"/>
              <a:t>Processor cost low enough to embed in many devices</a:t>
            </a:r>
          </a:p>
          <a:p>
            <a:pPr marL="1141937" lvl="2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451"/>
              <a:t>PDAs, cell phones, pagers, ...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451"/>
              <a:t>How many CPUs are in your car? On your body right now?</a:t>
            </a:r>
          </a:p>
          <a:p>
            <a:pPr marL="260644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814"/>
              <a:t>Gets more interesting with ubiquitous networking!</a:t>
            </a:r>
          </a:p>
          <a:p>
            <a:pPr marL="685450" lvl="1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451"/>
              <a:t>Wireless networks becoming pervasive</a:t>
            </a:r>
          </a:p>
          <a:p>
            <a:pPr marL="685450" lvl="1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451"/>
              <a:t>Sensor networks are an exciting new direction here</a:t>
            </a:r>
          </a:p>
          <a:p>
            <a:pPr marL="1141937" lvl="2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451"/>
              <a:t>Little “motes” with less 4KB of RAM, some sensors, and a radio</a:t>
            </a:r>
          </a:p>
          <a:p>
            <a:pPr marL="260644">
              <a:lnSpc>
                <a:spcPct val="96000"/>
              </a:lnSpc>
              <a:spcBef>
                <a:spcPts val="54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814"/>
              <a:t>Typically very constrained hardware resources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451"/>
              <a:t>slow processors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451"/>
              <a:t>very small amount of memory (e.g. 8 MB)‏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sz="1451"/>
              <a:t>no disk – but maybe quasi-permanent storage such as EEPROM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641" y="4752361"/>
            <a:ext cx="2332800" cy="178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80" y="4742281"/>
            <a:ext cx="2332800" cy="178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1" y="4740841"/>
            <a:ext cx="2332800" cy="178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Beginning</a:t>
            </a:r>
            <a:r>
              <a:rPr lang="is-IS" dirty="0" smtClean="0"/>
              <a:t>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2137"/>
          </a:xfrm>
        </p:spPr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no OS –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libraries</a:t>
            </a:r>
            <a:endParaRPr lang="tr-TR" dirty="0"/>
          </a:p>
          <a:p>
            <a:pPr lvl="1"/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ran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program at a time, </a:t>
            </a:r>
            <a:r>
              <a:rPr lang="tr-TR" dirty="0" err="1"/>
              <a:t>so</a:t>
            </a:r>
            <a:r>
              <a:rPr lang="tr-TR" dirty="0"/>
              <a:t> no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an OS</a:t>
            </a:r>
          </a:p>
          <a:p>
            <a:pPr lvl="1"/>
            <a:r>
              <a:rPr lang="tr-TR" dirty="0"/>
              <a:t>Programming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wiring</a:t>
            </a:r>
            <a:r>
              <a:rPr lang="tr-TR" dirty="0"/>
              <a:t>..</a:t>
            </a:r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1" y="4501801"/>
            <a:ext cx="2214720" cy="16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6241" y="4223881"/>
            <a:ext cx="2075040" cy="25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2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37931725" indent="-3747452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2604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922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124075" indent="-180975">
              <a:lnSpc>
                <a:spcPct val="92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812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30384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956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9528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solidFill>
                  <a:srgbClr val="2323DC"/>
                </a:solidFill>
                <a:latin typeface="Luxi Sans" charset="0"/>
              </a:rPr>
              <a:t>Harvard Mark I, 1944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61" y="4521960"/>
            <a:ext cx="2250720" cy="165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793281" y="4359241"/>
            <a:ext cx="1162080" cy="5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2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37931725" indent="-3747452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2604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922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124075" indent="-180975">
              <a:lnSpc>
                <a:spcPct val="92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812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30384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956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9528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solidFill>
                  <a:srgbClr val="2323DC"/>
                </a:solidFill>
                <a:latin typeface="Luxi Sans" charset="0"/>
              </a:rPr>
              <a:t>IBM 360, 1960's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60" y="4267081"/>
            <a:ext cx="2108160" cy="20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133440" y="4189321"/>
            <a:ext cx="1946880" cy="27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2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37931725" indent="-3747452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2604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922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124075" indent="-180975">
              <a:lnSpc>
                <a:spcPct val="92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812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30384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956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9528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solidFill>
                  <a:srgbClr val="2323DC"/>
                </a:solidFill>
                <a:latin typeface="Luxi Sans" charset="0"/>
              </a:rPr>
              <a:t>ENIAC, 1945</a:t>
            </a:r>
          </a:p>
        </p:txBody>
      </p:sp>
    </p:spTree>
    <p:extLst>
      <p:ext uri="{BB962C8B-B14F-4D97-AF65-F5344CB8AC3E}">
        <p14:creationId xmlns:p14="http://schemas.microsoft.com/office/powerpoint/2010/main" val="210269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702721" y="361"/>
            <a:ext cx="7529760" cy="52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2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37931725" indent="-3747452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2604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922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124075" indent="-180975">
              <a:lnSpc>
                <a:spcPct val="92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812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30384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956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9528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2903" dirty="0">
              <a:solidFill>
                <a:srgbClr val="993333"/>
              </a:solidFill>
              <a:latin typeface="Luxi Sans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4881" y="583561"/>
            <a:ext cx="8428320" cy="43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7338" indent="-180975">
              <a:lnSpc>
                <a:spcPct val="92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744538" algn="l"/>
                <a:tab pos="1201738" algn="l"/>
                <a:tab pos="1658938" algn="l"/>
                <a:tab pos="2116138" algn="l"/>
                <a:tab pos="2573338" algn="l"/>
                <a:tab pos="3030538" algn="l"/>
                <a:tab pos="3487738" algn="l"/>
                <a:tab pos="3944938" algn="l"/>
                <a:tab pos="4402138" algn="l"/>
                <a:tab pos="4859338" algn="l"/>
                <a:tab pos="5316538" algn="l"/>
                <a:tab pos="5773738" algn="l"/>
                <a:tab pos="6230938" algn="l"/>
                <a:tab pos="6688138" algn="l"/>
                <a:tab pos="7145338" algn="l"/>
                <a:tab pos="7602538" algn="l"/>
                <a:tab pos="8059738" algn="l"/>
                <a:tab pos="8516938" algn="l"/>
                <a:tab pos="8974138" algn="l"/>
                <a:tab pos="9431338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755650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744538" algn="l"/>
                <a:tab pos="1201738" algn="l"/>
                <a:tab pos="1658938" algn="l"/>
                <a:tab pos="2116138" algn="l"/>
                <a:tab pos="2573338" algn="l"/>
                <a:tab pos="3030538" algn="l"/>
                <a:tab pos="3487738" algn="l"/>
                <a:tab pos="3944938" algn="l"/>
                <a:tab pos="4402138" algn="l"/>
                <a:tab pos="4859338" algn="l"/>
                <a:tab pos="5316538" algn="l"/>
                <a:tab pos="5773738" algn="l"/>
                <a:tab pos="6230938" algn="l"/>
                <a:tab pos="6688138" algn="l"/>
                <a:tab pos="7145338" algn="l"/>
                <a:tab pos="7602538" algn="l"/>
                <a:tab pos="8059738" algn="l"/>
                <a:tab pos="8516938" algn="l"/>
                <a:tab pos="8974138" algn="l"/>
                <a:tab pos="9431338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2604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744538" algn="l"/>
                <a:tab pos="1201738" algn="l"/>
                <a:tab pos="1658938" algn="l"/>
                <a:tab pos="2116138" algn="l"/>
                <a:tab pos="2573338" algn="l"/>
                <a:tab pos="3030538" algn="l"/>
                <a:tab pos="3487738" algn="l"/>
                <a:tab pos="3944938" algn="l"/>
                <a:tab pos="4402138" algn="l"/>
                <a:tab pos="4859338" algn="l"/>
                <a:tab pos="5316538" algn="l"/>
                <a:tab pos="5773738" algn="l"/>
                <a:tab pos="6230938" algn="l"/>
                <a:tab pos="6688138" algn="l"/>
                <a:tab pos="7145338" algn="l"/>
                <a:tab pos="7602538" algn="l"/>
                <a:tab pos="8059738" algn="l"/>
                <a:tab pos="8516938" algn="l"/>
                <a:tab pos="8974138" algn="l"/>
                <a:tab pos="9431338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922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744538" algn="l"/>
                <a:tab pos="1201738" algn="l"/>
                <a:tab pos="1658938" algn="l"/>
                <a:tab pos="2116138" algn="l"/>
                <a:tab pos="2573338" algn="l"/>
                <a:tab pos="3030538" algn="l"/>
                <a:tab pos="3487738" algn="l"/>
                <a:tab pos="3944938" algn="l"/>
                <a:tab pos="4402138" algn="l"/>
                <a:tab pos="4859338" algn="l"/>
                <a:tab pos="5316538" algn="l"/>
                <a:tab pos="5773738" algn="l"/>
                <a:tab pos="6230938" algn="l"/>
                <a:tab pos="6688138" algn="l"/>
                <a:tab pos="7145338" algn="l"/>
                <a:tab pos="7602538" algn="l"/>
                <a:tab pos="8059738" algn="l"/>
                <a:tab pos="8516938" algn="l"/>
                <a:tab pos="8974138" algn="l"/>
                <a:tab pos="9431338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124075" indent="-180975">
              <a:lnSpc>
                <a:spcPct val="92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744538" algn="l"/>
                <a:tab pos="1201738" algn="l"/>
                <a:tab pos="1658938" algn="l"/>
                <a:tab pos="2116138" algn="l"/>
                <a:tab pos="2573338" algn="l"/>
                <a:tab pos="3030538" algn="l"/>
                <a:tab pos="3487738" algn="l"/>
                <a:tab pos="3944938" algn="l"/>
                <a:tab pos="4402138" algn="l"/>
                <a:tab pos="4859338" algn="l"/>
                <a:tab pos="5316538" algn="l"/>
                <a:tab pos="5773738" algn="l"/>
                <a:tab pos="6230938" algn="l"/>
                <a:tab pos="6688138" algn="l"/>
                <a:tab pos="7145338" algn="l"/>
                <a:tab pos="7602538" algn="l"/>
                <a:tab pos="8059738" algn="l"/>
                <a:tab pos="8516938" algn="l"/>
                <a:tab pos="8974138" algn="l"/>
                <a:tab pos="9431338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812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744538" algn="l"/>
                <a:tab pos="1201738" algn="l"/>
                <a:tab pos="1658938" algn="l"/>
                <a:tab pos="2116138" algn="l"/>
                <a:tab pos="2573338" algn="l"/>
                <a:tab pos="3030538" algn="l"/>
                <a:tab pos="3487738" algn="l"/>
                <a:tab pos="3944938" algn="l"/>
                <a:tab pos="4402138" algn="l"/>
                <a:tab pos="4859338" algn="l"/>
                <a:tab pos="5316538" algn="l"/>
                <a:tab pos="5773738" algn="l"/>
                <a:tab pos="6230938" algn="l"/>
                <a:tab pos="6688138" algn="l"/>
                <a:tab pos="7145338" algn="l"/>
                <a:tab pos="7602538" algn="l"/>
                <a:tab pos="8059738" algn="l"/>
                <a:tab pos="8516938" algn="l"/>
                <a:tab pos="8974138" algn="l"/>
                <a:tab pos="9431338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30384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744538" algn="l"/>
                <a:tab pos="1201738" algn="l"/>
                <a:tab pos="1658938" algn="l"/>
                <a:tab pos="2116138" algn="l"/>
                <a:tab pos="2573338" algn="l"/>
                <a:tab pos="3030538" algn="l"/>
                <a:tab pos="3487738" algn="l"/>
                <a:tab pos="3944938" algn="l"/>
                <a:tab pos="4402138" algn="l"/>
                <a:tab pos="4859338" algn="l"/>
                <a:tab pos="5316538" algn="l"/>
                <a:tab pos="5773738" algn="l"/>
                <a:tab pos="6230938" algn="l"/>
                <a:tab pos="6688138" algn="l"/>
                <a:tab pos="7145338" algn="l"/>
                <a:tab pos="7602538" algn="l"/>
                <a:tab pos="8059738" algn="l"/>
                <a:tab pos="8516938" algn="l"/>
                <a:tab pos="8974138" algn="l"/>
                <a:tab pos="9431338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956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744538" algn="l"/>
                <a:tab pos="1201738" algn="l"/>
                <a:tab pos="1658938" algn="l"/>
                <a:tab pos="2116138" algn="l"/>
                <a:tab pos="2573338" algn="l"/>
                <a:tab pos="3030538" algn="l"/>
                <a:tab pos="3487738" algn="l"/>
                <a:tab pos="3944938" algn="l"/>
                <a:tab pos="4402138" algn="l"/>
                <a:tab pos="4859338" algn="l"/>
                <a:tab pos="5316538" algn="l"/>
                <a:tab pos="5773738" algn="l"/>
                <a:tab pos="6230938" algn="l"/>
                <a:tab pos="6688138" algn="l"/>
                <a:tab pos="7145338" algn="l"/>
                <a:tab pos="7602538" algn="l"/>
                <a:tab pos="8059738" algn="l"/>
                <a:tab pos="8516938" algn="l"/>
                <a:tab pos="8974138" algn="l"/>
                <a:tab pos="9431338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9528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744538" algn="l"/>
                <a:tab pos="1201738" algn="l"/>
                <a:tab pos="1658938" algn="l"/>
                <a:tab pos="2116138" algn="l"/>
                <a:tab pos="2573338" algn="l"/>
                <a:tab pos="3030538" algn="l"/>
                <a:tab pos="3487738" algn="l"/>
                <a:tab pos="3944938" algn="l"/>
                <a:tab pos="4402138" algn="l"/>
                <a:tab pos="4859338" algn="l"/>
                <a:tab pos="5316538" algn="l"/>
                <a:tab pos="5773738" algn="l"/>
                <a:tab pos="6230938" algn="l"/>
                <a:tab pos="6688138" algn="l"/>
                <a:tab pos="7145338" algn="l"/>
                <a:tab pos="7602538" algn="l"/>
                <a:tab pos="8059738" algn="l"/>
                <a:tab pos="8516938" algn="l"/>
                <a:tab pos="8974138" algn="l"/>
                <a:tab pos="9431338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6000"/>
              </a:lnSpc>
              <a:buFont typeface="Wingdings" charset="2"/>
              <a:buChar char=""/>
            </a:pPr>
            <a:endParaRPr lang="en-GB" altLang="en-US" sz="1633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721" y="125641"/>
            <a:ext cx="1251360" cy="7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77268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Beginning</a:t>
            </a:r>
            <a:r>
              <a:rPr lang="is-IS" dirty="0" smtClean="0"/>
              <a:t>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6000"/>
              </a:lnSpc>
              <a:buFont typeface="Wingdings" charset="2"/>
              <a:buChar char=""/>
            </a:pPr>
            <a:r>
              <a:rPr lang="en-GB" altLang="en-US" sz="2177" dirty="0"/>
              <a:t>There was no OS – just libraries</a:t>
            </a:r>
          </a:p>
          <a:p>
            <a:pPr lvl="1">
              <a:lnSpc>
                <a:spcPct val="96000"/>
              </a:lnSpc>
            </a:pPr>
            <a:r>
              <a:rPr lang="en-GB" altLang="en-US" sz="1633" dirty="0"/>
              <a:t>Computer only ran one program at a time, so no need for an OS</a:t>
            </a:r>
          </a:p>
          <a:p>
            <a:pPr>
              <a:lnSpc>
                <a:spcPct val="96000"/>
              </a:lnSpc>
              <a:buFont typeface="Wingdings" charset="2"/>
              <a:buChar char=""/>
            </a:pPr>
            <a:r>
              <a:rPr lang="en-GB" altLang="en-US" sz="2177" dirty="0"/>
              <a:t>And then there were </a:t>
            </a:r>
            <a:r>
              <a:rPr lang="en-GB" altLang="en-US" sz="2177" dirty="0">
                <a:solidFill>
                  <a:srgbClr val="2323DC"/>
                </a:solidFill>
              </a:rPr>
              <a:t>batch systems</a:t>
            </a:r>
          </a:p>
          <a:p>
            <a:pPr lvl="1">
              <a:lnSpc>
                <a:spcPct val="96000"/>
              </a:lnSpc>
            </a:pPr>
            <a:r>
              <a:rPr lang="en-GB" altLang="en-US" sz="1633" dirty="0"/>
              <a:t>Programs printed on stacks of </a:t>
            </a:r>
            <a:r>
              <a:rPr lang="en-GB" altLang="en-US" sz="1633" dirty="0" err="1"/>
              <a:t>punchhole</a:t>
            </a:r>
            <a:r>
              <a:rPr lang="en-GB" altLang="en-US" sz="1633" dirty="0"/>
              <a:t> cards</a:t>
            </a:r>
          </a:p>
          <a:p>
            <a:pPr lvl="1">
              <a:lnSpc>
                <a:spcPct val="96000"/>
              </a:lnSpc>
            </a:pPr>
            <a:r>
              <a:rPr lang="en-GB" altLang="en-US" sz="1633" dirty="0"/>
              <a:t>OS was resident in a portion of machine memory</a:t>
            </a:r>
          </a:p>
          <a:p>
            <a:pPr lvl="1">
              <a:lnSpc>
                <a:spcPct val="96000"/>
              </a:lnSpc>
            </a:pPr>
            <a:r>
              <a:rPr lang="en-GB" altLang="en-US" sz="1633" dirty="0"/>
              <a:t>When previous program was finished, OS loaded next program to run</a:t>
            </a:r>
          </a:p>
          <a:p>
            <a:pPr>
              <a:lnSpc>
                <a:spcPct val="96000"/>
              </a:lnSpc>
              <a:buFont typeface="Wingdings" charset="2"/>
              <a:buChar char=""/>
            </a:pPr>
            <a:endParaRPr lang="en-GB" altLang="en-US" sz="1633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762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702721" y="361"/>
            <a:ext cx="7529760" cy="52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2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37931725" indent="-3747452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2604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922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124075" indent="-180975">
              <a:lnSpc>
                <a:spcPct val="92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812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30384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956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9528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2903" dirty="0">
              <a:solidFill>
                <a:srgbClr val="993333"/>
              </a:solidFill>
              <a:latin typeface="Luxi Sans" charset="0"/>
            </a:endParaRPr>
          </a:p>
        </p:txBody>
      </p:sp>
      <p:pic>
        <p:nvPicPr>
          <p:cNvPr id="4" name="Picture 3" descr="2866184570_a844a3404a_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848"/>
            <a:ext cx="9290200" cy="425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Punch</a:t>
            </a:r>
            <a:r>
              <a:rPr lang="tr-TR" dirty="0"/>
              <a:t> </a:t>
            </a:r>
            <a:r>
              <a:rPr lang="tr-TR" dirty="0" err="1" smtClean="0"/>
              <a:t>Card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00" y="3044521"/>
            <a:ext cx="3312000" cy="151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Beginning</a:t>
            </a:r>
            <a:r>
              <a:rPr lang="is-IS" dirty="0" smtClean="0"/>
              <a:t>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6000"/>
              </a:lnSpc>
              <a:buFont typeface="Wingdings" charset="2"/>
              <a:buChar char=""/>
            </a:pPr>
            <a:r>
              <a:rPr lang="en-GB" altLang="en-US" sz="2177" dirty="0"/>
              <a:t>There was no OS – just libraries</a:t>
            </a:r>
          </a:p>
          <a:p>
            <a:pPr lvl="1">
              <a:lnSpc>
                <a:spcPct val="96000"/>
              </a:lnSpc>
            </a:pPr>
            <a:r>
              <a:rPr lang="en-GB" altLang="en-US" sz="1633" dirty="0"/>
              <a:t>Computer only ran one program at a time, so no need for an OS</a:t>
            </a:r>
          </a:p>
          <a:p>
            <a:pPr>
              <a:lnSpc>
                <a:spcPct val="96000"/>
              </a:lnSpc>
              <a:buFont typeface="Wingdings" charset="2"/>
              <a:buChar char=""/>
            </a:pPr>
            <a:r>
              <a:rPr lang="en-GB" altLang="en-US" sz="2177" dirty="0"/>
              <a:t>And then there were </a:t>
            </a:r>
            <a:r>
              <a:rPr lang="en-GB" altLang="en-US" sz="2177" dirty="0">
                <a:solidFill>
                  <a:srgbClr val="2323DC"/>
                </a:solidFill>
              </a:rPr>
              <a:t>batch systems</a:t>
            </a:r>
          </a:p>
          <a:p>
            <a:pPr lvl="1">
              <a:lnSpc>
                <a:spcPct val="96000"/>
              </a:lnSpc>
            </a:pPr>
            <a:r>
              <a:rPr lang="en-GB" altLang="en-US" sz="1633" dirty="0"/>
              <a:t>Programs printed on stacks of </a:t>
            </a:r>
            <a:r>
              <a:rPr lang="en-GB" altLang="en-US" sz="1633" dirty="0" err="1"/>
              <a:t>punchhole</a:t>
            </a:r>
            <a:r>
              <a:rPr lang="en-GB" altLang="en-US" sz="1633" dirty="0"/>
              <a:t> cards</a:t>
            </a:r>
          </a:p>
          <a:p>
            <a:pPr lvl="1">
              <a:lnSpc>
                <a:spcPct val="96000"/>
              </a:lnSpc>
            </a:pPr>
            <a:r>
              <a:rPr lang="en-GB" altLang="en-US" sz="1633" dirty="0"/>
              <a:t>OS was resident in a portion of machine memory</a:t>
            </a:r>
          </a:p>
          <a:p>
            <a:pPr lvl="1">
              <a:lnSpc>
                <a:spcPct val="96000"/>
              </a:lnSpc>
            </a:pPr>
            <a:r>
              <a:rPr lang="en-GB" altLang="en-US" sz="1633" dirty="0"/>
              <a:t>When previous program was finished, OS loaded next program to run</a:t>
            </a:r>
          </a:p>
          <a:p>
            <a:pPr>
              <a:lnSpc>
                <a:spcPct val="96000"/>
              </a:lnSpc>
              <a:buFont typeface="Wingdings" charset="2"/>
              <a:buChar char=""/>
            </a:pPr>
            <a:endParaRPr lang="en-GB" altLang="en-US" sz="1633" dirty="0"/>
          </a:p>
          <a:p>
            <a:endParaRPr lang="tr-T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21" y="4562281"/>
            <a:ext cx="6148800" cy="1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88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Beginning</a:t>
            </a:r>
            <a:r>
              <a:rPr lang="is-IS" dirty="0" smtClean="0"/>
              <a:t>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6000"/>
              </a:lnSpc>
              <a:buFont typeface="Wingdings" charset="2"/>
              <a:buChar char=""/>
            </a:pPr>
            <a:r>
              <a:rPr lang="en-GB" altLang="en-US" sz="2177" dirty="0"/>
              <a:t>There was no OS – just libraries</a:t>
            </a:r>
          </a:p>
          <a:p>
            <a:pPr lvl="1">
              <a:lnSpc>
                <a:spcPct val="96000"/>
              </a:lnSpc>
            </a:pPr>
            <a:r>
              <a:rPr lang="en-GB" altLang="en-US" sz="1633" dirty="0"/>
              <a:t>Computer only ran one program at a time, so no need for an OS</a:t>
            </a:r>
          </a:p>
          <a:p>
            <a:pPr>
              <a:lnSpc>
                <a:spcPct val="96000"/>
              </a:lnSpc>
              <a:buFont typeface="Wingdings" charset="2"/>
              <a:buChar char=""/>
            </a:pPr>
            <a:r>
              <a:rPr lang="en-GB" altLang="en-US" sz="2177" dirty="0"/>
              <a:t>And then there were </a:t>
            </a:r>
            <a:r>
              <a:rPr lang="en-GB" altLang="en-US" sz="2177" dirty="0">
                <a:solidFill>
                  <a:srgbClr val="2323DC"/>
                </a:solidFill>
              </a:rPr>
              <a:t>batch systems</a:t>
            </a:r>
          </a:p>
          <a:p>
            <a:pPr lvl="1">
              <a:lnSpc>
                <a:spcPct val="96000"/>
              </a:lnSpc>
            </a:pPr>
            <a:r>
              <a:rPr lang="en-GB" altLang="en-US" sz="1633" dirty="0"/>
              <a:t>Programs printed on stacks of </a:t>
            </a:r>
            <a:r>
              <a:rPr lang="en-GB" altLang="en-US" sz="1633" dirty="0" err="1"/>
              <a:t>punchhole</a:t>
            </a:r>
            <a:r>
              <a:rPr lang="en-GB" altLang="en-US" sz="1633" dirty="0"/>
              <a:t> cards</a:t>
            </a:r>
          </a:p>
          <a:p>
            <a:pPr lvl="1">
              <a:lnSpc>
                <a:spcPct val="96000"/>
              </a:lnSpc>
            </a:pPr>
            <a:r>
              <a:rPr lang="en-GB" altLang="en-US" sz="1633" dirty="0"/>
              <a:t>OS was resident in a portion of machine memory</a:t>
            </a:r>
          </a:p>
          <a:p>
            <a:pPr lvl="1">
              <a:lnSpc>
                <a:spcPct val="96000"/>
              </a:lnSpc>
            </a:pPr>
            <a:r>
              <a:rPr lang="en-GB" altLang="en-US" sz="1633" dirty="0"/>
              <a:t>When previous program was finished, OS loaded next program to run</a:t>
            </a:r>
          </a:p>
          <a:p>
            <a:pPr>
              <a:lnSpc>
                <a:spcPct val="96000"/>
              </a:lnSpc>
              <a:buFont typeface="Wingdings" charset="2"/>
              <a:buChar char=""/>
            </a:pPr>
            <a:r>
              <a:rPr lang="en-GB" altLang="en-US" sz="2177" dirty="0"/>
              <a:t>Disk spooling</a:t>
            </a:r>
          </a:p>
          <a:p>
            <a:pPr lvl="1">
              <a:lnSpc>
                <a:spcPct val="96000"/>
              </a:lnSpc>
            </a:pPr>
            <a:r>
              <a:rPr lang="en-GB" altLang="en-US" sz="1633" dirty="0"/>
              <a:t>Disks were much read stack onto disk while previous program is running</a:t>
            </a:r>
          </a:p>
          <a:p>
            <a:pPr lvl="1">
              <a:lnSpc>
                <a:spcPct val="96000"/>
              </a:lnSpc>
            </a:pPr>
            <a:r>
              <a:rPr lang="en-GB" altLang="en-US" sz="1633" dirty="0"/>
              <a:t>With multiple programs on disk, need to decide which to run next!</a:t>
            </a:r>
          </a:p>
          <a:p>
            <a:pPr lvl="1">
              <a:lnSpc>
                <a:spcPct val="96000"/>
              </a:lnSpc>
            </a:pPr>
            <a:r>
              <a:rPr lang="en-GB" altLang="en-US" sz="1633" dirty="0"/>
              <a:t>But, CPU still idle while program accesses a peripheral (e.g., tape or disk!)‏</a:t>
            </a:r>
            <a:endParaRPr lang="en-GB" altLang="en-US" sz="1633" dirty="0"/>
          </a:p>
        </p:txBody>
      </p:sp>
    </p:spTree>
    <p:extLst>
      <p:ext uri="{BB962C8B-B14F-4D97-AF65-F5344CB8AC3E}">
        <p14:creationId xmlns:p14="http://schemas.microsoft.com/office/powerpoint/2010/main" val="44032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Multiprogramming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5586592" cy="4972050"/>
          </a:xfrm>
          <a:solidFill>
            <a:srgbClr val="FFFFFF"/>
          </a:solidFill>
        </p:spPr>
        <p:txBody>
          <a:bodyPr vert="horz" wrap="square" lIns="81638" tIns="42452" rIns="81638" bIns="42452" numCol="1" anchor="t" anchorCtr="0" compatLnSpc="1">
            <a:prstTxWarp prst="textNoShape">
              <a:avLst/>
            </a:prstTxWarp>
          </a:bodyPr>
          <a:lstStyle/>
          <a:p>
            <a:pPr marL="260644">
              <a:lnSpc>
                <a:spcPct val="96000"/>
              </a:lnSpc>
              <a:spcBef>
                <a:spcPts val="54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dirty="0"/>
              <a:t>To increase system utilization, </a:t>
            </a:r>
            <a:r>
              <a:rPr lang="en-GB" altLang="en-US" dirty="0">
                <a:solidFill>
                  <a:srgbClr val="2323DC"/>
                </a:solidFill>
              </a:rPr>
              <a:t>multiprogramming</a:t>
            </a:r>
            <a:r>
              <a:rPr lang="en-GB" altLang="en-US" dirty="0"/>
              <a:t> OS’s were invented</a:t>
            </a:r>
          </a:p>
          <a:p>
            <a:pPr marL="685450" lvl="1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dirty="0"/>
              <a:t>keeps multiple runnable jobs loaded in memory at once</a:t>
            </a:r>
          </a:p>
          <a:p>
            <a:pPr marL="260644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dirty="0"/>
              <a:t>Overlaps I/O of a job with computing of another</a:t>
            </a:r>
          </a:p>
          <a:p>
            <a:pPr marL="685450" lvl="1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dirty="0"/>
              <a:t>While one job waits for I/O to compile, CPU runs instructions from another job</a:t>
            </a:r>
          </a:p>
          <a:p>
            <a:pPr marL="260644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dirty="0"/>
              <a:t>To benefit, need </a:t>
            </a:r>
            <a:r>
              <a:rPr lang="en-GB" altLang="en-US" dirty="0">
                <a:solidFill>
                  <a:srgbClr val="993333"/>
                </a:solidFill>
              </a:rPr>
              <a:t>asynchronous</a:t>
            </a:r>
            <a:r>
              <a:rPr lang="en-GB" altLang="en-US" dirty="0"/>
              <a:t> I/O devices</a:t>
            </a:r>
          </a:p>
          <a:p>
            <a:pPr marL="685450" lvl="1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dirty="0"/>
              <a:t>need some way to know when devices are done performing I/O</a:t>
            </a:r>
          </a:p>
          <a:p>
            <a:pPr marL="260644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dirty="0"/>
              <a:t>Goal: optimize system throughput</a:t>
            </a:r>
          </a:p>
          <a:p>
            <a:pPr marL="685450" lvl="1">
              <a:lnSpc>
                <a:spcPct val="96000"/>
              </a:lnSpc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 dirty="0"/>
              <a:t>perhaps at the cost of response time…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buNone/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endParaRPr lang="en-GB" altLang="en-US" dirty="0"/>
          </a:p>
          <a:p>
            <a:pPr marL="260644">
              <a:lnSpc>
                <a:spcPct val="96000"/>
              </a:lnSpc>
              <a:spcBef>
                <a:spcPts val="54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endParaRPr lang="en-GB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980" y="1197678"/>
            <a:ext cx="2760213" cy="220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062153" y="3675560"/>
            <a:ext cx="2759040" cy="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2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37931725" indent="-3747452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2604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92275" indent="-180975">
              <a:lnSpc>
                <a:spcPct val="92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124075" indent="-180975">
              <a:lnSpc>
                <a:spcPct val="92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812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30384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956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952875" indent="-180975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solidFill>
                  <a:srgbClr val="2323DC"/>
                </a:solidFill>
                <a:latin typeface="Luxi Sans" charset="0"/>
              </a:rPr>
              <a:t>Dennis Ritchie and Ken Thompson at a PDP11, 1971</a:t>
            </a:r>
          </a:p>
        </p:txBody>
      </p:sp>
    </p:spTree>
    <p:extLst>
      <p:ext uri="{BB962C8B-B14F-4D97-AF65-F5344CB8AC3E}">
        <p14:creationId xmlns:p14="http://schemas.microsoft.com/office/powerpoint/2010/main" val="172019996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1" y="72361"/>
            <a:ext cx="7807680" cy="470880"/>
          </a:xfrm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Timesharing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641" y="595081"/>
            <a:ext cx="8805600" cy="3732480"/>
          </a:xfrm>
        </p:spPr>
        <p:txBody>
          <a:bodyPr/>
          <a:lstStyle/>
          <a:p>
            <a:pPr marL="260644">
              <a:lnSpc>
                <a:spcPct val="96000"/>
              </a:lnSpc>
              <a:spcBef>
                <a:spcPts val="54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To support interactive use, </a:t>
            </a:r>
            <a:r>
              <a:rPr lang="en-GB" altLang="en-US">
                <a:solidFill>
                  <a:srgbClr val="2323DC"/>
                </a:solidFill>
              </a:rPr>
              <a:t>timesharing </a:t>
            </a:r>
            <a:r>
              <a:rPr lang="en-GB" altLang="en-US"/>
              <a:t>OS's were created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multiple terminals connected to one machine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each user has illusion of entire machine to him/herself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optimize response time, perhaps at the cost of throughput</a:t>
            </a:r>
          </a:p>
          <a:p>
            <a:pPr marL="260644">
              <a:lnSpc>
                <a:spcPct val="96000"/>
              </a:lnSpc>
              <a:spcBef>
                <a:spcPts val="54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Timeslicing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divide CPU fairly among the users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if job is truly interactive (e.g. editor), then can switch between programs and users faster than users can generate load</a:t>
            </a:r>
          </a:p>
          <a:p>
            <a:pPr marL="260644">
              <a:lnSpc>
                <a:spcPct val="96000"/>
              </a:lnSpc>
              <a:spcBef>
                <a:spcPts val="54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MIT Multics (mid-1960’s) was the first large timeshared system</a:t>
            </a:r>
          </a:p>
          <a:p>
            <a:pPr marL="685450" lvl="1">
              <a:lnSpc>
                <a:spcPct val="96000"/>
              </a:lnSpc>
              <a:spcBef>
                <a:spcPts val="454"/>
              </a:spcBef>
              <a:tabLst>
                <a:tab pos="2606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  <a:tab pos="8536446" algn="l"/>
              </a:tabLst>
            </a:pPr>
            <a:r>
              <a:rPr lang="en-GB" altLang="en-US"/>
              <a:t>nearly all modern OS concepts can be traced back to Multics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20" y="4426921"/>
            <a:ext cx="3300480" cy="2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1" y="4431241"/>
            <a:ext cx="2759040" cy="22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22723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819</Words>
  <Application>Microsoft Macintosh PowerPoint</Application>
  <PresentationFormat>On-screen Show (4:3)</PresentationFormat>
  <Paragraphs>119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 Narrow</vt:lpstr>
      <vt:lpstr>Bitstream Vera Serif</vt:lpstr>
      <vt:lpstr>Calibri</vt:lpstr>
      <vt:lpstr>Luxi Sans</vt:lpstr>
      <vt:lpstr>MS Gothic</vt:lpstr>
      <vt:lpstr>ＭＳ Ｐゴシック</vt:lpstr>
      <vt:lpstr>Times New Roman</vt:lpstr>
      <vt:lpstr>Verdana</vt:lpstr>
      <vt:lpstr>Wingdings</vt:lpstr>
      <vt:lpstr>Wingdings 2</vt:lpstr>
      <vt:lpstr>Arial</vt:lpstr>
      <vt:lpstr>template2007</vt:lpstr>
      <vt:lpstr>Overview Introduction to Operating Systems </vt:lpstr>
      <vt:lpstr>In the Beginning…</vt:lpstr>
      <vt:lpstr>PowerPoint Presentation</vt:lpstr>
      <vt:lpstr>In the Beginning…</vt:lpstr>
      <vt:lpstr>Punch Card</vt:lpstr>
      <vt:lpstr>In the Beginning…</vt:lpstr>
      <vt:lpstr>In the Beginning…</vt:lpstr>
      <vt:lpstr>Multiprogramming</vt:lpstr>
      <vt:lpstr>Timesharing</vt:lpstr>
      <vt:lpstr>Personal Computing</vt:lpstr>
      <vt:lpstr>PowerPoint Presentation</vt:lpstr>
      <vt:lpstr>Parallel Computing and Clusters</vt:lpstr>
      <vt:lpstr>Distributed OS</vt:lpstr>
      <vt:lpstr>Embedded 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Inter-Process Communication: Intro + Pipes</dc:title>
  <cp:lastModifiedBy>Microsoft Office User</cp:lastModifiedBy>
  <cp:revision>87</cp:revision>
  <dcterms:modified xsi:type="dcterms:W3CDTF">2018-02-13T07:36:21Z</dcterms:modified>
</cp:coreProperties>
</file>