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1430" r:id="rId2"/>
    <p:sldId id="1214" r:id="rId3"/>
    <p:sldId id="1247" r:id="rId4"/>
    <p:sldId id="1248" r:id="rId5"/>
    <p:sldId id="1279" r:id="rId6"/>
    <p:sldId id="1250" r:id="rId7"/>
    <p:sldId id="1251" r:id="rId8"/>
    <p:sldId id="1252" r:id="rId9"/>
    <p:sldId id="1519" r:id="rId10"/>
    <p:sldId id="1270" r:id="rId11"/>
    <p:sldId id="1258" r:id="rId12"/>
    <p:sldId id="1259" r:id="rId13"/>
    <p:sldId id="1260" r:id="rId14"/>
    <p:sldId id="1261" r:id="rId15"/>
    <p:sldId id="1431" r:id="rId16"/>
    <p:sldId id="1262" r:id="rId17"/>
    <p:sldId id="1263" r:id="rId18"/>
    <p:sldId id="1442" r:id="rId19"/>
    <p:sldId id="1443" r:id="rId20"/>
    <p:sldId id="1440" r:id="rId21"/>
    <p:sldId id="1441" r:id="rId22"/>
    <p:sldId id="1452" r:id="rId23"/>
    <p:sldId id="1453" r:id="rId24"/>
    <p:sldId id="1446" r:id="rId25"/>
    <p:sldId id="1447" r:id="rId26"/>
    <p:sldId id="1448" r:id="rId27"/>
    <p:sldId id="1449" r:id="rId28"/>
    <p:sldId id="1450" r:id="rId29"/>
    <p:sldId id="1451" r:id="rId30"/>
    <p:sldId id="1273" r:id="rId31"/>
    <p:sldId id="1275" r:id="rId32"/>
    <p:sldId id="1276" r:id="rId33"/>
    <p:sldId id="1454" r:id="rId34"/>
    <p:sldId id="1455" r:id="rId35"/>
    <p:sldId id="1456" r:id="rId36"/>
    <p:sldId id="1457" r:id="rId37"/>
    <p:sldId id="1458" r:id="rId38"/>
    <p:sldId id="1459" r:id="rId39"/>
    <p:sldId id="1501" r:id="rId40"/>
    <p:sldId id="1460" r:id="rId41"/>
    <p:sldId id="1461" r:id="rId42"/>
    <p:sldId id="1462" r:id="rId43"/>
    <p:sldId id="1463" r:id="rId44"/>
    <p:sldId id="1278" r:id="rId45"/>
    <p:sldId id="1245" r:id="rId46"/>
    <p:sldId id="1234" r:id="rId47"/>
    <p:sldId id="1464" r:id="rId48"/>
    <p:sldId id="1236" r:id="rId49"/>
    <p:sldId id="1313" r:id="rId50"/>
    <p:sldId id="1314" r:id="rId51"/>
    <p:sldId id="1493" r:id="rId52"/>
    <p:sldId id="1494" r:id="rId53"/>
    <p:sldId id="1495" r:id="rId54"/>
    <p:sldId id="1496" r:id="rId55"/>
    <p:sldId id="1325" r:id="rId56"/>
    <p:sldId id="1326" r:id="rId57"/>
    <p:sldId id="1327" r:id="rId58"/>
    <p:sldId id="1328" r:id="rId59"/>
    <p:sldId id="1329" r:id="rId60"/>
    <p:sldId id="1330" r:id="rId61"/>
    <p:sldId id="1331" r:id="rId62"/>
    <p:sldId id="1332" r:id="rId63"/>
    <p:sldId id="1333" r:id="rId64"/>
    <p:sldId id="1334" r:id="rId65"/>
    <p:sldId id="1335" r:id="rId66"/>
    <p:sldId id="1336" r:id="rId67"/>
    <p:sldId id="1502" r:id="rId68"/>
    <p:sldId id="1497" r:id="rId69"/>
    <p:sldId id="1498" r:id="rId70"/>
    <p:sldId id="1499" r:id="rId71"/>
    <p:sldId id="1500" r:id="rId72"/>
    <p:sldId id="1364" r:id="rId73"/>
    <p:sldId id="1518" r:id="rId74"/>
    <p:sldId id="1515" r:id="rId75"/>
    <p:sldId id="1516" r:id="rId76"/>
    <p:sldId id="1517" r:id="rId77"/>
    <p:sldId id="1511" r:id="rId78"/>
    <p:sldId id="1512" r:id="rId79"/>
    <p:sldId id="1513" r:id="rId80"/>
    <p:sldId id="1514" r:id="rId81"/>
    <p:sldId id="1504" r:id="rId82"/>
    <p:sldId id="1505" r:id="rId83"/>
    <p:sldId id="1506" r:id="rId84"/>
    <p:sldId id="1507" r:id="rId85"/>
    <p:sldId id="1508" r:id="rId86"/>
    <p:sldId id="1509" r:id="rId87"/>
    <p:sldId id="1510" r:id="rId88"/>
  </p:sldIdLst>
  <p:sldSz cx="9144000" cy="6858000" type="screen4x3"/>
  <p:notesSz cx="7302500" cy="9586913"/>
  <p:custDataLst>
    <p:tags r:id="rId9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D5F1CF"/>
    <a:srgbClr val="F1C7C7"/>
    <a:srgbClr val="E9E1C9"/>
    <a:srgbClr val="F6F5BD"/>
    <a:srgbClr val="DED8C4"/>
    <a:srgbClr val="E7DDBB"/>
    <a:srgbClr val="DDCE9F"/>
    <a:srgbClr val="E2AC00"/>
    <a:srgbClr val="F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0" autoAdjust="0"/>
    <p:restoredTop sz="94048" autoAdjust="0"/>
  </p:normalViewPr>
  <p:slideViewPr>
    <p:cSldViewPr snapToObjects="1">
      <p:cViewPr varScale="1">
        <p:scale>
          <a:sx n="85" d="100"/>
          <a:sy n="85" d="100"/>
        </p:scale>
        <p:origin x="168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8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tags" Target="tags/tag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1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529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F299E183-8CEB-FA4B-BFC0-54B45C69BC9B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11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55300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4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734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F0AADC2A-226B-FA44-B0F2-BE3C5CFE2B4B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12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57348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1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939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2DD7D26E-880B-6640-A595-95DE43F36B6D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13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59396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144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0D2F2F59-95CD-094B-81D5-9F7456AA4E80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14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61444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8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83937074-EDAE-2643-8436-8616C295C78C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15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53252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349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4BAC6957-43EC-5445-B874-057643DEDF8E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16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63492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11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553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40D5245C-156D-B04A-9EEF-DB1D3603BE20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17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65540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6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9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9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6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4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./forks</a:t>
            </a:r>
            <a:r>
              <a:rPr lang="en-US" baseline="0" dirty="0" smtClean="0"/>
              <a:t>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(Similarly for other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25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3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59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782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EDE69A51-408E-EC46-A9A9-258112D6AB97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30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77828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5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solidFill>
                  <a:prstClr val="white"/>
                </a:solidFill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806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F76BF063-B4EE-1149-AB58-0415FF2293A8}" type="slidenum">
              <a:rPr lang="en-GB">
                <a:solidFill>
                  <a:prstClr val="white"/>
                </a:solidFill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31</a:t>
            </a:fld>
            <a:endParaRPr lang="en-GB">
              <a:solidFill>
                <a:prstClr val="white"/>
              </a:solidFill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88068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defTabSz="456421" eaLnBrk="1">
              <a:lnSpc>
                <a:spcPct val="94000"/>
              </a:lnSpc>
              <a:buClr>
                <a:srgbClr val="000000"/>
              </a:buClr>
              <a:buSzPct val="45000"/>
            </a:pPr>
            <a:endParaRPr lang="tr-TR" b="0" dirty="0">
              <a:solidFill>
                <a:prstClr val="white"/>
              </a:solidFill>
              <a:latin typeface="Bitstream Vera Serif" pitchFamily="16" charset="0"/>
              <a:ea typeface="MS Gothic" charset="0"/>
              <a:cs typeface="MS Gothic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33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solidFill>
                  <a:prstClr val="white"/>
                </a:solidFill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011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D49C35ED-B4D7-C64B-9205-E094B17A6DB5}" type="slidenum">
              <a:rPr lang="en-GB">
                <a:solidFill>
                  <a:prstClr val="white"/>
                </a:solidFill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32</a:t>
            </a:fld>
            <a:endParaRPr lang="en-GB">
              <a:solidFill>
                <a:prstClr val="white"/>
              </a:solidFill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90116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defTabSz="456421" eaLnBrk="1">
              <a:lnSpc>
                <a:spcPct val="94000"/>
              </a:lnSpc>
              <a:buClr>
                <a:srgbClr val="000000"/>
              </a:buClr>
              <a:buSzPct val="45000"/>
            </a:pPr>
            <a:endParaRPr lang="tr-TR" b="0" dirty="0">
              <a:solidFill>
                <a:prstClr val="white"/>
              </a:solidFill>
              <a:latin typeface="Bitstream Vera Serif" pitchFamily="16" charset="0"/>
              <a:ea typeface="MS Gothic" charset="0"/>
              <a:cs typeface="MS Gothic" charset="0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0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F7FCDA89-F762-3C4C-86F5-50C96D8D65B8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3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32772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34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4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7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4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consistently terminate in order, even with random delays.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But, can turn off delays on parent with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PARENT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see variations in termination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33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always terminate in reverse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7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39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421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422B2583-DA30-D14B-A369-BFAD7402AC4F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44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94212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9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4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E80B2F01-31AE-1E41-947D-7C974664CB90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4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60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7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pstree</a:t>
            </a:r>
            <a:r>
              <a:rPr lang="en-US" dirty="0" smtClean="0"/>
              <a:t>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8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7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83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6F1D211D-12BC-0246-8E1C-3288A1C96E14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50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98308" name="Text Box 1"/>
          <p:cNvSpPr txBox="1">
            <a:spLocks noChangeArrowheads="1"/>
          </p:cNvSpPr>
          <p:nvPr/>
        </p:nvSpPr>
        <p:spPr bwMode="auto">
          <a:xfrm>
            <a:off x="1147354" y="683195"/>
            <a:ext cx="4571987" cy="3428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79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08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0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4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03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10035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220664DC-8FCE-9B40-8E91-0FF735DECC72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55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100356" name="Text Box 1"/>
          <p:cNvSpPr txBox="1">
            <a:spLocks noChangeArrowheads="1"/>
          </p:cNvSpPr>
          <p:nvPr/>
        </p:nvSpPr>
        <p:spPr bwMode="auto">
          <a:xfrm>
            <a:off x="1147354" y="683195"/>
            <a:ext cx="4571987" cy="3428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3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E80B2F01-31AE-1E41-947D-7C974664CB90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5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493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43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03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95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10649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2443DA88-D51C-DC41-ADC0-F7EE5454218F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60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106500" name="Text Box 1"/>
          <p:cNvSpPr txBox="1">
            <a:spLocks noChangeArrowheads="1"/>
          </p:cNvSpPr>
          <p:nvPr/>
        </p:nvSpPr>
        <p:spPr bwMode="auto">
          <a:xfrm>
            <a:off x="1147354" y="683195"/>
            <a:ext cx="4571987" cy="3428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705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7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59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891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4B3A54CF-2215-2B44-B9E3-E3D386A227B1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6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38916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00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2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51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38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560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45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88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5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9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096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58124B3A-A1B2-BC4D-A326-40B8FDAE93AD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7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40964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654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03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102"/>
            <a:ext cx="5356434" cy="43131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66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4102"/>
            <a:ext cx="5356434" cy="43131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00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02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GB">
                <a:latin typeface="Times New Roman" charset="0"/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301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charset="2"/>
              <a:buNone/>
            </a:pPr>
            <a:fld id="{9FE93B69-90F0-C846-9DE3-0EC1524D5FAF}" type="slidenum">
              <a:rPr lang="en-GB">
                <a:latin typeface="Times New Roman" charset="0"/>
                <a:ea typeface="Tahoma" charset="0"/>
                <a:cs typeface="Tahoma" charset="0"/>
              </a:rPr>
              <a:pPr>
                <a:buFont typeface="Wingdings" charset="2"/>
                <a:buNone/>
              </a:pPr>
              <a:t>8</a:t>
            </a:fld>
            <a:endParaRPr lang="en-GB"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43012" name="Text Box 1"/>
          <p:cNvSpPr txBox="1">
            <a:spLocks noChangeArrowheads="1"/>
          </p:cNvSpPr>
          <p:nvPr/>
        </p:nvSpPr>
        <p:spPr bwMode="auto">
          <a:xfrm>
            <a:off x="1461134" y="959009"/>
            <a:ext cx="4380232" cy="32859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>
              <a:ea typeface="MS Gothic" charset="0"/>
              <a:cs typeface="MS Gothic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/>
          </p:nvPr>
        </p:nvSpPr>
        <p:spPr>
          <a:xfrm>
            <a:off x="687779" y="4344864"/>
            <a:ext cx="5491138" cy="4116602"/>
          </a:xfrm>
          <a:noFill/>
          <a:ln/>
        </p:spPr>
        <p:txBody>
          <a:bodyPr wrap="none" anchor="ctr"/>
          <a:lstStyle/>
          <a:p>
            <a:endParaRPr lang="tr-T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6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dn.geeksforgeeks.org/fork-system-cal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Process-Completion-Statu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shihyu/Linux_Programming/tree/master/books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Processes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7678738" cy="381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Slides adapted from:</a:t>
            </a:r>
            <a:r>
              <a:rPr lang="en-US" dirty="0" smtClean="0"/>
              <a:t> Randy Bryant of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84671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49" name="Text Box 25"/>
          <p:cNvSpPr txBox="1">
            <a:spLocks noChangeArrowheads="1"/>
          </p:cNvSpPr>
          <p:nvPr/>
        </p:nvSpPr>
        <p:spPr bwMode="auto">
          <a:xfrm>
            <a:off x="-701675" y="31178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0" name="Text Box 26"/>
          <p:cNvSpPr txBox="1">
            <a:spLocks noChangeArrowheads="1"/>
          </p:cNvSpPr>
          <p:nvPr/>
        </p:nvSpPr>
        <p:spPr bwMode="auto">
          <a:xfrm>
            <a:off x="-914400" y="2743200"/>
            <a:ext cx="9144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Context Switching in Linux</a:t>
            </a:r>
            <a:endParaRPr lang="en-GB" dirty="0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01" y="1425207"/>
            <a:ext cx="745920" cy="6595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1408320" y="1501534"/>
            <a:ext cx="1699200" cy="495412"/>
          </a:xfrm>
          <a:prstGeom prst="roundRect">
            <a:avLst>
              <a:gd name="adj" fmla="val 287"/>
            </a:avLst>
          </a:prstGeom>
          <a:solidFill>
            <a:srgbClr val="F6F2F2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Process A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427681" y="6016408"/>
            <a:ext cx="8019360" cy="144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34240" y="6084095"/>
            <a:ext cx="426240" cy="24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3214080" y="1511616"/>
            <a:ext cx="2010240" cy="204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Process A is happily running along...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Context Switching in Linux</a:t>
            </a:r>
            <a:endParaRPr lang="en-GB" dirty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01" y="1425207"/>
            <a:ext cx="745920" cy="6595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1408320" y="1501534"/>
            <a:ext cx="1699200" cy="495412"/>
          </a:xfrm>
          <a:prstGeom prst="roundRect">
            <a:avLst>
              <a:gd name="adj" fmla="val 287"/>
            </a:avLst>
          </a:prstGeom>
          <a:solidFill>
            <a:srgbClr val="F6F2F2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Process A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427681" y="6016408"/>
            <a:ext cx="8019360" cy="144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534240" y="6084095"/>
            <a:ext cx="426240" cy="24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pic>
        <p:nvPicPr>
          <p:cNvPr id="5632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1521" y="2080476"/>
            <a:ext cx="676800" cy="69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06080" y="1986865"/>
            <a:ext cx="1221120" cy="2415134"/>
            <a:chOff x="2157" y="1058"/>
            <a:chExt cx="848" cy="1677"/>
          </a:xfrm>
        </p:grpSpPr>
        <p:sp>
          <p:nvSpPr>
            <p:cNvPr id="56335" name="AutoShape 8"/>
            <p:cNvSpPr>
              <a:spLocks noChangeArrowheads="1"/>
            </p:cNvSpPr>
            <p:nvPr/>
          </p:nvSpPr>
          <p:spPr bwMode="auto">
            <a:xfrm>
              <a:off x="2158" y="2392"/>
              <a:ext cx="848" cy="344"/>
            </a:xfrm>
            <a:prstGeom prst="roundRect">
              <a:avLst>
                <a:gd name="adj" fmla="val 287"/>
              </a:avLst>
            </a:prstGeom>
            <a:solidFill>
              <a:srgbClr val="F6F2F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Timer interrupt 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handler</a:t>
              </a:r>
            </a:p>
          </p:txBody>
        </p:sp>
        <p:sp>
          <p:nvSpPr>
            <p:cNvPr id="56336" name="Line 9"/>
            <p:cNvSpPr>
              <a:spLocks noChangeShapeType="1"/>
            </p:cNvSpPr>
            <p:nvPr/>
          </p:nvSpPr>
          <p:spPr bwMode="auto">
            <a:xfrm>
              <a:off x="2157" y="1058"/>
              <a:ext cx="1" cy="134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6329" name="Text Box 10"/>
          <p:cNvSpPr txBox="1">
            <a:spLocks noChangeArrowheads="1"/>
          </p:cNvSpPr>
          <p:nvPr/>
        </p:nvSpPr>
        <p:spPr bwMode="auto">
          <a:xfrm>
            <a:off x="1349281" y="2861037"/>
            <a:ext cx="1285920" cy="1828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1) Timer interrupt fires</a:t>
            </a:r>
          </a:p>
        </p:txBody>
      </p:sp>
      <p:sp>
        <p:nvSpPr>
          <p:cNvPr id="56330" name="Text Box 11"/>
          <p:cNvSpPr txBox="1">
            <a:spLocks noChangeArrowheads="1"/>
          </p:cNvSpPr>
          <p:nvPr/>
        </p:nvSpPr>
        <p:spPr bwMode="auto">
          <a:xfrm>
            <a:off x="1388160" y="3288762"/>
            <a:ext cx="1170720" cy="18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2) PC saved on stack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27681" y="3356449"/>
            <a:ext cx="8297280" cy="673991"/>
            <a:chOff x="297" y="2009"/>
            <a:chExt cx="5762" cy="468"/>
          </a:xfrm>
        </p:grpSpPr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>
              <a:off x="330" y="2231"/>
              <a:ext cx="5730" cy="1"/>
            </a:xfrm>
            <a:prstGeom prst="line">
              <a:avLst/>
            </a:prstGeom>
            <a:noFill/>
            <a:ln w="1836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6333" name="Text Box 14"/>
            <p:cNvSpPr txBox="1">
              <a:spLocks noChangeArrowheads="1"/>
            </p:cNvSpPr>
            <p:nvPr/>
          </p:nvSpPr>
          <p:spPr bwMode="auto">
            <a:xfrm>
              <a:off x="297" y="2009"/>
              <a:ext cx="344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User</a:t>
              </a:r>
            </a:p>
          </p:txBody>
        </p:sp>
        <p:sp>
          <p:nvSpPr>
            <p:cNvPr id="56334" name="Text Box 15"/>
            <p:cNvSpPr txBox="1">
              <a:spLocks noChangeArrowheads="1"/>
            </p:cNvSpPr>
            <p:nvPr/>
          </p:nvSpPr>
          <p:spPr bwMode="auto">
            <a:xfrm>
              <a:off x="297" y="2312"/>
              <a:ext cx="499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Kernel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Context Switching in Linux</a:t>
            </a:r>
            <a:endParaRPr lang="en-GB" dirty="0"/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01" y="1425207"/>
            <a:ext cx="745920" cy="6595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8372" name="AutoShape 3"/>
          <p:cNvSpPr>
            <a:spLocks noChangeArrowheads="1"/>
          </p:cNvSpPr>
          <p:nvPr/>
        </p:nvSpPr>
        <p:spPr bwMode="auto">
          <a:xfrm>
            <a:off x="1408320" y="1501534"/>
            <a:ext cx="1699200" cy="495412"/>
          </a:xfrm>
          <a:prstGeom prst="roundRect">
            <a:avLst>
              <a:gd name="adj" fmla="val 287"/>
            </a:avLst>
          </a:prstGeom>
          <a:solidFill>
            <a:srgbClr val="F6F2F2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Process A</a:t>
            </a:r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>
            <a:off x="3107520" y="3909467"/>
            <a:ext cx="1222560" cy="495412"/>
          </a:xfrm>
          <a:prstGeom prst="roundRect">
            <a:avLst>
              <a:gd name="adj" fmla="val 287"/>
            </a:avLst>
          </a:prstGeom>
          <a:solidFill>
            <a:srgbClr val="F6F2F2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Timer interrupt 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handler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427681" y="6016408"/>
            <a:ext cx="8019360" cy="144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534240" y="6084095"/>
            <a:ext cx="426240" cy="24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pic>
        <p:nvPicPr>
          <p:cNvPr id="5837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1521" y="2080476"/>
            <a:ext cx="676800" cy="69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3106081" y="1986865"/>
            <a:ext cx="1440" cy="193268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1349281" y="2861038"/>
            <a:ext cx="1285920" cy="548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1) Timer interrupt fires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13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2) PC saved on stack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50080" y="4394798"/>
            <a:ext cx="3180960" cy="987944"/>
            <a:chOff x="1632" y="2730"/>
            <a:chExt cx="2209" cy="686"/>
          </a:xfrm>
        </p:grpSpPr>
        <p:sp>
          <p:nvSpPr>
            <p:cNvPr id="58385" name="AutoShape 11"/>
            <p:cNvSpPr>
              <a:spLocks noChangeArrowheads="1"/>
            </p:cNvSpPr>
            <p:nvPr/>
          </p:nvSpPr>
          <p:spPr bwMode="auto">
            <a:xfrm>
              <a:off x="2993" y="3073"/>
              <a:ext cx="849" cy="344"/>
            </a:xfrm>
            <a:prstGeom prst="roundRect">
              <a:avLst>
                <a:gd name="adj" fmla="val 287"/>
              </a:avLst>
            </a:prstGeom>
            <a:solidFill>
              <a:srgbClr val="F6F2F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58386" name="Line 12"/>
            <p:cNvSpPr>
              <a:spLocks noChangeShapeType="1"/>
            </p:cNvSpPr>
            <p:nvPr/>
          </p:nvSpPr>
          <p:spPr bwMode="auto">
            <a:xfrm>
              <a:off x="3007" y="2730"/>
              <a:ext cx="1" cy="3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8387" name="Text Box 13"/>
            <p:cNvSpPr txBox="1">
              <a:spLocks noChangeArrowheads="1"/>
            </p:cNvSpPr>
            <p:nvPr/>
          </p:nvSpPr>
          <p:spPr bwMode="auto">
            <a:xfrm>
              <a:off x="1632" y="2846"/>
              <a:ext cx="1002" cy="1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4) Call  schedule() routine</a:t>
              </a:r>
            </a:p>
          </p:txBody>
        </p:sp>
      </p:grpSp>
      <p:sp>
        <p:nvSpPr>
          <p:cNvPr id="58380" name="Text Box 14"/>
          <p:cNvSpPr txBox="1">
            <a:spLocks noChangeArrowheads="1"/>
          </p:cNvSpPr>
          <p:nvPr/>
        </p:nvSpPr>
        <p:spPr bwMode="auto">
          <a:xfrm>
            <a:off x="1533600" y="3958432"/>
            <a:ext cx="1203840" cy="4262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3) Rest of CPU state</a:t>
            </a:r>
            <a:b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saved in PCB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27681" y="3356449"/>
            <a:ext cx="8297280" cy="673991"/>
            <a:chOff x="297" y="2009"/>
            <a:chExt cx="5762" cy="468"/>
          </a:xfrm>
        </p:grpSpPr>
        <p:sp>
          <p:nvSpPr>
            <p:cNvPr id="58382" name="Line 16"/>
            <p:cNvSpPr>
              <a:spLocks noChangeShapeType="1"/>
            </p:cNvSpPr>
            <p:nvPr/>
          </p:nvSpPr>
          <p:spPr bwMode="auto">
            <a:xfrm>
              <a:off x="330" y="2231"/>
              <a:ext cx="5730" cy="1"/>
            </a:xfrm>
            <a:prstGeom prst="line">
              <a:avLst/>
            </a:prstGeom>
            <a:noFill/>
            <a:ln w="1836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8383" name="Text Box 17"/>
            <p:cNvSpPr txBox="1">
              <a:spLocks noChangeArrowheads="1"/>
            </p:cNvSpPr>
            <p:nvPr/>
          </p:nvSpPr>
          <p:spPr bwMode="auto">
            <a:xfrm>
              <a:off x="297" y="2009"/>
              <a:ext cx="344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User</a:t>
              </a:r>
            </a:p>
          </p:txBody>
        </p:sp>
        <p:sp>
          <p:nvSpPr>
            <p:cNvPr id="58384" name="Text Box 18"/>
            <p:cNvSpPr txBox="1">
              <a:spLocks noChangeArrowheads="1"/>
            </p:cNvSpPr>
            <p:nvPr/>
          </p:nvSpPr>
          <p:spPr bwMode="auto">
            <a:xfrm>
              <a:off x="297" y="2312"/>
              <a:ext cx="499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Kernel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Context Switching in Linux</a:t>
            </a:r>
            <a:endParaRPr lang="en-GB" dirty="0"/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01" y="1425207"/>
            <a:ext cx="745920" cy="6595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1408320" y="1501534"/>
            <a:ext cx="1699200" cy="495412"/>
          </a:xfrm>
          <a:prstGeom prst="roundRect">
            <a:avLst>
              <a:gd name="adj" fmla="val 287"/>
            </a:avLst>
          </a:prstGeom>
          <a:solidFill>
            <a:srgbClr val="F6F2F2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Process A</a:t>
            </a:r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3107520" y="3909467"/>
            <a:ext cx="1222560" cy="495412"/>
          </a:xfrm>
          <a:prstGeom prst="roundRect">
            <a:avLst>
              <a:gd name="adj" fmla="val 287"/>
            </a:avLst>
          </a:prstGeom>
          <a:solidFill>
            <a:srgbClr val="F6F2F2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Timer interrupt 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handler</a:t>
            </a:r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427681" y="6016408"/>
            <a:ext cx="8019360" cy="144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534240" y="6084095"/>
            <a:ext cx="426240" cy="24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pic>
        <p:nvPicPr>
          <p:cNvPr id="6042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1521" y="2080476"/>
            <a:ext cx="676800" cy="69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0425" name="Line 8"/>
          <p:cNvSpPr>
            <a:spLocks noChangeShapeType="1"/>
          </p:cNvSpPr>
          <p:nvPr/>
        </p:nvSpPr>
        <p:spPr bwMode="auto">
          <a:xfrm>
            <a:off x="3106081" y="1986865"/>
            <a:ext cx="1440" cy="193268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1349281" y="2861038"/>
            <a:ext cx="1285920" cy="548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1) Timer interrupt fires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13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2) PC saved on stack</a:t>
            </a:r>
          </a:p>
        </p:txBody>
      </p:sp>
      <p:sp>
        <p:nvSpPr>
          <p:cNvPr id="60427" name="AutoShape 10"/>
          <p:cNvSpPr>
            <a:spLocks noChangeArrowheads="1"/>
          </p:cNvSpPr>
          <p:nvPr/>
        </p:nvSpPr>
        <p:spPr bwMode="auto">
          <a:xfrm>
            <a:off x="4309921" y="4890210"/>
            <a:ext cx="1222560" cy="495412"/>
          </a:xfrm>
          <a:prstGeom prst="roundRect">
            <a:avLst>
              <a:gd name="adj" fmla="val 287"/>
            </a:avLst>
          </a:prstGeom>
          <a:solidFill>
            <a:srgbClr val="F6F2F2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>
            <a:off x="4330081" y="4394798"/>
            <a:ext cx="1440" cy="48533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3097440" y="4939176"/>
            <a:ext cx="840960" cy="3657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5) Decide next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process to run</a:t>
            </a: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2350080" y="4561856"/>
            <a:ext cx="1442880" cy="18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4) Call  schedule() routine</a:t>
            </a:r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1533600" y="3958432"/>
            <a:ext cx="1203840" cy="4262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3) Rest of CPU state</a:t>
            </a:r>
            <a:b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saved in PCB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23841" y="3919548"/>
            <a:ext cx="1438560" cy="1100276"/>
            <a:chOff x="3836" y="2400"/>
            <a:chExt cx="999" cy="764"/>
          </a:xfrm>
        </p:grpSpPr>
        <p:sp>
          <p:nvSpPr>
            <p:cNvPr id="60441" name="AutoShape 16"/>
            <p:cNvSpPr>
              <a:spLocks noChangeArrowheads="1"/>
            </p:cNvSpPr>
            <p:nvPr/>
          </p:nvSpPr>
          <p:spPr bwMode="auto">
            <a:xfrm>
              <a:off x="3836" y="2400"/>
              <a:ext cx="836" cy="344"/>
            </a:xfrm>
            <a:prstGeom prst="roundRect">
              <a:avLst>
                <a:gd name="adj" fmla="val 287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Timer interrupt</a:t>
              </a:r>
              <a:b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handler</a:t>
              </a:r>
            </a:p>
          </p:txBody>
        </p:sp>
        <p:sp>
          <p:nvSpPr>
            <p:cNvPr id="60442" name="Line 17"/>
            <p:cNvSpPr>
              <a:spLocks noChangeShapeType="1"/>
            </p:cNvSpPr>
            <p:nvPr/>
          </p:nvSpPr>
          <p:spPr bwMode="auto">
            <a:xfrm flipV="1">
              <a:off x="3836" y="2747"/>
              <a:ext cx="1" cy="31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443" name="Text Box 18"/>
            <p:cNvSpPr txBox="1">
              <a:spLocks noChangeArrowheads="1"/>
            </p:cNvSpPr>
            <p:nvPr/>
          </p:nvSpPr>
          <p:spPr bwMode="auto">
            <a:xfrm>
              <a:off x="3917" y="2784"/>
              <a:ext cx="919" cy="3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6) Resume Process B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(suspended within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timer interrupt handler!)</a:t>
              </a:r>
              <a:r>
                <a:rPr lang="x-none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3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27681" y="3356449"/>
            <a:ext cx="8297280" cy="673991"/>
            <a:chOff x="297" y="2009"/>
            <a:chExt cx="5762" cy="468"/>
          </a:xfrm>
        </p:grpSpPr>
        <p:sp>
          <p:nvSpPr>
            <p:cNvPr id="60438" name="Line 20"/>
            <p:cNvSpPr>
              <a:spLocks noChangeShapeType="1"/>
            </p:cNvSpPr>
            <p:nvPr/>
          </p:nvSpPr>
          <p:spPr bwMode="auto">
            <a:xfrm>
              <a:off x="330" y="2231"/>
              <a:ext cx="5730" cy="1"/>
            </a:xfrm>
            <a:prstGeom prst="line">
              <a:avLst/>
            </a:prstGeom>
            <a:noFill/>
            <a:ln w="1836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439" name="Text Box 21"/>
            <p:cNvSpPr txBox="1">
              <a:spLocks noChangeArrowheads="1"/>
            </p:cNvSpPr>
            <p:nvPr/>
          </p:nvSpPr>
          <p:spPr bwMode="auto">
            <a:xfrm>
              <a:off x="297" y="2009"/>
              <a:ext cx="344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User</a:t>
              </a:r>
            </a:p>
          </p:txBody>
        </p:sp>
        <p:sp>
          <p:nvSpPr>
            <p:cNvPr id="60440" name="Text Box 22"/>
            <p:cNvSpPr txBox="1">
              <a:spLocks noChangeArrowheads="1"/>
            </p:cNvSpPr>
            <p:nvPr/>
          </p:nvSpPr>
          <p:spPr bwMode="auto">
            <a:xfrm>
              <a:off x="297" y="2312"/>
              <a:ext cx="499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Kernel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17601" y="2084796"/>
            <a:ext cx="1696320" cy="1834753"/>
            <a:chOff x="4665" y="1126"/>
            <a:chExt cx="1178" cy="1274"/>
          </a:xfrm>
        </p:grpSpPr>
        <p:sp>
          <p:nvSpPr>
            <p:cNvPr id="60435" name="AutoShape 24"/>
            <p:cNvSpPr>
              <a:spLocks noChangeArrowheads="1"/>
            </p:cNvSpPr>
            <p:nvPr/>
          </p:nvSpPr>
          <p:spPr bwMode="auto">
            <a:xfrm>
              <a:off x="4665" y="1126"/>
              <a:ext cx="1179" cy="344"/>
            </a:xfrm>
            <a:prstGeom prst="roundRect">
              <a:avLst>
                <a:gd name="adj" fmla="val 287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Process B</a:t>
              </a:r>
            </a:p>
          </p:txBody>
        </p:sp>
        <p:sp>
          <p:nvSpPr>
            <p:cNvPr id="60436" name="Line 25"/>
            <p:cNvSpPr>
              <a:spLocks noChangeShapeType="1"/>
            </p:cNvSpPr>
            <p:nvPr/>
          </p:nvSpPr>
          <p:spPr bwMode="auto">
            <a:xfrm flipV="1">
              <a:off x="4672" y="1473"/>
              <a:ext cx="1" cy="92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437" name="Text Box 26"/>
            <p:cNvSpPr txBox="1">
              <a:spLocks noChangeArrowheads="1"/>
            </p:cNvSpPr>
            <p:nvPr/>
          </p:nvSpPr>
          <p:spPr bwMode="auto">
            <a:xfrm>
              <a:off x="4753" y="1786"/>
              <a:ext cx="940" cy="3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7) Return from interrupt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handler – process CPU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3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 restored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Context Switch Overhead</a:t>
            </a:r>
            <a:endParaRPr lang="en-GB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Context switches are not cheap</a:t>
            </a:r>
          </a:p>
          <a:p>
            <a:pPr lvl="1"/>
            <a:r>
              <a:rPr lang="en-GB" dirty="0" smtClean="0"/>
              <a:t>Generally have a lot of CPU state to save and restore</a:t>
            </a:r>
          </a:p>
          <a:p>
            <a:pPr lvl="1"/>
            <a:r>
              <a:rPr lang="en-GB" dirty="0" smtClean="0"/>
              <a:t>Also must update various flags in the PCB</a:t>
            </a:r>
          </a:p>
          <a:p>
            <a:pPr lvl="1"/>
            <a:r>
              <a:rPr lang="en-GB" dirty="0" smtClean="0"/>
              <a:t>Picking the next process to run – scheduling – is also expensive</a:t>
            </a:r>
          </a:p>
          <a:p>
            <a:r>
              <a:rPr lang="en-GB" dirty="0" smtClean="0"/>
              <a:t>Context switch overhead in Linux </a:t>
            </a:r>
          </a:p>
          <a:p>
            <a:pPr lvl="1"/>
            <a:r>
              <a:rPr lang="en-GB" dirty="0" smtClean="0"/>
              <a:t>About 5-7 </a:t>
            </a:r>
            <a:r>
              <a:rPr lang="en-GB" dirty="0" err="1" smtClean="0"/>
              <a:t>usec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This is equivalent to about 10,000 CPU cycles!</a:t>
            </a:r>
          </a:p>
        </p:txBody>
      </p:sp>
    </p:spTree>
    <p:extLst>
      <p:ext uri="{BB962C8B-B14F-4D97-AF65-F5344CB8AC3E}">
        <p14:creationId xmlns:p14="http://schemas.microsoft.com/office/powerpoint/2010/main" val="95218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State Queues</a:t>
            </a:r>
            <a:endParaRPr lang="en-GB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1330481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OS maintains a set of state queues for each process state</a:t>
            </a:r>
          </a:p>
          <a:p>
            <a:pPr lvl="1"/>
            <a:r>
              <a:rPr lang="en-GB" dirty="0" smtClean="0"/>
              <a:t>Separate queues for ready and waiting states</a:t>
            </a:r>
          </a:p>
          <a:p>
            <a:pPr lvl="1"/>
            <a:r>
              <a:rPr lang="en-GB" dirty="0" smtClean="0"/>
              <a:t>Generally separate queues for each kind of waiting process</a:t>
            </a:r>
          </a:p>
          <a:p>
            <a:pPr lvl="2"/>
            <a:r>
              <a:rPr lang="en-GB" dirty="0" smtClean="0"/>
              <a:t>One queue for processes waiting for disk I/O, another for network I/O, etc.</a:t>
            </a:r>
            <a:endParaRPr lang="en-GB" dirty="0"/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2756160" y="2889968"/>
            <a:ext cx="1608480" cy="1379665"/>
            <a:chOff x="1914" y="1691"/>
            <a:chExt cx="1117" cy="958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>
              <a:off x="1914" y="1691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43" name="Group 5"/>
            <p:cNvGrpSpPr>
              <a:grpSpLocks/>
            </p:cNvGrpSpPr>
            <p:nvPr/>
          </p:nvGrpSpPr>
          <p:grpSpPr bwMode="auto">
            <a:xfrm>
              <a:off x="2023" y="2089"/>
              <a:ext cx="898" cy="472"/>
              <a:chOff x="2023" y="2089"/>
              <a:chExt cx="898" cy="472"/>
            </a:xfrm>
          </p:grpSpPr>
          <p:sp>
            <p:nvSpPr>
              <p:cNvPr id="45" name="AutoShape 6"/>
              <p:cNvSpPr>
                <a:spLocks noChangeArrowheads="1"/>
              </p:cNvSpPr>
              <p:nvPr/>
            </p:nvSpPr>
            <p:spPr bwMode="auto">
              <a:xfrm>
                <a:off x="2023" y="2089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46" name="AutoShape 7"/>
              <p:cNvSpPr>
                <a:spLocks noChangeArrowheads="1"/>
              </p:cNvSpPr>
              <p:nvPr/>
            </p:nvSpPr>
            <p:spPr bwMode="auto">
              <a:xfrm>
                <a:off x="2023" y="2367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1984" y="1721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4277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grpSp>
        <p:nvGrpSpPr>
          <p:cNvPr id="47" name="Group 9"/>
          <p:cNvGrpSpPr>
            <a:grpSpLocks/>
          </p:cNvGrpSpPr>
          <p:nvPr/>
        </p:nvGrpSpPr>
        <p:grpSpPr bwMode="auto">
          <a:xfrm>
            <a:off x="2756160" y="4507257"/>
            <a:ext cx="1608480" cy="1379665"/>
            <a:chOff x="1914" y="2814"/>
            <a:chExt cx="1117" cy="958"/>
          </a:xfrm>
        </p:grpSpPr>
        <p:sp>
          <p:nvSpPr>
            <p:cNvPr id="48" name="AutoShape 10"/>
            <p:cNvSpPr>
              <a:spLocks noChangeArrowheads="1"/>
            </p:cNvSpPr>
            <p:nvPr/>
          </p:nvSpPr>
          <p:spPr bwMode="auto">
            <a:xfrm>
              <a:off x="1914" y="2814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49" name="Group 11"/>
            <p:cNvGrpSpPr>
              <a:grpSpLocks/>
            </p:cNvGrpSpPr>
            <p:nvPr/>
          </p:nvGrpSpPr>
          <p:grpSpPr bwMode="auto">
            <a:xfrm>
              <a:off x="2023" y="3214"/>
              <a:ext cx="898" cy="470"/>
              <a:chOff x="2023" y="3214"/>
              <a:chExt cx="898" cy="470"/>
            </a:xfrm>
          </p:grpSpPr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2023" y="3214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2" name="AutoShape 13"/>
              <p:cNvSpPr>
                <a:spLocks noChangeArrowheads="1"/>
              </p:cNvSpPr>
              <p:nvPr/>
            </p:nvSpPr>
            <p:spPr bwMode="auto">
              <a:xfrm>
                <a:off x="2023" y="3490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984" y="2844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4110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Waiting</a:t>
              </a:r>
            </a:p>
          </p:txBody>
        </p:sp>
      </p:grpSp>
      <p:grpSp>
        <p:nvGrpSpPr>
          <p:cNvPr id="53" name="Group 15"/>
          <p:cNvGrpSpPr>
            <a:grpSpLocks/>
          </p:cNvGrpSpPr>
          <p:nvPr/>
        </p:nvGrpSpPr>
        <p:grpSpPr bwMode="auto">
          <a:xfrm>
            <a:off x="4911841" y="4508697"/>
            <a:ext cx="1608480" cy="1379665"/>
            <a:chOff x="3411" y="2815"/>
            <a:chExt cx="1117" cy="958"/>
          </a:xfrm>
        </p:grpSpPr>
        <p:sp>
          <p:nvSpPr>
            <p:cNvPr id="54" name="AutoShape 16"/>
            <p:cNvSpPr>
              <a:spLocks noChangeArrowheads="1"/>
            </p:cNvSpPr>
            <p:nvPr/>
          </p:nvSpPr>
          <p:spPr bwMode="auto">
            <a:xfrm>
              <a:off x="3411" y="2815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5" name="Group 17"/>
            <p:cNvGrpSpPr>
              <a:grpSpLocks/>
            </p:cNvGrpSpPr>
            <p:nvPr/>
          </p:nvGrpSpPr>
          <p:grpSpPr bwMode="auto">
            <a:xfrm>
              <a:off x="3520" y="3213"/>
              <a:ext cx="898" cy="471"/>
              <a:chOff x="3520" y="3213"/>
              <a:chExt cx="898" cy="47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auto">
              <a:xfrm>
                <a:off x="3520" y="3213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auto">
              <a:xfrm>
                <a:off x="3520" y="3490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3481" y="2845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4002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Waiting</a:t>
              </a:r>
            </a:p>
          </p:txBody>
        </p:sp>
      </p:grpSp>
      <p:grpSp>
        <p:nvGrpSpPr>
          <p:cNvPr id="59" name="Group 21"/>
          <p:cNvGrpSpPr>
            <a:grpSpLocks/>
          </p:cNvGrpSpPr>
          <p:nvPr/>
        </p:nvGrpSpPr>
        <p:grpSpPr bwMode="auto">
          <a:xfrm>
            <a:off x="4911841" y="2889968"/>
            <a:ext cx="1608480" cy="1379665"/>
            <a:chOff x="3411" y="1691"/>
            <a:chExt cx="1117" cy="958"/>
          </a:xfrm>
        </p:grpSpPr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3411" y="1691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61" name="Group 23"/>
            <p:cNvGrpSpPr>
              <a:grpSpLocks/>
            </p:cNvGrpSpPr>
            <p:nvPr/>
          </p:nvGrpSpPr>
          <p:grpSpPr bwMode="auto">
            <a:xfrm>
              <a:off x="3520" y="2089"/>
              <a:ext cx="898" cy="472"/>
              <a:chOff x="3520" y="2089"/>
              <a:chExt cx="898" cy="472"/>
            </a:xfrm>
          </p:grpSpPr>
          <p:sp>
            <p:nvSpPr>
              <p:cNvPr id="63" name="AutoShape 24"/>
              <p:cNvSpPr>
                <a:spLocks noChangeArrowheads="1"/>
              </p:cNvSpPr>
              <p:nvPr/>
            </p:nvSpPr>
            <p:spPr bwMode="auto">
              <a:xfrm>
                <a:off x="3520" y="2089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64" name="AutoShape 25"/>
              <p:cNvSpPr>
                <a:spLocks noChangeArrowheads="1"/>
              </p:cNvSpPr>
              <p:nvPr/>
            </p:nvSpPr>
            <p:spPr bwMode="auto">
              <a:xfrm>
                <a:off x="3520" y="2367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3481" y="1721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4391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cxnSp>
        <p:nvCxnSpPr>
          <p:cNvPr id="65" name="AutoShape 27"/>
          <p:cNvCxnSpPr>
            <a:cxnSpLocks noChangeShapeType="1"/>
          </p:cNvCxnSpPr>
          <p:nvPr/>
        </p:nvCxnSpPr>
        <p:spPr bwMode="auto">
          <a:xfrm>
            <a:off x="4366081" y="3579799"/>
            <a:ext cx="545760" cy="1441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28"/>
          <p:cNvCxnSpPr>
            <a:cxnSpLocks noChangeShapeType="1"/>
          </p:cNvCxnSpPr>
          <p:nvPr/>
        </p:nvCxnSpPr>
        <p:spPr bwMode="auto">
          <a:xfrm>
            <a:off x="4366081" y="5197090"/>
            <a:ext cx="54576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  <p:grpSp>
        <p:nvGrpSpPr>
          <p:cNvPr id="67" name="Group 29"/>
          <p:cNvGrpSpPr>
            <a:grpSpLocks/>
          </p:cNvGrpSpPr>
          <p:nvPr/>
        </p:nvGrpSpPr>
        <p:grpSpPr bwMode="auto">
          <a:xfrm>
            <a:off x="6521760" y="4505817"/>
            <a:ext cx="2079360" cy="1379665"/>
            <a:chOff x="4529" y="2813"/>
            <a:chExt cx="1444" cy="958"/>
          </a:xfrm>
        </p:grpSpPr>
        <p:grpSp>
          <p:nvGrpSpPr>
            <p:cNvPr id="68" name="Group 30"/>
            <p:cNvGrpSpPr>
              <a:grpSpLocks/>
            </p:cNvGrpSpPr>
            <p:nvPr/>
          </p:nvGrpSpPr>
          <p:grpSpPr bwMode="auto">
            <a:xfrm>
              <a:off x="4855" y="2813"/>
              <a:ext cx="1118" cy="958"/>
              <a:chOff x="4855" y="2813"/>
              <a:chExt cx="1118" cy="958"/>
            </a:xfrm>
          </p:grpSpPr>
          <p:sp>
            <p:nvSpPr>
              <p:cNvPr id="70" name="AutoShape 31"/>
              <p:cNvSpPr>
                <a:spLocks noChangeArrowheads="1"/>
              </p:cNvSpPr>
              <p:nvPr/>
            </p:nvSpPr>
            <p:spPr bwMode="auto">
              <a:xfrm>
                <a:off x="4855" y="2813"/>
                <a:ext cx="1119" cy="959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hangingPunct="0">
                  <a:lnSpc>
                    <a:spcPct val="94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</a:pPr>
                <a:endParaRPr lang="tr-TR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1" name="Group 32"/>
              <p:cNvGrpSpPr>
                <a:grpSpLocks/>
              </p:cNvGrpSpPr>
              <p:nvPr/>
            </p:nvGrpSpPr>
            <p:grpSpPr bwMode="auto">
              <a:xfrm>
                <a:off x="4965" y="3211"/>
                <a:ext cx="899" cy="471"/>
                <a:chOff x="4965" y="3211"/>
                <a:chExt cx="899" cy="471"/>
              </a:xfrm>
            </p:grpSpPr>
            <p:sp>
              <p:nvSpPr>
                <p:cNvPr id="73" name="AutoShape 33"/>
                <p:cNvSpPr>
                  <a:spLocks noChangeArrowheads="1"/>
                </p:cNvSpPr>
                <p:nvPr/>
              </p:nvSpPr>
              <p:spPr bwMode="auto">
                <a:xfrm>
                  <a:off x="4965" y="3211"/>
                  <a:ext cx="900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tabLst>
                      <a:tab pos="0" algn="l"/>
                      <a:tab pos="414726" algn="l"/>
                      <a:tab pos="829452" algn="l"/>
                      <a:tab pos="1244178" algn="l"/>
                      <a:tab pos="1658904" algn="l"/>
                      <a:tab pos="2073631" algn="l"/>
                      <a:tab pos="2488357" algn="l"/>
                      <a:tab pos="2903083" algn="l"/>
                      <a:tab pos="3317809" algn="l"/>
                      <a:tab pos="3732535" algn="l"/>
                      <a:tab pos="4147261" algn="l"/>
                      <a:tab pos="4561987" algn="l"/>
                      <a:tab pos="4976713" algn="l"/>
                      <a:tab pos="5391440" algn="l"/>
                      <a:tab pos="5806166" algn="l"/>
                      <a:tab pos="6220892" algn="l"/>
                      <a:tab pos="6635618" algn="l"/>
                      <a:tab pos="7050344" algn="l"/>
                      <a:tab pos="7465070" algn="l"/>
                      <a:tab pos="7879796" algn="l"/>
                      <a:tab pos="8294522" algn="l"/>
                    </a:tabLst>
                  </a:pPr>
                  <a:r>
                    <a:rPr lang="en-GB" sz="15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74" name="AutoShape 34"/>
                <p:cNvSpPr>
                  <a:spLocks noChangeArrowheads="1"/>
                </p:cNvSpPr>
                <p:nvPr/>
              </p:nvSpPr>
              <p:spPr bwMode="auto">
                <a:xfrm>
                  <a:off x="4965" y="3488"/>
                  <a:ext cx="900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tabLst>
                      <a:tab pos="0" algn="l"/>
                      <a:tab pos="414726" algn="l"/>
                      <a:tab pos="829452" algn="l"/>
                      <a:tab pos="1244178" algn="l"/>
                      <a:tab pos="1658904" algn="l"/>
                      <a:tab pos="2073631" algn="l"/>
                      <a:tab pos="2488357" algn="l"/>
                      <a:tab pos="2903083" algn="l"/>
                      <a:tab pos="3317809" algn="l"/>
                      <a:tab pos="3732535" algn="l"/>
                      <a:tab pos="4147261" algn="l"/>
                      <a:tab pos="4561987" algn="l"/>
                      <a:tab pos="4976713" algn="l"/>
                      <a:tab pos="5391440" algn="l"/>
                      <a:tab pos="5806166" algn="l"/>
                      <a:tab pos="6220892" algn="l"/>
                      <a:tab pos="6635618" algn="l"/>
                      <a:tab pos="7050344" algn="l"/>
                      <a:tab pos="7465070" algn="l"/>
                      <a:tab pos="7879796" algn="l"/>
                      <a:tab pos="8294522" algn="l"/>
                    </a:tabLst>
                  </a:pPr>
                  <a:r>
                    <a:rPr lang="en-GB" sz="15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72" name="Text Box 35"/>
              <p:cNvSpPr txBox="1">
                <a:spLocks noChangeArrowheads="1"/>
              </p:cNvSpPr>
              <p:nvPr/>
            </p:nvSpPr>
            <p:spPr bwMode="auto">
              <a:xfrm>
                <a:off x="4926" y="2843"/>
                <a:ext cx="994" cy="29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PID 4923</a:t>
                </a:r>
              </a:p>
              <a:p>
                <a:pPr algn="ctr">
                  <a:lnSpc>
                    <a:spcPct val="90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State: Waiting</a:t>
                </a:r>
              </a:p>
            </p:txBody>
          </p:sp>
        </p:grpSp>
        <p:cxnSp>
          <p:nvCxnSpPr>
            <p:cNvPr id="69" name="AutoShape 36"/>
            <p:cNvCxnSpPr>
              <a:cxnSpLocks noChangeShapeType="1"/>
            </p:cNvCxnSpPr>
            <p:nvPr/>
          </p:nvCxnSpPr>
          <p:spPr bwMode="auto">
            <a:xfrm flipV="1">
              <a:off x="4529" y="3292"/>
              <a:ext cx="326" cy="2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665280" y="3460267"/>
            <a:ext cx="1290240" cy="241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Ready queue</a:t>
            </a:r>
          </a:p>
        </p:txBody>
      </p:sp>
      <p:sp>
        <p:nvSpPr>
          <p:cNvPr id="76" name="Text Box 38"/>
          <p:cNvSpPr txBox="1">
            <a:spLocks noChangeArrowheads="1"/>
          </p:cNvSpPr>
          <p:nvPr/>
        </p:nvSpPr>
        <p:spPr bwMode="auto">
          <a:xfrm>
            <a:off x="351361" y="5077557"/>
            <a:ext cx="1524960" cy="241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Disk I/O queue</a:t>
            </a:r>
          </a:p>
        </p:txBody>
      </p:sp>
      <p:cxnSp>
        <p:nvCxnSpPr>
          <p:cNvPr id="77" name="AutoShape 39"/>
          <p:cNvCxnSpPr>
            <a:cxnSpLocks noChangeShapeType="1"/>
          </p:cNvCxnSpPr>
          <p:nvPr/>
        </p:nvCxnSpPr>
        <p:spPr bwMode="auto">
          <a:xfrm flipV="1">
            <a:off x="1955520" y="3579799"/>
            <a:ext cx="800640" cy="1441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  <p:cxnSp>
        <p:nvCxnSpPr>
          <p:cNvPr id="78" name="AutoShape 40"/>
          <p:cNvCxnSpPr>
            <a:cxnSpLocks noChangeShapeType="1"/>
          </p:cNvCxnSpPr>
          <p:nvPr/>
        </p:nvCxnSpPr>
        <p:spPr bwMode="auto">
          <a:xfrm flipV="1">
            <a:off x="1876320" y="5197090"/>
            <a:ext cx="87984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State Queue Transitions</a:t>
            </a:r>
            <a:endParaRPr lang="en-GB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PCBs move between these queues as their state changes</a:t>
            </a:r>
          </a:p>
          <a:p>
            <a:pPr lvl="1"/>
            <a:r>
              <a:rPr lang="en-GB" smtClean="0"/>
              <a:t>When scheduling a process, pop the head off of the ready queue</a:t>
            </a:r>
          </a:p>
          <a:p>
            <a:pPr lvl="1"/>
            <a:r>
              <a:rPr lang="en-GB" smtClean="0"/>
              <a:t>When I/O has completed, move PCB from waiting queue to ready queue</a:t>
            </a:r>
            <a:endParaRPr lang="en-GB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56160" y="2889968"/>
            <a:ext cx="1608480" cy="1379665"/>
            <a:chOff x="1914" y="1691"/>
            <a:chExt cx="1117" cy="958"/>
          </a:xfrm>
        </p:grpSpPr>
        <p:sp>
          <p:nvSpPr>
            <p:cNvPr id="64558" name="AutoShape 4"/>
            <p:cNvSpPr>
              <a:spLocks noChangeArrowheads="1"/>
            </p:cNvSpPr>
            <p:nvPr/>
          </p:nvSpPr>
          <p:spPr bwMode="auto">
            <a:xfrm>
              <a:off x="1914" y="1691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23" y="2089"/>
              <a:ext cx="898" cy="472"/>
              <a:chOff x="2023" y="2089"/>
              <a:chExt cx="898" cy="472"/>
            </a:xfrm>
          </p:grpSpPr>
          <p:sp>
            <p:nvSpPr>
              <p:cNvPr id="64561" name="AutoShape 6"/>
              <p:cNvSpPr>
                <a:spLocks noChangeArrowheads="1"/>
              </p:cNvSpPr>
              <p:nvPr/>
            </p:nvSpPr>
            <p:spPr bwMode="auto">
              <a:xfrm>
                <a:off x="2023" y="2089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64562" name="AutoShape 7"/>
              <p:cNvSpPr>
                <a:spLocks noChangeArrowheads="1"/>
              </p:cNvSpPr>
              <p:nvPr/>
            </p:nvSpPr>
            <p:spPr bwMode="auto">
              <a:xfrm>
                <a:off x="2023" y="2367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64560" name="Text Box 8"/>
            <p:cNvSpPr txBox="1">
              <a:spLocks noChangeArrowheads="1"/>
            </p:cNvSpPr>
            <p:nvPr/>
          </p:nvSpPr>
          <p:spPr bwMode="auto">
            <a:xfrm>
              <a:off x="1984" y="1721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4277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56160" y="4507257"/>
            <a:ext cx="1608480" cy="1379665"/>
            <a:chOff x="1914" y="2814"/>
            <a:chExt cx="1117" cy="958"/>
          </a:xfrm>
        </p:grpSpPr>
        <p:sp>
          <p:nvSpPr>
            <p:cNvPr id="64553" name="AutoShape 10"/>
            <p:cNvSpPr>
              <a:spLocks noChangeArrowheads="1"/>
            </p:cNvSpPr>
            <p:nvPr/>
          </p:nvSpPr>
          <p:spPr bwMode="auto">
            <a:xfrm>
              <a:off x="1914" y="2814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023" y="3214"/>
              <a:ext cx="898" cy="470"/>
              <a:chOff x="2023" y="3214"/>
              <a:chExt cx="898" cy="470"/>
            </a:xfrm>
          </p:grpSpPr>
          <p:sp>
            <p:nvSpPr>
              <p:cNvPr id="64556" name="AutoShape 12"/>
              <p:cNvSpPr>
                <a:spLocks noChangeArrowheads="1"/>
              </p:cNvSpPr>
              <p:nvPr/>
            </p:nvSpPr>
            <p:spPr bwMode="auto">
              <a:xfrm>
                <a:off x="2023" y="3214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64557" name="AutoShape 13"/>
              <p:cNvSpPr>
                <a:spLocks noChangeArrowheads="1"/>
              </p:cNvSpPr>
              <p:nvPr/>
            </p:nvSpPr>
            <p:spPr bwMode="auto">
              <a:xfrm>
                <a:off x="2023" y="3490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64555" name="Text Box 14"/>
            <p:cNvSpPr txBox="1">
              <a:spLocks noChangeArrowheads="1"/>
            </p:cNvSpPr>
            <p:nvPr/>
          </p:nvSpPr>
          <p:spPr bwMode="auto">
            <a:xfrm>
              <a:off x="1984" y="2844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4110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Waiting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911841" y="4508697"/>
            <a:ext cx="1608480" cy="1379665"/>
            <a:chOff x="3411" y="2815"/>
            <a:chExt cx="1117" cy="958"/>
          </a:xfrm>
        </p:grpSpPr>
        <p:sp>
          <p:nvSpPr>
            <p:cNvPr id="64548" name="AutoShape 16"/>
            <p:cNvSpPr>
              <a:spLocks noChangeArrowheads="1"/>
            </p:cNvSpPr>
            <p:nvPr/>
          </p:nvSpPr>
          <p:spPr bwMode="auto">
            <a:xfrm>
              <a:off x="3411" y="2815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20" y="3213"/>
              <a:ext cx="898" cy="471"/>
              <a:chOff x="3520" y="3213"/>
              <a:chExt cx="898" cy="471"/>
            </a:xfrm>
          </p:grpSpPr>
          <p:sp>
            <p:nvSpPr>
              <p:cNvPr id="64551" name="AutoShape 18"/>
              <p:cNvSpPr>
                <a:spLocks noChangeArrowheads="1"/>
              </p:cNvSpPr>
              <p:nvPr/>
            </p:nvSpPr>
            <p:spPr bwMode="auto">
              <a:xfrm>
                <a:off x="3520" y="3213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64552" name="AutoShape 19"/>
              <p:cNvSpPr>
                <a:spLocks noChangeArrowheads="1"/>
              </p:cNvSpPr>
              <p:nvPr/>
            </p:nvSpPr>
            <p:spPr bwMode="auto">
              <a:xfrm>
                <a:off x="3520" y="3490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64550" name="Text Box 20"/>
            <p:cNvSpPr txBox="1">
              <a:spLocks noChangeArrowheads="1"/>
            </p:cNvSpPr>
            <p:nvPr/>
          </p:nvSpPr>
          <p:spPr bwMode="auto">
            <a:xfrm>
              <a:off x="3481" y="2845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4002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Waiting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11841" y="2889968"/>
            <a:ext cx="1608480" cy="1379665"/>
            <a:chOff x="3411" y="1691"/>
            <a:chExt cx="1117" cy="958"/>
          </a:xfrm>
        </p:grpSpPr>
        <p:sp>
          <p:nvSpPr>
            <p:cNvPr id="64543" name="AutoShape 22"/>
            <p:cNvSpPr>
              <a:spLocks noChangeArrowheads="1"/>
            </p:cNvSpPr>
            <p:nvPr/>
          </p:nvSpPr>
          <p:spPr bwMode="auto">
            <a:xfrm>
              <a:off x="3411" y="1691"/>
              <a:ext cx="1118" cy="959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20" y="2089"/>
              <a:ext cx="898" cy="472"/>
              <a:chOff x="3520" y="2089"/>
              <a:chExt cx="898" cy="472"/>
            </a:xfrm>
          </p:grpSpPr>
          <p:sp>
            <p:nvSpPr>
              <p:cNvPr id="64546" name="AutoShape 24"/>
              <p:cNvSpPr>
                <a:spLocks noChangeArrowheads="1"/>
              </p:cNvSpPr>
              <p:nvPr/>
            </p:nvSpPr>
            <p:spPr bwMode="auto">
              <a:xfrm>
                <a:off x="3520" y="2089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64547" name="AutoShape 25"/>
              <p:cNvSpPr>
                <a:spLocks noChangeArrowheads="1"/>
              </p:cNvSpPr>
              <p:nvPr/>
            </p:nvSpPr>
            <p:spPr bwMode="auto">
              <a:xfrm>
                <a:off x="3520" y="2367"/>
                <a:ext cx="899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64545" name="Text Box 26"/>
            <p:cNvSpPr txBox="1">
              <a:spLocks noChangeArrowheads="1"/>
            </p:cNvSpPr>
            <p:nvPr/>
          </p:nvSpPr>
          <p:spPr bwMode="auto">
            <a:xfrm>
              <a:off x="3481" y="1721"/>
              <a:ext cx="993" cy="2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PID 4391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cxnSp>
        <p:nvCxnSpPr>
          <p:cNvPr id="64520" name="AutoShape 27"/>
          <p:cNvCxnSpPr>
            <a:cxnSpLocks noChangeShapeType="1"/>
          </p:cNvCxnSpPr>
          <p:nvPr/>
        </p:nvCxnSpPr>
        <p:spPr bwMode="auto">
          <a:xfrm>
            <a:off x="4366081" y="3579799"/>
            <a:ext cx="545760" cy="1441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  <p:cxnSp>
        <p:nvCxnSpPr>
          <p:cNvPr id="64521" name="AutoShape 28"/>
          <p:cNvCxnSpPr>
            <a:cxnSpLocks noChangeShapeType="1"/>
          </p:cNvCxnSpPr>
          <p:nvPr/>
        </p:nvCxnSpPr>
        <p:spPr bwMode="auto">
          <a:xfrm>
            <a:off x="4366081" y="5197090"/>
            <a:ext cx="54576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521760" y="4505817"/>
            <a:ext cx="2079360" cy="1379665"/>
            <a:chOff x="4529" y="2813"/>
            <a:chExt cx="1444" cy="958"/>
          </a:xfrm>
        </p:grpSpPr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4855" y="2813"/>
              <a:ext cx="1118" cy="958"/>
              <a:chOff x="4855" y="2813"/>
              <a:chExt cx="1118" cy="958"/>
            </a:xfrm>
          </p:grpSpPr>
          <p:sp>
            <p:nvSpPr>
              <p:cNvPr id="64538" name="AutoShape 31"/>
              <p:cNvSpPr>
                <a:spLocks noChangeArrowheads="1"/>
              </p:cNvSpPr>
              <p:nvPr/>
            </p:nvSpPr>
            <p:spPr bwMode="auto">
              <a:xfrm>
                <a:off x="4855" y="2813"/>
                <a:ext cx="1119" cy="959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hangingPunct="0">
                  <a:lnSpc>
                    <a:spcPct val="94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</a:pPr>
                <a:endParaRPr lang="tr-TR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4965" y="3211"/>
                <a:ext cx="899" cy="471"/>
                <a:chOff x="4965" y="3211"/>
                <a:chExt cx="899" cy="471"/>
              </a:xfrm>
            </p:grpSpPr>
            <p:sp>
              <p:nvSpPr>
                <p:cNvPr id="64541" name="AutoShape 33"/>
                <p:cNvSpPr>
                  <a:spLocks noChangeArrowheads="1"/>
                </p:cNvSpPr>
                <p:nvPr/>
              </p:nvSpPr>
              <p:spPr bwMode="auto">
                <a:xfrm>
                  <a:off x="4965" y="3211"/>
                  <a:ext cx="900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tabLst>
                      <a:tab pos="0" algn="l"/>
                      <a:tab pos="414726" algn="l"/>
                      <a:tab pos="829452" algn="l"/>
                      <a:tab pos="1244178" algn="l"/>
                      <a:tab pos="1658904" algn="l"/>
                      <a:tab pos="2073631" algn="l"/>
                      <a:tab pos="2488357" algn="l"/>
                      <a:tab pos="2903083" algn="l"/>
                      <a:tab pos="3317809" algn="l"/>
                      <a:tab pos="3732535" algn="l"/>
                      <a:tab pos="4147261" algn="l"/>
                      <a:tab pos="4561987" algn="l"/>
                      <a:tab pos="4976713" algn="l"/>
                      <a:tab pos="5391440" algn="l"/>
                      <a:tab pos="5806166" algn="l"/>
                      <a:tab pos="6220892" algn="l"/>
                      <a:tab pos="6635618" algn="l"/>
                      <a:tab pos="7050344" algn="l"/>
                      <a:tab pos="7465070" algn="l"/>
                      <a:tab pos="7879796" algn="l"/>
                      <a:tab pos="8294522" algn="l"/>
                    </a:tabLst>
                  </a:pPr>
                  <a:r>
                    <a:rPr lang="en-GB" sz="15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64542" name="AutoShape 34"/>
                <p:cNvSpPr>
                  <a:spLocks noChangeArrowheads="1"/>
                </p:cNvSpPr>
                <p:nvPr/>
              </p:nvSpPr>
              <p:spPr bwMode="auto">
                <a:xfrm>
                  <a:off x="4965" y="3488"/>
                  <a:ext cx="900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tabLst>
                      <a:tab pos="0" algn="l"/>
                      <a:tab pos="414726" algn="l"/>
                      <a:tab pos="829452" algn="l"/>
                      <a:tab pos="1244178" algn="l"/>
                      <a:tab pos="1658904" algn="l"/>
                      <a:tab pos="2073631" algn="l"/>
                      <a:tab pos="2488357" algn="l"/>
                      <a:tab pos="2903083" algn="l"/>
                      <a:tab pos="3317809" algn="l"/>
                      <a:tab pos="3732535" algn="l"/>
                      <a:tab pos="4147261" algn="l"/>
                      <a:tab pos="4561987" algn="l"/>
                      <a:tab pos="4976713" algn="l"/>
                      <a:tab pos="5391440" algn="l"/>
                      <a:tab pos="5806166" algn="l"/>
                      <a:tab pos="6220892" algn="l"/>
                      <a:tab pos="6635618" algn="l"/>
                      <a:tab pos="7050344" algn="l"/>
                      <a:tab pos="7465070" algn="l"/>
                      <a:tab pos="7879796" algn="l"/>
                      <a:tab pos="8294522" algn="l"/>
                    </a:tabLst>
                  </a:pPr>
                  <a:r>
                    <a:rPr lang="en-GB" sz="15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64540" name="Text Box 35"/>
              <p:cNvSpPr txBox="1">
                <a:spLocks noChangeArrowheads="1"/>
              </p:cNvSpPr>
              <p:nvPr/>
            </p:nvSpPr>
            <p:spPr bwMode="auto">
              <a:xfrm>
                <a:off x="4926" y="2843"/>
                <a:ext cx="994" cy="29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PID 4923</a:t>
                </a:r>
              </a:p>
              <a:p>
                <a:pPr algn="ctr">
                  <a:lnSpc>
                    <a:spcPct val="90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State: Waiting</a:t>
                </a:r>
              </a:p>
            </p:txBody>
          </p:sp>
        </p:grpSp>
        <p:cxnSp>
          <p:nvCxnSpPr>
            <p:cNvPr id="64537" name="AutoShape 36"/>
            <p:cNvCxnSpPr>
              <a:cxnSpLocks noChangeShapeType="1"/>
            </p:cNvCxnSpPr>
            <p:nvPr/>
          </p:nvCxnSpPr>
          <p:spPr bwMode="auto">
            <a:xfrm flipV="1">
              <a:off x="4529" y="3292"/>
              <a:ext cx="326" cy="2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64523" name="Text Box 37"/>
          <p:cNvSpPr txBox="1">
            <a:spLocks noChangeArrowheads="1"/>
          </p:cNvSpPr>
          <p:nvPr/>
        </p:nvSpPr>
        <p:spPr bwMode="auto">
          <a:xfrm>
            <a:off x="665280" y="3460267"/>
            <a:ext cx="1290240" cy="241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Ready queue</a:t>
            </a:r>
          </a:p>
        </p:txBody>
      </p:sp>
      <p:sp>
        <p:nvSpPr>
          <p:cNvPr id="64524" name="Text Box 38"/>
          <p:cNvSpPr txBox="1">
            <a:spLocks noChangeArrowheads="1"/>
          </p:cNvSpPr>
          <p:nvPr/>
        </p:nvSpPr>
        <p:spPr bwMode="auto">
          <a:xfrm>
            <a:off x="351361" y="5077557"/>
            <a:ext cx="1524960" cy="241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Disk I/O queue</a:t>
            </a:r>
          </a:p>
        </p:txBody>
      </p:sp>
      <p:cxnSp>
        <p:nvCxnSpPr>
          <p:cNvPr id="64525" name="AutoShape 39"/>
          <p:cNvCxnSpPr>
            <a:cxnSpLocks noChangeShapeType="1"/>
            <a:stCxn id="64523" idx="3"/>
          </p:cNvCxnSpPr>
          <p:nvPr/>
        </p:nvCxnSpPr>
        <p:spPr bwMode="auto">
          <a:xfrm flipV="1">
            <a:off x="1955520" y="3579799"/>
            <a:ext cx="800640" cy="1441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  <p:cxnSp>
        <p:nvCxnSpPr>
          <p:cNvPr id="64526" name="AutoShape 40"/>
          <p:cNvCxnSpPr>
            <a:cxnSpLocks noChangeShapeType="1"/>
            <a:stCxn id="64524" idx="3"/>
          </p:cNvCxnSpPr>
          <p:nvPr/>
        </p:nvCxnSpPr>
        <p:spPr bwMode="auto">
          <a:xfrm flipV="1">
            <a:off x="1876320" y="5197090"/>
            <a:ext cx="87984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</p:spPr>
      </p:cxn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523201" y="2889968"/>
            <a:ext cx="2077920" cy="1379665"/>
            <a:chOff x="4530" y="1691"/>
            <a:chExt cx="1443" cy="958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4855" y="1691"/>
              <a:ext cx="1118" cy="958"/>
              <a:chOff x="4855" y="1691"/>
              <a:chExt cx="1118" cy="958"/>
            </a:xfrm>
          </p:grpSpPr>
          <p:sp>
            <p:nvSpPr>
              <p:cNvPr id="64531" name="AutoShape 43"/>
              <p:cNvSpPr>
                <a:spLocks noChangeArrowheads="1"/>
              </p:cNvSpPr>
              <p:nvPr/>
            </p:nvSpPr>
            <p:spPr bwMode="auto">
              <a:xfrm>
                <a:off x="4855" y="1691"/>
                <a:ext cx="1119" cy="959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hangingPunct="0">
                  <a:lnSpc>
                    <a:spcPct val="94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</a:pPr>
                <a:endParaRPr lang="tr-TR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15" name="Group 44"/>
              <p:cNvGrpSpPr>
                <a:grpSpLocks/>
              </p:cNvGrpSpPr>
              <p:nvPr/>
            </p:nvGrpSpPr>
            <p:grpSpPr bwMode="auto">
              <a:xfrm>
                <a:off x="4965" y="2089"/>
                <a:ext cx="899" cy="472"/>
                <a:chOff x="4965" y="2089"/>
                <a:chExt cx="899" cy="472"/>
              </a:xfrm>
            </p:grpSpPr>
            <p:sp>
              <p:nvSpPr>
                <p:cNvPr id="64534" name="AutoShape 45"/>
                <p:cNvSpPr>
                  <a:spLocks noChangeArrowheads="1"/>
                </p:cNvSpPr>
                <p:nvPr/>
              </p:nvSpPr>
              <p:spPr bwMode="auto">
                <a:xfrm>
                  <a:off x="4965" y="2089"/>
                  <a:ext cx="900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tabLst>
                      <a:tab pos="0" algn="l"/>
                      <a:tab pos="414726" algn="l"/>
                      <a:tab pos="829452" algn="l"/>
                      <a:tab pos="1244178" algn="l"/>
                      <a:tab pos="1658904" algn="l"/>
                      <a:tab pos="2073631" algn="l"/>
                      <a:tab pos="2488357" algn="l"/>
                      <a:tab pos="2903083" algn="l"/>
                      <a:tab pos="3317809" algn="l"/>
                      <a:tab pos="3732535" algn="l"/>
                      <a:tab pos="4147261" algn="l"/>
                      <a:tab pos="4561987" algn="l"/>
                      <a:tab pos="4976713" algn="l"/>
                      <a:tab pos="5391440" algn="l"/>
                      <a:tab pos="5806166" algn="l"/>
                      <a:tab pos="6220892" algn="l"/>
                      <a:tab pos="6635618" algn="l"/>
                      <a:tab pos="7050344" algn="l"/>
                      <a:tab pos="7465070" algn="l"/>
                      <a:tab pos="7879796" algn="l"/>
                      <a:tab pos="8294522" algn="l"/>
                    </a:tabLst>
                  </a:pPr>
                  <a:r>
                    <a:rPr lang="en-GB" sz="15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64535" name="AutoShape 46"/>
                <p:cNvSpPr>
                  <a:spLocks noChangeArrowheads="1"/>
                </p:cNvSpPr>
                <p:nvPr/>
              </p:nvSpPr>
              <p:spPr bwMode="auto">
                <a:xfrm>
                  <a:off x="4965" y="2367"/>
                  <a:ext cx="900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45000"/>
                    <a:tabLst>
                      <a:tab pos="0" algn="l"/>
                      <a:tab pos="414726" algn="l"/>
                      <a:tab pos="829452" algn="l"/>
                      <a:tab pos="1244178" algn="l"/>
                      <a:tab pos="1658904" algn="l"/>
                      <a:tab pos="2073631" algn="l"/>
                      <a:tab pos="2488357" algn="l"/>
                      <a:tab pos="2903083" algn="l"/>
                      <a:tab pos="3317809" algn="l"/>
                      <a:tab pos="3732535" algn="l"/>
                      <a:tab pos="4147261" algn="l"/>
                      <a:tab pos="4561987" algn="l"/>
                      <a:tab pos="4976713" algn="l"/>
                      <a:tab pos="5391440" algn="l"/>
                      <a:tab pos="5806166" algn="l"/>
                      <a:tab pos="6220892" algn="l"/>
                      <a:tab pos="6635618" algn="l"/>
                      <a:tab pos="7050344" algn="l"/>
                      <a:tab pos="7465070" algn="l"/>
                      <a:tab pos="7879796" algn="l"/>
                      <a:tab pos="8294522" algn="l"/>
                    </a:tabLst>
                  </a:pPr>
                  <a:r>
                    <a:rPr lang="en-GB" sz="15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64533" name="Text Box 47"/>
              <p:cNvSpPr txBox="1">
                <a:spLocks noChangeArrowheads="1"/>
              </p:cNvSpPr>
              <p:nvPr/>
            </p:nvSpPr>
            <p:spPr bwMode="auto">
              <a:xfrm>
                <a:off x="4926" y="1721"/>
                <a:ext cx="994" cy="29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PID 4923</a:t>
                </a:r>
              </a:p>
              <a:p>
                <a:pPr algn="ctr">
                  <a:lnSpc>
                    <a:spcPct val="90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</a:pPr>
                <a:r>
                  <a:rPr lang="en-GB" sz="15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cxnSp>
          <p:nvCxnSpPr>
            <p:cNvPr id="64530" name="AutoShape 48"/>
            <p:cNvCxnSpPr>
              <a:cxnSpLocks noChangeShapeType="1"/>
            </p:cNvCxnSpPr>
            <p:nvPr/>
          </p:nvCxnSpPr>
          <p:spPr bwMode="auto">
            <a:xfrm flipV="1">
              <a:off x="4530" y="2170"/>
              <a:ext cx="325" cy="1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6727681" y="6006455"/>
            <a:ext cx="2164320" cy="241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600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Disk I/O completes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Each process is a logical control flow. </a:t>
            </a:r>
          </a:p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8624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program seems to have exclusive use of main </a:t>
            </a:r>
            <a:r>
              <a:rPr lang="en-US" dirty="0" smtClean="0"/>
              <a:t>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these Illusions maintained?</a:t>
            </a:r>
          </a:p>
          <a:p>
            <a:pPr lvl="1"/>
            <a:r>
              <a:rPr lang="en-US" dirty="0"/>
              <a:t>Process executions interleaved (multitasking)</a:t>
            </a:r>
          </a:p>
          <a:p>
            <a:pPr lvl="1"/>
            <a:r>
              <a:rPr lang="en-US" dirty="0"/>
              <a:t>Address spaces managed by virtual memory </a:t>
            </a:r>
            <a:r>
              <a:rPr lang="en-US" dirty="0" smtClean="0"/>
              <a:t>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473" y="6306979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https://www.cdn.geeksforgeeks.org/fork-system-call</a:t>
            </a:r>
            <a:r>
              <a:rPr lang="tr-TR" dirty="0" smtClean="0">
                <a:hlinkClick r:id="rId3"/>
              </a:rPr>
              <a:t>/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0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03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41870" y="1019062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++x)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36944" y="5297156"/>
            <a:ext cx="1786364" cy="1483356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=-1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x=3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41870" y="1019062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++x)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("child : x=%d\n", ++x);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*/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713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in-edges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98484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732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82528" y="2732784"/>
            <a:ext cx="640394" cy="831621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Relabeled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73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101011" y="3194038"/>
              <a:ext cx="640393" cy="82882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5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Two consecutive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733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2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process?</a:t>
            </a:r>
            <a:endParaRPr lang="en-GB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process is the OS's abstraction for execution</a:t>
            </a:r>
          </a:p>
          <a:p>
            <a:pPr lvl="1"/>
            <a:r>
              <a:rPr lang="en-GB" dirty="0" smtClean="0"/>
              <a:t>A process represents a single running application on the system</a:t>
            </a:r>
          </a:p>
          <a:p>
            <a:r>
              <a:rPr lang="en-GB" dirty="0" smtClean="0"/>
              <a:t>Process has three main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 smtClean="0"/>
              <a:t>Address space</a:t>
            </a:r>
          </a:p>
          <a:p>
            <a:pPr lvl="2"/>
            <a:r>
              <a:rPr lang="en-GB" dirty="0" smtClean="0"/>
              <a:t>The memory that the process can access</a:t>
            </a:r>
          </a:p>
          <a:p>
            <a:pPr lvl="2"/>
            <a:r>
              <a:rPr lang="en-GB" dirty="0" smtClean="0"/>
              <a:t>Consists of various pieces: the program code, static variables, heap, stack,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 smtClean="0"/>
              <a:t>Processor state</a:t>
            </a:r>
          </a:p>
          <a:p>
            <a:pPr lvl="2"/>
            <a:r>
              <a:rPr lang="en-GB" dirty="0" smtClean="0"/>
              <a:t>The CPU registers associated with the running process</a:t>
            </a:r>
          </a:p>
          <a:p>
            <a:pPr lvl="2"/>
            <a:r>
              <a:rPr lang="en-GB" dirty="0" smtClean="0"/>
              <a:t>Includes general purpose registers, program counter, stack pointer,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 smtClean="0"/>
              <a:t>OS resources</a:t>
            </a:r>
          </a:p>
          <a:p>
            <a:pPr lvl="2"/>
            <a:r>
              <a:rPr lang="en-GB" dirty="0" smtClean="0"/>
              <a:t>Various OS state associated with the process</a:t>
            </a:r>
          </a:p>
          <a:p>
            <a:pPr lvl="2"/>
            <a:r>
              <a:rPr lang="en-GB" dirty="0" smtClean="0"/>
              <a:t>Examples: open files, network sockets, etc.</a:t>
            </a:r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have fork() at all?</a:t>
            </a:r>
            <a:endParaRPr lang="en-GB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make a copy of the parent process?</a:t>
            </a:r>
          </a:p>
          <a:p>
            <a:r>
              <a:rPr lang="en-GB" dirty="0" smtClean="0"/>
              <a:t>Don't you usually want to start a new program instead?</a:t>
            </a:r>
          </a:p>
          <a:p>
            <a:r>
              <a:rPr lang="en-GB" dirty="0" smtClean="0"/>
              <a:t>Where might “cloning” the parent be useful?</a:t>
            </a:r>
          </a:p>
          <a:p>
            <a:pPr lvl="1"/>
            <a:r>
              <a:rPr lang="en-GB" dirty="0" smtClean="0"/>
              <a:t>Web server – make a copy for each incoming connection</a:t>
            </a:r>
          </a:p>
          <a:p>
            <a:pPr lvl="1"/>
            <a:r>
              <a:rPr lang="en-GB" dirty="0" smtClean="0"/>
              <a:t>Parallel processing – set up initial state, fork off multiple copies to do work</a:t>
            </a:r>
          </a:p>
          <a:p>
            <a:r>
              <a:rPr lang="en-GB" dirty="0" smtClean="0"/>
              <a:t>UNIX philosophy: System calls should be minimal.</a:t>
            </a:r>
          </a:p>
          <a:p>
            <a:pPr lvl="1"/>
            <a:r>
              <a:rPr lang="en-GB" dirty="0" smtClean="0"/>
              <a:t>Don't overload system calls with extra functionality if it is not always needed.</a:t>
            </a:r>
          </a:p>
          <a:p>
            <a:pPr lvl="1"/>
            <a:r>
              <a:rPr lang="en-GB" dirty="0" smtClean="0"/>
              <a:t>Better to provide a flexible set of simple primitives and let programmers combine them in useful ways.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tabLst>
                <a:tab pos="0" algn="l"/>
                <a:tab pos="414683" algn="l"/>
                <a:tab pos="829366" algn="l"/>
                <a:tab pos="1244049" algn="l"/>
                <a:tab pos="1658732" algn="l"/>
                <a:tab pos="2073416" algn="l"/>
                <a:tab pos="2488099" algn="l"/>
                <a:tab pos="2902782" algn="l"/>
                <a:tab pos="3317465" algn="l"/>
                <a:tab pos="3732148" algn="l"/>
                <a:tab pos="4146831" algn="l"/>
                <a:tab pos="4561514" algn="l"/>
                <a:tab pos="4976197" algn="l"/>
                <a:tab pos="5390881" algn="l"/>
                <a:tab pos="5805564" algn="l"/>
                <a:tab pos="6220247" algn="l"/>
                <a:tab pos="6634930" algn="l"/>
                <a:tab pos="7049613" algn="l"/>
                <a:tab pos="7464296" algn="l"/>
                <a:tab pos="7878979" algn="l"/>
                <a:tab pos="8293662" algn="l"/>
              </a:tabLst>
            </a:pPr>
            <a:r>
              <a:rPr lang="en-GB" dirty="0" smtClean="0">
                <a:cs typeface="MS Gothic" charset="0"/>
              </a:rPr>
              <a:t>What if </a:t>
            </a:r>
            <a:r>
              <a:rPr lang="en-GB" dirty="0" err="1" smtClean="0">
                <a:latin typeface="Courier New" charset="0"/>
                <a:ea typeface="Courier New" charset="0"/>
                <a:cs typeface="Courier New" charset="0"/>
              </a:rPr>
              <a:t>fork</a:t>
            </a:r>
            <a:r>
              <a:rPr lang="en-GB" dirty="0" err="1" smtClean="0">
                <a:cs typeface="MS Gothic" charset="0"/>
              </a:rPr>
              <a:t>’ing</a:t>
            </a:r>
            <a:r>
              <a:rPr lang="en-GB" dirty="0" smtClean="0">
                <a:cs typeface="MS Gothic" charset="0"/>
              </a:rPr>
              <a:t> gets out of control?</a:t>
            </a:r>
            <a:endParaRPr lang="en-GB" dirty="0">
              <a:cs typeface="MS Gothic" charset="0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8182080" cy="42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4479074"/>
            <a:ext cx="2528256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forkbomb</a:t>
            </a:r>
            <a:r>
              <a:rPr lang="en-US" sz="1800" dirty="0" smtClean="0">
                <a:latin typeface="Courier New" pitchFamily="49" charset="0"/>
              </a:rPr>
              <a:t>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</a:rPr>
              <a:t>while (1)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</a:rPr>
              <a:t>	fork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tabLst>
                <a:tab pos="0" algn="l"/>
                <a:tab pos="414683" algn="l"/>
                <a:tab pos="829366" algn="l"/>
                <a:tab pos="1244049" algn="l"/>
                <a:tab pos="1658732" algn="l"/>
                <a:tab pos="2073416" algn="l"/>
                <a:tab pos="2488099" algn="l"/>
                <a:tab pos="2902782" algn="l"/>
                <a:tab pos="3317465" algn="l"/>
                <a:tab pos="3732148" algn="l"/>
                <a:tab pos="4146831" algn="l"/>
                <a:tab pos="4561514" algn="l"/>
                <a:tab pos="4976197" algn="l"/>
                <a:tab pos="5390881" algn="l"/>
                <a:tab pos="5805564" algn="l"/>
                <a:tab pos="6220247" algn="l"/>
                <a:tab pos="6634930" algn="l"/>
                <a:tab pos="7049613" algn="l"/>
                <a:tab pos="7464296" algn="l"/>
                <a:tab pos="7878979" algn="l"/>
                <a:tab pos="8293662" algn="l"/>
              </a:tabLst>
            </a:pPr>
            <a:r>
              <a:rPr lang="en-GB" dirty="0">
                <a:cs typeface="MS Gothic" charset="0"/>
              </a:rPr>
              <a:t>Memory concerns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Wingdings" charset="2"/>
              <a:buChar char=""/>
              <a:tabLst>
                <a:tab pos="260617" algn="l"/>
                <a:tab pos="411803" algn="l"/>
                <a:tab pos="826486" algn="l"/>
                <a:tab pos="1241170" algn="l"/>
                <a:tab pos="1655852" algn="l"/>
                <a:tab pos="2070536" algn="l"/>
                <a:tab pos="2485219" algn="l"/>
                <a:tab pos="2899903" algn="l"/>
                <a:tab pos="3314585" algn="l"/>
                <a:tab pos="3729269" algn="l"/>
                <a:tab pos="4143951" algn="l"/>
                <a:tab pos="4558635" algn="l"/>
                <a:tab pos="4973317" algn="l"/>
                <a:tab pos="5388002" algn="l"/>
                <a:tab pos="5802684" algn="l"/>
                <a:tab pos="6217368" algn="l"/>
                <a:tab pos="6632050" algn="l"/>
                <a:tab pos="7046734" algn="l"/>
                <a:tab pos="7461416" algn="l"/>
                <a:tab pos="7876100" algn="l"/>
                <a:tab pos="8290782" algn="l"/>
              </a:tabLst>
            </a:pPr>
            <a:r>
              <a:rPr lang="en-GB" dirty="0">
                <a:cs typeface="MS Gothic" charset="0"/>
              </a:rPr>
              <a:t>OS aggressively tries to share memory between processes.</a:t>
            </a:r>
          </a:p>
          <a:p>
            <a:pPr lvl="1" eaLnBrk="1">
              <a:tabLst>
                <a:tab pos="260617" algn="l"/>
                <a:tab pos="411803" algn="l"/>
                <a:tab pos="826486" algn="l"/>
                <a:tab pos="1241170" algn="l"/>
                <a:tab pos="1655852" algn="l"/>
                <a:tab pos="2070536" algn="l"/>
                <a:tab pos="2485219" algn="l"/>
                <a:tab pos="2899903" algn="l"/>
                <a:tab pos="3314585" algn="l"/>
                <a:tab pos="3729269" algn="l"/>
                <a:tab pos="4143951" algn="l"/>
                <a:tab pos="4558635" algn="l"/>
                <a:tab pos="4973317" algn="l"/>
                <a:tab pos="5388002" algn="l"/>
                <a:tab pos="5802684" algn="l"/>
                <a:tab pos="6217368" algn="l"/>
                <a:tab pos="6632050" algn="l"/>
                <a:tab pos="7046734" algn="l"/>
                <a:tab pos="7461416" algn="l"/>
                <a:tab pos="7876100" algn="l"/>
                <a:tab pos="8290782" algn="l"/>
              </a:tabLst>
            </a:pPr>
            <a:r>
              <a:rPr lang="en-GB" dirty="0">
                <a:cs typeface="MS Gothic" charset="0"/>
              </a:rPr>
              <a:t>Especially processes that are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fork()</a:t>
            </a:r>
            <a:r>
              <a:rPr lang="en-GB" dirty="0" err="1">
                <a:cs typeface="MS Gothic" charset="0"/>
              </a:rPr>
              <a:t>'d</a:t>
            </a:r>
            <a:r>
              <a:rPr lang="en-GB" dirty="0">
                <a:cs typeface="MS Gothic" charset="0"/>
              </a:rPr>
              <a:t> copies of each other</a:t>
            </a:r>
          </a:p>
          <a:p>
            <a:pPr eaLnBrk="1">
              <a:buFont typeface="Wingdings" charset="2"/>
              <a:buChar char=""/>
              <a:tabLst>
                <a:tab pos="260617" algn="l"/>
                <a:tab pos="411803" algn="l"/>
                <a:tab pos="826486" algn="l"/>
                <a:tab pos="1241170" algn="l"/>
                <a:tab pos="1655852" algn="l"/>
                <a:tab pos="2070536" algn="l"/>
                <a:tab pos="2485219" algn="l"/>
                <a:tab pos="2899903" algn="l"/>
                <a:tab pos="3314585" algn="l"/>
                <a:tab pos="3729269" algn="l"/>
                <a:tab pos="4143951" algn="l"/>
                <a:tab pos="4558635" algn="l"/>
                <a:tab pos="4973317" algn="l"/>
                <a:tab pos="5388002" algn="l"/>
                <a:tab pos="5802684" algn="l"/>
                <a:tab pos="6217368" algn="l"/>
                <a:tab pos="6632050" algn="l"/>
                <a:tab pos="7046734" algn="l"/>
                <a:tab pos="7461416" algn="l"/>
                <a:tab pos="7876100" algn="l"/>
                <a:tab pos="8290782" algn="l"/>
              </a:tabLst>
            </a:pPr>
            <a:r>
              <a:rPr lang="en-GB" dirty="0">
                <a:cs typeface="MS Gothic" charset="0"/>
              </a:rPr>
              <a:t>Copies of a parent process do not actually get a private </a:t>
            </a:r>
            <a:r>
              <a:rPr lang="en-GB" dirty="0" smtClean="0">
                <a:cs typeface="MS Gothic" charset="0"/>
              </a:rPr>
              <a:t>copy of </a:t>
            </a:r>
            <a:r>
              <a:rPr lang="en-GB" dirty="0">
                <a:cs typeface="MS Gothic" charset="0"/>
              </a:rPr>
              <a:t>the address space...</a:t>
            </a:r>
          </a:p>
          <a:p>
            <a:pPr lvl="1" eaLnBrk="1">
              <a:tabLst>
                <a:tab pos="260617" algn="l"/>
                <a:tab pos="411803" algn="l"/>
                <a:tab pos="826486" algn="l"/>
                <a:tab pos="1241170" algn="l"/>
                <a:tab pos="1655852" algn="l"/>
                <a:tab pos="2070536" algn="l"/>
                <a:tab pos="2485219" algn="l"/>
                <a:tab pos="2899903" algn="l"/>
                <a:tab pos="3314585" algn="l"/>
                <a:tab pos="3729269" algn="l"/>
                <a:tab pos="4143951" algn="l"/>
                <a:tab pos="4558635" algn="l"/>
                <a:tab pos="4973317" algn="l"/>
                <a:tab pos="5388002" algn="l"/>
                <a:tab pos="5802684" algn="l"/>
                <a:tab pos="6217368" algn="l"/>
                <a:tab pos="6632050" algn="l"/>
                <a:tab pos="7046734" algn="l"/>
                <a:tab pos="7461416" algn="l"/>
                <a:tab pos="7876100" algn="l"/>
                <a:tab pos="8290782" algn="l"/>
              </a:tabLst>
            </a:pPr>
            <a:r>
              <a:rPr lang="en-GB" dirty="0">
                <a:cs typeface="MS Gothic" charset="0"/>
              </a:rPr>
              <a:t>... </a:t>
            </a:r>
            <a:r>
              <a:rPr lang="en-GB" dirty="0" smtClean="0">
                <a:cs typeface="MS Gothic" charset="0"/>
              </a:rPr>
              <a:t>though </a:t>
            </a:r>
            <a:r>
              <a:rPr lang="en-GB" dirty="0">
                <a:cs typeface="MS Gothic" charset="0"/>
              </a:rPr>
              <a:t>that is the illusion that each process gets.</a:t>
            </a:r>
          </a:p>
          <a:p>
            <a:pPr lvl="1" eaLnBrk="1">
              <a:tabLst>
                <a:tab pos="260617" algn="l"/>
                <a:tab pos="411803" algn="l"/>
                <a:tab pos="826486" algn="l"/>
                <a:tab pos="1241170" algn="l"/>
                <a:tab pos="1655852" algn="l"/>
                <a:tab pos="2070536" algn="l"/>
                <a:tab pos="2485219" algn="l"/>
                <a:tab pos="2899903" algn="l"/>
                <a:tab pos="3314585" algn="l"/>
                <a:tab pos="3729269" algn="l"/>
                <a:tab pos="4143951" algn="l"/>
                <a:tab pos="4558635" algn="l"/>
                <a:tab pos="4973317" algn="l"/>
                <a:tab pos="5388002" algn="l"/>
                <a:tab pos="5802684" algn="l"/>
                <a:tab pos="6217368" algn="l"/>
                <a:tab pos="6632050" algn="l"/>
                <a:tab pos="7046734" algn="l"/>
                <a:tab pos="7461416" algn="l"/>
                <a:tab pos="7876100" algn="l"/>
                <a:tab pos="8290782" algn="l"/>
              </a:tabLst>
            </a:pPr>
            <a:r>
              <a:rPr lang="en-GB" dirty="0">
                <a:cs typeface="MS Gothic" charset="0"/>
              </a:rPr>
              <a:t>Instead, they share the same physical memory, until one of them makes a change.</a:t>
            </a:r>
          </a:p>
          <a:p>
            <a:pPr eaLnBrk="1">
              <a:buFont typeface="Wingdings" charset="2"/>
              <a:buChar char=""/>
              <a:tabLst>
                <a:tab pos="260617" algn="l"/>
                <a:tab pos="411803" algn="l"/>
                <a:tab pos="826486" algn="l"/>
                <a:tab pos="1241170" algn="l"/>
                <a:tab pos="1655852" algn="l"/>
                <a:tab pos="2070536" algn="l"/>
                <a:tab pos="2485219" algn="l"/>
                <a:tab pos="2899903" algn="l"/>
                <a:tab pos="3314585" algn="l"/>
                <a:tab pos="3729269" algn="l"/>
                <a:tab pos="4143951" algn="l"/>
                <a:tab pos="4558635" algn="l"/>
                <a:tab pos="4973317" algn="l"/>
                <a:tab pos="5388002" algn="l"/>
                <a:tab pos="5802684" algn="l"/>
                <a:tab pos="6217368" algn="l"/>
                <a:tab pos="6632050" algn="l"/>
                <a:tab pos="7046734" algn="l"/>
                <a:tab pos="7461416" algn="l"/>
                <a:tab pos="7876100" algn="l"/>
                <a:tab pos="8290782" algn="l"/>
              </a:tabLst>
            </a:pPr>
            <a:r>
              <a:rPr lang="en-GB" dirty="0">
                <a:cs typeface="MS Gothic" charset="0"/>
              </a:rPr>
              <a:t>The virtual memory system is behind these </a:t>
            </a:r>
            <a:r>
              <a:rPr lang="en-GB" dirty="0" smtClean="0">
                <a:cs typeface="MS Gothic" charset="0"/>
              </a:rPr>
              <a:t>tricks</a:t>
            </a:r>
            <a:r>
              <a:rPr lang="en-GB" dirty="0">
                <a:cs typeface="MS Gothic" charset="0"/>
              </a:rPr>
              <a:t>.</a:t>
            </a:r>
          </a:p>
          <a:p>
            <a:pPr lvl="1" eaLnBrk="1">
              <a:tabLst>
                <a:tab pos="260617" algn="l"/>
                <a:tab pos="411803" algn="l"/>
                <a:tab pos="826486" algn="l"/>
                <a:tab pos="1241170" algn="l"/>
                <a:tab pos="1655852" algn="l"/>
                <a:tab pos="2070536" algn="l"/>
                <a:tab pos="2485219" algn="l"/>
                <a:tab pos="2899903" algn="l"/>
                <a:tab pos="3314585" algn="l"/>
                <a:tab pos="3729269" algn="l"/>
                <a:tab pos="4143951" algn="l"/>
                <a:tab pos="4558635" algn="l"/>
                <a:tab pos="4973317" algn="l"/>
                <a:tab pos="5388002" algn="l"/>
                <a:tab pos="5802684" algn="l"/>
                <a:tab pos="6217368" algn="l"/>
                <a:tab pos="6632050" algn="l"/>
                <a:tab pos="7046734" algn="l"/>
                <a:tab pos="7461416" algn="l"/>
                <a:tab pos="7876100" algn="l"/>
                <a:tab pos="8290782" algn="l"/>
              </a:tabLst>
            </a:pPr>
            <a:r>
              <a:rPr lang="en-GB" dirty="0">
                <a:cs typeface="MS Gothic" charset="0"/>
              </a:rPr>
              <a:t>We will discuss this in much detail later in the 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533525"/>
          </a:xfrm>
        </p:spPr>
        <p:txBody>
          <a:bodyPr/>
          <a:lstStyle/>
          <a:p>
            <a:r>
              <a:rPr lang="en-US" dirty="0" smtClean="0"/>
              <a:t>Process becomes terminated for one of three reasons:</a:t>
            </a:r>
          </a:p>
          <a:p>
            <a:pPr lvl="1"/>
            <a:r>
              <a:rPr lang="en-US" dirty="0" smtClean="0"/>
              <a:t>Receiving a signal whose default action is to terminate (more later)</a:t>
            </a:r>
          </a:p>
          <a:p>
            <a:pPr lvl="1"/>
            <a:r>
              <a:rPr lang="en-US" dirty="0" smtClean="0"/>
              <a:t>Returning from the </a:t>
            </a:r>
            <a:r>
              <a:rPr lang="en-US" b="1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Calling the </a:t>
            </a:r>
            <a:r>
              <a:rPr lang="en-US" b="1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60961" y="3947552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fork()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7018" y="2667000"/>
            <a:ext cx="472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endParaRPr lang="en-US" b="0" kern="0" dirty="0" smtClean="0"/>
          </a:p>
          <a:p>
            <a:r>
              <a:rPr lang="en-US" kern="0" dirty="0" smtClean="0">
                <a:latin typeface="Courier New"/>
                <a:cs typeface="Courier New"/>
              </a:rPr>
              <a:t>void exit(</a:t>
            </a:r>
            <a:r>
              <a:rPr lang="en-US" kern="0" dirty="0" err="1" smtClean="0">
                <a:latin typeface="Courier New"/>
                <a:cs typeface="Courier New"/>
              </a:rPr>
              <a:t>int</a:t>
            </a:r>
            <a:r>
              <a:rPr lang="en-US" kern="0" dirty="0" smtClean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b="0" kern="0" dirty="0" smtClean="0"/>
              <a:t>Terminates with an </a:t>
            </a:r>
            <a:r>
              <a:rPr lang="en-US" b="0" i="1" kern="0" dirty="0" smtClean="0"/>
              <a:t>exit status </a:t>
            </a:r>
            <a:r>
              <a:rPr lang="en-US" b="0" kern="0" dirty="0" smtClean="0"/>
              <a:t>of </a:t>
            </a:r>
            <a:r>
              <a:rPr lang="en-US" b="1" kern="0" dirty="0" smtClean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b="0" kern="0" dirty="0" smtClean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b="0" kern="0" dirty="0" smtClean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b="0" kern="0" dirty="0" smtClean="0">
              <a:latin typeface="Calibri"/>
              <a:cs typeface="Calibri"/>
            </a:endParaRPr>
          </a:p>
          <a:p>
            <a:r>
              <a:rPr lang="en-US" kern="0" dirty="0" smtClean="0">
                <a:latin typeface="Courier New"/>
                <a:cs typeface="Courier New"/>
              </a:rPr>
              <a:t>exit</a:t>
            </a:r>
            <a:r>
              <a:rPr lang="en-US" kern="0" dirty="0" smtClean="0">
                <a:latin typeface="Calibri"/>
                <a:cs typeface="Calibri"/>
              </a:rPr>
              <a:t> is called </a:t>
            </a:r>
            <a:r>
              <a:rPr lang="en-US" kern="0" dirty="0" smtClean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kern="0" dirty="0" smtClean="0">
                <a:latin typeface="Calibri"/>
                <a:cs typeface="Calibri"/>
              </a:rPr>
              <a:t> but </a:t>
            </a:r>
            <a:r>
              <a:rPr lang="en-US" kern="0" dirty="0" smtClean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kern="0" dirty="0" smtClean="0">
                <a:latin typeface="Calibri"/>
                <a:cs typeface="Calibri"/>
              </a:rPr>
              <a:t>returns.</a:t>
            </a:r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Rectangle 5"/>
          <p:cNvSpPr/>
          <p:nvPr/>
        </p:nvSpPr>
        <p:spPr>
          <a:xfrm>
            <a:off x="4992635" y="3124200"/>
            <a:ext cx="3952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kern="0" dirty="0" err="1">
                <a:latin typeface="Courier New" pitchFamily="49" charset="0"/>
              </a:rPr>
              <a:t>atexit</a:t>
            </a:r>
            <a:r>
              <a:rPr lang="en-US" sz="2000" kern="0" dirty="0">
                <a:latin typeface="Courier New" pitchFamily="49" charset="0"/>
              </a:rPr>
              <a:t>()</a:t>
            </a:r>
            <a:r>
              <a:rPr lang="en-US" sz="2000" kern="0" dirty="0"/>
              <a:t> </a:t>
            </a:r>
            <a:r>
              <a:rPr lang="en-US" sz="2000" b="0" kern="0" dirty="0">
                <a:latin typeface="Calibri" charset="0"/>
                <a:ea typeface="Calibri" charset="0"/>
                <a:cs typeface="Calibri" charset="0"/>
              </a:rPr>
              <a:t>registers functions to be executed upon exit</a:t>
            </a:r>
          </a:p>
        </p:txBody>
      </p:sp>
    </p:spTree>
    <p:extLst>
      <p:ext uri="{BB962C8B-B14F-4D97-AF65-F5344CB8AC3E}">
        <p14:creationId xmlns:p14="http://schemas.microsoft.com/office/powerpoint/2010/main" val="3625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 smtClean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b="1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then deletes zombie child process</a:t>
            </a:r>
            <a:endParaRPr lang="en-US" dirty="0"/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</a:t>
            </a:r>
            <a:r>
              <a:rPr lang="en-US" dirty="0" smtClean="0"/>
              <a:t>then the orphaned child </a:t>
            </a:r>
            <a:r>
              <a:rPr lang="en-US" dirty="0"/>
              <a:t>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  <p:extLst>
      <p:ext uri="{BB962C8B-B14F-4D97-AF65-F5344CB8AC3E}">
        <p14:creationId xmlns:p14="http://schemas.microsoft.com/office/powerpoint/2010/main" val="17217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./forks 7 &amp;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</a:t>
            </a:r>
            <a:r>
              <a:rPr lang="en-US" sz="1600" dirty="0" smtClean="0">
                <a:latin typeface="Courier New" pitchFamily="49" charset="0"/>
              </a:rPr>
              <a:t>6640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8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</a:t>
            </a:r>
            <a:r>
              <a:rPr lang="en-US" sz="2000" b="0" dirty="0" smtClean="0"/>
              <a:t>” (i.e., a zombie)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067300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3733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35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</a:t>
            </a:r>
            <a:r>
              <a:rPr lang="en-US" sz="1600" dirty="0" smtClean="0">
                <a:latin typeface="Courier New" pitchFamily="49" charset="0"/>
              </a:rPr>
              <a:t>6676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</a:t>
            </a:r>
            <a:br>
              <a:rPr lang="en-US" dirty="0" smtClean="0"/>
            </a:br>
            <a:r>
              <a:rPr lang="en-US" dirty="0" smtClean="0"/>
              <a:t>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</a:t>
            </a:r>
            <a:r>
              <a:rPr lang="en-US" sz="2000" b="0" dirty="0" smtClean="0"/>
              <a:t>child explicitly</a:t>
            </a:r>
            <a:r>
              <a:rPr lang="en-US" sz="2000" b="0" dirty="0"/>
              <a:t>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804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2209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</a:t>
            </a:r>
            <a:r>
              <a:rPr lang="en-US" u="sng" dirty="0"/>
              <a:t>one of its children </a:t>
            </a:r>
            <a:r>
              <a:rPr lang="en-US" dirty="0" smtClean="0"/>
              <a:t>terminates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382" y="4191000"/>
            <a:ext cx="205227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…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3885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5034825"/>
            <a:ext cx="3657600" cy="1200329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  <p:extLst>
      <p:ext uri="{BB962C8B-B14F-4D97-AF65-F5344CB8AC3E}">
        <p14:creationId xmlns:p14="http://schemas.microsoft.com/office/powerpoint/2010/main" val="10507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dirty="0" smtClean="0"/>
              <a:t>integer it </a:t>
            </a:r>
            <a:r>
              <a:rPr lang="en-US" dirty="0"/>
              <a:t>points to will be set to  </a:t>
            </a:r>
            <a:r>
              <a:rPr lang="en-US" dirty="0" smtClean="0"/>
              <a:t>a value that indicates reason the child terminated and the exit status:</a:t>
            </a:r>
          </a:p>
          <a:p>
            <a:pPr lvl="2"/>
            <a:r>
              <a:rPr lang="en-US" dirty="0" smtClean="0"/>
              <a:t>Checked using macros defined in </a:t>
            </a:r>
            <a:r>
              <a:rPr lang="en-US" b="1" dirty="0" err="1" smtClean="0">
                <a:latin typeface="Courier New"/>
                <a:cs typeface="Courier New"/>
              </a:rPr>
              <a:t>wait.h</a:t>
            </a:r>
            <a:endParaRPr lang="en-US" b="1" dirty="0" smtClean="0"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See man pages for details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9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completion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WIFEXITED 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status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/>
              <a:t>returns a nonzero value if the child process terminated normally with exit or _exit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WEXITSTATUS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status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/>
              <a:t>If WIFEXITED is true of </a:t>
            </a:r>
            <a:r>
              <a:rPr lang="en-US" i="1" dirty="0"/>
              <a:t>status</a:t>
            </a:r>
            <a:r>
              <a:rPr lang="en-US" dirty="0"/>
              <a:t>, this macro returns the low-order 8 bits of the exit status value from the child process</a:t>
            </a:r>
            <a:r>
              <a:rPr lang="en-US" dirty="0" smtClean="0"/>
              <a:t>.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WIFSIGNALED 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status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/>
              <a:t>returns a nonzero value if the child process terminated because it received a signal that was not </a:t>
            </a:r>
            <a:r>
              <a:rPr lang="en-US" dirty="0" smtClean="0"/>
              <a:t>handled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WTERMSIG 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status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/>
              <a:t>If WIFSIGNALED is true of </a:t>
            </a:r>
            <a:r>
              <a:rPr lang="en-US" i="1" dirty="0"/>
              <a:t>status</a:t>
            </a:r>
            <a:r>
              <a:rPr lang="en-US" dirty="0"/>
              <a:t>, this macro returns the signal number of the signal that terminated the child process.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WCOREDUMP 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status)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nonzero value if the child process terminated and produced a core dump.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WIFSTOPPED 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status)</a:t>
            </a:r>
            <a:r>
              <a:rPr lang="en-US" b="0" i="1" dirty="0"/>
              <a:t> </a:t>
            </a:r>
            <a:endParaRPr lang="en-US" b="0" i="1" dirty="0" smtClean="0"/>
          </a:p>
          <a:p>
            <a:pPr lvl="1"/>
            <a:r>
              <a:rPr lang="en-US" dirty="0"/>
              <a:t>returns a nonzero value if the child process is stopped. </a:t>
            </a:r>
            <a:endParaRPr lang="en-US" dirty="0" smtClean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WSTOPSIG 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status)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If WIFSTOPPED is true of </a:t>
            </a:r>
            <a:r>
              <a:rPr lang="en-US" i="1" dirty="0"/>
              <a:t>status</a:t>
            </a:r>
            <a:r>
              <a:rPr lang="en-US" dirty="0"/>
              <a:t>, this macro returns the signal number of the signal that caused the child process to stop.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6180236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  <a:hlinkClick r:id="rId2"/>
              </a:rPr>
              <a:t>www.gnu.org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  <a:hlinkClick r:id="rId2"/>
              </a:rPr>
              <a:t>/software/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  <a:hlinkClick r:id="rId2"/>
              </a:rPr>
              <a:t>libc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  <a:hlinkClick r:id="rId2"/>
              </a:rPr>
              <a:t>/manual/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  <a:hlinkClick r:id="rId2"/>
              </a:rPr>
              <a:t>html_node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  <a:hlinkClick r:id="rId2"/>
              </a:rPr>
              <a:t>/Process-Completion-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  <a:hlinkClick r:id="rId2"/>
              </a:rPr>
              <a:t>Status.html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Process Address Space</a:t>
            </a:r>
            <a:endParaRPr lang="en-GB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1362075"/>
            <a:ext cx="3436425" cy="4972050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/>
              <a:t>V</a:t>
            </a:r>
            <a:r>
              <a:rPr lang="en-GB" dirty="0" smtClean="0"/>
              <a:t>irtual memory of a process includes </a:t>
            </a:r>
          </a:p>
          <a:p>
            <a:pPr lvl="1"/>
            <a:r>
              <a:rPr lang="en-GB" dirty="0" smtClean="0"/>
              <a:t>the code of the running program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data of the running program (static variables and heap)</a:t>
            </a:r>
            <a:r>
              <a:rPr lang="x-none" dirty="0" smtClean="0"/>
              <a:t>‏</a:t>
            </a:r>
            <a:endParaRPr lang="en-GB" dirty="0"/>
          </a:p>
          <a:p>
            <a:pPr lvl="1"/>
            <a:r>
              <a:rPr lang="en-GB" dirty="0"/>
              <a:t>t</a:t>
            </a:r>
            <a:r>
              <a:rPr lang="en-GB" dirty="0" smtClean="0"/>
              <a:t>he  execution stack storing </a:t>
            </a:r>
            <a:r>
              <a:rPr lang="en-GB" dirty="0"/>
              <a:t>l</a:t>
            </a:r>
            <a:r>
              <a:rPr lang="en-GB" dirty="0" smtClean="0"/>
              <a:t>ocal variables and saved registers for each procedure call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4038600" y="1752600"/>
            <a:ext cx="6033599" cy="3836562"/>
            <a:chOff x="3186601" y="1573638"/>
            <a:chExt cx="6033599" cy="3836562"/>
          </a:xfrm>
        </p:grpSpPr>
        <p:sp>
          <p:nvSpPr>
            <p:cNvPr id="33794" name="Line 1"/>
            <p:cNvSpPr>
              <a:spLocks noChangeShapeType="1"/>
            </p:cNvSpPr>
            <p:nvPr/>
          </p:nvSpPr>
          <p:spPr bwMode="auto">
            <a:xfrm flipV="1">
              <a:off x="5965801" y="3097317"/>
              <a:ext cx="1440" cy="2837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97" name="AutoShape 4"/>
            <p:cNvSpPr>
              <a:spLocks noChangeArrowheads="1"/>
            </p:cNvSpPr>
            <p:nvPr/>
          </p:nvSpPr>
          <p:spPr bwMode="auto">
            <a:xfrm>
              <a:off x="4846921" y="1585159"/>
              <a:ext cx="2204640" cy="3819281"/>
            </a:xfrm>
            <a:prstGeom prst="roundRect">
              <a:avLst>
                <a:gd name="adj" fmla="val 65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98" name="AutoShape 5"/>
            <p:cNvSpPr>
              <a:spLocks noChangeArrowheads="1"/>
            </p:cNvSpPr>
            <p:nvPr/>
          </p:nvSpPr>
          <p:spPr bwMode="auto">
            <a:xfrm>
              <a:off x="4846921" y="2257710"/>
              <a:ext cx="2204640" cy="567420"/>
            </a:xfrm>
            <a:prstGeom prst="roundRect">
              <a:avLst>
                <a:gd name="adj" fmla="val 25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99" name="AutoShape 6"/>
            <p:cNvSpPr>
              <a:spLocks noChangeArrowheads="1"/>
            </p:cNvSpPr>
            <p:nvPr/>
          </p:nvSpPr>
          <p:spPr bwMode="auto">
            <a:xfrm>
              <a:off x="4846921" y="4903267"/>
              <a:ext cx="2204640" cy="501173"/>
            </a:xfrm>
            <a:prstGeom prst="roundRect">
              <a:avLst>
                <a:gd name="adj" fmla="val 287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4846921" y="4390573"/>
              <a:ext cx="2204640" cy="512694"/>
            </a:xfrm>
            <a:prstGeom prst="roundRect">
              <a:avLst>
                <a:gd name="adj" fmla="val 278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1" name="Line 8"/>
            <p:cNvSpPr>
              <a:spLocks noChangeShapeType="1"/>
            </p:cNvSpPr>
            <p:nvPr/>
          </p:nvSpPr>
          <p:spPr bwMode="auto">
            <a:xfrm>
              <a:off x="5965801" y="2823689"/>
              <a:ext cx="1440" cy="1929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2" name="AutoShape 9"/>
            <p:cNvSpPr>
              <a:spLocks noChangeArrowheads="1"/>
            </p:cNvSpPr>
            <p:nvPr/>
          </p:nvSpPr>
          <p:spPr bwMode="auto">
            <a:xfrm>
              <a:off x="4846921" y="3303259"/>
              <a:ext cx="2204640" cy="534296"/>
            </a:xfrm>
            <a:prstGeom prst="roundRect">
              <a:avLst>
                <a:gd name="adj" fmla="val 269"/>
              </a:avLst>
            </a:prstGeom>
            <a:solidFill>
              <a:srgbClr val="B3B3B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5693640" y="2406045"/>
              <a:ext cx="54144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Stack</a:t>
              </a: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5705160" y="3451595"/>
              <a:ext cx="53280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Heap</a:t>
              </a:r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5224200" y="4404974"/>
              <a:ext cx="1494720" cy="7272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Initialized </a:t>
              </a:r>
              <a:r>
                <a:rPr lang="en-GB" sz="1400" dirty="0" err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vars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(data segment)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5289001" y="4924870"/>
              <a:ext cx="1442880" cy="4853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Code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(text segment)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3186601" y="3303260"/>
              <a:ext cx="147024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Address</a:t>
              </a:r>
            </a:p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space</a:t>
              </a:r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3353641" y="5126491"/>
              <a:ext cx="124560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0x00000000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3311881" y="1573638"/>
              <a:ext cx="131760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0xFFFFFFFF</a:t>
              </a:r>
            </a:p>
          </p:txBody>
        </p:sp>
        <p:sp>
          <p:nvSpPr>
            <p:cNvPr id="33810" name="Line 17"/>
            <p:cNvSpPr>
              <a:spLocks noChangeShapeType="1"/>
            </p:cNvSpPr>
            <p:nvPr/>
          </p:nvSpPr>
          <p:spPr bwMode="auto">
            <a:xfrm flipV="1">
              <a:off x="3948360" y="1837186"/>
              <a:ext cx="1440" cy="1458873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3948360" y="3643135"/>
              <a:ext cx="1440" cy="1461753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7554120" y="2711357"/>
              <a:ext cx="1208880" cy="3859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Stack </a:t>
              </a:r>
              <a:endParaRPr lang="en-GB" sz="1600" dirty="0" smtClean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pointer</a:t>
              </a:r>
              <a:endParaRPr lang="en-GB" sz="1600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7532520" y="4956553"/>
              <a:ext cx="168768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Program </a:t>
              </a:r>
              <a:endParaRPr lang="en-GB" sz="1600" dirty="0" smtClean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counter</a:t>
              </a:r>
              <a:endParaRPr lang="en-GB" sz="1600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 flipH="1">
              <a:off x="7090440" y="2849611"/>
              <a:ext cx="374400" cy="1441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 flipH="1">
              <a:off x="7110600" y="5073205"/>
              <a:ext cx="374400" cy="1441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6" name="AutoShape 23"/>
            <p:cNvSpPr>
              <a:spLocks noChangeArrowheads="1"/>
            </p:cNvSpPr>
            <p:nvPr/>
          </p:nvSpPr>
          <p:spPr bwMode="auto">
            <a:xfrm>
              <a:off x="4846921" y="3826034"/>
              <a:ext cx="2204640" cy="565980"/>
            </a:xfrm>
            <a:prstGeom prst="roundRect">
              <a:avLst>
                <a:gd name="adj" fmla="val 255"/>
              </a:avLst>
            </a:prstGeom>
            <a:solidFill>
              <a:srgbClr val="99CCFF"/>
            </a:solidFill>
            <a:ln w="9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5117641" y="3882201"/>
              <a:ext cx="1755360" cy="4853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Uninitialized </a:t>
              </a:r>
              <a:r>
                <a:rPr lang="en-GB" sz="1400" dirty="0" err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vars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(BSS segment)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8" name="AutoShape 25"/>
            <p:cNvSpPr>
              <a:spLocks noChangeArrowheads="1"/>
            </p:cNvSpPr>
            <p:nvPr/>
          </p:nvSpPr>
          <p:spPr bwMode="auto">
            <a:xfrm>
              <a:off x="4846921" y="1585159"/>
              <a:ext cx="2204640" cy="672551"/>
            </a:xfrm>
            <a:prstGeom prst="roundRect">
              <a:avLst>
                <a:gd name="adj" fmla="val 213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9" name="Text Box 26"/>
            <p:cNvSpPr txBox="1">
              <a:spLocks noChangeArrowheads="1"/>
            </p:cNvSpPr>
            <p:nvPr/>
          </p:nvSpPr>
          <p:spPr bwMode="auto">
            <a:xfrm>
              <a:off x="5139240" y="1818463"/>
              <a:ext cx="173808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(Reserved for OS)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wait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exit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output(s):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  <p:extLst>
      <p:ext uri="{BB962C8B-B14F-4D97-AF65-F5344CB8AC3E}">
        <p14:creationId xmlns:p14="http://schemas.microsoft.com/office/powerpoint/2010/main" val="9013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Another wait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waitpid</a:t>
            </a:r>
            <a:r>
              <a:rPr lang="en-US" sz="3400" dirty="0" smtClean="0"/>
              <a:t>: </a:t>
            </a:r>
            <a:r>
              <a:rPr lang="en-US" sz="3400" dirty="0"/>
              <a:t>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waitpid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options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options (see man page)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2437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fork() 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charset="0"/>
                <a:ea typeface="Courier New" charset="0"/>
                <a:cs typeface="Courier New" charset="0"/>
              </a:rPr>
              <a:t>execve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GB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>
                <a:latin typeface="Courier New" charset="0"/>
                <a:ea typeface="Courier New" charset="0"/>
                <a:cs typeface="Courier New" charset="0"/>
              </a:rPr>
              <a:t>execve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GB" dirty="0" smtClean="0"/>
              <a:t>does not fork a new process!</a:t>
            </a:r>
          </a:p>
          <a:p>
            <a:pPr lvl="1"/>
            <a:r>
              <a:rPr lang="en-GB" dirty="0" smtClean="0"/>
              <a:t>Rather, it replaces the address space and CPU state of the current process</a:t>
            </a:r>
          </a:p>
          <a:p>
            <a:pPr lvl="1"/>
            <a:r>
              <a:rPr lang="en-GB" dirty="0" smtClean="0"/>
              <a:t>Loads the new address space from the executable file and starts it from 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main()</a:t>
            </a:r>
            <a:r>
              <a:rPr lang="x-none" dirty="0" smtClean="0"/>
              <a:t>‏</a:t>
            </a:r>
            <a:endParaRPr lang="en-GB" dirty="0" smtClean="0"/>
          </a:p>
          <a:p>
            <a:pPr lvl="1"/>
            <a:r>
              <a:rPr lang="en-GB" dirty="0" smtClean="0"/>
              <a:t>So, to start a new program, use 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fork() </a:t>
            </a:r>
            <a:r>
              <a:rPr lang="en-GB" dirty="0" smtClean="0"/>
              <a:t>followed by </a:t>
            </a:r>
            <a:r>
              <a:rPr lang="en-GB" b="1" dirty="0" err="1" smtClean="0">
                <a:latin typeface="Courier New" charset="0"/>
                <a:ea typeface="Courier New" charset="0"/>
                <a:cs typeface="Courier New" charset="0"/>
              </a:rPr>
              <a:t>execve</a:t>
            </a:r>
            <a:r>
              <a:rPr lang="en-GB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x-none" dirty="0" smtClean="0"/>
              <a:t>‏</a:t>
            </a:r>
            <a:endParaRPr lang="en-GB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0800" y="3762027"/>
            <a:ext cx="2773440" cy="20291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execl</a:t>
            </a:r>
            <a:r>
              <a:rPr lang="en-US" sz="3400" dirty="0" smtClean="0">
                <a:latin typeface="Courier New" pitchFamily="49" charset="0"/>
              </a:rPr>
              <a:t> </a:t>
            </a:r>
            <a:r>
              <a:rPr lang="en-US" sz="3400" dirty="0" smtClean="0"/>
              <a:t>and</a:t>
            </a:r>
            <a:r>
              <a:rPr lang="en-US" sz="3400" dirty="0" smtClean="0">
                <a:latin typeface="Courier New" pitchFamily="49" charset="0"/>
              </a:rPr>
              <a:t> exec</a:t>
            </a:r>
            <a:r>
              <a:rPr lang="en-US" sz="3400" dirty="0" smtClean="0"/>
              <a:t> Family</a:t>
            </a:r>
            <a:endParaRPr lang="en-US" sz="34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18500" cy="541020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execl</a:t>
            </a:r>
            <a:r>
              <a:rPr lang="en-US" sz="2000" dirty="0">
                <a:latin typeface="Courier New" pitchFamily="49" charset="0"/>
              </a:rPr>
              <a:t>(char *path, char *arg0, char *arg1, …, 0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dirty="0"/>
          </a:p>
          <a:p>
            <a:r>
              <a:rPr lang="en-US" dirty="0"/>
              <a:t>Loads and runs executable at </a:t>
            </a:r>
            <a:r>
              <a:rPr lang="en-US" dirty="0">
                <a:latin typeface="Courier New" pitchFamily="49" charset="0"/>
              </a:rPr>
              <a:t>path</a:t>
            </a:r>
            <a:r>
              <a:rPr lang="en-US" dirty="0"/>
              <a:t> with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arg0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arg1</a:t>
            </a:r>
            <a:r>
              <a:rPr lang="en-US" dirty="0"/>
              <a:t>, …</a:t>
            </a:r>
          </a:p>
          <a:p>
            <a:pPr lvl="1"/>
            <a:r>
              <a:rPr lang="en-US" b="1" dirty="0">
                <a:latin typeface="Courier New" pitchFamily="49" charset="0"/>
              </a:rPr>
              <a:t>path</a:t>
            </a:r>
            <a:r>
              <a:rPr lang="en-US" dirty="0"/>
              <a:t> is the complete path of an executable object file</a:t>
            </a:r>
          </a:p>
          <a:p>
            <a:pPr lvl="1"/>
            <a:r>
              <a:rPr lang="en-US" dirty="0"/>
              <a:t>By convention,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arg0</a:t>
            </a:r>
            <a:r>
              <a:rPr lang="en-US" b="1" dirty="0"/>
              <a:t> </a:t>
            </a:r>
            <a:r>
              <a:rPr lang="en-US" dirty="0"/>
              <a:t>is the name of the executable object file</a:t>
            </a:r>
          </a:p>
          <a:p>
            <a:pPr lvl="1"/>
            <a:r>
              <a:rPr lang="en-US" dirty="0"/>
              <a:t>“Real” arguments to the program start with </a:t>
            </a:r>
            <a:r>
              <a:rPr lang="en-US" b="1" dirty="0">
                <a:latin typeface="Courier New" pitchFamily="49" charset="0"/>
              </a:rPr>
              <a:t>arg1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args</a:t>
            </a:r>
            <a:r>
              <a:rPr lang="en-US" dirty="0"/>
              <a:t> is terminated by a </a:t>
            </a:r>
            <a:r>
              <a:rPr lang="en-US" b="1" dirty="0">
                <a:latin typeface="Courier New" pitchFamily="49" charset="0"/>
              </a:rPr>
              <a:t>(char *)0</a:t>
            </a:r>
            <a:r>
              <a:rPr lang="en-US" b="1" dirty="0"/>
              <a:t> </a:t>
            </a:r>
            <a:r>
              <a:rPr lang="en-US" dirty="0"/>
              <a:t>argument</a:t>
            </a:r>
          </a:p>
          <a:p>
            <a:pPr lvl="1"/>
            <a:r>
              <a:rPr lang="en-US" dirty="0"/>
              <a:t>Environment taken from </a:t>
            </a:r>
            <a:r>
              <a:rPr lang="en-US" b="1" dirty="0">
                <a:latin typeface="Courier New" pitchFamily="49" charset="0"/>
              </a:rPr>
              <a:t>char **environ</a:t>
            </a:r>
            <a:r>
              <a:rPr lang="en-US" dirty="0"/>
              <a:t>, which points to an array of “name=value” strings:</a:t>
            </a:r>
          </a:p>
          <a:p>
            <a:pPr lvl="2"/>
            <a:r>
              <a:rPr lang="en-US" dirty="0"/>
              <a:t>USER=ganger</a:t>
            </a:r>
          </a:p>
          <a:p>
            <a:pPr lvl="2"/>
            <a:r>
              <a:rPr lang="en-US" dirty="0"/>
              <a:t>LOGNAME=ganger</a:t>
            </a:r>
          </a:p>
          <a:p>
            <a:pPr lvl="2"/>
            <a:r>
              <a:rPr lang="en-US" dirty="0"/>
              <a:t>HOME=/</a:t>
            </a:r>
            <a:r>
              <a:rPr lang="en-US" dirty="0" err="1"/>
              <a:t>afs</a:t>
            </a:r>
            <a:r>
              <a:rPr lang="en-US" dirty="0"/>
              <a:t>/cs.cmu.edu/user/ganger</a:t>
            </a:r>
          </a:p>
          <a:p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-1</a:t>
            </a:r>
            <a:r>
              <a:rPr lang="en-US" dirty="0"/>
              <a:t> if error, </a:t>
            </a:r>
            <a:r>
              <a:rPr lang="en-US" i="1" dirty="0">
                <a:solidFill>
                  <a:srgbClr val="990000"/>
                </a:solidFill>
              </a:rPr>
              <a:t>otherwise doesn’t return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Family of functions includes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execv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execve</a:t>
            </a:r>
            <a:r>
              <a:rPr lang="en-US" dirty="0"/>
              <a:t> (base function),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execvp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execl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execle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</a:rPr>
              <a:t>execlp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10600" cy="573088"/>
          </a:xfrm>
        </p:spPr>
        <p:txBody>
          <a:bodyPr/>
          <a:lstStyle/>
          <a:p>
            <a:r>
              <a:rPr lang="en-US" sz="3400" dirty="0">
                <a:latin typeface="Courier New" pitchFamily="49" charset="0"/>
              </a:rPr>
              <a:t>exec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</a:t>
            </a:r>
            <a:r>
              <a:rPr lang="en-US" sz="3400" dirty="0" smtClean="0"/>
              <a:t>Using fork followed by exec</a:t>
            </a:r>
            <a:endParaRPr lang="en-US" sz="3400" dirty="0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669361" cy="403770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38138" indent="-338138" eaLnBrk="1">
              <a:lnSpc>
                <a:spcPct val="89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 err="1">
                <a:latin typeface="Courier New" charset="0"/>
              </a:rPr>
              <a:t>int</a:t>
            </a:r>
            <a:r>
              <a:rPr lang="en-GB" altLang="x-none" sz="1600" dirty="0">
                <a:latin typeface="Courier New" charset="0"/>
              </a:rPr>
              <a:t> main(</a:t>
            </a:r>
            <a:r>
              <a:rPr lang="en-GB" altLang="x-none" sz="1600" dirty="0" err="1">
                <a:latin typeface="Courier New" charset="0"/>
              </a:rPr>
              <a:t>int</a:t>
            </a:r>
            <a:r>
              <a:rPr lang="en-GB" altLang="x-none" sz="1600" dirty="0">
                <a:latin typeface="Courier New" charset="0"/>
              </a:rPr>
              <a:t> </a:t>
            </a:r>
            <a:r>
              <a:rPr lang="en-GB" altLang="x-none" sz="1600" dirty="0" err="1">
                <a:latin typeface="Courier New" charset="0"/>
              </a:rPr>
              <a:t>argc</a:t>
            </a:r>
            <a:r>
              <a:rPr lang="en-GB" altLang="x-none" sz="1600" dirty="0">
                <a:latin typeface="Courier New" charset="0"/>
              </a:rPr>
              <a:t>, char **</a:t>
            </a:r>
            <a:r>
              <a:rPr lang="en-GB" altLang="x-none" sz="1600" dirty="0" err="1">
                <a:latin typeface="Courier New" charset="0"/>
              </a:rPr>
              <a:t>argv</a:t>
            </a:r>
            <a:r>
              <a:rPr lang="en-GB" altLang="x-none" sz="1600" dirty="0">
                <a:latin typeface="Courier New" charset="0"/>
              </a:rPr>
              <a:t>) {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 err="1">
                <a:latin typeface="Courier New" charset="0"/>
              </a:rPr>
              <a:t>int</a:t>
            </a:r>
            <a:r>
              <a:rPr lang="en-GB" altLang="x-none" sz="1600" dirty="0">
                <a:latin typeface="Courier New" charset="0"/>
              </a:rPr>
              <a:t> </a:t>
            </a:r>
            <a:r>
              <a:rPr lang="en-GB" altLang="x-none" sz="1600" dirty="0" err="1">
                <a:solidFill>
                  <a:srgbClr val="993333"/>
                </a:solidFill>
                <a:latin typeface="Courier New" charset="0"/>
              </a:rPr>
              <a:t>rv</a:t>
            </a:r>
            <a:r>
              <a:rPr lang="en-GB" altLang="x-none" sz="1600" dirty="0">
                <a:latin typeface="Courier New" charset="0"/>
              </a:rPr>
              <a:t>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if (fork()) {   </a:t>
            </a:r>
            <a:r>
              <a:rPr lang="en-GB" altLang="x-none" sz="1600" i="1" dirty="0">
                <a:solidFill>
                  <a:srgbClr val="2323DC"/>
                </a:solidFill>
                <a:latin typeface="Courier New" charset="0"/>
              </a:rPr>
              <a:t>/* Parent process */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wait(&amp;</a:t>
            </a:r>
            <a:r>
              <a:rPr lang="en-GB" altLang="x-none" sz="1600" dirty="0" err="1">
                <a:latin typeface="Courier New" charset="0"/>
              </a:rPr>
              <a:t>rv</a:t>
            </a:r>
            <a:r>
              <a:rPr lang="en-GB" altLang="x-none" sz="1600" dirty="0">
                <a:latin typeface="Courier New" charset="0"/>
              </a:rPr>
              <a:t>);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} else {       </a:t>
            </a:r>
            <a:r>
              <a:rPr lang="en-GB" altLang="x-none" sz="1600" i="1" dirty="0">
                <a:solidFill>
                  <a:srgbClr val="2323DC"/>
                </a:solidFill>
                <a:latin typeface="Courier New" charset="0"/>
              </a:rPr>
              <a:t>/* Child process */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char *</a:t>
            </a:r>
            <a:r>
              <a:rPr lang="en-GB" altLang="x-none" sz="1600" dirty="0" err="1">
                <a:latin typeface="Courier New" charset="0"/>
              </a:rPr>
              <a:t>newargs</a:t>
            </a:r>
            <a:r>
              <a:rPr lang="en-GB" altLang="x-none" sz="1600" dirty="0">
                <a:latin typeface="Courier New" charset="0"/>
              </a:rPr>
              <a:t>[3];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</a:t>
            </a:r>
            <a:r>
              <a:rPr lang="en-GB" altLang="x-none" sz="1600" dirty="0" err="1">
                <a:latin typeface="Courier New" charset="0"/>
              </a:rPr>
              <a:t>printf</a:t>
            </a:r>
            <a:r>
              <a:rPr lang="en-GB" altLang="x-none" sz="1600" dirty="0">
                <a:latin typeface="Courier New" charset="0"/>
              </a:rPr>
              <a:t>(“Hello, I am the child process.\n”);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</a:t>
            </a:r>
            <a:r>
              <a:rPr lang="en-GB" altLang="x-none" sz="1600" dirty="0" err="1">
                <a:latin typeface="Courier New" charset="0"/>
              </a:rPr>
              <a:t>newargs</a:t>
            </a:r>
            <a:r>
              <a:rPr lang="en-GB" altLang="x-none" sz="1600" dirty="0">
                <a:latin typeface="Courier New" charset="0"/>
              </a:rPr>
              <a:t>[0] = “/bin/echo”;   </a:t>
            </a:r>
            <a:r>
              <a:rPr lang="en-GB" altLang="x-none" sz="1600" i="1" dirty="0">
                <a:solidFill>
                  <a:srgbClr val="2323DC"/>
                </a:solidFill>
                <a:latin typeface="Courier New" charset="0"/>
              </a:rPr>
              <a:t>/* Convention! Not required!! */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</a:t>
            </a:r>
            <a:r>
              <a:rPr lang="en-GB" altLang="x-none" sz="1600" dirty="0" err="1">
                <a:latin typeface="Courier New" charset="0"/>
              </a:rPr>
              <a:t>newargs</a:t>
            </a:r>
            <a:r>
              <a:rPr lang="en-GB" altLang="x-none" sz="1600" dirty="0">
                <a:latin typeface="Courier New" charset="0"/>
              </a:rPr>
              <a:t>[1] = “some random string”;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</a:t>
            </a:r>
            <a:r>
              <a:rPr lang="en-GB" altLang="x-none" sz="1600" dirty="0" err="1">
                <a:latin typeface="Courier New" charset="0"/>
              </a:rPr>
              <a:t>newargs</a:t>
            </a:r>
            <a:r>
              <a:rPr lang="en-GB" altLang="x-none" sz="1600" dirty="0">
                <a:latin typeface="Courier New" charset="0"/>
              </a:rPr>
              <a:t>[2] = NULL;          </a:t>
            </a:r>
            <a:r>
              <a:rPr lang="en-GB" altLang="x-none" sz="1600" i="1" dirty="0">
                <a:solidFill>
                  <a:srgbClr val="2323DC"/>
                </a:solidFill>
                <a:latin typeface="Courier New" charset="0"/>
              </a:rPr>
              <a:t>/* Indicate end of </a:t>
            </a:r>
            <a:r>
              <a:rPr lang="en-GB" altLang="x-none" sz="1600" i="1" dirty="0" err="1">
                <a:solidFill>
                  <a:srgbClr val="2323DC"/>
                </a:solidFill>
                <a:latin typeface="Courier New" charset="0"/>
              </a:rPr>
              <a:t>args</a:t>
            </a:r>
            <a:r>
              <a:rPr lang="en-GB" altLang="x-none" sz="1600" i="1" dirty="0">
                <a:solidFill>
                  <a:srgbClr val="2323DC"/>
                </a:solidFill>
                <a:latin typeface="Courier New" charset="0"/>
              </a:rPr>
              <a:t> array */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if (</a:t>
            </a:r>
            <a:r>
              <a:rPr lang="en-GB" altLang="x-none" sz="1600" dirty="0" err="1">
                <a:solidFill>
                  <a:srgbClr val="993333"/>
                </a:solidFill>
                <a:latin typeface="Courier New" charset="0"/>
              </a:rPr>
              <a:t>execv</a:t>
            </a:r>
            <a:r>
              <a:rPr lang="en-GB" altLang="x-none" sz="1600" dirty="0">
                <a:latin typeface="Courier New" charset="0"/>
              </a:rPr>
              <a:t>(“/bin/echo”, </a:t>
            </a:r>
            <a:r>
              <a:rPr lang="en-GB" altLang="x-none" sz="1600" dirty="0" err="1">
                <a:latin typeface="Courier New" charset="0"/>
              </a:rPr>
              <a:t>newargs</a:t>
            </a:r>
            <a:r>
              <a:rPr lang="en-GB" altLang="x-none" sz="1600" dirty="0">
                <a:latin typeface="Courier New" charset="0"/>
              </a:rPr>
              <a:t>)) {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    </a:t>
            </a:r>
            <a:r>
              <a:rPr lang="en-GB" altLang="x-none" sz="1600" dirty="0" err="1">
                <a:latin typeface="Courier New" charset="0"/>
              </a:rPr>
              <a:t>printf</a:t>
            </a:r>
            <a:r>
              <a:rPr lang="en-GB" altLang="x-none" sz="1600" dirty="0">
                <a:latin typeface="Courier New" charset="0"/>
              </a:rPr>
              <a:t>(“warning: </a:t>
            </a:r>
            <a:r>
              <a:rPr lang="en-GB" altLang="x-none" sz="1600" dirty="0" err="1">
                <a:latin typeface="Courier New" charset="0"/>
              </a:rPr>
              <a:t>execve</a:t>
            </a:r>
            <a:r>
              <a:rPr lang="en-GB" altLang="x-none" sz="1600" dirty="0">
                <a:latin typeface="Courier New" charset="0"/>
              </a:rPr>
              <a:t> returned an error.\n”); exit(-1);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}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</a:t>
            </a:r>
            <a:r>
              <a:rPr lang="en-GB" altLang="x-none" sz="1600" dirty="0" err="1">
                <a:latin typeface="Courier New" charset="0"/>
              </a:rPr>
              <a:t>printf</a:t>
            </a:r>
            <a:r>
              <a:rPr lang="en-GB" altLang="x-none" sz="1600" dirty="0">
                <a:latin typeface="Courier New" charset="0"/>
              </a:rPr>
              <a:t>(“Child process should never get here\n”);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    exit(42);</a:t>
            </a:r>
          </a:p>
          <a:p>
            <a:pPr marL="738188" lvl="1" indent="-28098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1600" dirty="0">
                <a:latin typeface="Courier New" charset="0"/>
              </a:rPr>
              <a:t>}</a:t>
            </a:r>
          </a:p>
          <a:p>
            <a:pPr marL="338138" indent="-338138"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338138" algn="l"/>
                <a:tab pos="504825" algn="l"/>
                <a:tab pos="962025" algn="l"/>
                <a:tab pos="1419225" algn="l"/>
                <a:tab pos="1876425" algn="l"/>
                <a:tab pos="2333625" algn="l"/>
                <a:tab pos="2790825" algn="l"/>
                <a:tab pos="3248025" algn="l"/>
                <a:tab pos="3705225" algn="l"/>
                <a:tab pos="4162425" algn="l"/>
                <a:tab pos="4619625" algn="l"/>
                <a:tab pos="5076825" algn="l"/>
                <a:tab pos="5534025" algn="l"/>
                <a:tab pos="5991225" algn="l"/>
                <a:tab pos="6448425" algn="l"/>
                <a:tab pos="6905625" algn="l"/>
                <a:tab pos="7362825" algn="l"/>
                <a:tab pos="7820025" algn="l"/>
                <a:tab pos="8277225" algn="l"/>
                <a:tab pos="8734425" algn="l"/>
                <a:tab pos="9191625" algn="l"/>
              </a:tabLst>
            </a:pPr>
            <a:r>
              <a:rPr lang="en-GB" altLang="x-none" sz="20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alibri" charset="0"/>
                <a:ea typeface="Calibri" charset="0"/>
                <a:cs typeface="Calibri" charset="0"/>
              </a:rPr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alibri" charset="0"/>
                <a:ea typeface="Calibri" charset="0"/>
                <a:cs typeface="Calibri" charset="0"/>
              </a:rPr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alibri" charset="0"/>
                <a:ea typeface="Calibri" charset="0"/>
                <a:cs typeface="Calibri" charset="0"/>
              </a:rPr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alibri" charset="0"/>
                <a:ea typeface="Calibri" charset="0"/>
                <a:cs typeface="Calibri" charset="0"/>
              </a:rPr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 dirty="0"/>
              <a:t>e.g. </a:t>
            </a:r>
            <a:r>
              <a:rPr lang="en-US" sz="2000" b="1" dirty="0" err="1">
                <a:latin typeface="Courier New" charset="0"/>
              </a:rPr>
              <a:t>httpd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alibri" charset="0"/>
                <a:ea typeface="Calibri" charset="0"/>
                <a:cs typeface="Calibri" charset="0"/>
              </a:rPr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alibri" charset="0"/>
                <a:ea typeface="Calibri" charset="0"/>
                <a:cs typeface="Calibri" charset="0"/>
              </a:rPr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506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78" y="493712"/>
            <a:ext cx="5384800" cy="57308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0950"/>
            <a:ext cx="7620000" cy="54546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Process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</a:t>
            </a:r>
            <a:r>
              <a:rPr lang="en-US" dirty="0" smtClean="0"/>
              <a:t>s an instance of program in execution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 </a:t>
            </a:r>
            <a:r>
              <a:rPr lang="en-US" dirty="0"/>
              <a:t>any given time, </a:t>
            </a:r>
            <a:r>
              <a:rPr lang="en-US" dirty="0" smtClean="0"/>
              <a:t>a system </a:t>
            </a:r>
            <a:r>
              <a:rPr lang="en-US" dirty="0"/>
              <a:t>has multiple active processes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one can execute at a time, though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</a:t>
            </a:r>
            <a:r>
              <a:rPr lang="en-US" dirty="0" smtClean="0"/>
              <a:t>space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Spawning processes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Call to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call, two returns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Process </a:t>
            </a:r>
            <a:r>
              <a:rPr lang="en-US" dirty="0"/>
              <a:t>completion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Call </a:t>
            </a:r>
            <a:r>
              <a:rPr lang="en-US" b="1" dirty="0">
                <a:latin typeface="Courier New" pitchFamily="49" charset="0"/>
              </a:rPr>
              <a:t>exit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call, no return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Reaping </a:t>
            </a:r>
            <a:r>
              <a:rPr lang="en-US" dirty="0"/>
              <a:t>and </a:t>
            </a:r>
            <a:r>
              <a:rPr lang="en-US" dirty="0" smtClean="0"/>
              <a:t>waiting </a:t>
            </a:r>
            <a:r>
              <a:rPr lang="en-US" dirty="0"/>
              <a:t>for Processes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Call </a:t>
            </a:r>
            <a:r>
              <a:rPr lang="en-US" b="1" dirty="0">
                <a:latin typeface="Courier New" pitchFamily="49" charset="0"/>
              </a:rPr>
              <a:t>wait</a:t>
            </a:r>
            <a:r>
              <a:rPr lang="en-US" dirty="0"/>
              <a:t> or </a:t>
            </a:r>
            <a:r>
              <a:rPr lang="en-US" b="1" dirty="0" err="1">
                <a:latin typeface="Courier New" pitchFamily="49" charset="0"/>
              </a:rPr>
              <a:t>waitpid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Loading and </a:t>
            </a:r>
            <a:r>
              <a:rPr lang="en-US" dirty="0" smtClean="0"/>
              <a:t>running </a:t>
            </a:r>
            <a:r>
              <a:rPr lang="en-US" dirty="0"/>
              <a:t>Programs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Call </a:t>
            </a:r>
            <a:r>
              <a:rPr lang="en-US" b="1" dirty="0" err="1">
                <a:latin typeface="Courier New" pitchFamily="49" charset="0"/>
              </a:rPr>
              <a:t>execl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(or variant)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call, (normally) no return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File Abstraction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5867400"/>
            <a:ext cx="7678738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Most of the following slides are adapted from slides of Randy Bryant of Carnegie Mellon Univ.</a:t>
            </a:r>
          </a:p>
        </p:txBody>
      </p:sp>
    </p:spTree>
    <p:extLst>
      <p:ext uri="{BB962C8B-B14F-4D97-AF65-F5344CB8AC3E}">
        <p14:creationId xmlns:p14="http://schemas.microsoft.com/office/powerpoint/2010/main" val="110013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Address Space</a:t>
            </a:r>
            <a:endParaRPr lang="en-GB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1362075"/>
            <a:ext cx="3319785" cy="4972050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the process's own view of the address space </a:t>
            </a:r>
          </a:p>
          <a:p>
            <a:pPr lvl="1"/>
            <a:r>
              <a:rPr lang="en-GB" dirty="0" smtClean="0"/>
              <a:t>physical </a:t>
            </a:r>
            <a:r>
              <a:rPr lang="en-GB" dirty="0"/>
              <a:t>memory may not be laid out this way at all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/>
              <a:t>The virtual memory system provides this illusion to each process.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8600" y="1752600"/>
            <a:ext cx="6033599" cy="3836562"/>
            <a:chOff x="3186601" y="1573638"/>
            <a:chExt cx="6033599" cy="3836562"/>
          </a:xfrm>
        </p:grpSpPr>
        <p:sp>
          <p:nvSpPr>
            <p:cNvPr id="33794" name="Line 1"/>
            <p:cNvSpPr>
              <a:spLocks noChangeShapeType="1"/>
            </p:cNvSpPr>
            <p:nvPr/>
          </p:nvSpPr>
          <p:spPr bwMode="auto">
            <a:xfrm flipV="1">
              <a:off x="5965801" y="3097317"/>
              <a:ext cx="1440" cy="2837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97" name="AutoShape 4"/>
            <p:cNvSpPr>
              <a:spLocks noChangeArrowheads="1"/>
            </p:cNvSpPr>
            <p:nvPr/>
          </p:nvSpPr>
          <p:spPr bwMode="auto">
            <a:xfrm>
              <a:off x="4846921" y="1585159"/>
              <a:ext cx="2204640" cy="3819281"/>
            </a:xfrm>
            <a:prstGeom prst="roundRect">
              <a:avLst>
                <a:gd name="adj" fmla="val 65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98" name="AutoShape 5"/>
            <p:cNvSpPr>
              <a:spLocks noChangeArrowheads="1"/>
            </p:cNvSpPr>
            <p:nvPr/>
          </p:nvSpPr>
          <p:spPr bwMode="auto">
            <a:xfrm>
              <a:off x="4846921" y="2257710"/>
              <a:ext cx="2204640" cy="567420"/>
            </a:xfrm>
            <a:prstGeom prst="roundRect">
              <a:avLst>
                <a:gd name="adj" fmla="val 25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799" name="AutoShape 6"/>
            <p:cNvSpPr>
              <a:spLocks noChangeArrowheads="1"/>
            </p:cNvSpPr>
            <p:nvPr/>
          </p:nvSpPr>
          <p:spPr bwMode="auto">
            <a:xfrm>
              <a:off x="4846921" y="4903267"/>
              <a:ext cx="2204640" cy="501173"/>
            </a:xfrm>
            <a:prstGeom prst="roundRect">
              <a:avLst>
                <a:gd name="adj" fmla="val 287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4846921" y="4390573"/>
              <a:ext cx="2204640" cy="512694"/>
            </a:xfrm>
            <a:prstGeom prst="roundRect">
              <a:avLst>
                <a:gd name="adj" fmla="val 278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1" name="Line 8"/>
            <p:cNvSpPr>
              <a:spLocks noChangeShapeType="1"/>
            </p:cNvSpPr>
            <p:nvPr/>
          </p:nvSpPr>
          <p:spPr bwMode="auto">
            <a:xfrm>
              <a:off x="5965801" y="2823689"/>
              <a:ext cx="1440" cy="1929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2" name="AutoShape 9"/>
            <p:cNvSpPr>
              <a:spLocks noChangeArrowheads="1"/>
            </p:cNvSpPr>
            <p:nvPr/>
          </p:nvSpPr>
          <p:spPr bwMode="auto">
            <a:xfrm>
              <a:off x="4846921" y="3303259"/>
              <a:ext cx="2204640" cy="534296"/>
            </a:xfrm>
            <a:prstGeom prst="roundRect">
              <a:avLst>
                <a:gd name="adj" fmla="val 269"/>
              </a:avLst>
            </a:prstGeom>
            <a:solidFill>
              <a:srgbClr val="B3B3B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5693640" y="2406045"/>
              <a:ext cx="54144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Stack</a:t>
              </a: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5705160" y="3451595"/>
              <a:ext cx="53280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Heap</a:t>
              </a:r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5224200" y="4404974"/>
              <a:ext cx="1494720" cy="7272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Initialized </a:t>
              </a:r>
              <a:r>
                <a:rPr lang="en-GB" sz="1400" dirty="0" err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vars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(data segment)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5289001" y="4924870"/>
              <a:ext cx="1442880" cy="4853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Code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(text segment)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3186601" y="3303260"/>
              <a:ext cx="147024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Address</a:t>
              </a:r>
            </a:p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space</a:t>
              </a:r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3353641" y="5126491"/>
              <a:ext cx="124560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0x00000000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3311881" y="1573638"/>
              <a:ext cx="131760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0xFFFFFFFF</a:t>
              </a:r>
            </a:p>
          </p:txBody>
        </p:sp>
        <p:sp>
          <p:nvSpPr>
            <p:cNvPr id="33810" name="Line 17"/>
            <p:cNvSpPr>
              <a:spLocks noChangeShapeType="1"/>
            </p:cNvSpPr>
            <p:nvPr/>
          </p:nvSpPr>
          <p:spPr bwMode="auto">
            <a:xfrm flipV="1">
              <a:off x="3948360" y="1837186"/>
              <a:ext cx="1440" cy="1458873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3948360" y="3643135"/>
              <a:ext cx="1440" cy="1461753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7554120" y="2711357"/>
              <a:ext cx="1208880" cy="3859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Stack </a:t>
              </a:r>
              <a:endParaRPr lang="en-GB" sz="1600" dirty="0" smtClean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pointer</a:t>
              </a:r>
              <a:endParaRPr lang="en-GB" sz="1600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7532520" y="4956553"/>
              <a:ext cx="168768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Program </a:t>
              </a:r>
              <a:endParaRPr lang="en-GB" sz="1600" dirty="0" smtClean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 smtClean="0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counter</a:t>
              </a:r>
              <a:endParaRPr lang="en-GB" sz="1600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 flipH="1">
              <a:off x="7090440" y="2849611"/>
              <a:ext cx="374400" cy="1441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 flipH="1">
              <a:off x="7110600" y="5073205"/>
              <a:ext cx="374400" cy="1441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6" name="AutoShape 23"/>
            <p:cNvSpPr>
              <a:spLocks noChangeArrowheads="1"/>
            </p:cNvSpPr>
            <p:nvPr/>
          </p:nvSpPr>
          <p:spPr bwMode="auto">
            <a:xfrm>
              <a:off x="4846921" y="3826034"/>
              <a:ext cx="2204640" cy="565980"/>
            </a:xfrm>
            <a:prstGeom prst="roundRect">
              <a:avLst>
                <a:gd name="adj" fmla="val 255"/>
              </a:avLst>
            </a:prstGeom>
            <a:solidFill>
              <a:srgbClr val="99CCFF"/>
            </a:solidFill>
            <a:ln w="9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5117641" y="3882201"/>
              <a:ext cx="1755360" cy="4853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Uninitialized </a:t>
              </a:r>
              <a:r>
                <a:rPr lang="en-GB" sz="1400" dirty="0" err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vars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(BSS segment)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8" name="AutoShape 25"/>
            <p:cNvSpPr>
              <a:spLocks noChangeArrowheads="1"/>
            </p:cNvSpPr>
            <p:nvPr/>
          </p:nvSpPr>
          <p:spPr bwMode="auto">
            <a:xfrm>
              <a:off x="4846921" y="1585159"/>
              <a:ext cx="2204640" cy="672551"/>
            </a:xfrm>
            <a:prstGeom prst="roundRect">
              <a:avLst>
                <a:gd name="adj" fmla="val 213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819" name="Text Box 26"/>
            <p:cNvSpPr txBox="1">
              <a:spLocks noChangeArrowheads="1"/>
            </p:cNvSpPr>
            <p:nvPr/>
          </p:nvSpPr>
          <p:spPr bwMode="auto">
            <a:xfrm>
              <a:off x="5139240" y="1818463"/>
              <a:ext cx="1738080" cy="2419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(Reserved for OS)</a:t>
              </a:r>
              <a:r>
                <a:rPr lang="x-none" sz="14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97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UNIX File Abstraction</a:t>
            </a:r>
            <a:endParaRPr lang="en-GB" dirty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 UNIX, the file is the basic abstraction used for I/O</a:t>
            </a:r>
          </a:p>
          <a:p>
            <a:pPr lvl="1"/>
            <a:r>
              <a:rPr lang="en-GB" smtClean="0"/>
              <a:t> Used to access disks, CDs, DVDs, USB and serial devices, network sockets, even memory!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8985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323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and C Standard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C Standard</a:t>
            </a:r>
          </a:p>
          <a:p>
            <a:pPr lvl="1"/>
            <a:r>
              <a:rPr lang="en-US" dirty="0" smtClean="0"/>
              <a:t>Most useful for reading/writing files in applications</a:t>
            </a:r>
          </a:p>
          <a:p>
            <a:pPr lvl="1"/>
            <a:r>
              <a:rPr lang="en-US" dirty="0" smtClean="0"/>
              <a:t>Provides buffering between program and actual files</a:t>
            </a:r>
          </a:p>
          <a:p>
            <a:r>
              <a:rPr lang="en-US" dirty="0" smtClean="0"/>
              <a:t>Unix I/O</a:t>
            </a:r>
          </a:p>
          <a:p>
            <a:pPr lvl="1"/>
            <a:r>
              <a:rPr lang="en-US" dirty="0" smtClean="0"/>
              <a:t>Lower level</a:t>
            </a:r>
          </a:p>
          <a:p>
            <a:pPr lvl="1"/>
            <a:r>
              <a:rPr lang="en-US" dirty="0" smtClean="0"/>
              <a:t>Required for system and network programming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3654425" y="42084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3654425" y="57864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3656313" y="51006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4168839" y="44196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1155700" y="37465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1444625" y="57150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3144838" y="61356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3175000" y="46355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54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6013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514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</a:t>
            </a:r>
            <a:r>
              <a:rPr lang="en-US" dirty="0" smtClean="0"/>
              <a:t>occurred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stdin, stdout, stderr</a:t>
            </a:r>
            <a:endParaRPr lang="en-GB" dirty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5241925" cy="4972050"/>
          </a:xfrm>
        </p:spPr>
        <p:txBody>
          <a:bodyPr/>
          <a:lstStyle/>
          <a:p>
            <a:r>
              <a:rPr lang="en-GB" dirty="0" smtClean="0"/>
              <a:t>In UNIX, every process has three “special” files already open:</a:t>
            </a:r>
          </a:p>
          <a:p>
            <a:pPr lvl="1"/>
            <a:r>
              <a:rPr lang="en-GB" dirty="0" smtClean="0"/>
              <a:t> standard input (</a:t>
            </a:r>
            <a:r>
              <a:rPr lang="en-GB" dirty="0" err="1" smtClean="0"/>
              <a:t>stdin</a:t>
            </a:r>
            <a:r>
              <a:rPr lang="en-GB" dirty="0" smtClean="0"/>
              <a:t>) – </a:t>
            </a:r>
            <a:r>
              <a:rPr lang="en-GB" dirty="0" err="1" smtClean="0"/>
              <a:t>filehandle</a:t>
            </a:r>
            <a:r>
              <a:rPr lang="en-GB" dirty="0" smtClean="0"/>
              <a:t> 0</a:t>
            </a:r>
          </a:p>
          <a:p>
            <a:pPr lvl="1"/>
            <a:r>
              <a:rPr lang="en-GB" dirty="0" smtClean="0"/>
              <a:t> standard output (</a:t>
            </a:r>
            <a:r>
              <a:rPr lang="en-GB" dirty="0" err="1" smtClean="0"/>
              <a:t>stdout</a:t>
            </a:r>
            <a:r>
              <a:rPr lang="en-GB" dirty="0" smtClean="0"/>
              <a:t>) – </a:t>
            </a:r>
            <a:r>
              <a:rPr lang="en-GB" dirty="0" err="1" smtClean="0"/>
              <a:t>filehandle</a:t>
            </a:r>
            <a:r>
              <a:rPr lang="en-GB" dirty="0" smtClean="0"/>
              <a:t> 1</a:t>
            </a:r>
          </a:p>
          <a:p>
            <a:pPr lvl="1"/>
            <a:r>
              <a:rPr lang="en-GB" dirty="0" smtClean="0"/>
              <a:t> standard error (</a:t>
            </a:r>
            <a:r>
              <a:rPr lang="en-GB" dirty="0" err="1" smtClean="0"/>
              <a:t>stderr</a:t>
            </a:r>
            <a:r>
              <a:rPr lang="en-GB" dirty="0" smtClean="0"/>
              <a:t>) – </a:t>
            </a:r>
            <a:r>
              <a:rPr lang="en-GB" dirty="0" err="1" smtClean="0"/>
              <a:t>filehandle</a:t>
            </a:r>
            <a:r>
              <a:rPr lang="en-GB" dirty="0" smtClean="0"/>
              <a:t> 2</a:t>
            </a:r>
          </a:p>
          <a:p>
            <a:r>
              <a:rPr lang="en-GB" dirty="0" smtClean="0"/>
              <a:t>By default, </a:t>
            </a:r>
            <a:r>
              <a:rPr lang="en-GB" dirty="0" err="1" smtClean="0"/>
              <a:t>stdin</a:t>
            </a:r>
            <a:r>
              <a:rPr lang="en-GB" dirty="0" smtClean="0"/>
              <a:t> and </a:t>
            </a:r>
            <a:r>
              <a:rPr lang="en-GB" dirty="0" err="1" smtClean="0"/>
              <a:t>stdout</a:t>
            </a:r>
            <a:r>
              <a:rPr lang="en-GB" dirty="0" smtClean="0"/>
              <a:t> are connected to the terminal device of the process.</a:t>
            </a:r>
          </a:p>
          <a:p>
            <a:pPr lvl="1"/>
            <a:r>
              <a:rPr lang="en-GB" dirty="0" smtClean="0"/>
              <a:t>Originally, terminals were physically connected to the computer by a serial line</a:t>
            </a:r>
          </a:p>
          <a:p>
            <a:pPr lvl="1"/>
            <a:r>
              <a:rPr lang="en-GB" dirty="0" smtClean="0"/>
              <a:t>These days, we use “virtual terminals” using </a:t>
            </a:r>
            <a:r>
              <a:rPr lang="en-GB" dirty="0" err="1" smtClean="0"/>
              <a:t>ssh</a:t>
            </a:r>
            <a:endParaRPr lang="en-GB" dirty="0"/>
          </a:p>
        </p:txBody>
      </p:sp>
      <p:pic>
        <p:nvPicPr>
          <p:cNvPr id="993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7668" y="1627701"/>
            <a:ext cx="3187932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6369121" y="4218501"/>
            <a:ext cx="1819898" cy="353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>
              <a:lnSpc>
                <a:spcPct val="96000"/>
              </a:lnSpc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t>VT100 terminal</a:t>
            </a:r>
          </a:p>
        </p:txBody>
      </p:sp>
    </p:spTree>
    <p:extLst>
      <p:ext uri="{BB962C8B-B14F-4D97-AF65-F5344CB8AC3E}">
        <p14:creationId xmlns:p14="http://schemas.microsoft.com/office/powerpoint/2010/main" val="559434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disk files. Descriptor </a:t>
            </a:r>
            <a:r>
              <a:rPr lang="en-US" dirty="0" smtClean="0"/>
              <a:t>1 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 smtClean="0"/>
              <a:t>) and 2 (</a:t>
            </a:r>
            <a:r>
              <a:rPr lang="en-US" dirty="0" err="1" smtClean="0"/>
              <a:t>stderr</a:t>
            </a:r>
            <a:r>
              <a:rPr lang="en-US" dirty="0" smtClean="0"/>
              <a:t>) </a:t>
            </a:r>
            <a:r>
              <a:rPr lang="en-US" dirty="0"/>
              <a:t>points to terminal, and descriptor 4 points to </a:t>
            </a:r>
            <a:r>
              <a:rPr lang="en-US" dirty="0" smtClean="0"/>
              <a:t>file opened on the disk.</a:t>
            </a:r>
            <a:endParaRPr lang="en-US" dirty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732061" y="2667000"/>
            <a:ext cx="21470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V="1">
            <a:off x="1828800" y="3691353"/>
            <a:ext cx="2039938" cy="5278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51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732061" y="2667000"/>
            <a:ext cx="21470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1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Fork()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0668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exec() </a:t>
            </a:r>
            <a:r>
              <a:rPr lang="en-US" sz="2000" dirty="0" smtClean="0">
                <a:ea typeface="+mn-ea"/>
                <a:cs typeface="+mn-cs"/>
              </a:rPr>
              <a:t>functions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fork()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732061" y="2667000"/>
            <a:ext cx="21470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211011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fork()</a:t>
            </a:r>
            <a:endParaRPr lang="en-US" sz="3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fork():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Child’s table same as parents, and +1 to each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refcnt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732061" y="2667000"/>
            <a:ext cx="21470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28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State (context) of a Process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process has an execution state (context)</a:t>
            </a:r>
          </a:p>
          <a:p>
            <a:pPr lvl="1"/>
            <a:r>
              <a:rPr lang="en-GB" dirty="0" smtClean="0"/>
              <a:t>Indicates what the process is currently doing</a:t>
            </a:r>
          </a:p>
          <a:p>
            <a:r>
              <a:rPr lang="en-GB" dirty="0" smtClean="0"/>
              <a:t>Running:</a:t>
            </a:r>
          </a:p>
          <a:p>
            <a:pPr lvl="1"/>
            <a:r>
              <a:rPr lang="en-GB" dirty="0" smtClean="0"/>
              <a:t>Process is currently using the CPU</a:t>
            </a:r>
          </a:p>
          <a:p>
            <a:r>
              <a:rPr lang="en-GB" dirty="0" smtClean="0"/>
              <a:t>Ready:</a:t>
            </a:r>
          </a:p>
          <a:p>
            <a:pPr lvl="1"/>
            <a:r>
              <a:rPr lang="en-GB" dirty="0" smtClean="0"/>
              <a:t>Currently waiting to be assigned to a CPU</a:t>
            </a:r>
          </a:p>
          <a:p>
            <a:pPr lvl="1"/>
            <a:r>
              <a:rPr lang="en-GB" dirty="0" smtClean="0"/>
              <a:t>That is, the process could be running, but another process is using the CPU</a:t>
            </a:r>
          </a:p>
          <a:p>
            <a:r>
              <a:rPr lang="en-GB" dirty="0" smtClean="0"/>
              <a:t>Waiting (or sleeping):</a:t>
            </a:r>
          </a:p>
          <a:p>
            <a:pPr lvl="1"/>
            <a:r>
              <a:rPr lang="en-GB" dirty="0" smtClean="0"/>
              <a:t>Process is waiting for an event</a:t>
            </a:r>
          </a:p>
          <a:p>
            <a:pPr lvl="1"/>
            <a:r>
              <a:rPr lang="en-GB" dirty="0" smtClean="0"/>
              <a:t>Such as completion of an I/O, a timer to go off, etc.</a:t>
            </a:r>
          </a:p>
          <a:p>
            <a:pPr lvl="1"/>
            <a:r>
              <a:rPr lang="en-GB" dirty="0" smtClean="0"/>
              <a:t>Why is this different than “ready” ?</a:t>
            </a:r>
          </a:p>
          <a:p>
            <a:r>
              <a:rPr lang="en-GB" dirty="0" smtClean="0"/>
              <a:t>As the process executes, it moves between these states</a:t>
            </a:r>
          </a:p>
          <a:p>
            <a:pPr lvl="1"/>
            <a:r>
              <a:rPr lang="en-GB" dirty="0" smtClean="0"/>
              <a:t>What state is the process in most of the time?</a:t>
            </a:r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Shell redirection</a:t>
            </a:r>
            <a:endParaRPr lang="en-GB" dirty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shell allows </a:t>
            </a:r>
            <a:r>
              <a:rPr lang="en-GB" dirty="0" err="1" smtClean="0"/>
              <a:t>stdin</a:t>
            </a:r>
            <a:r>
              <a:rPr lang="en-GB" dirty="0" smtClean="0"/>
              <a:t>, </a:t>
            </a:r>
            <a:r>
              <a:rPr lang="en-GB" dirty="0" err="1" smtClean="0"/>
              <a:t>stdout</a:t>
            </a:r>
            <a:r>
              <a:rPr lang="en-GB" dirty="0" smtClean="0"/>
              <a:t>, and </a:t>
            </a:r>
            <a:r>
              <a:rPr lang="en-GB" dirty="0" err="1" smtClean="0"/>
              <a:t>stderr</a:t>
            </a:r>
            <a:r>
              <a:rPr lang="en-GB" dirty="0" smtClean="0"/>
              <a:t> to be redirected (say, to or from a file).</a:t>
            </a:r>
          </a:p>
          <a:p>
            <a:pPr lvl="1"/>
            <a:r>
              <a:rPr lang="en-GB" b="1" dirty="0" smtClean="0">
                <a:latin typeface="Courier"/>
                <a:cs typeface="Courier"/>
              </a:rPr>
              <a:t>&gt; ./</a:t>
            </a:r>
            <a:r>
              <a:rPr lang="en-GB" b="1" dirty="0" err="1" smtClean="0">
                <a:latin typeface="Courier"/>
                <a:cs typeface="Courier"/>
              </a:rPr>
              <a:t>myprogram</a:t>
            </a:r>
            <a:r>
              <a:rPr lang="en-GB" b="1" dirty="0" smtClean="0">
                <a:latin typeface="Courier"/>
                <a:cs typeface="Courier"/>
              </a:rPr>
              <a:t> &gt; </a:t>
            </a:r>
            <a:r>
              <a:rPr lang="en-GB" b="1" dirty="0" err="1" smtClean="0">
                <a:latin typeface="Courier"/>
                <a:cs typeface="Courier"/>
              </a:rPr>
              <a:t>somefile.txt</a:t>
            </a:r>
            <a:endParaRPr lang="en-GB" b="1" dirty="0" smtClean="0">
              <a:latin typeface="Courier"/>
              <a:cs typeface="Courier"/>
            </a:endParaRPr>
          </a:p>
          <a:p>
            <a:pPr lvl="2"/>
            <a:r>
              <a:rPr lang="en-GB" dirty="0" smtClean="0"/>
              <a:t>Connects </a:t>
            </a:r>
            <a:r>
              <a:rPr lang="en-GB" dirty="0" err="1" smtClean="0"/>
              <a:t>stdout</a:t>
            </a:r>
            <a:r>
              <a:rPr lang="en-GB" dirty="0" smtClean="0"/>
              <a:t> of “</a:t>
            </a:r>
            <a:r>
              <a:rPr lang="en-GB" dirty="0" err="1" smtClean="0"/>
              <a:t>myprogram</a:t>
            </a:r>
            <a:r>
              <a:rPr lang="en-GB" dirty="0" smtClean="0"/>
              <a:t>” to </a:t>
            </a:r>
            <a:r>
              <a:rPr lang="en-GB" dirty="0" err="1" smtClean="0"/>
              <a:t>somefile.txt</a:t>
            </a:r>
            <a:endParaRPr lang="en-GB" dirty="0" smtClean="0"/>
          </a:p>
          <a:p>
            <a:pPr lvl="1"/>
            <a:r>
              <a:rPr lang="en-GB" b="1" dirty="0" smtClean="0">
                <a:latin typeface="Courier"/>
                <a:cs typeface="Courier"/>
              </a:rPr>
              <a:t>&gt; ./</a:t>
            </a:r>
            <a:r>
              <a:rPr lang="en-GB" b="1" dirty="0" err="1" smtClean="0">
                <a:latin typeface="Courier"/>
                <a:cs typeface="Courier"/>
              </a:rPr>
              <a:t>myprogram</a:t>
            </a:r>
            <a:r>
              <a:rPr lang="en-GB" b="1" dirty="0" smtClean="0">
                <a:latin typeface="Courier"/>
                <a:cs typeface="Courier"/>
              </a:rPr>
              <a:t> &lt; </a:t>
            </a:r>
            <a:r>
              <a:rPr lang="en-GB" b="1" dirty="0" err="1" smtClean="0">
                <a:latin typeface="Courier"/>
                <a:cs typeface="Courier"/>
              </a:rPr>
              <a:t>input.txt</a:t>
            </a:r>
            <a:r>
              <a:rPr lang="en-GB" b="1" dirty="0" smtClean="0">
                <a:latin typeface="Courier"/>
                <a:cs typeface="Courier"/>
              </a:rPr>
              <a:t> &gt; </a:t>
            </a:r>
            <a:r>
              <a:rPr lang="en-GB" b="1" dirty="0" err="1" smtClean="0">
                <a:latin typeface="Courier"/>
                <a:cs typeface="Courier"/>
              </a:rPr>
              <a:t>somefile.txt</a:t>
            </a:r>
            <a:endParaRPr lang="en-GB" b="1" dirty="0" smtClean="0">
              <a:latin typeface="Courier"/>
              <a:cs typeface="Courier"/>
            </a:endParaRPr>
          </a:p>
          <a:p>
            <a:pPr lvl="2"/>
            <a:r>
              <a:rPr lang="en-GB" dirty="0" smtClean="0"/>
              <a:t>Connects </a:t>
            </a:r>
            <a:r>
              <a:rPr lang="en-GB" dirty="0" err="1" smtClean="0"/>
              <a:t>stdin</a:t>
            </a:r>
            <a:r>
              <a:rPr lang="en-GB" dirty="0" smtClean="0"/>
              <a:t> to </a:t>
            </a:r>
            <a:r>
              <a:rPr lang="en-GB" dirty="0" err="1" smtClean="0"/>
              <a:t>input.txt</a:t>
            </a:r>
            <a:r>
              <a:rPr lang="en-GB" dirty="0" smtClean="0"/>
              <a:t> and </a:t>
            </a:r>
            <a:r>
              <a:rPr lang="en-GB" dirty="0" err="1" smtClean="0"/>
              <a:t>stdout</a:t>
            </a:r>
            <a:r>
              <a:rPr lang="en-GB" dirty="0" smtClean="0"/>
              <a:t> to </a:t>
            </a:r>
            <a:r>
              <a:rPr lang="en-GB" dirty="0" err="1" smtClean="0"/>
              <a:t>somefile.txt</a:t>
            </a:r>
            <a:endParaRPr lang="en-GB" dirty="0" smtClean="0"/>
          </a:p>
          <a:p>
            <a:pPr lvl="1"/>
            <a:r>
              <a:rPr lang="en-GB" b="1" dirty="0" smtClean="0">
                <a:latin typeface="Courier"/>
                <a:cs typeface="Courier"/>
              </a:rPr>
              <a:t>&gt; ./</a:t>
            </a:r>
            <a:r>
              <a:rPr lang="en-GB" b="1" dirty="0" err="1" smtClean="0">
                <a:latin typeface="Courier"/>
                <a:cs typeface="Courier"/>
              </a:rPr>
              <a:t>myprogram</a:t>
            </a:r>
            <a:r>
              <a:rPr lang="en-GB" b="1" dirty="0" smtClean="0">
                <a:latin typeface="Courier"/>
                <a:cs typeface="Courier"/>
              </a:rPr>
              <a:t> 2&gt; </a:t>
            </a:r>
            <a:r>
              <a:rPr lang="en-GB" b="1" dirty="0" err="1" smtClean="0">
                <a:latin typeface="Courier"/>
                <a:cs typeface="Courier"/>
              </a:rPr>
              <a:t>errors.txt</a:t>
            </a:r>
            <a:endParaRPr lang="en-GB" b="1" dirty="0" smtClean="0">
              <a:latin typeface="Courier"/>
              <a:cs typeface="Courier"/>
            </a:endParaRPr>
          </a:p>
          <a:p>
            <a:pPr lvl="2"/>
            <a:r>
              <a:rPr lang="en-GB" dirty="0" smtClean="0"/>
              <a:t>Connects </a:t>
            </a:r>
            <a:r>
              <a:rPr lang="en-GB" dirty="0" err="1" smtClean="0"/>
              <a:t>stderr</a:t>
            </a:r>
            <a:r>
              <a:rPr lang="en-GB" dirty="0" smtClean="0"/>
              <a:t> to </a:t>
            </a:r>
            <a:r>
              <a:rPr lang="en-GB" dirty="0" err="1" smtClean="0"/>
              <a:t>errors.txt</a:t>
            </a:r>
            <a:endParaRPr lang="en-GB" dirty="0" smtClean="0"/>
          </a:p>
          <a:p>
            <a:r>
              <a:rPr lang="en-GB" dirty="0" smtClean="0"/>
              <a:t>In this case, the shell simply opens the file, making sure the file handle is 0, 1, or 2, as appropriate.</a:t>
            </a:r>
          </a:p>
          <a:p>
            <a:pPr lvl="1"/>
            <a:r>
              <a:rPr lang="en-GB" dirty="0" smtClean="0"/>
              <a:t>Problem: </a:t>
            </a:r>
            <a:r>
              <a:rPr lang="en-GB" b="1" dirty="0" smtClean="0">
                <a:latin typeface="Courier"/>
                <a:cs typeface="Courier"/>
              </a:rPr>
              <a:t>open()</a:t>
            </a:r>
            <a:r>
              <a:rPr lang="en-GB" dirty="0" smtClean="0"/>
              <a:t> decides what the file handle number is.</a:t>
            </a:r>
          </a:p>
          <a:p>
            <a:pPr lvl="1"/>
            <a:r>
              <a:rPr lang="en-GB" dirty="0" smtClean="0"/>
              <a:t>How do we coerce the </a:t>
            </a:r>
            <a:r>
              <a:rPr lang="en-GB" dirty="0" err="1" smtClean="0"/>
              <a:t>filehandle</a:t>
            </a:r>
            <a:r>
              <a:rPr lang="en-GB" dirty="0" smtClean="0"/>
              <a:t> to be 0, 1, or 2?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58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Initially</a:t>
            </a:r>
            <a:endParaRPr lang="en-US" dirty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1030280" y="2667000"/>
            <a:ext cx="155062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  <a:endParaRPr lang="en-US" sz="16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For </a:t>
            </a:r>
            <a:r>
              <a:rPr lang="en-US" sz="1600" dirty="0" err="1" smtClean="0">
                <a:latin typeface="Calibri" pitchFamily="34" charset="0"/>
              </a:rPr>
              <a:t>myprogram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=1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91354"/>
            <a:ext cx="2039938" cy="3186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8015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Display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76325"/>
          </a:xfrm>
        </p:spPr>
        <p:txBody>
          <a:bodyPr/>
          <a:lstStyle/>
          <a:p>
            <a:r>
              <a:rPr lang="en-US" dirty="0" err="1" smtClean="0"/>
              <a:t>stdout</a:t>
            </a:r>
            <a:r>
              <a:rPr lang="en-US" dirty="0" smtClean="0"/>
              <a:t> prints to the Display of the terminal as default.</a:t>
            </a:r>
            <a:endParaRPr lang="en-US" b="1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 flipV="1">
            <a:off x="1828800" y="3691353"/>
            <a:ext cx="2039938" cy="5278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All we need to do is to point </a:t>
            </a:r>
            <a:r>
              <a:rPr lang="en-US" dirty="0" err="1" smtClean="0"/>
              <a:t>stdout</a:t>
            </a:r>
            <a:r>
              <a:rPr lang="en-US" dirty="0" smtClean="0"/>
              <a:t> to a file</a:t>
            </a:r>
            <a:endParaRPr lang="en-US" dirty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1030280" y="2667000"/>
            <a:ext cx="155062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  <a:endParaRPr lang="en-US" sz="16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For </a:t>
            </a:r>
            <a:r>
              <a:rPr lang="en-US" sz="1600" dirty="0" err="1" smtClean="0">
                <a:latin typeface="Calibri" pitchFamily="34" charset="0"/>
              </a:rPr>
              <a:t>myprogram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>
            <a:off x="1828800" y="4010023"/>
            <a:ext cx="2039938" cy="13239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8015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Display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26849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 smtClean="0">
                <a:latin typeface="Calibri" pitchFamily="34" charset="0"/>
              </a:rPr>
              <a:t>foo.txt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76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But the Descriptor table is kernel space, and we cannot modify it directly.</a:t>
            </a:r>
          </a:p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Need to use system calls!</a:t>
            </a:r>
          </a:p>
          <a:p>
            <a:endParaRPr lang="en-US" dirty="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V="1">
            <a:off x="1828800" y="3691353"/>
            <a:ext cx="2039938" cy="5278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159896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dup() : before</a:t>
            </a:r>
            <a:endParaRPr lang="en-US" dirty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1030280" y="2667000"/>
            <a:ext cx="155062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  <a:endParaRPr lang="en-US" sz="16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For </a:t>
            </a:r>
            <a:r>
              <a:rPr lang="en-US" sz="1600" dirty="0" err="1" smtClean="0">
                <a:latin typeface="Calibri" pitchFamily="34" charset="0"/>
              </a:rPr>
              <a:t>myprogram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</a:t>
            </a:r>
            <a:r>
              <a:rPr lang="en-US" sz="1400" dirty="0" err="1" smtClean="0">
                <a:latin typeface="Courier New" pitchFamily="49" charset="0"/>
              </a:rPr>
              <a:t>efcnt</a:t>
            </a:r>
            <a:r>
              <a:rPr lang="en-US" sz="1400" dirty="0" smtClean="0">
                <a:latin typeface="Courier New" pitchFamily="49" charset="0"/>
              </a:rPr>
              <a:t>=1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91354"/>
            <a:ext cx="2039938" cy="3186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8015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Display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706438" y="1219200"/>
            <a:ext cx="782796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dup(int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filedes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marL="0" lvl="1"/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//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dup() returns lowest available file descriptor, now referring to whatever </a:t>
            </a:r>
            <a:r>
              <a:rPr lang="en-GB" sz="1600" dirty="0" err="1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filedes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 refers to</a:t>
            </a:r>
          </a:p>
          <a:p>
            <a:pPr marL="0" lvl="1"/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newfd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 = dup(1); 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// </a:t>
            </a:r>
            <a:r>
              <a:rPr lang="en-GB" sz="1600" dirty="0" err="1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newfd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 will be 3.</a:t>
            </a:r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 flipV="1">
            <a:off x="1828800" y="3691353"/>
            <a:ext cx="2039938" cy="5278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87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dup() : after</a:t>
            </a:r>
            <a:endParaRPr lang="en-US" dirty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1030280" y="2667000"/>
            <a:ext cx="155062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  <a:endParaRPr lang="en-US" sz="16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For </a:t>
            </a:r>
            <a:r>
              <a:rPr lang="en-US" sz="1600" dirty="0" err="1" smtClean="0">
                <a:latin typeface="Calibri" pitchFamily="34" charset="0"/>
              </a:rPr>
              <a:t>myprogram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91354"/>
            <a:ext cx="2039938" cy="3186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8015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Display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706438" y="1219200"/>
            <a:ext cx="782796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dup(int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filedes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marL="0" lvl="1"/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//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dup() returns lowest available file descriptor, now referring to whatever </a:t>
            </a:r>
            <a:r>
              <a:rPr lang="en-GB" sz="1600" dirty="0" err="1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filedes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 refers to</a:t>
            </a:r>
          </a:p>
          <a:p>
            <a:pPr marL="0" lvl="1"/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newfd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 = dup(1); 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// </a:t>
            </a:r>
            <a:r>
              <a:rPr lang="en-GB" sz="1600" dirty="0" err="1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newfd</a:t>
            </a:r>
            <a:r>
              <a:rPr lang="en-GB" sz="1600" dirty="0" smtClean="0">
                <a:solidFill>
                  <a:srgbClr val="FF0000"/>
                </a:solidFill>
                <a:latin typeface="Courier"/>
                <a:ea typeface="MS Gothic" charset="0"/>
                <a:cs typeface="Courier"/>
              </a:rPr>
              <a:t> will be 3.</a:t>
            </a:r>
          </a:p>
        </p:txBody>
      </p:sp>
      <p:sp>
        <p:nvSpPr>
          <p:cNvPr id="51" name="Line 27"/>
          <p:cNvSpPr>
            <a:spLocks noChangeShapeType="1"/>
          </p:cNvSpPr>
          <p:nvPr/>
        </p:nvSpPr>
        <p:spPr bwMode="auto">
          <a:xfrm flipV="1">
            <a:off x="1828800" y="3691354"/>
            <a:ext cx="2039938" cy="79885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 flipV="1">
            <a:off x="1828800" y="3691353"/>
            <a:ext cx="2039938" cy="5278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99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dup2() : before</a:t>
            </a:r>
            <a:endParaRPr lang="en-US" dirty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1030280" y="2667000"/>
            <a:ext cx="155062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  <a:endParaRPr lang="en-US" sz="16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For </a:t>
            </a:r>
            <a:r>
              <a:rPr lang="en-US" sz="1600" dirty="0" err="1" smtClean="0">
                <a:latin typeface="Calibri" pitchFamily="34" charset="0"/>
              </a:rPr>
              <a:t>myprogram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=1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91353"/>
            <a:ext cx="2039938" cy="3186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8015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Display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26849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 smtClean="0">
                <a:latin typeface="Calibri" pitchFamily="34" charset="0"/>
              </a:rPr>
              <a:t>foo.txt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706438" y="1219200"/>
            <a:ext cx="818356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dup2(int </a:t>
            </a:r>
            <a:r>
              <a:rPr lang="en-US" sz="1600" dirty="0" err="1" smtClean="0">
                <a:latin typeface="Courier New" pitchFamily="49" charset="0"/>
              </a:rPr>
              <a:t>oldfd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newfd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marL="0" lvl="1"/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//Copies descriptor table entry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oldfd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to entry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newfd</a:t>
            </a:r>
            <a:endParaRPr lang="en-US" sz="16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lvl="1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foofd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open(”foo.txt</a:t>
            </a:r>
            <a:r>
              <a:rPr lang="en-US" sz="1600" dirty="0" smtClean="0">
                <a:latin typeface="Courier New" pitchFamily="49" charset="0"/>
              </a:rPr>
              <a:t>", O_WRONLY);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foofd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becomes 3.</a:t>
            </a:r>
            <a:endParaRPr lang="en-GB" sz="1600" dirty="0" smtClean="0">
              <a:solidFill>
                <a:srgbClr val="FF0000"/>
              </a:solidFill>
              <a:latin typeface="Courier"/>
              <a:ea typeface="MS Gothic" charset="0"/>
              <a:cs typeface="Courier"/>
            </a:endParaRPr>
          </a:p>
          <a:p>
            <a:pPr marL="0" lvl="1"/>
            <a:r>
              <a:rPr lang="en-GB" sz="1600" dirty="0" smtClean="0">
                <a:latin typeface="Courier"/>
                <a:ea typeface="MS Gothic" charset="0"/>
                <a:cs typeface="Courier"/>
              </a:rPr>
              <a:t>if (dup2(foofd, </a:t>
            </a:r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stdout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)&gt;0) </a:t>
            </a:r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printf(“printing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 to </a:t>
            </a:r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foo.txt\n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”); </a:t>
            </a:r>
            <a:endParaRPr lang="en-GB" sz="1600" dirty="0" smtClean="0">
              <a:solidFill>
                <a:srgbClr val="FF0000"/>
              </a:solidFill>
              <a:latin typeface="Courier"/>
              <a:ea typeface="MS Gothic" charset="0"/>
              <a:cs typeface="Courier"/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1828800" y="4543424"/>
            <a:ext cx="2039938" cy="79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V="1">
            <a:off x="1828800" y="3691353"/>
            <a:ext cx="2039938" cy="5278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0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0" y="2590800"/>
            <a:ext cx="9144000" cy="3962400"/>
          </a:xfrm>
          <a:prstGeom prst="rect">
            <a:avLst/>
          </a:prstGeom>
          <a:solidFill>
            <a:srgbClr val="FF0000">
              <a:alpha val="26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dup2() :   after</a:t>
            </a:r>
            <a:endParaRPr lang="en-US" dirty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1030280" y="2667000"/>
            <a:ext cx="155062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  <a:endParaRPr lang="en-US" sz="16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For </a:t>
            </a:r>
            <a:r>
              <a:rPr lang="en-US" sz="1600" dirty="0" err="1" smtClean="0">
                <a:latin typeface="Calibri" pitchFamily="34" charset="0"/>
              </a:rPr>
              <a:t>myprogram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2887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879508" y="2667000"/>
            <a:ext cx="227389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>
            <a:off x="1828800" y="4010023"/>
            <a:ext cx="2039938" cy="132397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8015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Display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26849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 smtClean="0">
                <a:latin typeface="Calibri" pitchFamily="34" charset="0"/>
              </a:rPr>
              <a:t>foo.txt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V="1">
            <a:off x="1828800" y="3691353"/>
            <a:ext cx="2039938" cy="5278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1444" y="2605444"/>
            <a:ext cx="9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KERNEL SPACE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706438" y="1219200"/>
            <a:ext cx="818356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dup2(int </a:t>
            </a:r>
            <a:r>
              <a:rPr lang="en-US" sz="1600" dirty="0" err="1" smtClean="0">
                <a:latin typeface="Courier New" pitchFamily="49" charset="0"/>
              </a:rPr>
              <a:t>oldfd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newfd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marL="0" lvl="1"/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//Copies descriptor table entry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oldfd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to entry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newfd</a:t>
            </a:r>
            <a:endParaRPr lang="en-US" sz="16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lvl="1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foofd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open(”foo.txt</a:t>
            </a:r>
            <a:r>
              <a:rPr lang="en-US" sz="1600" dirty="0" smtClean="0">
                <a:latin typeface="Courier New" pitchFamily="49" charset="0"/>
              </a:rPr>
              <a:t>", O_WRONLY);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foofd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becomes 3.</a:t>
            </a:r>
            <a:endParaRPr lang="en-GB" sz="1600" dirty="0" smtClean="0">
              <a:solidFill>
                <a:srgbClr val="FF0000"/>
              </a:solidFill>
              <a:latin typeface="Courier"/>
              <a:ea typeface="MS Gothic" charset="0"/>
              <a:cs typeface="Courier"/>
            </a:endParaRPr>
          </a:p>
          <a:p>
            <a:pPr marL="0" lvl="1"/>
            <a:r>
              <a:rPr lang="en-GB" sz="1600" dirty="0" smtClean="0">
                <a:latin typeface="Courier"/>
                <a:ea typeface="MS Gothic" charset="0"/>
                <a:cs typeface="Courier"/>
              </a:rPr>
              <a:t>if (dup2(foofd, </a:t>
            </a:r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stdout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)&gt;0) </a:t>
            </a:r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printf(“printing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 to </a:t>
            </a:r>
            <a:r>
              <a:rPr lang="en-GB" sz="1600" dirty="0" err="1" smtClean="0">
                <a:latin typeface="Courier"/>
                <a:ea typeface="MS Gothic" charset="0"/>
                <a:cs typeface="Courier"/>
              </a:rPr>
              <a:t>foo.txt\n</a:t>
            </a:r>
            <a:r>
              <a:rPr lang="en-GB" sz="1600" dirty="0" smtClean="0">
                <a:latin typeface="Courier"/>
                <a:ea typeface="MS Gothic" charset="0"/>
                <a:cs typeface="Courier"/>
              </a:rPr>
              <a:t>”); </a:t>
            </a:r>
            <a:endParaRPr lang="en-GB" sz="1600" dirty="0" smtClean="0">
              <a:solidFill>
                <a:srgbClr val="FF0000"/>
              </a:solidFill>
              <a:latin typeface="Courier"/>
              <a:ea typeface="MS Gothic" charset="0"/>
              <a:cs typeface="Courier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1828800" y="4543424"/>
            <a:ext cx="2039938" cy="79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4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up()</a:t>
            </a:r>
            <a:r>
              <a:rPr lang="en-US" dirty="0" smtClean="0"/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dup2()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pseudocode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705225" cy="20669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up(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returns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lowest available file descriptor, now referring to whatever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oldfd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refers to refers to.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1990725"/>
          </a:xfrm>
        </p:spPr>
        <p:txBody>
          <a:bodyPr/>
          <a:lstStyle/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up2(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oldfd,newfd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 copies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descriptor table entry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oldfd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 to entry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newfd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5178" y="3352800"/>
            <a:ext cx="3757831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//Descriptor table</a:t>
            </a:r>
          </a:p>
          <a:p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oid *DT[</a:t>
            </a:r>
            <a:r>
              <a:rPr lang="en-US" sz="1600" dirty="0" err="1" smtClean="0">
                <a:latin typeface="Courier New" pitchFamily="49" charset="0"/>
              </a:rPr>
              <a:t>maxFd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dup(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oldfd</a:t>
            </a:r>
            <a:r>
              <a:rPr lang="en-US" sz="1600" dirty="0" smtClean="0">
                <a:latin typeface="Courier New" pitchFamily="49" charset="0"/>
              </a:rPr>
              <a:t>){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//get the lowest available </a:t>
            </a:r>
          </a:p>
          <a:p>
            <a:r>
              <a:rPr lang="en-US" sz="1600" dirty="0" smtClean="0">
                <a:latin typeface="Courier New" pitchFamily="49" charset="0"/>
              </a:rPr>
              <a:t>   //file descriptor</a:t>
            </a:r>
          </a:p>
          <a:p>
            <a:pPr marL="0" lvl="1"/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newfd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lowestFd</a:t>
            </a:r>
            <a:r>
              <a:rPr lang="en-US" sz="1600" dirty="0" smtClean="0">
                <a:latin typeface="Courier"/>
                <a:cs typeface="Courier"/>
              </a:rPr>
              <a:t>(DT);</a:t>
            </a:r>
          </a:p>
          <a:p>
            <a:pPr marL="0" lvl="1"/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DT(</a:t>
            </a:r>
            <a:r>
              <a:rPr lang="en-US" sz="1600" dirty="0" err="1" smtClean="0">
                <a:latin typeface="Courier"/>
                <a:cs typeface="Courier"/>
              </a:rPr>
              <a:t>newfd</a:t>
            </a:r>
            <a:r>
              <a:rPr lang="en-US" sz="1600" dirty="0" smtClean="0">
                <a:latin typeface="Courier"/>
                <a:cs typeface="Courier"/>
              </a:rPr>
              <a:t>)=DT(</a:t>
            </a:r>
            <a:r>
              <a:rPr lang="en-US" sz="1600" dirty="0" err="1" smtClean="0">
                <a:latin typeface="Courier"/>
                <a:cs typeface="Courier"/>
              </a:rPr>
              <a:t>oldfd</a:t>
            </a:r>
            <a:r>
              <a:rPr lang="en-US" sz="1600" dirty="0" smtClean="0">
                <a:latin typeface="Courier"/>
                <a:cs typeface="Courier"/>
              </a:rPr>
              <a:t>); </a:t>
            </a:r>
          </a:p>
          <a:p>
            <a:pPr marL="0" lvl="1"/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r</a:t>
            </a:r>
            <a:r>
              <a:rPr lang="en-US" sz="1600" dirty="0" smtClean="0">
                <a:latin typeface="Courier"/>
                <a:cs typeface="Courier"/>
              </a:rPr>
              <a:t>eturn(</a:t>
            </a:r>
            <a:r>
              <a:rPr lang="en-US" sz="1600" dirty="0" err="1" smtClean="0">
                <a:latin typeface="Courier"/>
                <a:cs typeface="Courier"/>
              </a:rPr>
              <a:t>newfd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0" lvl="1"/>
            <a:r>
              <a:rPr lang="en-US" sz="1600" dirty="0">
                <a:latin typeface="Courier"/>
                <a:ea typeface="MS Gothic" charset="0"/>
                <a:cs typeface="Courier"/>
              </a:rPr>
              <a:t>}</a:t>
            </a:r>
            <a:endParaRPr lang="en-GB" sz="1600" dirty="0" smtClean="0">
              <a:latin typeface="Courier"/>
              <a:ea typeface="MS Gothic" charset="0"/>
              <a:cs typeface="Courier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42618" y="2895600"/>
            <a:ext cx="4365898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</a:rPr>
              <a:t>Descriptor table</a:t>
            </a:r>
          </a:p>
          <a:p>
            <a:r>
              <a:rPr lang="en-US" sz="1600" dirty="0">
                <a:latin typeface="Courier New" pitchFamily="49" charset="0"/>
              </a:rPr>
              <a:t>void *DT[</a:t>
            </a:r>
            <a:r>
              <a:rPr lang="en-US" sz="1600" dirty="0" err="1">
                <a:latin typeface="Courier New" pitchFamily="49" charset="0"/>
              </a:rPr>
              <a:t>maxFd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marL="0" lvl="1"/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dup2(int </a:t>
            </a:r>
            <a:r>
              <a:rPr lang="en-US" sz="1600" dirty="0" err="1" smtClean="0">
                <a:latin typeface="Courier New" pitchFamily="49" charset="0"/>
              </a:rPr>
              <a:t>oldfd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newfd</a:t>
            </a:r>
            <a:r>
              <a:rPr lang="en-US" sz="1600" dirty="0" smtClean="0">
                <a:latin typeface="Courier New" pitchFamily="49" charset="0"/>
              </a:rPr>
              <a:t>){</a:t>
            </a:r>
          </a:p>
          <a:p>
            <a:r>
              <a:rPr lang="en-US" sz="1600" dirty="0" smtClean="0">
                <a:latin typeface="Courier New" pitchFamily="49" charset="0"/>
              </a:rPr>
              <a:t>    DP[</a:t>
            </a:r>
            <a:r>
              <a:rPr lang="en-US" sz="1600" dirty="0" err="1" smtClean="0">
                <a:latin typeface="Courier New" pitchFamily="49" charset="0"/>
              </a:rPr>
              <a:t>newfd</a:t>
            </a:r>
            <a:r>
              <a:rPr lang="en-US" sz="1600" dirty="0" smtClean="0">
                <a:latin typeface="Courier New" pitchFamily="49" charset="0"/>
              </a:rPr>
              <a:t>]=DP[</a:t>
            </a:r>
            <a:r>
              <a:rPr lang="en-US" sz="1600" dirty="0" err="1" smtClean="0">
                <a:latin typeface="Courier New" pitchFamily="49" charset="0"/>
              </a:rPr>
              <a:t>oldfd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</a:rPr>
              <a:t>    return(</a:t>
            </a:r>
            <a:r>
              <a:rPr lang="en-US" sz="1600" dirty="0" err="1" smtClean="0">
                <a:latin typeface="Courier New" pitchFamily="49" charset="0"/>
              </a:rPr>
              <a:t>newfd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6342" y="491633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If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oldfd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 is not a valid file descriptor, then the call fails, and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newfd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 is not 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closed.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oldfd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 is a valid file descriptor, and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newfd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 has the same value as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oldfd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, then 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dup2()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does nothing, and returns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newfd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2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</a:rPr>
              <a:t>csapp.h</a:t>
            </a:r>
            <a:r>
              <a:rPr lang="en-US" sz="1600" dirty="0" smtClean="0">
                <a:latin typeface="Courier New" pitchFamily="49" charset="0"/>
              </a:rPr>
              <a:t>"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fd2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fd3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dup2(fd2</a:t>
            </a:r>
            <a:r>
              <a:rPr lang="en-US" sz="1600" dirty="0">
                <a:latin typeface="Courier New" pitchFamily="49" charset="0"/>
              </a:rPr>
              <a:t>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read(fd2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read(fd3</a:t>
            </a:r>
            <a:r>
              <a:rPr lang="en-US" sz="1600" dirty="0">
                <a:latin typeface="Courier New" pitchFamily="49" charset="0"/>
              </a:rPr>
              <a:t>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103128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1009240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State (Context) Transitions</a:t>
            </a:r>
            <a:endParaRPr lang="en-GB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causes schedule and </a:t>
            </a:r>
            <a:r>
              <a:rPr lang="en-GB" dirty="0" err="1" smtClean="0"/>
              <a:t>unschedule</a:t>
            </a:r>
            <a:r>
              <a:rPr lang="en-GB" dirty="0" smtClean="0"/>
              <a:t> transitions?</a:t>
            </a:r>
            <a:endParaRPr lang="en-GB" dirty="0"/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 flipV="1">
            <a:off x="5158081" y="4227708"/>
            <a:ext cx="2066400" cy="6379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 flipH="1" flipV="1">
            <a:off x="5243040" y="2699707"/>
            <a:ext cx="1985760" cy="9980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2" name="Freeform 5"/>
          <p:cNvSpPr>
            <a:spLocks/>
          </p:cNvSpPr>
          <p:nvPr/>
        </p:nvSpPr>
        <p:spPr bwMode="auto">
          <a:xfrm>
            <a:off x="4439521" y="3154795"/>
            <a:ext cx="479520" cy="1258692"/>
          </a:xfrm>
          <a:custGeom>
            <a:avLst/>
            <a:gdLst>
              <a:gd name="T0" fmla="*/ 0 w 1469"/>
              <a:gd name="T1" fmla="*/ 0 h 3853"/>
              <a:gd name="T2" fmla="*/ 2147483647 w 1469"/>
              <a:gd name="T3" fmla="*/ 2147483647 h 3853"/>
              <a:gd name="T4" fmla="*/ 2147483647 w 1469"/>
              <a:gd name="T5" fmla="*/ 2147483647 h 3853"/>
              <a:gd name="T6" fmla="*/ 0 60000 65536"/>
              <a:gd name="T7" fmla="*/ 0 60000 65536"/>
              <a:gd name="T8" fmla="*/ 0 60000 65536"/>
              <a:gd name="T9" fmla="*/ 0 w 1469"/>
              <a:gd name="T10" fmla="*/ 0 h 3853"/>
              <a:gd name="T11" fmla="*/ 1469 w 1469"/>
              <a:gd name="T12" fmla="*/ 3853 h 38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9" h="3853">
                <a:moveTo>
                  <a:pt x="0" y="0"/>
                </a:moveTo>
                <a:cubicBezTo>
                  <a:pt x="642" y="779"/>
                  <a:pt x="1284" y="1559"/>
                  <a:pt x="1376" y="2201"/>
                </a:cubicBezTo>
                <a:cubicBezTo>
                  <a:pt x="1468" y="2843"/>
                  <a:pt x="1008" y="3347"/>
                  <a:pt x="550" y="3852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3" name="Freeform 6"/>
          <p:cNvSpPr>
            <a:spLocks/>
          </p:cNvSpPr>
          <p:nvPr/>
        </p:nvSpPr>
        <p:spPr bwMode="auto">
          <a:xfrm>
            <a:off x="3898081" y="3244085"/>
            <a:ext cx="480960" cy="1258692"/>
          </a:xfrm>
          <a:custGeom>
            <a:avLst/>
            <a:gdLst>
              <a:gd name="T0" fmla="*/ 2147483647 w 1471"/>
              <a:gd name="T1" fmla="*/ 2147483647 h 3855"/>
              <a:gd name="T2" fmla="*/ 2147483647 w 1471"/>
              <a:gd name="T3" fmla="*/ 2147483647 h 3855"/>
              <a:gd name="T4" fmla="*/ 2147483647 w 1471"/>
              <a:gd name="T5" fmla="*/ 0 h 3855"/>
              <a:gd name="T6" fmla="*/ 0 60000 65536"/>
              <a:gd name="T7" fmla="*/ 0 60000 65536"/>
              <a:gd name="T8" fmla="*/ 0 60000 65536"/>
              <a:gd name="T9" fmla="*/ 0 w 1471"/>
              <a:gd name="T10" fmla="*/ 0 h 3855"/>
              <a:gd name="T11" fmla="*/ 1471 w 1471"/>
              <a:gd name="T12" fmla="*/ 3855 h 38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1" h="3855">
                <a:moveTo>
                  <a:pt x="1470" y="3854"/>
                </a:moveTo>
                <a:cubicBezTo>
                  <a:pt x="828" y="3074"/>
                  <a:pt x="186" y="2294"/>
                  <a:pt x="93" y="1652"/>
                </a:cubicBezTo>
                <a:cubicBezTo>
                  <a:pt x="0" y="1010"/>
                  <a:pt x="461" y="506"/>
                  <a:pt x="92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922401" y="2705467"/>
            <a:ext cx="1706400" cy="1441"/>
          </a:xfrm>
          <a:prstGeom prst="line">
            <a:avLst/>
          </a:prstGeom>
          <a:noFill/>
          <a:ln w="27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H="1">
            <a:off x="2458081" y="4861375"/>
            <a:ext cx="1176480" cy="144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34561" y="2345430"/>
            <a:ext cx="986400" cy="715756"/>
            <a:chOff x="649" y="826"/>
            <a:chExt cx="685" cy="497"/>
          </a:xfrm>
        </p:grpSpPr>
        <p:sp>
          <p:nvSpPr>
            <p:cNvPr id="39965" name="Oval 10"/>
            <p:cNvSpPr>
              <a:spLocks noChangeArrowheads="1"/>
            </p:cNvSpPr>
            <p:nvPr/>
          </p:nvSpPr>
          <p:spPr bwMode="auto">
            <a:xfrm>
              <a:off x="649" y="826"/>
              <a:ext cx="686" cy="498"/>
            </a:xfrm>
            <a:prstGeom prst="ellipse">
              <a:avLst/>
            </a:prstGeom>
            <a:solidFill>
              <a:srgbClr val="EBEB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9966" name="AutoShape 11"/>
            <p:cNvSpPr>
              <a:spLocks noChangeArrowheads="1"/>
            </p:cNvSpPr>
            <p:nvPr/>
          </p:nvSpPr>
          <p:spPr bwMode="auto">
            <a:xfrm>
              <a:off x="751" y="900"/>
              <a:ext cx="483" cy="351"/>
            </a:xfrm>
            <a:prstGeom prst="roundRect">
              <a:avLst>
                <a:gd name="adj" fmla="val 28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spcBef>
                  <a:spcPts val="204"/>
                </a:spcBef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New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5280" y="4502777"/>
            <a:ext cx="1704960" cy="717195"/>
            <a:chOff x="462" y="2324"/>
            <a:chExt cx="1184" cy="498"/>
          </a:xfrm>
        </p:grpSpPr>
        <p:sp>
          <p:nvSpPr>
            <p:cNvPr id="39963" name="Oval 13"/>
            <p:cNvSpPr>
              <a:spLocks noChangeArrowheads="1"/>
            </p:cNvSpPr>
            <p:nvPr/>
          </p:nvSpPr>
          <p:spPr bwMode="auto">
            <a:xfrm>
              <a:off x="462" y="2324"/>
              <a:ext cx="1185" cy="499"/>
            </a:xfrm>
            <a:prstGeom prst="ellipse">
              <a:avLst/>
            </a:prstGeom>
            <a:solidFill>
              <a:srgbClr val="EBEB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9964" name="AutoShape 14"/>
            <p:cNvSpPr>
              <a:spLocks noChangeArrowheads="1"/>
            </p:cNvSpPr>
            <p:nvPr/>
          </p:nvSpPr>
          <p:spPr bwMode="auto">
            <a:xfrm>
              <a:off x="637" y="2397"/>
              <a:ext cx="835" cy="352"/>
            </a:xfrm>
            <a:prstGeom prst="roundRect">
              <a:avLst>
                <a:gd name="adj" fmla="val 28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spcBef>
                  <a:spcPts val="204"/>
                </a:spcBef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Terminated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630240" y="2345430"/>
            <a:ext cx="1526400" cy="715756"/>
            <a:chOff x="2521" y="826"/>
            <a:chExt cx="1060" cy="497"/>
          </a:xfrm>
        </p:grpSpPr>
        <p:sp>
          <p:nvSpPr>
            <p:cNvPr id="39961" name="Oval 16"/>
            <p:cNvSpPr>
              <a:spLocks noChangeArrowheads="1"/>
            </p:cNvSpPr>
            <p:nvPr/>
          </p:nvSpPr>
          <p:spPr bwMode="auto">
            <a:xfrm>
              <a:off x="2521" y="826"/>
              <a:ext cx="1061" cy="498"/>
            </a:xfrm>
            <a:prstGeom prst="ellipse">
              <a:avLst/>
            </a:prstGeom>
            <a:solidFill>
              <a:srgbClr val="EBEB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9962" name="AutoShape 17"/>
            <p:cNvSpPr>
              <a:spLocks noChangeArrowheads="1"/>
            </p:cNvSpPr>
            <p:nvPr/>
          </p:nvSpPr>
          <p:spPr bwMode="auto">
            <a:xfrm>
              <a:off x="2678" y="900"/>
              <a:ext cx="747" cy="351"/>
            </a:xfrm>
            <a:prstGeom prst="roundRect">
              <a:avLst>
                <a:gd name="adj" fmla="val 28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spcBef>
                  <a:spcPts val="204"/>
                </a:spcBef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Ready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630240" y="4502777"/>
            <a:ext cx="1526400" cy="717195"/>
            <a:chOff x="2521" y="2324"/>
            <a:chExt cx="1060" cy="498"/>
          </a:xfrm>
        </p:grpSpPr>
        <p:sp>
          <p:nvSpPr>
            <p:cNvPr id="39959" name="Oval 19"/>
            <p:cNvSpPr>
              <a:spLocks noChangeArrowheads="1"/>
            </p:cNvSpPr>
            <p:nvPr/>
          </p:nvSpPr>
          <p:spPr bwMode="auto">
            <a:xfrm>
              <a:off x="2521" y="2324"/>
              <a:ext cx="1061" cy="499"/>
            </a:xfrm>
            <a:prstGeom prst="ellipse">
              <a:avLst/>
            </a:prstGeom>
            <a:solidFill>
              <a:srgbClr val="EBEB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9960" name="AutoShape 20"/>
            <p:cNvSpPr>
              <a:spLocks noChangeArrowheads="1"/>
            </p:cNvSpPr>
            <p:nvPr/>
          </p:nvSpPr>
          <p:spPr bwMode="auto">
            <a:xfrm>
              <a:off x="2678" y="2397"/>
              <a:ext cx="747" cy="352"/>
            </a:xfrm>
            <a:prstGeom prst="roundRect">
              <a:avLst>
                <a:gd name="adj" fmla="val 28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spcBef>
                  <a:spcPts val="204"/>
                </a:spcBef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Running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044481" y="3513394"/>
            <a:ext cx="1524960" cy="717195"/>
            <a:chOff x="4892" y="1637"/>
            <a:chExt cx="1059" cy="498"/>
          </a:xfrm>
        </p:grpSpPr>
        <p:sp>
          <p:nvSpPr>
            <p:cNvPr id="39957" name="Oval 22"/>
            <p:cNvSpPr>
              <a:spLocks noChangeArrowheads="1"/>
            </p:cNvSpPr>
            <p:nvPr/>
          </p:nvSpPr>
          <p:spPr bwMode="auto">
            <a:xfrm>
              <a:off x="4892" y="1637"/>
              <a:ext cx="1060" cy="499"/>
            </a:xfrm>
            <a:prstGeom prst="ellipse">
              <a:avLst/>
            </a:prstGeom>
            <a:solidFill>
              <a:srgbClr val="EBEB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hangingPunct="0">
                <a:lnSpc>
                  <a:spcPct val="94000"/>
                </a:lnSpc>
                <a:buClr>
                  <a:srgbClr val="000000"/>
                </a:buClr>
                <a:buSzPct val="45000"/>
                <a:buFont typeface="Wingdings" charset="2"/>
                <a:buNone/>
              </a:pPr>
              <a:endParaRPr lang="tr-TR" sz="20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9958" name="AutoShape 23"/>
            <p:cNvSpPr>
              <a:spLocks noChangeArrowheads="1"/>
            </p:cNvSpPr>
            <p:nvPr/>
          </p:nvSpPr>
          <p:spPr bwMode="auto">
            <a:xfrm>
              <a:off x="5049" y="1711"/>
              <a:ext cx="747" cy="351"/>
            </a:xfrm>
            <a:prstGeom prst="roundRect">
              <a:avLst>
                <a:gd name="adj" fmla="val 28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>
                <a:lnSpc>
                  <a:spcPct val="93000"/>
                </a:lnSpc>
                <a:spcBef>
                  <a:spcPts val="204"/>
                </a:spcBef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Waiting</a:t>
              </a:r>
              <a:endParaRPr lang="en-GB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39951" name="AutoShape 24"/>
          <p:cNvSpPr>
            <a:spLocks noChangeArrowheads="1"/>
          </p:cNvSpPr>
          <p:nvPr/>
        </p:nvSpPr>
        <p:spPr bwMode="auto">
          <a:xfrm>
            <a:off x="2214721" y="2256140"/>
            <a:ext cx="966240" cy="433486"/>
          </a:xfrm>
          <a:prstGeom prst="roundRect">
            <a:avLst>
              <a:gd name="adj" fmla="val 333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spcBef>
                <a:spcPts val="204"/>
              </a:spcBef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 dirty="0">
                <a:solidFill>
                  <a:srgbClr val="3366FF"/>
                </a:solidFill>
                <a:latin typeface="Calibri" charset="0"/>
                <a:ea typeface="Calibri" charset="0"/>
                <a:cs typeface="Calibri" charset="0"/>
              </a:rPr>
              <a:t>create</a:t>
            </a:r>
          </a:p>
        </p:txBody>
      </p:sp>
      <p:sp>
        <p:nvSpPr>
          <p:cNvPr id="39952" name="AutoShape 25"/>
          <p:cNvSpPr>
            <a:spLocks noChangeArrowheads="1"/>
          </p:cNvSpPr>
          <p:nvPr/>
        </p:nvSpPr>
        <p:spPr bwMode="auto">
          <a:xfrm>
            <a:off x="2636641" y="4515738"/>
            <a:ext cx="843840" cy="432045"/>
          </a:xfrm>
          <a:prstGeom prst="roundRect">
            <a:avLst>
              <a:gd name="adj" fmla="val 333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spcBef>
                <a:spcPts val="204"/>
              </a:spcBef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800" dirty="0">
                <a:solidFill>
                  <a:srgbClr val="3366FF"/>
                </a:solidFill>
                <a:latin typeface="Calibri" charset="0"/>
                <a:ea typeface="Calibri" charset="0"/>
                <a:cs typeface="Calibri" charset="0"/>
              </a:rPr>
              <a:t>kill or exit</a:t>
            </a:r>
          </a:p>
        </p:txBody>
      </p:sp>
      <p:sp>
        <p:nvSpPr>
          <p:cNvPr id="39953" name="AutoShape 26"/>
          <p:cNvSpPr>
            <a:spLocks noChangeArrowheads="1"/>
          </p:cNvSpPr>
          <p:nvPr/>
        </p:nvSpPr>
        <p:spPr bwMode="auto">
          <a:xfrm>
            <a:off x="5958720" y="4698637"/>
            <a:ext cx="2059200" cy="787763"/>
          </a:xfrm>
          <a:prstGeom prst="roundRect">
            <a:avLst>
              <a:gd name="adj" fmla="val 181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spcBef>
                <a:spcPts val="204"/>
              </a:spcBef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 dirty="0">
                <a:solidFill>
                  <a:srgbClr val="3366FF"/>
                </a:solidFill>
                <a:latin typeface="Calibri" charset="0"/>
                <a:ea typeface="Calibri" charset="0"/>
                <a:cs typeface="Calibri" charset="0"/>
              </a:rPr>
              <a:t>I/O, page fault, etc.</a:t>
            </a:r>
          </a:p>
        </p:txBody>
      </p:sp>
      <p:sp>
        <p:nvSpPr>
          <p:cNvPr id="39954" name="AutoShape 27"/>
          <p:cNvSpPr>
            <a:spLocks noChangeArrowheads="1"/>
          </p:cNvSpPr>
          <p:nvPr/>
        </p:nvSpPr>
        <p:spPr bwMode="auto">
          <a:xfrm>
            <a:off x="6131520" y="2663704"/>
            <a:ext cx="1569600" cy="338435"/>
          </a:xfrm>
          <a:prstGeom prst="roundRect">
            <a:avLst>
              <a:gd name="adj" fmla="val 426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spcBef>
                <a:spcPts val="204"/>
              </a:spcBef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 dirty="0">
                <a:solidFill>
                  <a:srgbClr val="3366FF"/>
                </a:solidFill>
                <a:latin typeface="Calibri" charset="0"/>
                <a:ea typeface="Calibri" charset="0"/>
                <a:cs typeface="Calibri" charset="0"/>
              </a:rPr>
              <a:t>I/O done</a:t>
            </a:r>
          </a:p>
        </p:txBody>
      </p:sp>
      <p:sp>
        <p:nvSpPr>
          <p:cNvPr id="39955" name="AutoShape 28"/>
          <p:cNvSpPr>
            <a:spLocks noChangeArrowheads="1"/>
          </p:cNvSpPr>
          <p:nvPr/>
        </p:nvSpPr>
        <p:spPr bwMode="auto">
          <a:xfrm>
            <a:off x="4888800" y="3693412"/>
            <a:ext cx="1296000" cy="432045"/>
          </a:xfrm>
          <a:prstGeom prst="roundRect">
            <a:avLst>
              <a:gd name="adj" fmla="val 333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spcBef>
                <a:spcPts val="204"/>
              </a:spcBef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 dirty="0">
                <a:solidFill>
                  <a:srgbClr val="3366FF"/>
                </a:solidFill>
                <a:latin typeface="Calibri" charset="0"/>
                <a:ea typeface="Calibri" charset="0"/>
                <a:cs typeface="Calibri" charset="0"/>
              </a:rPr>
              <a:t>schedule</a:t>
            </a:r>
          </a:p>
        </p:txBody>
      </p:sp>
      <p:sp>
        <p:nvSpPr>
          <p:cNvPr id="39956" name="AutoShape 29"/>
          <p:cNvSpPr>
            <a:spLocks noChangeArrowheads="1"/>
          </p:cNvSpPr>
          <p:nvPr/>
        </p:nvSpPr>
        <p:spPr bwMode="auto">
          <a:xfrm>
            <a:off x="2305440" y="3513393"/>
            <a:ext cx="1595520" cy="432045"/>
          </a:xfrm>
          <a:prstGeom prst="roundRect">
            <a:avLst>
              <a:gd name="adj" fmla="val 333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spcBef>
                <a:spcPts val="204"/>
              </a:spcBef>
              <a:buClr>
                <a:srgbClr val="000000"/>
              </a:buClr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 dirty="0" err="1">
                <a:solidFill>
                  <a:srgbClr val="3366FF"/>
                </a:solidFill>
                <a:latin typeface="Calibri" charset="0"/>
                <a:ea typeface="Calibri" charset="0"/>
                <a:cs typeface="Calibri" charset="0"/>
              </a:rPr>
              <a:t>unschedule</a:t>
            </a:r>
            <a:endParaRPr lang="en-GB" sz="2000" dirty="0">
              <a:solidFill>
                <a:srgbClr val="3366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5800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1263654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For Further Information</a:t>
            </a: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7896225" cy="4972050"/>
          </a:xfrm>
        </p:spPr>
        <p:txBody>
          <a:bodyPr/>
          <a:lstStyle/>
          <a:p>
            <a:r>
              <a:rPr lang="en-US" dirty="0"/>
              <a:t>The Unix bible:</a:t>
            </a:r>
          </a:p>
          <a:p>
            <a:pPr lvl="1"/>
            <a:r>
              <a:rPr lang="en-US" dirty="0"/>
              <a:t>W. Richard  Stevens &amp; Stephen A. </a:t>
            </a:r>
            <a:r>
              <a:rPr lang="en-US" dirty="0" err="1"/>
              <a:t>Rago</a:t>
            </a:r>
            <a:r>
              <a:rPr lang="en-US" dirty="0"/>
              <a:t>, </a:t>
            </a:r>
            <a:r>
              <a:rPr lang="en-US" b="1" i="1" dirty="0"/>
              <a:t>Advanced Programming in the Unix Environment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Edition, Addison Wesley, 2005</a:t>
            </a:r>
          </a:p>
          <a:p>
            <a:pPr lvl="2"/>
            <a:r>
              <a:rPr lang="en-US" dirty="0"/>
              <a:t>Updated from Stevens’ 1993 book</a:t>
            </a:r>
          </a:p>
          <a:p>
            <a:endParaRPr lang="en-US" dirty="0" smtClean="0"/>
          </a:p>
          <a:p>
            <a:r>
              <a:rPr lang="en-US" dirty="0" smtClean="0"/>
              <a:t>Stevens </a:t>
            </a:r>
            <a:r>
              <a:rPr lang="en-US" dirty="0"/>
              <a:t>is arguably the best technical writer ever.</a:t>
            </a:r>
          </a:p>
          <a:p>
            <a:pPr lvl="1"/>
            <a:r>
              <a:rPr lang="en-US" dirty="0"/>
              <a:t>Produced authoritative works in:</a:t>
            </a:r>
          </a:p>
          <a:p>
            <a:pPr lvl="2"/>
            <a:r>
              <a:rPr lang="en-US" dirty="0"/>
              <a:t>Unix programming</a:t>
            </a:r>
          </a:p>
          <a:p>
            <a:pPr lvl="2"/>
            <a:r>
              <a:rPr lang="en-US" dirty="0"/>
              <a:t>TCP/IP (the protocol that makes the Internet work)</a:t>
            </a:r>
          </a:p>
          <a:p>
            <a:pPr lvl="2"/>
            <a:r>
              <a:rPr lang="en-US" dirty="0"/>
              <a:t>Unix network programming</a:t>
            </a:r>
          </a:p>
          <a:p>
            <a:pPr lvl="2"/>
            <a:r>
              <a:rPr lang="en-US" dirty="0"/>
              <a:t>Unix IPC programming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5800" y="56388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charset="0"/>
                <a:ea typeface="Calibri" charset="0"/>
                <a:cs typeface="Calibri" charset="0"/>
                <a:hlinkClick r:id="rId3"/>
              </a:rPr>
              <a:t>https://</a:t>
            </a:r>
            <a:r>
              <a:rPr lang="en-US" sz="1800" dirty="0" err="1">
                <a:latin typeface="Calibri" charset="0"/>
                <a:ea typeface="Calibri" charset="0"/>
                <a:cs typeface="Calibri" charset="0"/>
                <a:hlinkClick r:id="rId3"/>
              </a:rPr>
              <a:t>github.com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  <a:hlinkClick r:id="rId3"/>
              </a:rPr>
              <a:t>/</a:t>
            </a:r>
            <a:r>
              <a:rPr lang="en-US" sz="1800" dirty="0" err="1">
                <a:latin typeface="Calibri" charset="0"/>
                <a:ea typeface="Calibri" charset="0"/>
                <a:cs typeface="Calibri" charset="0"/>
                <a:hlinkClick r:id="rId3"/>
              </a:rPr>
              <a:t>shihyu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  <a:hlinkClick r:id="rId3"/>
              </a:rPr>
              <a:t>/</a:t>
            </a:r>
            <a:r>
              <a:rPr lang="en-US" sz="1800" dirty="0" err="1">
                <a:latin typeface="Calibri" charset="0"/>
                <a:ea typeface="Calibri" charset="0"/>
                <a:cs typeface="Calibri" charset="0"/>
                <a:hlinkClick r:id="rId3"/>
              </a:rPr>
              <a:t>Linux_Programming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  <a:hlinkClick r:id="rId3"/>
              </a:rPr>
              <a:t>/tree/master/books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slides are provided as extra and is not part of the course coverage.  </a:t>
            </a:r>
          </a:p>
          <a:p>
            <a:r>
              <a:rPr lang="en-US" dirty="0" smtClean="0"/>
              <a:t>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exit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nb-NO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84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exit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1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Note: </a:t>
              </a:r>
              <a:r>
                <a:rPr lang="en-US" sz="1800" dirty="0" err="1" smtClean="0">
                  <a:latin typeface="Calibri" pitchFamily="34" charset="0"/>
                </a:rPr>
                <a:t>csapp.c</a:t>
              </a:r>
              <a:r>
                <a:rPr lang="en-US" sz="1800" dirty="0" smtClean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028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what you generally want to do in a real application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58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exit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nb-NO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25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exit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1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Note: </a:t>
              </a:r>
              <a:r>
                <a:rPr lang="en-US" sz="1800" dirty="0" err="1" smtClean="0">
                  <a:latin typeface="Calibri" pitchFamily="34" charset="0"/>
                </a:rPr>
                <a:t>csapp.c</a:t>
              </a:r>
              <a:r>
                <a:rPr lang="en-US" sz="1800" dirty="0" smtClean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954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what you generally want to do in a real application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65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Process Control Block</a:t>
            </a:r>
            <a:endParaRPr lang="en-GB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OS maintains a Process Control Block (PCB) for each process</a:t>
            </a:r>
          </a:p>
          <a:p>
            <a:r>
              <a:rPr lang="en-GB" dirty="0" smtClean="0"/>
              <a:t>The PCB is a big data structure with many fields:</a:t>
            </a:r>
          </a:p>
          <a:p>
            <a:pPr lvl="1"/>
            <a:r>
              <a:rPr lang="en-GB" dirty="0" smtClean="0"/>
              <a:t>Process ID</a:t>
            </a:r>
          </a:p>
          <a:p>
            <a:pPr lvl="1"/>
            <a:r>
              <a:rPr lang="en-GB" dirty="0" smtClean="0"/>
              <a:t>User ID</a:t>
            </a:r>
          </a:p>
          <a:p>
            <a:pPr lvl="1"/>
            <a:r>
              <a:rPr lang="en-GB" dirty="0" smtClean="0"/>
              <a:t>Execution state</a:t>
            </a:r>
          </a:p>
          <a:p>
            <a:pPr lvl="2"/>
            <a:r>
              <a:rPr lang="en-GB" dirty="0" smtClean="0"/>
              <a:t>ready, running, or waiting</a:t>
            </a:r>
          </a:p>
          <a:p>
            <a:pPr lvl="1"/>
            <a:r>
              <a:rPr lang="en-GB" dirty="0" smtClean="0"/>
              <a:t>Saved CPU state </a:t>
            </a:r>
          </a:p>
          <a:p>
            <a:pPr lvl="2"/>
            <a:r>
              <a:rPr lang="en-GB" dirty="0" smtClean="0"/>
              <a:t>CPU registers saved the last time the process was suspended.</a:t>
            </a:r>
          </a:p>
          <a:p>
            <a:pPr lvl="1"/>
            <a:r>
              <a:rPr lang="en-GB" dirty="0" smtClean="0"/>
              <a:t>OS resources</a:t>
            </a:r>
          </a:p>
          <a:p>
            <a:pPr lvl="2"/>
            <a:r>
              <a:rPr lang="en-GB" dirty="0" smtClean="0"/>
              <a:t>Open files, network sockets, etc.</a:t>
            </a:r>
          </a:p>
          <a:p>
            <a:pPr lvl="1"/>
            <a:r>
              <a:rPr lang="en-GB" dirty="0" smtClean="0"/>
              <a:t>Memory management info</a:t>
            </a:r>
          </a:p>
          <a:p>
            <a:pPr lvl="1"/>
            <a:r>
              <a:rPr lang="en-GB" dirty="0" smtClean="0"/>
              <a:t>Scheduling priority</a:t>
            </a:r>
          </a:p>
          <a:p>
            <a:pPr lvl="2"/>
            <a:r>
              <a:rPr lang="en-GB" dirty="0" smtClean="0"/>
              <a:t>Give some processes higher priority than others</a:t>
            </a:r>
          </a:p>
          <a:p>
            <a:pPr lvl="1"/>
            <a:r>
              <a:rPr lang="en-GB" dirty="0" smtClean="0"/>
              <a:t>Accounting information</a:t>
            </a:r>
          </a:p>
          <a:p>
            <a:pPr lvl="2"/>
            <a:r>
              <a:rPr lang="en-GB" dirty="0" smtClean="0"/>
              <a:t>Total CPU time, memory usage, etc.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Similar to buffered </a:t>
            </a:r>
            <a:r>
              <a:rPr lang="en-US" dirty="0" smtClean="0">
                <a:solidFill>
                  <a:schemeClr val="bg1"/>
                </a:solidFill>
              </a:rPr>
              <a:t>RIO (later)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C 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592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“\n”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call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56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Unix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5626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6...)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_exit(0)        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7110" y="4514672"/>
            <a:ext cx="5462089" cy="1015663"/>
          </a:xfrm>
          <a:prstGeom prst="rect">
            <a:avLst/>
          </a:prstGeom>
          <a:solidFill>
            <a:srgbClr val="3366FF">
              <a:alpha val="28000"/>
            </a:srgbClr>
          </a:solidFill>
        </p:spPr>
        <p:txBody>
          <a:bodyPr wrap="square">
            <a:spAutoFit/>
          </a:bodyPr>
          <a:lstStyle/>
          <a:p>
            <a:r>
              <a:rPr lang="en-US" sz="2000" b="0" dirty="0" err="1" smtClean="0">
                <a:latin typeface="Calibri" charset="0"/>
                <a:ea typeface="Calibri" charset="0"/>
                <a:cs typeface="Calibri" charset="0"/>
              </a:rPr>
              <a:t>strace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: a debugging tool in Linux. When you start a program using </a:t>
            </a:r>
            <a:r>
              <a:rPr lang="en-US" sz="2000" b="0" dirty="0" err="1" smtClean="0">
                <a:latin typeface="Calibri" charset="0"/>
                <a:ea typeface="Calibri" charset="0"/>
                <a:cs typeface="Calibri" charset="0"/>
              </a:rPr>
              <a:t>strace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, it prints a list of system calls made by the program.</a:t>
            </a:r>
            <a:endParaRPr lang="en-US" sz="2000" b="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077200" cy="573088"/>
          </a:xfrm>
        </p:spPr>
        <p:txBody>
          <a:bodyPr/>
          <a:lstStyle/>
          <a:p>
            <a:r>
              <a:rPr lang="en-US" dirty="0"/>
              <a:t>Fork Example #2 </a:t>
            </a:r>
            <a:r>
              <a:rPr lang="en-US" dirty="0" smtClean="0"/>
              <a:t>(Earlier Lecture)</a:t>
            </a:r>
            <a:endParaRPr lang="en-US" dirty="0"/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990600" y="2509897"/>
            <a:ext cx="3023585" cy="2062103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fork2()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printf("L0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dirty="0">
                <a:latin typeface="Courier New" pitchFamily="49" charset="0"/>
              </a:rPr>
              <a:t>");</a:t>
            </a:r>
          </a:p>
          <a:p>
            <a:r>
              <a:rPr lang="en-US" sz="1600" dirty="0">
                <a:latin typeface="Courier New" pitchFamily="49" charset="0"/>
              </a:rPr>
              <a:t>    fork();</a:t>
            </a:r>
          </a:p>
          <a:p>
            <a:r>
              <a:rPr lang="en-US" sz="1600" dirty="0">
                <a:latin typeface="Courier New" pitchFamily="49" charset="0"/>
              </a:rPr>
              <a:t>    printf("L1\n");    </a:t>
            </a:r>
          </a:p>
          <a:p>
            <a:r>
              <a:rPr lang="en-US" sz="1600" dirty="0">
                <a:latin typeface="Courier New" pitchFamily="49" charset="0"/>
              </a:rPr>
              <a:t>    fork();</a:t>
            </a:r>
          </a:p>
          <a:p>
            <a:r>
              <a:rPr lang="en-US" sz="1600" dirty="0">
                <a:latin typeface="Courier New" pitchFamily="49" charset="0"/>
              </a:rPr>
              <a:t>    printf("Bye\n");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8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1076325"/>
          </a:xfrm>
        </p:spPr>
        <p:txBody>
          <a:bodyPr/>
          <a:lstStyle/>
          <a:p>
            <a:r>
              <a:rPr lang="en-US"/>
              <a:t>Key Points</a:t>
            </a:r>
          </a:p>
          <a:p>
            <a:pPr lvl="1"/>
            <a:r>
              <a:rPr lang="en-US"/>
              <a:t>Both parent and child can continue forking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64137" y="3916422"/>
            <a:ext cx="457200" cy="336550"/>
            <a:chOff x="3072" y="3120"/>
            <a:chExt cx="288" cy="212"/>
          </a:xfrm>
        </p:grpSpPr>
        <p:sp>
          <p:nvSpPr>
            <p:cNvPr id="782342" name="Line 6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2343" name="Text Box 7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621337" y="3230622"/>
            <a:ext cx="533400" cy="1022350"/>
            <a:chOff x="3360" y="2688"/>
            <a:chExt cx="336" cy="644"/>
          </a:xfrm>
        </p:grpSpPr>
        <p:sp>
          <p:nvSpPr>
            <p:cNvPr id="782345" name="Line 9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782347" name="Line 11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82348" name="Text Box 12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782349" name="Text Box 13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782350" name="Line 14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154737" y="2925822"/>
            <a:ext cx="627063" cy="1327150"/>
            <a:chOff x="3696" y="2496"/>
            <a:chExt cx="395" cy="836"/>
          </a:xfrm>
        </p:grpSpPr>
        <p:sp>
          <p:nvSpPr>
            <p:cNvPr id="782352" name="Line 16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2353" name="Line 17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2354" name="Line 18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2355" name="Line 19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2356" name="Text Box 20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2357" name="Text Box 21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2358" name="Text Box 22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2359" name="Text Box 23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2360" name="Line 24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2361" name="Line 25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9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553200" cy="573088"/>
          </a:xfrm>
        </p:spPr>
        <p:txBody>
          <a:bodyPr/>
          <a:lstStyle/>
          <a:p>
            <a:r>
              <a:rPr lang="en-US"/>
              <a:t>Fork Example #2 (modified)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914400" y="2509897"/>
            <a:ext cx="3023585" cy="2062103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fork2a()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printf("L0");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printf("L1\n");  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86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399" y="1276350"/>
            <a:ext cx="7896225" cy="1238250"/>
          </a:xfrm>
        </p:spPr>
        <p:txBody>
          <a:bodyPr/>
          <a:lstStyle/>
          <a:p>
            <a:r>
              <a:rPr lang="en-US"/>
              <a:t>Removed the “\n” from the first printf</a:t>
            </a:r>
          </a:p>
          <a:p>
            <a:pPr lvl="1"/>
            <a:r>
              <a:rPr lang="en-US"/>
              <a:t>As a result, “L0” gets printed twice</a:t>
            </a:r>
          </a:p>
        </p:txBody>
      </p:sp>
      <p:sp>
        <p:nvSpPr>
          <p:cNvPr id="786441" name="Line 9"/>
          <p:cNvSpPr>
            <a:spLocks noChangeShapeType="1"/>
          </p:cNvSpPr>
          <p:nvPr/>
        </p:nvSpPr>
        <p:spPr bwMode="auto">
          <a:xfrm flipV="1">
            <a:off x="5011737" y="354965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6443" name="Line 11"/>
          <p:cNvSpPr>
            <a:spLocks noChangeShapeType="1"/>
          </p:cNvSpPr>
          <p:nvPr/>
        </p:nvSpPr>
        <p:spPr bwMode="auto">
          <a:xfrm>
            <a:off x="5011737" y="354965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6444" name="Text Box 12"/>
          <p:cNvSpPr txBox="1">
            <a:spLocks noChangeArrowheads="1"/>
          </p:cNvSpPr>
          <p:nvPr/>
        </p:nvSpPr>
        <p:spPr bwMode="auto">
          <a:xfrm>
            <a:off x="5011737" y="3930650"/>
            <a:ext cx="6731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L0L1</a:t>
            </a:r>
          </a:p>
        </p:txBody>
      </p:sp>
      <p:sp>
        <p:nvSpPr>
          <p:cNvPr id="786445" name="Text Box 13"/>
          <p:cNvSpPr txBox="1">
            <a:spLocks noChangeArrowheads="1"/>
          </p:cNvSpPr>
          <p:nvPr/>
        </p:nvSpPr>
        <p:spPr bwMode="auto">
          <a:xfrm>
            <a:off x="5011737" y="3244850"/>
            <a:ext cx="8255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L0L1</a:t>
            </a:r>
          </a:p>
        </p:txBody>
      </p:sp>
      <p:sp>
        <p:nvSpPr>
          <p:cNvPr id="786446" name="Line 14"/>
          <p:cNvSpPr>
            <a:spLocks noChangeShapeType="1"/>
          </p:cNvSpPr>
          <p:nvPr/>
        </p:nvSpPr>
        <p:spPr bwMode="auto">
          <a:xfrm>
            <a:off x="5011737" y="423545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73737" y="2940050"/>
            <a:ext cx="627063" cy="1327150"/>
            <a:chOff x="3696" y="2496"/>
            <a:chExt cx="395" cy="836"/>
          </a:xfrm>
        </p:grpSpPr>
        <p:sp>
          <p:nvSpPr>
            <p:cNvPr id="786448" name="Line 16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6449" name="Line 17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6450" name="Line 18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6451" name="Line 19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6452" name="Text Box 20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6453" name="Text Box 21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6454" name="Text Box 22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6455" name="Text Box 23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6456" name="Line 24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6457" name="Line 25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2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41" grpId="0" animBg="1"/>
      <p:bldP spid="786443" grpId="0" animBg="1"/>
      <p:bldP spid="786444" grpId="0"/>
      <p:bldP spid="786445" grpId="0"/>
      <p:bldP spid="78644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 dirty="0" smtClean="0"/>
              <a:t>Repeated Slide: Reading </a:t>
            </a:r>
            <a:r>
              <a:rPr lang="en-US" dirty="0"/>
              <a:t>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short 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3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/>
              <a:t>Dealing with 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 or Unix pipes</a:t>
            </a:r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1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439426"/>
            <a:ext cx="9117106" cy="669414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task_struct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{/* these are hardcoded - don't touch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volatile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long        state;          /* -1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unrunnable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, 0 runnable, &gt;0 stopped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long                 counter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long                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priority;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unsigned long        signal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unsigned long        blocked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 /* bitmap of masked signals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unsigned long        flags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   /* per process flags, defined below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long     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debugreg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[8];    /* Hardware debugging registers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exec_domain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exec_domain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/*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various fields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linux_binfmt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binfmt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task_struct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next_task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prev_task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task_struct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next_run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,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prev_run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unsigned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long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saved_kernel_stack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unsigned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long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kernel_stack_page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exit_code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exit_signal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/*</a:t>
            </a:r>
            <a:r>
              <a:rPr lang="is-I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…................ */</a:t>
            </a:r>
          </a:p>
          <a:p>
            <a:r>
              <a:rPr lang="hu-HU" sz="1100" dirty="0">
                <a:solidFill>
                  <a:srgbClr val="000000"/>
                </a:solidFill>
                <a:latin typeface="Courier New"/>
                <a:cs typeface="Courier New"/>
              </a:rPr>
              <a:t> int                  pid</a:t>
            </a:r>
            <a:r>
              <a:rPr lang="hu-HU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wait_queue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wait_chldexit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unsigned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short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uid,euid,suid,fsuid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unsigned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short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gid,egid,sgid,fsgid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unsigned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long        timeout, policy,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rt_priority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/* 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file system info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link_count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tty_struct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tty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         /* NULL if no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tty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*/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/*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ipc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stuff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sem_undo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   *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semundo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sem_queue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    *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semsleeping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;/*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ldt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for this task - used by Wine.  If NULL,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default_ldt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is used */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/*</a:t>
            </a:r>
            <a:r>
              <a:rPr lang="is-IS" sz="1100" dirty="0">
                <a:solidFill>
                  <a:srgbClr val="000000"/>
                </a:solidFill>
                <a:latin typeface="Courier New"/>
                <a:cs typeface="Courier New"/>
              </a:rPr>
              <a:t>…................ */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desc_struct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ldt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;/*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tss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for this task */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thread_struct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tss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;/*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filesystem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information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fs_struct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  *fs;/* open file information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files_struct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*files;/* memory management info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mm_struct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    *mm;/* signal handlers */  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struct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  <a:cs typeface="Courier New"/>
              </a:rPr>
              <a:t>signal_struct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*sig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/*</a:t>
            </a:r>
            <a:r>
              <a:rPr lang="is-IS" sz="1100" dirty="0">
                <a:solidFill>
                  <a:srgbClr val="000000"/>
                </a:solidFill>
                <a:latin typeface="Courier New"/>
                <a:cs typeface="Courier New"/>
              </a:rPr>
              <a:t>…................ </a:t>
            </a:r>
            <a:r>
              <a:rPr lang="is-I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*/</a:t>
            </a:r>
            <a:endParaRPr lang="en-US" sz="11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1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1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0" y="2209800"/>
            <a:ext cx="3200400" cy="2981325"/>
          </a:xfrm>
        </p:spPr>
        <p:txBody>
          <a:bodyPr/>
          <a:lstStyle/>
          <a:p>
            <a:r>
              <a:rPr lang="en-US" b="0" dirty="0" smtClean="0"/>
              <a:t>PCB in Linux</a:t>
            </a:r>
          </a:p>
          <a:p>
            <a:r>
              <a:rPr lang="en-US" b="0" dirty="0" smtClean="0"/>
              <a:t>Each</a:t>
            </a:r>
            <a:r>
              <a:rPr lang="en-US" b="0" dirty="0"/>
              <a:t> </a:t>
            </a:r>
            <a:r>
              <a:rPr lang="en-US" dirty="0" err="1"/>
              <a:t>task_struct</a:t>
            </a:r>
            <a:r>
              <a:rPr lang="en-US" b="0" dirty="0"/>
              <a:t> data structure describes a process or task in the system.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710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10926</TotalTime>
  <Words>7654</Words>
  <Application>Microsoft Macintosh PowerPoint</Application>
  <PresentationFormat>On-screen Show (4:3)</PresentationFormat>
  <Paragraphs>1792</Paragraphs>
  <Slides>87</Slides>
  <Notes>74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Arial Narrow</vt:lpstr>
      <vt:lpstr>Bitstream Vera Serif</vt:lpstr>
      <vt:lpstr>Calibri</vt:lpstr>
      <vt:lpstr>Courier</vt:lpstr>
      <vt:lpstr>Courier New</vt:lpstr>
      <vt:lpstr>MS Gothic</vt:lpstr>
      <vt:lpstr>msgothic</vt:lpstr>
      <vt:lpstr>Tahoma</vt:lpstr>
      <vt:lpstr>Times New Roman</vt:lpstr>
      <vt:lpstr>Wingdings</vt:lpstr>
      <vt:lpstr>Wingdings 2</vt:lpstr>
      <vt:lpstr>Arial</vt:lpstr>
      <vt:lpstr>template2007</vt:lpstr>
      <vt:lpstr>Processes</vt:lpstr>
      <vt:lpstr>Processes</vt:lpstr>
      <vt:lpstr>What is a process?</vt:lpstr>
      <vt:lpstr>Process Address Space</vt:lpstr>
      <vt:lpstr>Process Address Space</vt:lpstr>
      <vt:lpstr>Execution State (context) of a Process</vt:lpstr>
      <vt:lpstr>Process State (Context) Transitions</vt:lpstr>
      <vt:lpstr>Process Control Block</vt:lpstr>
      <vt:lpstr>PowerPoint Presentation</vt:lpstr>
      <vt:lpstr>Context Switching</vt:lpstr>
      <vt:lpstr>Context Switching in Linux</vt:lpstr>
      <vt:lpstr>Context Switching in Linux</vt:lpstr>
      <vt:lpstr>Context Switching in Linux</vt:lpstr>
      <vt:lpstr>Context Switching in Linux</vt:lpstr>
      <vt:lpstr>Context Switch Overhead</vt:lpstr>
      <vt:lpstr>State Queues</vt:lpstr>
      <vt:lpstr>State Queue Transitions</vt:lpstr>
      <vt:lpstr>Concurrent Processes</vt:lpstr>
      <vt:lpstr>User View of Concurrent Processes</vt:lpstr>
      <vt:lpstr>Creating Processes</vt:lpstr>
      <vt:lpstr>fork Example</vt:lpstr>
      <vt:lpstr>fork Example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Why have fork() at all?</vt:lpstr>
      <vt:lpstr>What if fork’ing gets out of control?</vt:lpstr>
      <vt:lpstr>Memory concerns</vt:lpstr>
      <vt:lpstr>Terminating Processes 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Process completion status</vt:lpstr>
      <vt:lpstr>wait: Synchronizing with Children</vt:lpstr>
      <vt:lpstr>Another wait Example</vt:lpstr>
      <vt:lpstr>waitpid: Waiting for a Specific Process</vt:lpstr>
      <vt:lpstr>execve: Loading and Running Programs</vt:lpstr>
      <vt:lpstr>fork() and execve()</vt:lpstr>
      <vt:lpstr>execl and exec Family</vt:lpstr>
      <vt:lpstr>exec: Using fork followed by exec</vt:lpstr>
      <vt:lpstr>Linux Process Hierarchy</vt:lpstr>
      <vt:lpstr>Summary</vt:lpstr>
      <vt:lpstr>File Abstraction</vt:lpstr>
      <vt:lpstr>UNIX File Abstraction</vt:lpstr>
      <vt:lpstr>Unix I/O and C Standard I/O</vt:lpstr>
      <vt:lpstr>Unix I/O Overview</vt:lpstr>
      <vt:lpstr>Unix I/O Overview</vt:lpstr>
      <vt:lpstr>Opening Files</vt:lpstr>
      <vt:lpstr>stdin, stdout, stderr</vt:lpstr>
      <vt:lpstr>How the Unix Kernel Represents Open Files</vt:lpstr>
      <vt:lpstr>File Sharing</vt:lpstr>
      <vt:lpstr>How Processes Share Files: Fork()</vt:lpstr>
      <vt:lpstr>How Processes Share Files: fork()</vt:lpstr>
      <vt:lpstr>Shell redirection</vt:lpstr>
      <vt:lpstr>Initially</vt:lpstr>
      <vt:lpstr>All we need to do is to point stdout to a file</vt:lpstr>
      <vt:lpstr>dup() : before</vt:lpstr>
      <vt:lpstr>dup() : after</vt:lpstr>
      <vt:lpstr>dup2() : before</vt:lpstr>
      <vt:lpstr>dup2() :   after</vt:lpstr>
      <vt:lpstr>dup() and dup2()pseudocode</vt:lpstr>
      <vt:lpstr>I/O and Redirection Example </vt:lpstr>
      <vt:lpstr>I/O and Redirection Example </vt:lpstr>
      <vt:lpstr>Master Class: Process Control and I/O</vt:lpstr>
      <vt:lpstr>Master Class: Process Control and I/O</vt:lpstr>
      <vt:lpstr>For Further Information</vt:lpstr>
      <vt:lpstr>Bonus material</vt:lpstr>
      <vt:lpstr>System Call Error Handling</vt:lpstr>
      <vt:lpstr>Error-reporting functions </vt:lpstr>
      <vt:lpstr>Error-handling Wrappers </vt:lpstr>
      <vt:lpstr>System Call Error Handling</vt:lpstr>
      <vt:lpstr>Error-reporting functions </vt:lpstr>
      <vt:lpstr>Error-handling Wrappers </vt:lpstr>
      <vt:lpstr>I/O streams</vt:lpstr>
      <vt:lpstr>Standard I/O Streams</vt:lpstr>
      <vt:lpstr>Buffering in Standard I/O</vt:lpstr>
      <vt:lpstr>Standard I/O Buffering in Action</vt:lpstr>
      <vt:lpstr>Fork Example #2 (Earlier Lecture)</vt:lpstr>
      <vt:lpstr>Fork Example #2 (modified)</vt:lpstr>
      <vt:lpstr>Repeated Slide: Reading Files</vt:lpstr>
      <vt:lpstr>Dealing with Short Counts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Microsoft Office User</cp:lastModifiedBy>
  <cp:revision>511</cp:revision>
  <cp:lastPrinted>1999-09-20T15:19:18Z</cp:lastPrinted>
  <dcterms:created xsi:type="dcterms:W3CDTF">2013-02-26T08:07:57Z</dcterms:created>
  <dcterms:modified xsi:type="dcterms:W3CDTF">2018-02-20T07:36:23Z</dcterms:modified>
</cp:coreProperties>
</file>