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1537" r:id="rId2"/>
    <p:sldId id="1539" r:id="rId3"/>
    <p:sldId id="1540" r:id="rId4"/>
    <p:sldId id="1541" r:id="rId5"/>
    <p:sldId id="1542" r:id="rId6"/>
    <p:sldId id="1543" r:id="rId7"/>
    <p:sldId id="1544" r:id="rId8"/>
    <p:sldId id="1545" r:id="rId9"/>
    <p:sldId id="1546" r:id="rId10"/>
    <p:sldId id="1547" r:id="rId11"/>
    <p:sldId id="1548" r:id="rId12"/>
    <p:sldId id="1549" r:id="rId13"/>
    <p:sldId id="1550" r:id="rId14"/>
    <p:sldId id="1551" r:id="rId15"/>
    <p:sldId id="1552" r:id="rId16"/>
    <p:sldId id="1553" r:id="rId17"/>
    <p:sldId id="1554" r:id="rId18"/>
    <p:sldId id="1555" r:id="rId19"/>
    <p:sldId id="1556" r:id="rId20"/>
    <p:sldId id="1557" r:id="rId21"/>
    <p:sldId id="1558" r:id="rId22"/>
    <p:sldId id="1559" r:id="rId23"/>
    <p:sldId id="1560" r:id="rId24"/>
    <p:sldId id="1561" r:id="rId25"/>
    <p:sldId id="1562" r:id="rId26"/>
    <p:sldId id="1563" r:id="rId27"/>
    <p:sldId id="1564" r:id="rId28"/>
    <p:sldId id="1565" r:id="rId29"/>
    <p:sldId id="1566" r:id="rId30"/>
    <p:sldId id="1567" r:id="rId31"/>
    <p:sldId id="1568" r:id="rId32"/>
    <p:sldId id="1569" r:id="rId33"/>
    <p:sldId id="1582" r:id="rId34"/>
    <p:sldId id="1583" r:id="rId35"/>
    <p:sldId id="1584" r:id="rId36"/>
    <p:sldId id="1570" r:id="rId37"/>
    <p:sldId id="1571" r:id="rId38"/>
    <p:sldId id="1572" r:id="rId39"/>
    <p:sldId id="1573" r:id="rId40"/>
    <p:sldId id="1574" r:id="rId41"/>
    <p:sldId id="1575" r:id="rId42"/>
    <p:sldId id="1581" r:id="rId43"/>
  </p:sldIdLst>
  <p:sldSz cx="9144000" cy="6858000" type="screen4x3"/>
  <p:notesSz cx="7302500" cy="9586913"/>
  <p:custDataLst>
    <p:tags r:id="rId4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5BD"/>
    <a:srgbClr val="F1C7C7"/>
    <a:srgbClr val="990000"/>
    <a:srgbClr val="D5F1CF"/>
    <a:srgbClr val="E9E1C9"/>
    <a:srgbClr val="DED8C4"/>
    <a:srgbClr val="E7DDBB"/>
    <a:srgbClr val="DDCE9F"/>
    <a:srgbClr val="E2AC00"/>
    <a:srgbClr val="F8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4"/>
    <p:restoredTop sz="94706"/>
  </p:normalViewPr>
  <p:slideViewPr>
    <p:cSldViewPr snapToGrid="0">
      <p:cViewPr varScale="1">
        <p:scale>
          <a:sx n="53" d="100"/>
          <a:sy n="53" d="100"/>
        </p:scale>
        <p:origin x="642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82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35843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EBAF9A24-A520-2D49-9C08-6218F9E9A78B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10</a:t>
            </a:fld>
            <a:endParaRPr lang="en-GB" altLang="en-US" sz="1100"/>
          </a:p>
        </p:txBody>
      </p:sp>
      <p:sp>
        <p:nvSpPr>
          <p:cNvPr id="35844" name="Text Box 1"/>
          <p:cNvSpPr txBox="1">
            <a:spLocks noChangeArrowheads="1"/>
          </p:cNvSpPr>
          <p:nvPr/>
        </p:nvSpPr>
        <p:spPr bwMode="auto">
          <a:xfrm>
            <a:off x="1463675" y="960438"/>
            <a:ext cx="4387850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500688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459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37891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51117064-77E9-CD4C-90DD-B79E6BF74B58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11</a:t>
            </a:fld>
            <a:endParaRPr lang="en-GB" altLang="en-US" sz="1100"/>
          </a:p>
        </p:txBody>
      </p:sp>
      <p:sp>
        <p:nvSpPr>
          <p:cNvPr id="37892" name="Text Box 1"/>
          <p:cNvSpPr txBox="1">
            <a:spLocks noChangeArrowheads="1"/>
          </p:cNvSpPr>
          <p:nvPr/>
        </p:nvSpPr>
        <p:spPr bwMode="auto">
          <a:xfrm>
            <a:off x="1463675" y="960438"/>
            <a:ext cx="4387850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500688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623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39939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8F99D8C1-2C64-2148-9545-EDE82A24E000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12</a:t>
            </a:fld>
            <a:endParaRPr lang="en-GB" altLang="en-US" sz="1100"/>
          </a:p>
        </p:txBody>
      </p:sp>
      <p:sp>
        <p:nvSpPr>
          <p:cNvPr id="39940" name="Text Box 1"/>
          <p:cNvSpPr txBox="1">
            <a:spLocks noChangeArrowheads="1"/>
          </p:cNvSpPr>
          <p:nvPr/>
        </p:nvSpPr>
        <p:spPr bwMode="auto">
          <a:xfrm>
            <a:off x="1463675" y="960438"/>
            <a:ext cx="4387850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500688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65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41987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A8B71108-4EF4-1948-A904-4DF8D5DB5526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13</a:t>
            </a:fld>
            <a:endParaRPr lang="en-GB" altLang="en-US" sz="1100"/>
          </a:p>
        </p:txBody>
      </p:sp>
      <p:sp>
        <p:nvSpPr>
          <p:cNvPr id="41988" name="Text Box 1"/>
          <p:cNvSpPr txBox="1">
            <a:spLocks noChangeArrowheads="1"/>
          </p:cNvSpPr>
          <p:nvPr/>
        </p:nvSpPr>
        <p:spPr bwMode="auto">
          <a:xfrm>
            <a:off x="1463675" y="960438"/>
            <a:ext cx="4387850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500688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91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44035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DAEDC0D5-9CFA-5E4B-B376-4A53D78F31F0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14</a:t>
            </a:fld>
            <a:endParaRPr lang="en-GB" altLang="en-US" sz="1100"/>
          </a:p>
        </p:txBody>
      </p:sp>
      <p:sp>
        <p:nvSpPr>
          <p:cNvPr id="44036" name="Text Box 1"/>
          <p:cNvSpPr txBox="1">
            <a:spLocks noChangeArrowheads="1"/>
          </p:cNvSpPr>
          <p:nvPr/>
        </p:nvSpPr>
        <p:spPr bwMode="auto">
          <a:xfrm>
            <a:off x="1463675" y="960438"/>
            <a:ext cx="4387850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500688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399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46083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3573C402-6E15-A04E-B12E-B31DE69B8068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15</a:t>
            </a:fld>
            <a:endParaRPr lang="en-GB" altLang="en-US" sz="1100"/>
          </a:p>
        </p:txBody>
      </p:sp>
      <p:sp>
        <p:nvSpPr>
          <p:cNvPr id="46084" name="Text Box 1"/>
          <p:cNvSpPr txBox="1">
            <a:spLocks noChangeArrowheads="1"/>
          </p:cNvSpPr>
          <p:nvPr/>
        </p:nvSpPr>
        <p:spPr bwMode="auto">
          <a:xfrm>
            <a:off x="1463675" y="960438"/>
            <a:ext cx="4387850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500688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496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48131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1C6B4026-7ECA-0649-BE20-C82D7B255D77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16</a:t>
            </a:fld>
            <a:endParaRPr lang="en-GB" altLang="en-US" sz="1100"/>
          </a:p>
        </p:txBody>
      </p:sp>
      <p:sp>
        <p:nvSpPr>
          <p:cNvPr id="48132" name="Text Box 1"/>
          <p:cNvSpPr txBox="1">
            <a:spLocks noChangeArrowheads="1"/>
          </p:cNvSpPr>
          <p:nvPr/>
        </p:nvSpPr>
        <p:spPr bwMode="auto">
          <a:xfrm>
            <a:off x="1463675" y="960438"/>
            <a:ext cx="4387850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500688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577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50179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7775FE3A-B1E1-1846-85A8-88D434BCC034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17</a:t>
            </a:fld>
            <a:endParaRPr lang="en-GB" altLang="en-US" sz="1100"/>
          </a:p>
        </p:txBody>
      </p:sp>
      <p:sp>
        <p:nvSpPr>
          <p:cNvPr id="50180" name="Text Box 1"/>
          <p:cNvSpPr txBox="1">
            <a:spLocks noChangeArrowheads="1"/>
          </p:cNvSpPr>
          <p:nvPr/>
        </p:nvSpPr>
        <p:spPr bwMode="auto">
          <a:xfrm>
            <a:off x="1463675" y="960438"/>
            <a:ext cx="4387850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500688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39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52227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715D28BF-63DC-6442-9D03-891E51902910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18</a:t>
            </a:fld>
            <a:endParaRPr lang="en-GB" altLang="en-US" sz="1100"/>
          </a:p>
        </p:txBody>
      </p:sp>
      <p:sp>
        <p:nvSpPr>
          <p:cNvPr id="52228" name="Text Box 1"/>
          <p:cNvSpPr txBox="1">
            <a:spLocks noChangeArrowheads="1"/>
          </p:cNvSpPr>
          <p:nvPr/>
        </p:nvSpPr>
        <p:spPr bwMode="auto">
          <a:xfrm>
            <a:off x="1463675" y="960438"/>
            <a:ext cx="4387850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500688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654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75175" cy="3432175"/>
          </a:xfrm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725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19459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540E172B-89B1-E944-B964-6E01E6FD4907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</a:t>
            </a:fld>
            <a:endParaRPr lang="en-GB" altLang="en-US" sz="1100"/>
          </a:p>
        </p:txBody>
      </p:sp>
      <p:sp>
        <p:nvSpPr>
          <p:cNvPr id="19460" name="Text Box 1"/>
          <p:cNvSpPr txBox="1">
            <a:spLocks noChangeArrowheads="1"/>
          </p:cNvSpPr>
          <p:nvPr/>
        </p:nvSpPr>
        <p:spPr bwMode="auto">
          <a:xfrm>
            <a:off x="1463675" y="960438"/>
            <a:ext cx="4387850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500688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17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75175" cy="3432175"/>
          </a:xfrm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618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75175" cy="3432175"/>
          </a:xfrm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3034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75175" cy="3432175"/>
          </a:xfrm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5190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62467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34FFB85-0E11-8841-BF56-8E3CC0DDB786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23</a:t>
            </a:fld>
            <a:endParaRPr lang="en-GB" altLang="en-US" sz="1100"/>
          </a:p>
        </p:txBody>
      </p:sp>
      <p:sp>
        <p:nvSpPr>
          <p:cNvPr id="62468" name="Text Box 1"/>
          <p:cNvSpPr txBox="1">
            <a:spLocks noChangeArrowheads="1"/>
          </p:cNvSpPr>
          <p:nvPr/>
        </p:nvSpPr>
        <p:spPr bwMode="auto">
          <a:xfrm>
            <a:off x="1463675" y="960438"/>
            <a:ext cx="4387850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500688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36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64515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EB1E261-79A2-7149-B48F-C611DF94616E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24</a:t>
            </a:fld>
            <a:endParaRPr lang="en-GB" altLang="en-US" sz="1100"/>
          </a:p>
        </p:txBody>
      </p:sp>
      <p:sp>
        <p:nvSpPr>
          <p:cNvPr id="64516" name="Text Box 1"/>
          <p:cNvSpPr txBox="1">
            <a:spLocks noChangeArrowheads="1"/>
          </p:cNvSpPr>
          <p:nvPr/>
        </p:nvSpPr>
        <p:spPr bwMode="auto">
          <a:xfrm>
            <a:off x="1463675" y="960438"/>
            <a:ext cx="4387850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500688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3778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66563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73CB1C42-E851-9B48-A7F7-6A5539CFBE2E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25</a:t>
            </a:fld>
            <a:endParaRPr lang="en-GB" altLang="en-US" sz="1100"/>
          </a:p>
        </p:txBody>
      </p:sp>
      <p:sp>
        <p:nvSpPr>
          <p:cNvPr id="66564" name="Text Box 1"/>
          <p:cNvSpPr txBox="1">
            <a:spLocks noChangeArrowheads="1"/>
          </p:cNvSpPr>
          <p:nvPr/>
        </p:nvSpPr>
        <p:spPr bwMode="auto">
          <a:xfrm>
            <a:off x="1463675" y="960438"/>
            <a:ext cx="4387850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500688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3520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68611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A86BFC29-BF77-5D48-95EE-A6A9AB8F0478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26</a:t>
            </a:fld>
            <a:endParaRPr lang="en-GB" altLang="en-US" sz="1100"/>
          </a:p>
        </p:txBody>
      </p:sp>
      <p:sp>
        <p:nvSpPr>
          <p:cNvPr id="68612" name="Text Box 1"/>
          <p:cNvSpPr txBox="1">
            <a:spLocks noChangeArrowheads="1"/>
          </p:cNvSpPr>
          <p:nvPr/>
        </p:nvSpPr>
        <p:spPr bwMode="auto">
          <a:xfrm>
            <a:off x="1463675" y="960438"/>
            <a:ext cx="4387850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500688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912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75175" cy="3432175"/>
          </a:xfrm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8926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75175" cy="3432175"/>
          </a:xfrm>
        </p:spPr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808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75175" cy="3432175"/>
          </a:xfrm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950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21507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7A5053F8-6BB2-CF4A-9041-2D1A78BD732F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</a:t>
            </a:fld>
            <a:endParaRPr lang="en-GB" altLang="en-US" sz="1100"/>
          </a:p>
        </p:txBody>
      </p:sp>
      <p:sp>
        <p:nvSpPr>
          <p:cNvPr id="21508" name="Text Box 1"/>
          <p:cNvSpPr txBox="1">
            <a:spLocks noChangeArrowheads="1"/>
          </p:cNvSpPr>
          <p:nvPr/>
        </p:nvSpPr>
        <p:spPr bwMode="auto">
          <a:xfrm>
            <a:off x="1463675" y="960438"/>
            <a:ext cx="4387850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500688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5393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75175" cy="3432175"/>
          </a:xfrm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7403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75175" cy="3432175"/>
          </a:xfrm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3126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80899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786CC270-698C-CD45-8DE0-232D4E9D2CAB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32</a:t>
            </a:fld>
            <a:endParaRPr lang="en-GB" altLang="en-US" sz="1100"/>
          </a:p>
        </p:txBody>
      </p:sp>
      <p:sp>
        <p:nvSpPr>
          <p:cNvPr id="80900" name="Text Box 1"/>
          <p:cNvSpPr txBox="1">
            <a:spLocks noChangeArrowheads="1"/>
          </p:cNvSpPr>
          <p:nvPr/>
        </p:nvSpPr>
        <p:spPr bwMode="auto">
          <a:xfrm>
            <a:off x="1463675" y="960438"/>
            <a:ext cx="4387850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80901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500688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4006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80899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786CC270-698C-CD45-8DE0-232D4E9D2CAB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35</a:t>
            </a:fld>
            <a:endParaRPr lang="en-GB" altLang="en-US" sz="1100"/>
          </a:p>
        </p:txBody>
      </p:sp>
      <p:sp>
        <p:nvSpPr>
          <p:cNvPr id="80900" name="Text Box 1"/>
          <p:cNvSpPr txBox="1">
            <a:spLocks noChangeArrowheads="1"/>
          </p:cNvSpPr>
          <p:nvPr/>
        </p:nvSpPr>
        <p:spPr bwMode="auto">
          <a:xfrm>
            <a:off x="1463675" y="960438"/>
            <a:ext cx="4387850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80901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500688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172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75175" cy="3432175"/>
          </a:xfrm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390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84995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644ABFB4-9CDB-644D-8E34-910972A69129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37</a:t>
            </a:fld>
            <a:endParaRPr lang="en-GB" altLang="en-US" sz="1100"/>
          </a:p>
        </p:txBody>
      </p:sp>
      <p:sp>
        <p:nvSpPr>
          <p:cNvPr id="84996" name="Text Box 1"/>
          <p:cNvSpPr txBox="1">
            <a:spLocks noChangeArrowheads="1"/>
          </p:cNvSpPr>
          <p:nvPr/>
        </p:nvSpPr>
        <p:spPr bwMode="auto">
          <a:xfrm>
            <a:off x="1463675" y="960438"/>
            <a:ext cx="4387850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84997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500688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942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75175" cy="3432175"/>
          </a:xfrm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477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75175" cy="3432175"/>
          </a:xfrm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9551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91139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5D6874D7-F997-FC49-841E-E65C891D3700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40</a:t>
            </a:fld>
            <a:endParaRPr lang="en-GB" altLang="en-US" sz="1100"/>
          </a:p>
        </p:txBody>
      </p:sp>
      <p:sp>
        <p:nvSpPr>
          <p:cNvPr id="91140" name="Text Box 1"/>
          <p:cNvSpPr txBox="1">
            <a:spLocks noChangeArrowheads="1"/>
          </p:cNvSpPr>
          <p:nvPr/>
        </p:nvSpPr>
        <p:spPr bwMode="auto">
          <a:xfrm>
            <a:off x="1463675" y="960438"/>
            <a:ext cx="4387850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91141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500688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7745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93187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13E1D933-2026-504E-BCEF-6BA487E5D77D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41</a:t>
            </a:fld>
            <a:endParaRPr lang="en-GB" altLang="en-US" sz="1100"/>
          </a:p>
        </p:txBody>
      </p:sp>
      <p:sp>
        <p:nvSpPr>
          <p:cNvPr id="93188" name="Text Box 1"/>
          <p:cNvSpPr txBox="1">
            <a:spLocks noChangeArrowheads="1"/>
          </p:cNvSpPr>
          <p:nvPr/>
        </p:nvSpPr>
        <p:spPr bwMode="auto">
          <a:xfrm>
            <a:off x="1463675" y="960438"/>
            <a:ext cx="4387850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93189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500688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138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23555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3B345BA9-8127-F946-BCEF-597A06AB84CE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4</a:t>
            </a:fld>
            <a:endParaRPr lang="en-GB" altLang="en-US" sz="1100"/>
          </a:p>
        </p:txBody>
      </p:sp>
      <p:sp>
        <p:nvSpPr>
          <p:cNvPr id="23556" name="Text Box 1"/>
          <p:cNvSpPr txBox="1">
            <a:spLocks noChangeArrowheads="1"/>
          </p:cNvSpPr>
          <p:nvPr/>
        </p:nvSpPr>
        <p:spPr bwMode="auto">
          <a:xfrm>
            <a:off x="1463675" y="960438"/>
            <a:ext cx="4387850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500688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205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25603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C2164EB2-5D33-264D-9D1D-8C6F2847295E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5</a:t>
            </a:fld>
            <a:endParaRPr lang="en-GB" altLang="en-US" sz="1100"/>
          </a:p>
        </p:txBody>
      </p:sp>
      <p:sp>
        <p:nvSpPr>
          <p:cNvPr id="25604" name="Text Box 1"/>
          <p:cNvSpPr txBox="1">
            <a:spLocks noChangeArrowheads="1"/>
          </p:cNvSpPr>
          <p:nvPr/>
        </p:nvSpPr>
        <p:spPr bwMode="auto">
          <a:xfrm>
            <a:off x="1463675" y="960438"/>
            <a:ext cx="4387850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500688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481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27651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D0D161F9-0C4C-6545-9412-84EC67E125E7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6</a:t>
            </a:fld>
            <a:endParaRPr lang="en-GB" altLang="en-US" sz="1100"/>
          </a:p>
        </p:txBody>
      </p:sp>
      <p:sp>
        <p:nvSpPr>
          <p:cNvPr id="27652" name="Text Box 1"/>
          <p:cNvSpPr txBox="1">
            <a:spLocks noChangeArrowheads="1"/>
          </p:cNvSpPr>
          <p:nvPr/>
        </p:nvSpPr>
        <p:spPr bwMode="auto">
          <a:xfrm>
            <a:off x="1463675" y="960438"/>
            <a:ext cx="4387850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500688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953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29699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1318DF31-2B34-F242-B486-D6AFE1925B9E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7</a:t>
            </a:fld>
            <a:endParaRPr lang="en-GB" altLang="en-US" sz="1100"/>
          </a:p>
        </p:txBody>
      </p:sp>
      <p:sp>
        <p:nvSpPr>
          <p:cNvPr id="29700" name="Text Box 1"/>
          <p:cNvSpPr txBox="1">
            <a:spLocks noChangeArrowheads="1"/>
          </p:cNvSpPr>
          <p:nvPr/>
        </p:nvSpPr>
        <p:spPr bwMode="auto">
          <a:xfrm>
            <a:off x="1463675" y="960438"/>
            <a:ext cx="4387850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500688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598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31747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81D5B73A-89D6-7E4A-9E04-902436F528F3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8</a:t>
            </a:fld>
            <a:endParaRPr lang="en-GB" altLang="en-US" sz="1100"/>
          </a:p>
        </p:txBody>
      </p:sp>
      <p:sp>
        <p:nvSpPr>
          <p:cNvPr id="31748" name="Text Box 1"/>
          <p:cNvSpPr txBox="1">
            <a:spLocks noChangeArrowheads="1"/>
          </p:cNvSpPr>
          <p:nvPr/>
        </p:nvSpPr>
        <p:spPr bwMode="auto">
          <a:xfrm>
            <a:off x="1463675" y="960438"/>
            <a:ext cx="4387850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500688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092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33795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6A1D931B-9DBD-264C-9D0E-5D9014AC50E7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9</a:t>
            </a:fld>
            <a:endParaRPr lang="en-GB" altLang="en-US" sz="1100"/>
          </a:p>
        </p:txBody>
      </p:sp>
      <p:sp>
        <p:nvSpPr>
          <p:cNvPr id="33796" name="Text Box 1"/>
          <p:cNvSpPr txBox="1">
            <a:spLocks noChangeArrowheads="1"/>
          </p:cNvSpPr>
          <p:nvPr/>
        </p:nvSpPr>
        <p:spPr bwMode="auto">
          <a:xfrm>
            <a:off x="1463675" y="960438"/>
            <a:ext cx="4387850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500688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613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olatile_variable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ing.llnl.gov/tutorials/pthreads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linux.com/TUTORIALS/LinuxTutorialPosixThreads.html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Threads</a:t>
            </a:r>
            <a:endParaRPr lang="en-US" sz="2000" b="0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85800" y="6400800"/>
            <a:ext cx="7678738" cy="3810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Some of the slides are adapted from</a:t>
            </a:r>
            <a:r>
              <a:rPr lang="en-US" b="1" dirty="0"/>
              <a:t> </a:t>
            </a:r>
            <a:r>
              <a:rPr lang="en-US" b="1" dirty="0" smtClean="0"/>
              <a:t>Matt Welsh’s.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68377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Thread Control Block (TCB)</a:t>
            </a:r>
            <a:r>
              <a:rPr lang="ar-SA" altLang="en-US">
                <a:ea typeface="ＭＳ Ｐゴシック" charset="-128"/>
              </a:rPr>
              <a:t>‏</a:t>
            </a:r>
            <a:endParaRPr lang="en-GB" altLang="en-US">
              <a:ea typeface="ＭＳ Ｐゴシック" charset="-128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3000"/>
              </a:lnSpc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>
                <a:ea typeface="ＭＳ Ｐゴシック" charset="-128"/>
              </a:rPr>
              <a:t>TCB's are smaller and cheaper than processes</a:t>
            </a:r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/>
              <a:t>Linux TCB (thread_struct) has 24 fields</a:t>
            </a:r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/>
              <a:t>Linux PCB (task_struct) has 106 fields</a:t>
            </a: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2064961" y="3095131"/>
            <a:ext cx="4491360" cy="3693600"/>
            <a:chOff x="1434" y="1869"/>
            <a:chExt cx="3119" cy="2565"/>
          </a:xfrm>
        </p:grpSpPr>
        <p:grpSp>
          <p:nvGrpSpPr>
            <p:cNvPr id="34820" name="Group 4"/>
            <p:cNvGrpSpPr>
              <a:grpSpLocks/>
            </p:cNvGrpSpPr>
            <p:nvPr/>
          </p:nvGrpSpPr>
          <p:grpSpPr bwMode="auto">
            <a:xfrm>
              <a:off x="1837" y="2138"/>
              <a:ext cx="1117" cy="957"/>
              <a:chOff x="1837" y="2138"/>
              <a:chExt cx="1117" cy="957"/>
            </a:xfrm>
          </p:grpSpPr>
          <p:sp>
            <p:nvSpPr>
              <p:cNvPr id="34844" name="AutoShape 5"/>
              <p:cNvSpPr>
                <a:spLocks noChangeArrowheads="1"/>
              </p:cNvSpPr>
              <p:nvPr/>
            </p:nvSpPr>
            <p:spPr bwMode="auto">
              <a:xfrm>
                <a:off x="1837" y="2138"/>
                <a:ext cx="1118" cy="958"/>
              </a:xfrm>
              <a:prstGeom prst="roundRect">
                <a:avLst>
                  <a:gd name="adj" fmla="val 102"/>
                </a:avLst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  <a:cs typeface="MS Gothic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9pPr>
              </a:lstStyle>
              <a:p>
                <a:pPr eaLnBrk="1">
                  <a:lnSpc>
                    <a:spcPct val="9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lang="tr-TR" altLang="en-US" sz="2177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34845" name="Group 6"/>
              <p:cNvGrpSpPr>
                <a:grpSpLocks/>
              </p:cNvGrpSpPr>
              <p:nvPr/>
            </p:nvGrpSpPr>
            <p:grpSpPr bwMode="auto">
              <a:xfrm>
                <a:off x="1947" y="2536"/>
                <a:ext cx="898" cy="470"/>
                <a:chOff x="1947" y="2536"/>
                <a:chExt cx="898" cy="470"/>
              </a:xfrm>
            </p:grpSpPr>
            <p:sp>
              <p:nvSpPr>
                <p:cNvPr id="34847" name="AutoShape 7"/>
                <p:cNvSpPr>
                  <a:spLocks noChangeArrowheads="1"/>
                </p:cNvSpPr>
                <p:nvPr/>
              </p:nvSpPr>
              <p:spPr bwMode="auto">
                <a:xfrm>
                  <a:off x="1947" y="2536"/>
                  <a:ext cx="899" cy="195"/>
                </a:xfrm>
                <a:prstGeom prst="roundRect">
                  <a:avLst>
                    <a:gd name="adj" fmla="val 514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  <a:cs typeface="MS Gothic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9pPr>
                </a:lstStyle>
                <a:p>
                  <a:pPr algn="ctr" eaLnBrk="1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>
                      <a:latin typeface="Calibri" charset="0"/>
                      <a:ea typeface="Calibri" charset="0"/>
                      <a:cs typeface="Calibri" charset="0"/>
                    </a:rPr>
                    <a:t>PC</a:t>
                  </a:r>
                </a:p>
              </p:txBody>
            </p:sp>
            <p:sp>
              <p:nvSpPr>
                <p:cNvPr id="34848" name="AutoShape 8"/>
                <p:cNvSpPr>
                  <a:spLocks noChangeArrowheads="1"/>
                </p:cNvSpPr>
                <p:nvPr/>
              </p:nvSpPr>
              <p:spPr bwMode="auto">
                <a:xfrm>
                  <a:off x="1947" y="2812"/>
                  <a:ext cx="899" cy="195"/>
                </a:xfrm>
                <a:prstGeom prst="roundRect">
                  <a:avLst>
                    <a:gd name="adj" fmla="val 514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  <a:cs typeface="MS Gothic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9pPr>
                </a:lstStyle>
                <a:p>
                  <a:pPr algn="ctr" eaLnBrk="1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>
                      <a:latin typeface="Calibri" charset="0"/>
                      <a:ea typeface="Calibri" charset="0"/>
                      <a:cs typeface="Calibri" charset="0"/>
                    </a:rPr>
                    <a:t>Registers</a:t>
                  </a:r>
                </a:p>
              </p:txBody>
            </p:sp>
          </p:grpSp>
          <p:sp>
            <p:nvSpPr>
              <p:cNvPr id="34846" name="Text Box 9"/>
              <p:cNvSpPr txBox="1">
                <a:spLocks noChangeArrowheads="1"/>
              </p:cNvSpPr>
              <p:nvPr/>
            </p:nvSpPr>
            <p:spPr bwMode="auto">
              <a:xfrm>
                <a:off x="1908" y="2167"/>
                <a:ext cx="993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  <a:cs typeface="MS Gothic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Thread ID 4</a:t>
                </a:r>
              </a:p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State: Ready</a:t>
                </a:r>
              </a:p>
            </p:txBody>
          </p:sp>
        </p:grpSp>
        <p:grpSp>
          <p:nvGrpSpPr>
            <p:cNvPr id="34821" name="Group 10"/>
            <p:cNvGrpSpPr>
              <a:grpSpLocks/>
            </p:cNvGrpSpPr>
            <p:nvPr/>
          </p:nvGrpSpPr>
          <p:grpSpPr bwMode="auto">
            <a:xfrm>
              <a:off x="3334" y="2138"/>
              <a:ext cx="1117" cy="2108"/>
              <a:chOff x="3334" y="2138"/>
              <a:chExt cx="1117" cy="2108"/>
            </a:xfrm>
          </p:grpSpPr>
          <p:sp>
            <p:nvSpPr>
              <p:cNvPr id="34835" name="AutoShape 11"/>
              <p:cNvSpPr>
                <a:spLocks noChangeArrowheads="1"/>
              </p:cNvSpPr>
              <p:nvPr/>
            </p:nvSpPr>
            <p:spPr bwMode="auto">
              <a:xfrm>
                <a:off x="3334" y="2138"/>
                <a:ext cx="1118" cy="2109"/>
              </a:xfrm>
              <a:prstGeom prst="roundRect">
                <a:avLst>
                  <a:gd name="adj" fmla="val 88"/>
                </a:avLst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  <a:cs typeface="MS Gothic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9pPr>
              </a:lstStyle>
              <a:p>
                <a:pPr eaLnBrk="1">
                  <a:lnSpc>
                    <a:spcPct val="9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lang="tr-TR" altLang="en-US" sz="2177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34836" name="Group 12"/>
              <p:cNvGrpSpPr>
                <a:grpSpLocks/>
              </p:cNvGrpSpPr>
              <p:nvPr/>
            </p:nvGrpSpPr>
            <p:grpSpPr bwMode="auto">
              <a:xfrm>
                <a:off x="3444" y="3878"/>
                <a:ext cx="897" cy="243"/>
                <a:chOff x="3444" y="3878"/>
                <a:chExt cx="897" cy="243"/>
              </a:xfrm>
            </p:grpSpPr>
            <p:sp>
              <p:nvSpPr>
                <p:cNvPr id="34843" name="AutoShape 13"/>
                <p:cNvSpPr>
                  <a:spLocks noChangeArrowheads="1"/>
                </p:cNvSpPr>
                <p:nvPr/>
              </p:nvSpPr>
              <p:spPr bwMode="auto">
                <a:xfrm>
                  <a:off x="3444" y="3878"/>
                  <a:ext cx="898" cy="244"/>
                </a:xfrm>
                <a:prstGeom prst="roundRect">
                  <a:avLst>
                    <a:gd name="adj" fmla="val 407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  <a:cs typeface="MS Gothic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9pPr>
                </a:lstStyle>
                <a:p>
                  <a:pPr algn="ctr" eaLnBrk="1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>
                      <a:latin typeface="Calibri" charset="0"/>
                      <a:ea typeface="Calibri" charset="0"/>
                      <a:cs typeface="Calibri" charset="0"/>
                    </a:rPr>
                    <a:t>Net sockets</a:t>
                  </a:r>
                </a:p>
              </p:txBody>
            </p:sp>
          </p:grpSp>
          <p:grpSp>
            <p:nvGrpSpPr>
              <p:cNvPr id="34837" name="Group 14"/>
              <p:cNvGrpSpPr>
                <a:grpSpLocks/>
              </p:cNvGrpSpPr>
              <p:nvPr/>
            </p:nvGrpSpPr>
            <p:grpSpPr bwMode="auto">
              <a:xfrm>
                <a:off x="3444" y="2449"/>
                <a:ext cx="898" cy="590"/>
                <a:chOff x="3444" y="2449"/>
                <a:chExt cx="898" cy="590"/>
              </a:xfrm>
            </p:grpSpPr>
            <p:sp>
              <p:nvSpPr>
                <p:cNvPr id="34841" name="AutoShape 15"/>
                <p:cNvSpPr>
                  <a:spLocks noChangeArrowheads="1"/>
                </p:cNvSpPr>
                <p:nvPr/>
              </p:nvSpPr>
              <p:spPr bwMode="auto">
                <a:xfrm>
                  <a:off x="3444" y="2449"/>
                  <a:ext cx="899" cy="244"/>
                </a:xfrm>
                <a:prstGeom prst="roundRect">
                  <a:avLst>
                    <a:gd name="adj" fmla="val 407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  <a:cs typeface="MS Gothic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9pPr>
                </a:lstStyle>
                <a:p>
                  <a:pPr algn="ctr" eaLnBrk="1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>
                      <a:latin typeface="Calibri" charset="0"/>
                      <a:ea typeface="Calibri" charset="0"/>
                      <a:cs typeface="Calibri" charset="0"/>
                    </a:rPr>
                    <a:t>User ID</a:t>
                  </a:r>
                </a:p>
              </p:txBody>
            </p:sp>
            <p:sp>
              <p:nvSpPr>
                <p:cNvPr id="34842" name="AutoShape 16"/>
                <p:cNvSpPr>
                  <a:spLocks noChangeArrowheads="1"/>
                </p:cNvSpPr>
                <p:nvPr/>
              </p:nvSpPr>
              <p:spPr bwMode="auto">
                <a:xfrm>
                  <a:off x="3444" y="2796"/>
                  <a:ext cx="899" cy="244"/>
                </a:xfrm>
                <a:prstGeom prst="roundRect">
                  <a:avLst>
                    <a:gd name="adj" fmla="val 407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  <a:cs typeface="MS Gothic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9pPr>
                </a:lstStyle>
                <a:p>
                  <a:pPr algn="ctr" eaLnBrk="1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>
                      <a:latin typeface="Calibri" charset="0"/>
                      <a:ea typeface="Calibri" charset="0"/>
                      <a:cs typeface="Calibri" charset="0"/>
                    </a:rPr>
                    <a:t>Group ID</a:t>
                  </a:r>
                </a:p>
              </p:txBody>
            </p:sp>
          </p:grpSp>
          <p:grpSp>
            <p:nvGrpSpPr>
              <p:cNvPr id="34838" name="Group 17"/>
              <p:cNvGrpSpPr>
                <a:grpSpLocks/>
              </p:cNvGrpSpPr>
              <p:nvPr/>
            </p:nvGrpSpPr>
            <p:grpSpPr bwMode="auto">
              <a:xfrm>
                <a:off x="3444" y="3158"/>
                <a:ext cx="898" cy="590"/>
                <a:chOff x="3444" y="3158"/>
                <a:chExt cx="898" cy="590"/>
              </a:xfrm>
            </p:grpSpPr>
            <p:sp>
              <p:nvSpPr>
                <p:cNvPr id="34839" name="AutoShape 18"/>
                <p:cNvSpPr>
                  <a:spLocks noChangeArrowheads="1"/>
                </p:cNvSpPr>
                <p:nvPr/>
              </p:nvSpPr>
              <p:spPr bwMode="auto">
                <a:xfrm>
                  <a:off x="3444" y="3158"/>
                  <a:ext cx="899" cy="244"/>
                </a:xfrm>
                <a:prstGeom prst="roundRect">
                  <a:avLst>
                    <a:gd name="adj" fmla="val 407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  <a:cs typeface="MS Gothic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9pPr>
                </a:lstStyle>
                <a:p>
                  <a:pPr algn="ctr" eaLnBrk="1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>
                      <a:latin typeface="Calibri" charset="0"/>
                      <a:ea typeface="Calibri" charset="0"/>
                      <a:cs typeface="Calibri" charset="0"/>
                    </a:rPr>
                    <a:t>Addr space</a:t>
                  </a:r>
                </a:p>
              </p:txBody>
            </p:sp>
            <p:sp>
              <p:nvSpPr>
                <p:cNvPr id="34840" name="AutoShape 19"/>
                <p:cNvSpPr>
                  <a:spLocks noChangeArrowheads="1"/>
                </p:cNvSpPr>
                <p:nvPr/>
              </p:nvSpPr>
              <p:spPr bwMode="auto">
                <a:xfrm>
                  <a:off x="3444" y="3505"/>
                  <a:ext cx="899" cy="244"/>
                </a:xfrm>
                <a:prstGeom prst="roundRect">
                  <a:avLst>
                    <a:gd name="adj" fmla="val 407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  <a:cs typeface="MS Gothic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9pPr>
                </a:lstStyle>
                <a:p>
                  <a:pPr algn="ctr" eaLnBrk="1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>
                      <a:latin typeface="Calibri" charset="0"/>
                      <a:ea typeface="Calibri" charset="0"/>
                      <a:cs typeface="Calibri" charset="0"/>
                    </a:rPr>
                    <a:t>Open files</a:t>
                  </a:r>
                </a:p>
              </p:txBody>
            </p:sp>
          </p:grpSp>
        </p:grpSp>
        <p:cxnSp>
          <p:nvCxnSpPr>
            <p:cNvPr id="34822" name="AutoShape 20"/>
            <p:cNvCxnSpPr>
              <a:cxnSpLocks noChangeShapeType="1"/>
            </p:cNvCxnSpPr>
            <p:nvPr/>
          </p:nvCxnSpPr>
          <p:spPr bwMode="auto">
            <a:xfrm flipV="1">
              <a:off x="2955" y="2569"/>
              <a:ext cx="365" cy="48"/>
            </a:xfrm>
            <a:prstGeom prst="straightConnector1">
              <a:avLst/>
            </a:prstGeom>
            <a:noFill/>
            <a:ln w="9360">
              <a:solidFill>
                <a:srgbClr val="6B4794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23" name="Text Box 21"/>
            <p:cNvSpPr txBox="1">
              <a:spLocks noChangeArrowheads="1"/>
            </p:cNvSpPr>
            <p:nvPr/>
          </p:nvSpPr>
          <p:spPr bwMode="auto">
            <a:xfrm>
              <a:off x="2504" y="4206"/>
              <a:ext cx="205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4824" name="Text Box 22"/>
            <p:cNvSpPr txBox="1">
              <a:spLocks noChangeArrowheads="1"/>
            </p:cNvSpPr>
            <p:nvPr/>
          </p:nvSpPr>
          <p:spPr bwMode="auto">
            <a:xfrm>
              <a:off x="3388" y="2208"/>
              <a:ext cx="99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>
                  <a:latin typeface="Calibri" charset="0"/>
                  <a:ea typeface="Calibri" charset="0"/>
                  <a:cs typeface="Calibri" charset="0"/>
                </a:rPr>
                <a:t>PID 27682</a:t>
              </a:r>
            </a:p>
          </p:txBody>
        </p:sp>
        <p:grpSp>
          <p:nvGrpSpPr>
            <p:cNvPr id="34825" name="Group 23"/>
            <p:cNvGrpSpPr>
              <a:grpSpLocks/>
            </p:cNvGrpSpPr>
            <p:nvPr/>
          </p:nvGrpSpPr>
          <p:grpSpPr bwMode="auto">
            <a:xfrm>
              <a:off x="1838" y="3327"/>
              <a:ext cx="1117" cy="957"/>
              <a:chOff x="1838" y="3327"/>
              <a:chExt cx="1117" cy="957"/>
            </a:xfrm>
          </p:grpSpPr>
          <p:sp>
            <p:nvSpPr>
              <p:cNvPr id="34830" name="AutoShape 24"/>
              <p:cNvSpPr>
                <a:spLocks noChangeArrowheads="1"/>
              </p:cNvSpPr>
              <p:nvPr/>
            </p:nvSpPr>
            <p:spPr bwMode="auto">
              <a:xfrm>
                <a:off x="1838" y="3327"/>
                <a:ext cx="1118" cy="958"/>
              </a:xfrm>
              <a:prstGeom prst="roundRect">
                <a:avLst>
                  <a:gd name="adj" fmla="val 102"/>
                </a:avLst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  <a:cs typeface="MS Gothic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9pPr>
              </a:lstStyle>
              <a:p>
                <a:pPr eaLnBrk="1">
                  <a:lnSpc>
                    <a:spcPct val="9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lang="tr-TR" altLang="en-US" sz="2177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34831" name="Group 25"/>
              <p:cNvGrpSpPr>
                <a:grpSpLocks/>
              </p:cNvGrpSpPr>
              <p:nvPr/>
            </p:nvGrpSpPr>
            <p:grpSpPr bwMode="auto">
              <a:xfrm>
                <a:off x="1947" y="3725"/>
                <a:ext cx="898" cy="469"/>
                <a:chOff x="1947" y="3725"/>
                <a:chExt cx="898" cy="469"/>
              </a:xfrm>
            </p:grpSpPr>
            <p:sp>
              <p:nvSpPr>
                <p:cNvPr id="34833" name="AutoShape 26"/>
                <p:cNvSpPr>
                  <a:spLocks noChangeArrowheads="1"/>
                </p:cNvSpPr>
                <p:nvPr/>
              </p:nvSpPr>
              <p:spPr bwMode="auto">
                <a:xfrm>
                  <a:off x="1947" y="3725"/>
                  <a:ext cx="899" cy="195"/>
                </a:xfrm>
                <a:prstGeom prst="roundRect">
                  <a:avLst>
                    <a:gd name="adj" fmla="val 514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  <a:cs typeface="MS Gothic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9pPr>
                </a:lstStyle>
                <a:p>
                  <a:pPr algn="ctr" eaLnBrk="1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>
                      <a:latin typeface="Calibri" charset="0"/>
                      <a:ea typeface="Calibri" charset="0"/>
                      <a:cs typeface="Calibri" charset="0"/>
                    </a:rPr>
                    <a:t>PC</a:t>
                  </a:r>
                </a:p>
              </p:txBody>
            </p:sp>
            <p:sp>
              <p:nvSpPr>
                <p:cNvPr id="34834" name="AutoShape 27"/>
                <p:cNvSpPr>
                  <a:spLocks noChangeArrowheads="1"/>
                </p:cNvSpPr>
                <p:nvPr/>
              </p:nvSpPr>
              <p:spPr bwMode="auto">
                <a:xfrm>
                  <a:off x="1947" y="4001"/>
                  <a:ext cx="899" cy="194"/>
                </a:xfrm>
                <a:prstGeom prst="roundRect">
                  <a:avLst>
                    <a:gd name="adj" fmla="val 514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  <a:cs typeface="MS Gothic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9pPr>
                </a:lstStyle>
                <a:p>
                  <a:pPr algn="ctr" eaLnBrk="1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>
                      <a:latin typeface="Calibri" charset="0"/>
                      <a:ea typeface="Calibri" charset="0"/>
                      <a:cs typeface="Calibri" charset="0"/>
                    </a:rPr>
                    <a:t>Registers</a:t>
                  </a:r>
                </a:p>
              </p:txBody>
            </p:sp>
          </p:grpSp>
          <p:sp>
            <p:nvSpPr>
              <p:cNvPr id="34832" name="Text Box 28"/>
              <p:cNvSpPr txBox="1">
                <a:spLocks noChangeArrowheads="1"/>
              </p:cNvSpPr>
              <p:nvPr/>
            </p:nvSpPr>
            <p:spPr bwMode="auto">
              <a:xfrm>
                <a:off x="1908" y="3356"/>
                <a:ext cx="993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  <a:cs typeface="MS Gothic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Thread ID 5</a:t>
                </a:r>
              </a:p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State: Ready</a:t>
                </a:r>
              </a:p>
            </p:txBody>
          </p:sp>
        </p:grpSp>
        <p:cxnSp>
          <p:nvCxnSpPr>
            <p:cNvPr id="34826" name="AutoShape 29"/>
            <p:cNvCxnSpPr>
              <a:cxnSpLocks noChangeShapeType="1"/>
            </p:cNvCxnSpPr>
            <p:nvPr/>
          </p:nvCxnSpPr>
          <p:spPr bwMode="auto">
            <a:xfrm flipV="1">
              <a:off x="2957" y="3648"/>
              <a:ext cx="364" cy="47"/>
            </a:xfrm>
            <a:prstGeom prst="straightConnector1">
              <a:avLst/>
            </a:prstGeom>
            <a:noFill/>
            <a:ln w="9360">
              <a:solidFill>
                <a:srgbClr val="6B4794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27" name="Text Box 30"/>
            <p:cNvSpPr txBox="1">
              <a:spLocks noChangeArrowheads="1"/>
            </p:cNvSpPr>
            <p:nvPr/>
          </p:nvSpPr>
          <p:spPr bwMode="auto">
            <a:xfrm>
              <a:off x="1434" y="2179"/>
              <a:ext cx="327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solidFill>
                    <a:srgbClr val="993333"/>
                  </a:solidFill>
                  <a:latin typeface="Calibri" charset="0"/>
                  <a:ea typeface="Calibri" charset="0"/>
                  <a:cs typeface="Calibri" charset="0"/>
                </a:rPr>
                <a:t>TCB</a:t>
              </a:r>
            </a:p>
          </p:txBody>
        </p:sp>
        <p:sp>
          <p:nvSpPr>
            <p:cNvPr id="34828" name="Text Box 31"/>
            <p:cNvSpPr txBox="1">
              <a:spLocks noChangeArrowheads="1"/>
            </p:cNvSpPr>
            <p:nvPr/>
          </p:nvSpPr>
          <p:spPr bwMode="auto">
            <a:xfrm>
              <a:off x="1434" y="3378"/>
              <a:ext cx="327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solidFill>
                    <a:srgbClr val="993333"/>
                  </a:solidFill>
                  <a:latin typeface="Calibri" charset="0"/>
                  <a:ea typeface="Calibri" charset="0"/>
                  <a:cs typeface="Calibri" charset="0"/>
                </a:rPr>
                <a:t>TCB</a:t>
              </a:r>
            </a:p>
          </p:txBody>
        </p:sp>
        <p:sp>
          <p:nvSpPr>
            <p:cNvPr id="34829" name="Text Box 32"/>
            <p:cNvSpPr txBox="1">
              <a:spLocks noChangeArrowheads="1"/>
            </p:cNvSpPr>
            <p:nvPr/>
          </p:nvSpPr>
          <p:spPr bwMode="auto">
            <a:xfrm>
              <a:off x="3374" y="1869"/>
              <a:ext cx="327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solidFill>
                    <a:srgbClr val="993333"/>
                  </a:solidFill>
                  <a:latin typeface="Calibri" charset="0"/>
                  <a:ea typeface="Calibri" charset="0"/>
                  <a:cs typeface="Calibri" charset="0"/>
                </a:rPr>
                <a:t>PCB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4067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Context Switching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3000"/>
              </a:lnSpc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TCB is now the unit of a context switch</a:t>
            </a:r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Ready queue, wait queues, etc. now contain pointers to TCB's</a:t>
            </a:r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Context switch causes CPU state to be copied to/from the TCB</a:t>
            </a:r>
          </a:p>
          <a:p>
            <a:pPr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 smtClean="0">
              <a:ea typeface="ＭＳ Ｐゴシック" charset="-128"/>
            </a:endParaRPr>
          </a:p>
          <a:p>
            <a:pPr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>
              <a:lnSpc>
                <a:spcPct val="90000"/>
              </a:lnSpc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Context switch between two threads in the </a:t>
            </a:r>
            <a:r>
              <a:rPr lang="en-GB" altLang="en-US" i="1" dirty="0">
                <a:solidFill>
                  <a:srgbClr val="2323DC"/>
                </a:solidFill>
                <a:ea typeface="ＭＳ Ｐゴシック" charset="-128"/>
              </a:rPr>
              <a:t>same</a:t>
            </a:r>
            <a:r>
              <a:rPr lang="en-GB" altLang="en-US" dirty="0">
                <a:ea typeface="ＭＳ Ｐゴシック" charset="-128"/>
              </a:rPr>
              <a:t> process:</a:t>
            </a:r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No need to change address space</a:t>
            </a:r>
          </a:p>
          <a:p>
            <a:pPr>
              <a:lnSpc>
                <a:spcPct val="90000"/>
              </a:lnSpc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Context switch between two threads in </a:t>
            </a:r>
            <a:r>
              <a:rPr lang="en-GB" altLang="en-US" i="1" dirty="0">
                <a:solidFill>
                  <a:srgbClr val="2323DC"/>
                </a:solidFill>
                <a:ea typeface="ＭＳ Ｐゴシック" charset="-128"/>
              </a:rPr>
              <a:t>different</a:t>
            </a:r>
            <a:r>
              <a:rPr lang="en-GB" altLang="en-US" dirty="0">
                <a:ea typeface="ＭＳ Ｐゴシック" charset="-128"/>
              </a:rPr>
              <a:t> processes:</a:t>
            </a:r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Must change address space, sometimes invalidating cache</a:t>
            </a:r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This will become relevant when we talk about virtual memory.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29760" y="2529253"/>
            <a:ext cx="5855041" cy="1380960"/>
            <a:chOff x="1229760" y="2045161"/>
            <a:chExt cx="5855041" cy="1380960"/>
          </a:xfrm>
        </p:grpSpPr>
        <p:grpSp>
          <p:nvGrpSpPr>
            <p:cNvPr id="36867" name="Group 3"/>
            <p:cNvGrpSpPr>
              <a:grpSpLocks/>
            </p:cNvGrpSpPr>
            <p:nvPr/>
          </p:nvGrpSpPr>
          <p:grpSpPr bwMode="auto">
            <a:xfrm>
              <a:off x="3320641" y="2045161"/>
              <a:ext cx="1608480" cy="1379520"/>
              <a:chOff x="2306" y="1420"/>
              <a:chExt cx="1117" cy="958"/>
            </a:xfrm>
          </p:grpSpPr>
          <p:sp>
            <p:nvSpPr>
              <p:cNvPr id="36877" name="AutoShape 4"/>
              <p:cNvSpPr>
                <a:spLocks noChangeArrowheads="1"/>
              </p:cNvSpPr>
              <p:nvPr/>
            </p:nvSpPr>
            <p:spPr bwMode="auto">
              <a:xfrm>
                <a:off x="2306" y="1420"/>
                <a:ext cx="1118" cy="959"/>
              </a:xfrm>
              <a:prstGeom prst="roundRect">
                <a:avLst>
                  <a:gd name="adj" fmla="val 102"/>
                </a:avLst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  <a:cs typeface="MS Gothic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9pPr>
              </a:lstStyle>
              <a:p>
                <a:pPr eaLnBrk="1">
                  <a:lnSpc>
                    <a:spcPct val="9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lang="tr-TR" altLang="en-US" sz="2177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36878" name="Group 5"/>
              <p:cNvGrpSpPr>
                <a:grpSpLocks/>
              </p:cNvGrpSpPr>
              <p:nvPr/>
            </p:nvGrpSpPr>
            <p:grpSpPr bwMode="auto">
              <a:xfrm>
                <a:off x="2415" y="1820"/>
                <a:ext cx="898" cy="470"/>
                <a:chOff x="2415" y="1820"/>
                <a:chExt cx="898" cy="470"/>
              </a:xfrm>
            </p:grpSpPr>
            <p:sp>
              <p:nvSpPr>
                <p:cNvPr id="36880" name="AutoShape 6"/>
                <p:cNvSpPr>
                  <a:spLocks noChangeArrowheads="1"/>
                </p:cNvSpPr>
                <p:nvPr/>
              </p:nvSpPr>
              <p:spPr bwMode="auto">
                <a:xfrm>
                  <a:off x="2415" y="1820"/>
                  <a:ext cx="899" cy="195"/>
                </a:xfrm>
                <a:prstGeom prst="roundRect">
                  <a:avLst>
                    <a:gd name="adj" fmla="val 514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  <a:cs typeface="MS Gothic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9pPr>
                </a:lstStyle>
                <a:p>
                  <a:pPr algn="ctr" eaLnBrk="1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>
                      <a:latin typeface="Calibri" charset="0"/>
                      <a:ea typeface="Calibri" charset="0"/>
                      <a:cs typeface="Calibri" charset="0"/>
                    </a:rPr>
                    <a:t>PC</a:t>
                  </a:r>
                </a:p>
              </p:txBody>
            </p:sp>
            <p:sp>
              <p:nvSpPr>
                <p:cNvPr id="36881" name="AutoShape 7"/>
                <p:cNvSpPr>
                  <a:spLocks noChangeArrowheads="1"/>
                </p:cNvSpPr>
                <p:nvPr/>
              </p:nvSpPr>
              <p:spPr bwMode="auto">
                <a:xfrm>
                  <a:off x="2415" y="2096"/>
                  <a:ext cx="899" cy="195"/>
                </a:xfrm>
                <a:prstGeom prst="roundRect">
                  <a:avLst>
                    <a:gd name="adj" fmla="val 514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  <a:cs typeface="MS Gothic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9pPr>
                </a:lstStyle>
                <a:p>
                  <a:pPr algn="ctr" eaLnBrk="1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>
                      <a:latin typeface="Calibri" charset="0"/>
                      <a:ea typeface="Calibri" charset="0"/>
                      <a:cs typeface="Calibri" charset="0"/>
                    </a:rPr>
                    <a:t>Registers</a:t>
                  </a:r>
                </a:p>
              </p:txBody>
            </p:sp>
          </p:grpSp>
          <p:sp>
            <p:nvSpPr>
              <p:cNvPr id="36879" name="Text Box 8"/>
              <p:cNvSpPr txBox="1">
                <a:spLocks noChangeArrowheads="1"/>
              </p:cNvSpPr>
              <p:nvPr/>
            </p:nvSpPr>
            <p:spPr bwMode="auto">
              <a:xfrm>
                <a:off x="2376" y="1450"/>
                <a:ext cx="993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  <a:cs typeface="MS Gothic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PID 4277, T0</a:t>
                </a:r>
              </a:p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State: Ready</a:t>
                </a:r>
              </a:p>
            </p:txBody>
          </p:sp>
        </p:grpSp>
        <p:grpSp>
          <p:nvGrpSpPr>
            <p:cNvPr id="36868" name="Group 9"/>
            <p:cNvGrpSpPr>
              <a:grpSpLocks/>
            </p:cNvGrpSpPr>
            <p:nvPr/>
          </p:nvGrpSpPr>
          <p:grpSpPr bwMode="auto">
            <a:xfrm>
              <a:off x="5476321" y="2046601"/>
              <a:ext cx="1608480" cy="1379520"/>
              <a:chOff x="3803" y="1421"/>
              <a:chExt cx="1117" cy="958"/>
            </a:xfrm>
          </p:grpSpPr>
          <p:sp>
            <p:nvSpPr>
              <p:cNvPr id="36872" name="AutoShape 10"/>
              <p:cNvSpPr>
                <a:spLocks noChangeArrowheads="1"/>
              </p:cNvSpPr>
              <p:nvPr/>
            </p:nvSpPr>
            <p:spPr bwMode="auto">
              <a:xfrm>
                <a:off x="3803" y="1421"/>
                <a:ext cx="1118" cy="959"/>
              </a:xfrm>
              <a:prstGeom prst="roundRect">
                <a:avLst>
                  <a:gd name="adj" fmla="val 102"/>
                </a:avLst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  <a:cs typeface="MS Gothic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9pPr>
              </a:lstStyle>
              <a:p>
                <a:pPr eaLnBrk="1">
                  <a:lnSpc>
                    <a:spcPct val="9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lang="tr-TR" altLang="en-US" sz="2177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36873" name="Group 11"/>
              <p:cNvGrpSpPr>
                <a:grpSpLocks/>
              </p:cNvGrpSpPr>
              <p:nvPr/>
            </p:nvGrpSpPr>
            <p:grpSpPr bwMode="auto">
              <a:xfrm>
                <a:off x="3912" y="1819"/>
                <a:ext cx="898" cy="471"/>
                <a:chOff x="3912" y="1819"/>
                <a:chExt cx="898" cy="471"/>
              </a:xfrm>
            </p:grpSpPr>
            <p:sp>
              <p:nvSpPr>
                <p:cNvPr id="36875" name="AutoShape 12"/>
                <p:cNvSpPr>
                  <a:spLocks noChangeArrowheads="1"/>
                </p:cNvSpPr>
                <p:nvPr/>
              </p:nvSpPr>
              <p:spPr bwMode="auto">
                <a:xfrm>
                  <a:off x="3912" y="1819"/>
                  <a:ext cx="899" cy="195"/>
                </a:xfrm>
                <a:prstGeom prst="roundRect">
                  <a:avLst>
                    <a:gd name="adj" fmla="val 514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  <a:cs typeface="MS Gothic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9pPr>
                </a:lstStyle>
                <a:p>
                  <a:pPr algn="ctr" eaLnBrk="1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>
                      <a:latin typeface="Calibri" charset="0"/>
                      <a:ea typeface="Calibri" charset="0"/>
                      <a:cs typeface="Calibri" charset="0"/>
                    </a:rPr>
                    <a:t>PC</a:t>
                  </a:r>
                </a:p>
              </p:txBody>
            </p:sp>
            <p:sp>
              <p:nvSpPr>
                <p:cNvPr id="36876" name="AutoShape 13"/>
                <p:cNvSpPr>
                  <a:spLocks noChangeArrowheads="1"/>
                </p:cNvSpPr>
                <p:nvPr/>
              </p:nvSpPr>
              <p:spPr bwMode="auto">
                <a:xfrm>
                  <a:off x="3912" y="2096"/>
                  <a:ext cx="899" cy="195"/>
                </a:xfrm>
                <a:prstGeom prst="roundRect">
                  <a:avLst>
                    <a:gd name="adj" fmla="val 514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  <a:cs typeface="MS Gothic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9pPr>
                </a:lstStyle>
                <a:p>
                  <a:pPr algn="ctr" eaLnBrk="1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>
                      <a:latin typeface="Calibri" charset="0"/>
                      <a:ea typeface="Calibri" charset="0"/>
                      <a:cs typeface="Calibri" charset="0"/>
                    </a:rPr>
                    <a:t>Registers</a:t>
                  </a:r>
                </a:p>
              </p:txBody>
            </p:sp>
          </p:grpSp>
          <p:sp>
            <p:nvSpPr>
              <p:cNvPr id="36874" name="Text Box 14"/>
              <p:cNvSpPr txBox="1">
                <a:spLocks noChangeArrowheads="1"/>
              </p:cNvSpPr>
              <p:nvPr/>
            </p:nvSpPr>
            <p:spPr bwMode="auto">
              <a:xfrm>
                <a:off x="3873" y="1451"/>
                <a:ext cx="993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  <a:cs typeface="MS Gothic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PID 4391, T2</a:t>
                </a:r>
              </a:p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State: Ready</a:t>
                </a:r>
              </a:p>
            </p:txBody>
          </p:sp>
        </p:grpSp>
        <p:cxnSp>
          <p:nvCxnSpPr>
            <p:cNvPr id="36869" name="AutoShape 15"/>
            <p:cNvCxnSpPr>
              <a:cxnSpLocks noChangeShapeType="1"/>
            </p:cNvCxnSpPr>
            <p:nvPr/>
          </p:nvCxnSpPr>
          <p:spPr bwMode="auto">
            <a:xfrm>
              <a:off x="4930561" y="2734921"/>
              <a:ext cx="545760" cy="1440"/>
            </a:xfrm>
            <a:prstGeom prst="straightConnector1">
              <a:avLst/>
            </a:prstGeom>
            <a:noFill/>
            <a:ln w="9360">
              <a:solidFill>
                <a:srgbClr val="6B4794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70" name="Text Box 16"/>
            <p:cNvSpPr txBox="1">
              <a:spLocks noChangeArrowheads="1"/>
            </p:cNvSpPr>
            <p:nvPr/>
          </p:nvSpPr>
          <p:spPr bwMode="auto">
            <a:xfrm>
              <a:off x="1229760" y="2615400"/>
              <a:ext cx="1290240" cy="24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solidFill>
                    <a:srgbClr val="6B4794"/>
                  </a:solidFill>
                  <a:latin typeface="Calibri" charset="0"/>
                  <a:ea typeface="Calibri" charset="0"/>
                  <a:cs typeface="Calibri" charset="0"/>
                </a:rPr>
                <a:t>Ready queue</a:t>
              </a:r>
            </a:p>
          </p:txBody>
        </p:sp>
        <p:cxnSp>
          <p:nvCxnSpPr>
            <p:cNvPr id="36871" name="AutoShape 17"/>
            <p:cNvCxnSpPr>
              <a:cxnSpLocks noChangeShapeType="1"/>
              <a:stCxn id="36870" idx="3"/>
            </p:cNvCxnSpPr>
            <p:nvPr/>
          </p:nvCxnSpPr>
          <p:spPr bwMode="auto">
            <a:xfrm flipV="1">
              <a:off x="2520000" y="2734921"/>
              <a:ext cx="800640" cy="1440"/>
            </a:xfrm>
            <a:prstGeom prst="straightConnector1">
              <a:avLst/>
            </a:prstGeom>
            <a:noFill/>
            <a:ln w="9360">
              <a:solidFill>
                <a:srgbClr val="6B4794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742989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User-Level Threads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3000"/>
              </a:lnSpc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>
                <a:ea typeface="ＭＳ Ｐゴシック" charset="-128"/>
              </a:rPr>
              <a:t>Early UNIX designs did not support threads at the kernel level</a:t>
            </a:r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/>
              <a:t>OS only knew about processes with separate address spaces</a:t>
            </a:r>
          </a:p>
          <a:p>
            <a:pPr>
              <a:lnSpc>
                <a:spcPct val="90000"/>
              </a:lnSpc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>
                <a:ea typeface="ＭＳ Ｐゴシック" charset="-128"/>
              </a:rPr>
              <a:t>However, can still implement threads as a </a:t>
            </a:r>
            <a:r>
              <a:rPr lang="en-GB" altLang="en-US" b="1">
                <a:solidFill>
                  <a:srgbClr val="993333"/>
                </a:solidFill>
                <a:ea typeface="ＭＳ Ｐゴシック" charset="-128"/>
              </a:rPr>
              <a:t>user-level library</a:t>
            </a:r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/>
              <a:t>OS does not need to know anything about multiple threads in a process!</a:t>
            </a:r>
          </a:p>
          <a:p>
            <a:pPr>
              <a:lnSpc>
                <a:spcPct val="90000"/>
              </a:lnSpc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>
                <a:ea typeface="ＭＳ Ｐゴシック" charset="-128"/>
              </a:rPr>
              <a:t>How is this possible?</a:t>
            </a:r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/>
              <a:t>Recall: All threads in a process share the same address space.</a:t>
            </a:r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/>
              <a:t>So, managing multiple threads only requires </a:t>
            </a:r>
            <a:r>
              <a:rPr lang="en-GB" altLang="en-US" i="1">
                <a:solidFill>
                  <a:srgbClr val="2323DC"/>
                </a:solidFill>
              </a:rPr>
              <a:t>switching the CPU state</a:t>
            </a:r>
            <a:r>
              <a:rPr lang="en-GB" altLang="en-US"/>
              <a:t> </a:t>
            </a:r>
            <a:br>
              <a:rPr lang="en-GB" altLang="en-US"/>
            </a:br>
            <a:r>
              <a:rPr lang="en-GB" altLang="en-US"/>
              <a:t>(PC, registers, etc.)</a:t>
            </a:r>
            <a:r>
              <a:rPr lang="ar-SA" altLang="en-US"/>
              <a:t>‏</a:t>
            </a:r>
            <a:endParaRPr lang="en-GB" altLang="en-US"/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/>
              <a:t>And this can be done directly by a user program without OS help!</a:t>
            </a:r>
          </a:p>
        </p:txBody>
      </p:sp>
    </p:spTree>
    <p:extLst>
      <p:ext uri="{BB962C8B-B14F-4D97-AF65-F5344CB8AC3E}">
        <p14:creationId xmlns:p14="http://schemas.microsoft.com/office/powerpoint/2010/main" val="18219222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Implementing User-Level Threads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3000"/>
              </a:lnSpc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>
                <a:ea typeface="ＭＳ Ｐゴシック" charset="-128"/>
              </a:rPr>
              <a:t>Alternative to kernel-level threads:</a:t>
            </a:r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/>
              <a:t>Implement all thread functions as a user-level library</a:t>
            </a:r>
          </a:p>
          <a:p>
            <a:pPr lvl="2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/>
              <a:t>e.g., libpthread.a</a:t>
            </a:r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/>
              <a:t>OS thinks the process has a single thread</a:t>
            </a:r>
          </a:p>
          <a:p>
            <a:pPr lvl="2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/>
              <a:t>Use the same PCB structure as in the last lecture</a:t>
            </a:r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/>
              <a:t>OS need not know anything about multiple threads in a process!</a:t>
            </a:r>
          </a:p>
          <a:p>
            <a:pPr>
              <a:lnSpc>
                <a:spcPct val="90000"/>
              </a:lnSpc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>
                <a:ea typeface="ＭＳ Ｐゴシック" charset="-128"/>
              </a:rPr>
              <a:t>How to create a user-level thread?</a:t>
            </a:r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b="1"/>
              <a:t>Thread library</a:t>
            </a:r>
            <a:r>
              <a:rPr lang="en-GB" altLang="en-US"/>
              <a:t> maintains a TCB for each thread in the application</a:t>
            </a:r>
          </a:p>
          <a:p>
            <a:pPr lvl="2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/>
              <a:t>Just a linked list or some other data structure</a:t>
            </a:r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/>
              <a:t>Allocate a separate stack for each thread (usually with malloc)</a:t>
            </a:r>
            <a:r>
              <a:rPr lang="ar-SA" altLang="en-US"/>
              <a:t>‏</a:t>
            </a:r>
            <a:endParaRPr lang="en-GB" altLang="en-US"/>
          </a:p>
          <a:p>
            <a:pPr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80959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User-level thread address space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5493283"/>
            <a:ext cx="7896225" cy="840842"/>
          </a:xfrm>
        </p:spPr>
        <p:txBody>
          <a:bodyPr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</a:pPr>
            <a:r>
              <a:rPr lang="en-GB" altLang="en-US" dirty="0"/>
              <a:t>Stacks must be allocated carefully and managed by the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GB" altLang="en-US" dirty="0"/>
              <a:t>thread library.</a:t>
            </a:r>
          </a:p>
          <a:p>
            <a:endParaRPr lang="tr-TR" dirty="0"/>
          </a:p>
        </p:txBody>
      </p:sp>
      <p:grpSp>
        <p:nvGrpSpPr>
          <p:cNvPr id="3" name="Group 2"/>
          <p:cNvGrpSpPr/>
          <p:nvPr/>
        </p:nvGrpSpPr>
        <p:grpSpPr>
          <a:xfrm>
            <a:off x="760321" y="1329161"/>
            <a:ext cx="7521120" cy="3826081"/>
            <a:chOff x="760321" y="1019880"/>
            <a:chExt cx="7521120" cy="3826081"/>
          </a:xfrm>
        </p:grpSpPr>
        <p:sp>
          <p:nvSpPr>
            <p:cNvPr id="43010" name="Line 2"/>
            <p:cNvSpPr>
              <a:spLocks noChangeShapeType="1"/>
            </p:cNvSpPr>
            <p:nvPr/>
          </p:nvSpPr>
          <p:spPr bwMode="auto">
            <a:xfrm flipV="1">
              <a:off x="4256641" y="2324521"/>
              <a:ext cx="1440" cy="28368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217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3011" name="AutoShape 3"/>
            <p:cNvSpPr>
              <a:spLocks noChangeArrowheads="1"/>
            </p:cNvSpPr>
            <p:nvPr/>
          </p:nvSpPr>
          <p:spPr bwMode="auto">
            <a:xfrm>
              <a:off x="3137761" y="1019880"/>
              <a:ext cx="2204640" cy="3818880"/>
            </a:xfrm>
            <a:prstGeom prst="roundRect">
              <a:avLst>
                <a:gd name="adj" fmla="val 65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3012" name="AutoShape 4"/>
            <p:cNvSpPr>
              <a:spLocks noChangeArrowheads="1"/>
            </p:cNvSpPr>
            <p:nvPr/>
          </p:nvSpPr>
          <p:spPr bwMode="auto">
            <a:xfrm>
              <a:off x="3137761" y="1430281"/>
              <a:ext cx="2204640" cy="561600"/>
            </a:xfrm>
            <a:prstGeom prst="roundRect">
              <a:avLst>
                <a:gd name="adj" fmla="val 255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3013" name="AutoShape 5"/>
            <p:cNvSpPr>
              <a:spLocks noChangeArrowheads="1"/>
            </p:cNvSpPr>
            <p:nvPr/>
          </p:nvSpPr>
          <p:spPr bwMode="auto">
            <a:xfrm>
              <a:off x="3137761" y="4337640"/>
              <a:ext cx="2204640" cy="501120"/>
            </a:xfrm>
            <a:prstGeom prst="roundRect">
              <a:avLst>
                <a:gd name="adj" fmla="val 287"/>
              </a:avLst>
            </a:prstGeom>
            <a:solidFill>
              <a:srgbClr val="CC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3014" name="AutoShape 6"/>
            <p:cNvSpPr>
              <a:spLocks noChangeArrowheads="1"/>
            </p:cNvSpPr>
            <p:nvPr/>
          </p:nvSpPr>
          <p:spPr bwMode="auto">
            <a:xfrm>
              <a:off x="3137761" y="3825000"/>
              <a:ext cx="2204640" cy="512640"/>
            </a:xfrm>
            <a:prstGeom prst="roundRect">
              <a:avLst>
                <a:gd name="adj" fmla="val 278"/>
              </a:avLst>
            </a:prstGeom>
            <a:solidFill>
              <a:srgbClr val="FFCC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3015" name="Line 7"/>
            <p:cNvSpPr>
              <a:spLocks noChangeShapeType="1"/>
            </p:cNvSpPr>
            <p:nvPr/>
          </p:nvSpPr>
          <p:spPr bwMode="auto">
            <a:xfrm>
              <a:off x="4256641" y="1990441"/>
              <a:ext cx="1440" cy="32976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217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3016" name="AutoShape 8"/>
            <p:cNvSpPr>
              <a:spLocks noChangeArrowheads="1"/>
            </p:cNvSpPr>
            <p:nvPr/>
          </p:nvSpPr>
          <p:spPr bwMode="auto">
            <a:xfrm>
              <a:off x="3137761" y="2553481"/>
              <a:ext cx="2204640" cy="720000"/>
            </a:xfrm>
            <a:prstGeom prst="roundRect">
              <a:avLst>
                <a:gd name="adj" fmla="val 199"/>
              </a:avLst>
            </a:prstGeom>
            <a:solidFill>
              <a:srgbClr val="B3B3B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3017" name="Text Box 9"/>
            <p:cNvSpPr txBox="1">
              <a:spLocks noChangeArrowheads="1"/>
            </p:cNvSpPr>
            <p:nvPr/>
          </p:nvSpPr>
          <p:spPr bwMode="auto">
            <a:xfrm>
              <a:off x="3365281" y="1572840"/>
              <a:ext cx="1889280" cy="24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latin typeface="Calibri" charset="0"/>
                  <a:ea typeface="Calibri" charset="0"/>
                  <a:cs typeface="Calibri" charset="0"/>
                </a:rPr>
                <a:t>Stack (for thread #1)</a:t>
              </a:r>
              <a:r>
                <a:rPr lang="ar-SA" altLang="en-US" sz="1633">
                  <a:latin typeface="Calibri" charset="0"/>
                  <a:ea typeface="Calibri" charset="0"/>
                  <a:cs typeface="Calibri" charset="0"/>
                </a:rPr>
                <a:t>‏</a:t>
              </a:r>
              <a:endParaRPr lang="en-GB" altLang="en-US" sz="1633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3018" name="Text Box 10"/>
            <p:cNvSpPr txBox="1">
              <a:spLocks noChangeArrowheads="1"/>
            </p:cNvSpPr>
            <p:nvPr/>
          </p:nvSpPr>
          <p:spPr bwMode="auto">
            <a:xfrm>
              <a:off x="3994561" y="2976841"/>
              <a:ext cx="532800" cy="24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latin typeface="Calibri" charset="0"/>
                  <a:ea typeface="Calibri" charset="0"/>
                  <a:cs typeface="Calibri" charset="0"/>
                </a:rPr>
                <a:t>Heap</a:t>
              </a:r>
            </a:p>
          </p:txBody>
        </p:sp>
        <p:sp>
          <p:nvSpPr>
            <p:cNvPr id="43019" name="Text Box 11"/>
            <p:cNvSpPr txBox="1">
              <a:spLocks noChangeArrowheads="1"/>
            </p:cNvSpPr>
            <p:nvPr/>
          </p:nvSpPr>
          <p:spPr bwMode="auto">
            <a:xfrm>
              <a:off x="3515041" y="3839401"/>
              <a:ext cx="1494720" cy="72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latin typeface="Calibri" charset="0"/>
                  <a:ea typeface="Calibri" charset="0"/>
                  <a:cs typeface="Calibri" charset="0"/>
                </a:rPr>
                <a:t>Initialized vars</a:t>
              </a:r>
            </a:p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latin typeface="Calibri" charset="0"/>
                  <a:ea typeface="Calibri" charset="0"/>
                  <a:cs typeface="Calibri" charset="0"/>
                </a:rPr>
                <a:t>(data segment)</a:t>
              </a:r>
              <a:r>
                <a:rPr lang="ar-SA" altLang="en-US" sz="1633">
                  <a:latin typeface="Calibri" charset="0"/>
                  <a:ea typeface="Calibri" charset="0"/>
                  <a:cs typeface="Calibri" charset="0"/>
                </a:rPr>
                <a:t>‏</a:t>
              </a:r>
              <a:endParaRPr lang="en-GB" altLang="en-US" sz="1633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3020" name="Text Box 12"/>
            <p:cNvSpPr txBox="1">
              <a:spLocks noChangeArrowheads="1"/>
            </p:cNvSpPr>
            <p:nvPr/>
          </p:nvSpPr>
          <p:spPr bwMode="auto">
            <a:xfrm>
              <a:off x="3579841" y="4359241"/>
              <a:ext cx="1442880" cy="485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latin typeface="Calibri" charset="0"/>
                  <a:ea typeface="Calibri" charset="0"/>
                  <a:cs typeface="Calibri" charset="0"/>
                </a:rPr>
                <a:t>Code</a:t>
              </a:r>
            </a:p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latin typeface="Calibri" charset="0"/>
                  <a:ea typeface="Calibri" charset="0"/>
                  <a:cs typeface="Calibri" charset="0"/>
                </a:rPr>
                <a:t>(text segment)</a:t>
              </a:r>
              <a:r>
                <a:rPr lang="ar-SA" altLang="en-US" sz="1633">
                  <a:latin typeface="Calibri" charset="0"/>
                  <a:ea typeface="Calibri" charset="0"/>
                  <a:cs typeface="Calibri" charset="0"/>
                </a:rPr>
                <a:t>‏</a:t>
              </a:r>
              <a:endParaRPr lang="en-GB" altLang="en-US" sz="1633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43021" name="Group 13"/>
            <p:cNvGrpSpPr>
              <a:grpSpLocks/>
            </p:cNvGrpSpPr>
            <p:nvPr/>
          </p:nvGrpSpPr>
          <p:grpSpPr bwMode="auto">
            <a:xfrm>
              <a:off x="5382721" y="1852201"/>
              <a:ext cx="2898720" cy="239040"/>
              <a:chOff x="3738" y="1286"/>
              <a:chExt cx="2013" cy="166"/>
            </a:xfrm>
          </p:grpSpPr>
          <p:sp>
            <p:nvSpPr>
              <p:cNvPr id="43042" name="Text Box 14"/>
              <p:cNvSpPr txBox="1">
                <a:spLocks noChangeArrowheads="1"/>
              </p:cNvSpPr>
              <p:nvPr/>
            </p:nvSpPr>
            <p:spPr bwMode="auto">
              <a:xfrm>
                <a:off x="4059" y="1286"/>
                <a:ext cx="1693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  <a:cs typeface="MS Gothic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9pPr>
              </a:lstStyle>
              <a:p>
                <a:pPr eaLnBrk="1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633">
                    <a:solidFill>
                      <a:srgbClr val="993333"/>
                    </a:solidFill>
                    <a:latin typeface="Calibri" charset="0"/>
                    <a:ea typeface="Calibri" charset="0"/>
                    <a:cs typeface="Calibri" charset="0"/>
                  </a:rPr>
                  <a:t>Stack pointer for thread #1</a:t>
                </a:r>
              </a:p>
            </p:txBody>
          </p:sp>
          <p:sp>
            <p:nvSpPr>
              <p:cNvPr id="43043" name="Line 15"/>
              <p:cNvSpPr>
                <a:spLocks noChangeShapeType="1"/>
              </p:cNvSpPr>
              <p:nvPr/>
            </p:nvSpPr>
            <p:spPr bwMode="auto">
              <a:xfrm flipH="1">
                <a:off x="3737" y="1381"/>
                <a:ext cx="259" cy="1"/>
              </a:xfrm>
              <a:prstGeom prst="line">
                <a:avLst/>
              </a:prstGeom>
              <a:noFill/>
              <a:ln w="9360">
                <a:solidFill>
                  <a:srgbClr val="993333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 sz="2177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grpSp>
          <p:nvGrpSpPr>
            <p:cNvPr id="43022" name="Group 16"/>
            <p:cNvGrpSpPr>
              <a:grpSpLocks/>
            </p:cNvGrpSpPr>
            <p:nvPr/>
          </p:nvGrpSpPr>
          <p:grpSpPr bwMode="auto">
            <a:xfrm>
              <a:off x="5415841" y="4274281"/>
              <a:ext cx="2105280" cy="286560"/>
              <a:chOff x="3761" y="2968"/>
              <a:chExt cx="1462" cy="199"/>
            </a:xfrm>
          </p:grpSpPr>
          <p:sp>
            <p:nvSpPr>
              <p:cNvPr id="43040" name="Text Box 17"/>
              <p:cNvSpPr txBox="1">
                <a:spLocks noChangeArrowheads="1"/>
              </p:cNvSpPr>
              <p:nvPr/>
            </p:nvSpPr>
            <p:spPr bwMode="auto">
              <a:xfrm>
                <a:off x="4054" y="2968"/>
                <a:ext cx="1170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  <a:cs typeface="MS Gothic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9pPr>
              </a:lstStyle>
              <a:p>
                <a:pPr eaLnBrk="1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633">
                    <a:solidFill>
                      <a:srgbClr val="993333"/>
                    </a:solidFill>
                    <a:latin typeface="Calibri" charset="0"/>
                    <a:ea typeface="Calibri" charset="0"/>
                    <a:cs typeface="Calibri" charset="0"/>
                  </a:rPr>
                  <a:t>PC for thread #1</a:t>
                </a:r>
              </a:p>
            </p:txBody>
          </p:sp>
          <p:sp>
            <p:nvSpPr>
              <p:cNvPr id="43041" name="Line 18"/>
              <p:cNvSpPr>
                <a:spLocks noChangeShapeType="1"/>
              </p:cNvSpPr>
              <p:nvPr/>
            </p:nvSpPr>
            <p:spPr bwMode="auto">
              <a:xfrm flipH="1">
                <a:off x="3760" y="3050"/>
                <a:ext cx="260" cy="1"/>
              </a:xfrm>
              <a:prstGeom prst="line">
                <a:avLst/>
              </a:prstGeom>
              <a:noFill/>
              <a:ln w="9360">
                <a:solidFill>
                  <a:srgbClr val="993333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 sz="2177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sp>
          <p:nvSpPr>
            <p:cNvPr id="43023" name="AutoShape 19"/>
            <p:cNvSpPr>
              <a:spLocks noChangeArrowheads="1"/>
            </p:cNvSpPr>
            <p:nvPr/>
          </p:nvSpPr>
          <p:spPr bwMode="auto">
            <a:xfrm>
              <a:off x="3137761" y="3260521"/>
              <a:ext cx="2204640" cy="565920"/>
            </a:xfrm>
            <a:prstGeom prst="roundRect">
              <a:avLst>
                <a:gd name="adj" fmla="val 255"/>
              </a:avLst>
            </a:prstGeom>
            <a:solidFill>
              <a:srgbClr val="99CCFF"/>
            </a:solidFill>
            <a:ln w="9360">
              <a:solidFill>
                <a:srgbClr val="9933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3024" name="Text Box 20"/>
            <p:cNvSpPr txBox="1">
              <a:spLocks noChangeArrowheads="1"/>
            </p:cNvSpPr>
            <p:nvPr/>
          </p:nvSpPr>
          <p:spPr bwMode="auto">
            <a:xfrm>
              <a:off x="3408481" y="3318121"/>
              <a:ext cx="1755360" cy="485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latin typeface="Calibri" charset="0"/>
                  <a:ea typeface="Calibri" charset="0"/>
                  <a:cs typeface="Calibri" charset="0"/>
                </a:rPr>
                <a:t>Uninitialized vars</a:t>
              </a:r>
            </a:p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latin typeface="Calibri" charset="0"/>
                  <a:ea typeface="Calibri" charset="0"/>
                  <a:cs typeface="Calibri" charset="0"/>
                </a:rPr>
                <a:t>(BSS segment)</a:t>
              </a:r>
              <a:r>
                <a:rPr lang="ar-SA" altLang="en-US" sz="1633">
                  <a:latin typeface="Calibri" charset="0"/>
                  <a:ea typeface="Calibri" charset="0"/>
                  <a:cs typeface="Calibri" charset="0"/>
                </a:rPr>
                <a:t>‏</a:t>
              </a:r>
              <a:endParaRPr lang="en-GB" altLang="en-US" sz="1633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3025" name="AutoShape 21"/>
            <p:cNvSpPr>
              <a:spLocks noChangeArrowheads="1"/>
            </p:cNvSpPr>
            <p:nvPr/>
          </p:nvSpPr>
          <p:spPr bwMode="auto">
            <a:xfrm>
              <a:off x="3134881" y="1024201"/>
              <a:ext cx="2204640" cy="406080"/>
            </a:xfrm>
            <a:prstGeom prst="roundRect">
              <a:avLst>
                <a:gd name="adj" fmla="val 352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3026" name="Text Box 22"/>
            <p:cNvSpPr txBox="1">
              <a:spLocks noChangeArrowheads="1"/>
            </p:cNvSpPr>
            <p:nvPr/>
          </p:nvSpPr>
          <p:spPr bwMode="auto">
            <a:xfrm>
              <a:off x="3420001" y="1110601"/>
              <a:ext cx="1738080" cy="24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latin typeface="Calibri" charset="0"/>
                  <a:ea typeface="Calibri" charset="0"/>
                  <a:cs typeface="Calibri" charset="0"/>
                </a:rPr>
                <a:t>(Reserved for OS)</a:t>
              </a:r>
              <a:r>
                <a:rPr lang="ar-SA" altLang="en-US" sz="1633">
                  <a:latin typeface="Calibri" charset="0"/>
                  <a:ea typeface="Calibri" charset="0"/>
                  <a:cs typeface="Calibri" charset="0"/>
                </a:rPr>
                <a:t>‏</a:t>
              </a:r>
              <a:endParaRPr lang="en-GB" altLang="en-US" sz="1633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43027" name="Group 23"/>
            <p:cNvGrpSpPr>
              <a:grpSpLocks/>
            </p:cNvGrpSpPr>
            <p:nvPr/>
          </p:nvGrpSpPr>
          <p:grpSpPr bwMode="auto">
            <a:xfrm>
              <a:off x="5417280" y="4559401"/>
              <a:ext cx="2102400" cy="286560"/>
              <a:chOff x="3762" y="3166"/>
              <a:chExt cx="1460" cy="199"/>
            </a:xfrm>
          </p:grpSpPr>
          <p:sp>
            <p:nvSpPr>
              <p:cNvPr id="43038" name="Text Box 24"/>
              <p:cNvSpPr txBox="1">
                <a:spLocks noChangeArrowheads="1"/>
              </p:cNvSpPr>
              <p:nvPr/>
            </p:nvSpPr>
            <p:spPr bwMode="auto">
              <a:xfrm>
                <a:off x="4054" y="3166"/>
                <a:ext cx="1169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  <a:cs typeface="MS Gothic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9pPr>
              </a:lstStyle>
              <a:p>
                <a:pPr eaLnBrk="1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633">
                    <a:solidFill>
                      <a:srgbClr val="993333"/>
                    </a:solidFill>
                    <a:latin typeface="Calibri" charset="0"/>
                    <a:ea typeface="Calibri" charset="0"/>
                    <a:cs typeface="Calibri" charset="0"/>
                  </a:rPr>
                  <a:t>PC for thread #2</a:t>
                </a:r>
              </a:p>
            </p:txBody>
          </p:sp>
          <p:sp>
            <p:nvSpPr>
              <p:cNvPr id="43039" name="Line 25"/>
              <p:cNvSpPr>
                <a:spLocks noChangeShapeType="1"/>
              </p:cNvSpPr>
              <p:nvPr/>
            </p:nvSpPr>
            <p:spPr bwMode="auto">
              <a:xfrm flipH="1">
                <a:off x="3761" y="3246"/>
                <a:ext cx="259" cy="1"/>
              </a:xfrm>
              <a:prstGeom prst="line">
                <a:avLst/>
              </a:prstGeom>
              <a:noFill/>
              <a:ln w="9360">
                <a:solidFill>
                  <a:srgbClr val="993333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 sz="2177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sp>
          <p:nvSpPr>
            <p:cNvPr id="43028" name="AutoShape 26"/>
            <p:cNvSpPr>
              <a:spLocks noChangeArrowheads="1"/>
            </p:cNvSpPr>
            <p:nvPr/>
          </p:nvSpPr>
          <p:spPr bwMode="auto">
            <a:xfrm>
              <a:off x="3137761" y="2644201"/>
              <a:ext cx="2204640" cy="326880"/>
            </a:xfrm>
            <a:prstGeom prst="roundRect">
              <a:avLst>
                <a:gd name="adj" fmla="val 440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3029" name="Text Box 27"/>
            <p:cNvSpPr txBox="1">
              <a:spLocks noChangeArrowheads="1"/>
            </p:cNvSpPr>
            <p:nvPr/>
          </p:nvSpPr>
          <p:spPr bwMode="auto">
            <a:xfrm>
              <a:off x="3366720" y="2681640"/>
              <a:ext cx="1889280" cy="24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latin typeface="Calibri" charset="0"/>
                  <a:ea typeface="Calibri" charset="0"/>
                  <a:cs typeface="Calibri" charset="0"/>
                </a:rPr>
                <a:t>Stack (for thread #2)</a:t>
              </a:r>
              <a:r>
                <a:rPr lang="ar-SA" altLang="en-US" sz="1633">
                  <a:latin typeface="Calibri" charset="0"/>
                  <a:ea typeface="Calibri" charset="0"/>
                  <a:cs typeface="Calibri" charset="0"/>
                </a:rPr>
                <a:t>‏</a:t>
              </a:r>
              <a:endParaRPr lang="en-GB" altLang="en-US" sz="1633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43030" name="Group 28"/>
            <p:cNvGrpSpPr>
              <a:grpSpLocks/>
            </p:cNvGrpSpPr>
            <p:nvPr/>
          </p:nvGrpSpPr>
          <p:grpSpPr bwMode="auto">
            <a:xfrm>
              <a:off x="5382721" y="2831401"/>
              <a:ext cx="2898720" cy="239040"/>
              <a:chOff x="3738" y="1966"/>
              <a:chExt cx="2013" cy="166"/>
            </a:xfrm>
          </p:grpSpPr>
          <p:sp>
            <p:nvSpPr>
              <p:cNvPr id="43036" name="Text Box 29"/>
              <p:cNvSpPr txBox="1">
                <a:spLocks noChangeArrowheads="1"/>
              </p:cNvSpPr>
              <p:nvPr/>
            </p:nvSpPr>
            <p:spPr bwMode="auto">
              <a:xfrm>
                <a:off x="4059" y="1966"/>
                <a:ext cx="1693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  <a:cs typeface="MS Gothic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9pPr>
              </a:lstStyle>
              <a:p>
                <a:pPr eaLnBrk="1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633">
                    <a:solidFill>
                      <a:srgbClr val="993333"/>
                    </a:solidFill>
                    <a:latin typeface="Calibri" charset="0"/>
                    <a:ea typeface="Calibri" charset="0"/>
                    <a:cs typeface="Calibri" charset="0"/>
                  </a:rPr>
                  <a:t>Stack pointer for thread #2</a:t>
                </a:r>
              </a:p>
            </p:txBody>
          </p:sp>
          <p:sp>
            <p:nvSpPr>
              <p:cNvPr id="43037" name="Line 30"/>
              <p:cNvSpPr>
                <a:spLocks noChangeShapeType="1"/>
              </p:cNvSpPr>
              <p:nvPr/>
            </p:nvSpPr>
            <p:spPr bwMode="auto">
              <a:xfrm flipH="1">
                <a:off x="3737" y="2062"/>
                <a:ext cx="259" cy="1"/>
              </a:xfrm>
              <a:prstGeom prst="line">
                <a:avLst/>
              </a:prstGeom>
              <a:noFill/>
              <a:ln w="9360">
                <a:solidFill>
                  <a:srgbClr val="993333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 sz="2177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sp>
          <p:nvSpPr>
            <p:cNvPr id="43031" name="Text Box 31"/>
            <p:cNvSpPr txBox="1">
              <a:spLocks noChangeArrowheads="1"/>
            </p:cNvSpPr>
            <p:nvPr/>
          </p:nvSpPr>
          <p:spPr bwMode="auto">
            <a:xfrm>
              <a:off x="773281" y="1444681"/>
              <a:ext cx="119952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latin typeface="Calibri" charset="0"/>
                  <a:ea typeface="Calibri" charset="0"/>
                  <a:cs typeface="Calibri" charset="0"/>
                </a:rPr>
                <a:t>Original stack</a:t>
              </a:r>
            </a:p>
            <a:p>
              <a:pPr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latin typeface="Calibri" charset="0"/>
                  <a:ea typeface="Calibri" charset="0"/>
                  <a:cs typeface="Calibri" charset="0"/>
                </a:rPr>
                <a:t>(provided by OS)</a:t>
              </a:r>
              <a:r>
                <a:rPr lang="ar-SA" altLang="en-US" sz="1633">
                  <a:latin typeface="Calibri" charset="0"/>
                  <a:ea typeface="Calibri" charset="0"/>
                  <a:cs typeface="Calibri" charset="0"/>
                </a:rPr>
                <a:t>‏</a:t>
              </a:r>
              <a:endParaRPr lang="en-GB" altLang="en-US" sz="1633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3032" name="Text Box 32"/>
            <p:cNvSpPr txBox="1">
              <a:spLocks noChangeArrowheads="1"/>
            </p:cNvSpPr>
            <p:nvPr/>
          </p:nvSpPr>
          <p:spPr bwMode="auto">
            <a:xfrm>
              <a:off x="760321" y="2527561"/>
              <a:ext cx="1219680" cy="702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latin typeface="Calibri" charset="0"/>
                  <a:ea typeface="Calibri" charset="0"/>
                  <a:cs typeface="Calibri" charset="0"/>
                </a:rPr>
                <a:t>Additional thread</a:t>
              </a:r>
            </a:p>
            <a:p>
              <a:pPr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latin typeface="Calibri" charset="0"/>
                  <a:ea typeface="Calibri" charset="0"/>
                  <a:cs typeface="Calibri" charset="0"/>
                </a:rPr>
                <a:t>stacks allocated</a:t>
              </a:r>
            </a:p>
            <a:p>
              <a:pPr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latin typeface="Calibri" charset="0"/>
                  <a:ea typeface="Calibri" charset="0"/>
                  <a:cs typeface="Calibri" charset="0"/>
                </a:rPr>
                <a:t>by process</a:t>
              </a:r>
            </a:p>
          </p:txBody>
        </p:sp>
        <p:sp>
          <p:nvSpPr>
            <p:cNvPr id="43033" name="Line 33"/>
            <p:cNvSpPr>
              <a:spLocks noChangeShapeType="1"/>
            </p:cNvSpPr>
            <p:nvPr/>
          </p:nvSpPr>
          <p:spPr bwMode="auto">
            <a:xfrm>
              <a:off x="2412001" y="1650601"/>
              <a:ext cx="580320" cy="144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217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3034" name="Line 34"/>
            <p:cNvSpPr>
              <a:spLocks noChangeShapeType="1"/>
            </p:cNvSpPr>
            <p:nvPr/>
          </p:nvSpPr>
          <p:spPr bwMode="auto">
            <a:xfrm>
              <a:off x="2412001" y="2773801"/>
              <a:ext cx="580320" cy="144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2177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43035" name="Text Box 35"/>
          <p:cNvSpPr txBox="1">
            <a:spLocks noChangeArrowheads="1"/>
          </p:cNvSpPr>
          <p:nvPr/>
        </p:nvSpPr>
        <p:spPr bwMode="auto">
          <a:xfrm>
            <a:off x="1160641" y="5249161"/>
            <a:ext cx="6778080" cy="63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GB" altLang="en-US" sz="2177" dirty="0"/>
          </a:p>
        </p:txBody>
      </p:sp>
    </p:spTree>
    <p:extLst>
      <p:ext uri="{BB962C8B-B14F-4D97-AF65-F5344CB8AC3E}">
        <p14:creationId xmlns:p14="http://schemas.microsoft.com/office/powerpoint/2010/main" val="15682347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User-level Context Switching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How to switch between user-level threads?</a:t>
            </a:r>
          </a:p>
          <a:p>
            <a:pPr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Need some way to swap CPU state.</a:t>
            </a:r>
          </a:p>
          <a:p>
            <a:pPr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Fortunately, this does not require any privileged instructions!</a:t>
            </a:r>
          </a:p>
          <a:p>
            <a:pPr lvl="1"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So, the threads library can use the same instructions as the OS to</a:t>
            </a:r>
            <a:br>
              <a:rPr lang="en-GB" altLang="en-US" dirty="0"/>
            </a:br>
            <a:r>
              <a:rPr lang="en-GB" altLang="en-US" dirty="0"/>
              <a:t>save or load the CPU state into the TCB.</a:t>
            </a:r>
          </a:p>
          <a:p>
            <a:pPr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Why is it safe to let the user switch the CPU state?</a:t>
            </a:r>
          </a:p>
        </p:txBody>
      </p:sp>
    </p:spTree>
    <p:extLst>
      <p:ext uri="{BB962C8B-B14F-4D97-AF65-F5344CB8AC3E}">
        <p14:creationId xmlns:p14="http://schemas.microsoft.com/office/powerpoint/2010/main" val="4798589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latin typeface="Courier" charset="0"/>
                <a:ea typeface="ＭＳ Ｐゴシック" charset="-128"/>
              </a:rPr>
              <a:t>setjmp() </a:t>
            </a:r>
            <a:r>
              <a:rPr lang="en-GB" altLang="en-US">
                <a:ea typeface="ＭＳ Ｐゴシック" charset="-128"/>
              </a:rPr>
              <a:t>and </a:t>
            </a:r>
            <a:r>
              <a:rPr lang="en-GB" altLang="en-US">
                <a:latin typeface="Courier" charset="0"/>
                <a:ea typeface="ＭＳ Ｐゴシック" charset="-128"/>
              </a:rPr>
              <a:t>longjmp()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sz="1996" dirty="0">
                <a:ea typeface="ＭＳ Ｐゴシック" charset="-128"/>
              </a:rPr>
              <a:t>C standard library routines for saving and restoring processor state.</a:t>
            </a:r>
          </a:p>
          <a:p>
            <a:pPr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sz="1996" dirty="0" err="1">
                <a:latin typeface="Courier" charset="0"/>
                <a:ea typeface="ＭＳ Ｐゴシック" charset="-128"/>
              </a:rPr>
              <a:t>int</a:t>
            </a:r>
            <a:r>
              <a:rPr lang="en-GB" altLang="en-US" sz="1996" dirty="0">
                <a:latin typeface="Courier" charset="0"/>
                <a:ea typeface="ＭＳ Ｐゴシック" charset="-128"/>
              </a:rPr>
              <a:t> </a:t>
            </a:r>
            <a:r>
              <a:rPr lang="en-GB" altLang="en-US" sz="1996" dirty="0" err="1">
                <a:latin typeface="Courier" charset="0"/>
                <a:ea typeface="ＭＳ Ｐゴシック" charset="-128"/>
              </a:rPr>
              <a:t>setjmp</a:t>
            </a:r>
            <a:r>
              <a:rPr lang="en-GB" altLang="en-US" sz="1996" dirty="0">
                <a:latin typeface="Courier" charset="0"/>
                <a:ea typeface="ＭＳ Ｐゴシック" charset="-128"/>
              </a:rPr>
              <a:t>(</a:t>
            </a:r>
            <a:r>
              <a:rPr lang="en-GB" altLang="en-US" sz="1996" dirty="0" err="1">
                <a:latin typeface="Courier" charset="0"/>
                <a:ea typeface="ＭＳ Ｐゴシック" charset="-128"/>
              </a:rPr>
              <a:t>jmp_buf</a:t>
            </a:r>
            <a:r>
              <a:rPr lang="en-GB" altLang="en-US" sz="1996" dirty="0">
                <a:latin typeface="Courier" charset="0"/>
                <a:ea typeface="ＭＳ Ｐゴシック" charset="-128"/>
              </a:rPr>
              <a:t> </a:t>
            </a:r>
            <a:r>
              <a:rPr lang="en-GB" altLang="en-US" sz="1996" dirty="0" err="1">
                <a:latin typeface="Courier" charset="0"/>
                <a:ea typeface="ＭＳ Ｐゴシック" charset="-128"/>
              </a:rPr>
              <a:t>env</a:t>
            </a:r>
            <a:r>
              <a:rPr lang="en-GB" altLang="en-US" sz="1996" dirty="0">
                <a:latin typeface="Courier" charset="0"/>
                <a:ea typeface="ＭＳ Ｐゴシック" charset="-128"/>
              </a:rPr>
              <a:t>);</a:t>
            </a:r>
          </a:p>
          <a:p>
            <a:pPr lvl="1"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sz="1542" dirty="0"/>
              <a:t>Save current CPU state in the </a:t>
            </a:r>
            <a:r>
              <a:rPr lang="ja-JP" altLang="en-GB" sz="1542" dirty="0"/>
              <a:t>“</a:t>
            </a:r>
            <a:r>
              <a:rPr lang="en-GB" altLang="ja-JP" sz="1542" dirty="0" err="1"/>
              <a:t>jmp_buf</a:t>
            </a:r>
            <a:r>
              <a:rPr lang="ja-JP" altLang="en-GB" sz="1542" dirty="0"/>
              <a:t>”</a:t>
            </a:r>
            <a:r>
              <a:rPr lang="en-GB" altLang="ja-JP" sz="1542" dirty="0"/>
              <a:t> structure</a:t>
            </a:r>
          </a:p>
          <a:p>
            <a:pPr lvl="1"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sz="1542" dirty="0">
                <a:solidFill>
                  <a:srgbClr val="0000FF"/>
                </a:solidFill>
              </a:rPr>
              <a:t>If the return is from a direct invocation, </a:t>
            </a:r>
            <a:r>
              <a:rPr lang="en-GB" altLang="en-US" sz="1542" dirty="0" err="1">
                <a:solidFill>
                  <a:srgbClr val="0000FF"/>
                </a:solidFill>
              </a:rPr>
              <a:t>setjmp</a:t>
            </a:r>
            <a:r>
              <a:rPr lang="en-GB" altLang="en-US" sz="1542" dirty="0">
                <a:solidFill>
                  <a:srgbClr val="0000FF"/>
                </a:solidFill>
              </a:rPr>
              <a:t> returns 0. </a:t>
            </a:r>
          </a:p>
          <a:p>
            <a:pPr lvl="1"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sz="1542" dirty="0">
                <a:solidFill>
                  <a:srgbClr val="0000FF"/>
                </a:solidFill>
              </a:rPr>
              <a:t>If the return is from a call to </a:t>
            </a:r>
            <a:r>
              <a:rPr lang="en-GB" altLang="en-US" sz="1542" dirty="0" err="1">
                <a:solidFill>
                  <a:srgbClr val="0000FF"/>
                </a:solidFill>
              </a:rPr>
              <a:t>longjmp</a:t>
            </a:r>
            <a:r>
              <a:rPr lang="en-GB" altLang="en-US" sz="1542" dirty="0">
                <a:solidFill>
                  <a:srgbClr val="0000FF"/>
                </a:solidFill>
              </a:rPr>
              <a:t>, </a:t>
            </a:r>
            <a:r>
              <a:rPr lang="en-GB" altLang="en-US" sz="1542" dirty="0" err="1">
                <a:solidFill>
                  <a:srgbClr val="0000FF"/>
                </a:solidFill>
              </a:rPr>
              <a:t>setjmp</a:t>
            </a:r>
            <a:r>
              <a:rPr lang="en-GB" altLang="en-US" sz="1542" dirty="0">
                <a:solidFill>
                  <a:srgbClr val="0000FF"/>
                </a:solidFill>
              </a:rPr>
              <a:t> returns a nonzero value. </a:t>
            </a:r>
          </a:p>
          <a:p>
            <a:pPr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sz="1996" dirty="0">
                <a:latin typeface="Courier" charset="0"/>
                <a:ea typeface="ＭＳ Ｐゴシック" charset="-128"/>
              </a:rPr>
              <a:t>void </a:t>
            </a:r>
            <a:r>
              <a:rPr lang="en-GB" altLang="en-US" sz="1996" dirty="0" err="1">
                <a:latin typeface="Courier" charset="0"/>
                <a:ea typeface="ＭＳ Ｐゴシック" charset="-128"/>
              </a:rPr>
              <a:t>longjmp</a:t>
            </a:r>
            <a:r>
              <a:rPr lang="en-GB" altLang="en-US" sz="1996" dirty="0">
                <a:latin typeface="Courier" charset="0"/>
                <a:ea typeface="ＭＳ Ｐゴシック" charset="-128"/>
              </a:rPr>
              <a:t>(</a:t>
            </a:r>
            <a:r>
              <a:rPr lang="en-GB" altLang="en-US" sz="1996" dirty="0" err="1">
                <a:latin typeface="Courier" charset="0"/>
                <a:ea typeface="ＭＳ Ｐゴシック" charset="-128"/>
              </a:rPr>
              <a:t>jmp_buf</a:t>
            </a:r>
            <a:r>
              <a:rPr lang="en-GB" altLang="en-US" sz="1996" dirty="0">
                <a:latin typeface="Courier" charset="0"/>
                <a:ea typeface="ＭＳ Ｐゴシック" charset="-128"/>
              </a:rPr>
              <a:t> </a:t>
            </a:r>
            <a:r>
              <a:rPr lang="en-GB" altLang="en-US" sz="1996" dirty="0" err="1">
                <a:latin typeface="Courier" charset="0"/>
                <a:ea typeface="ＭＳ Ｐゴシック" charset="-128"/>
              </a:rPr>
              <a:t>env</a:t>
            </a:r>
            <a:r>
              <a:rPr lang="en-GB" altLang="en-US" sz="1996" dirty="0">
                <a:latin typeface="Courier" charset="0"/>
                <a:ea typeface="ＭＳ Ｐゴシック" charset="-128"/>
              </a:rPr>
              <a:t>, </a:t>
            </a:r>
            <a:r>
              <a:rPr lang="en-GB" altLang="en-US" sz="1996" dirty="0" err="1">
                <a:latin typeface="Courier" charset="0"/>
                <a:ea typeface="ＭＳ Ｐゴシック" charset="-128"/>
              </a:rPr>
              <a:t>int</a:t>
            </a:r>
            <a:r>
              <a:rPr lang="en-GB" altLang="en-US" sz="1996" dirty="0">
                <a:latin typeface="Courier" charset="0"/>
                <a:ea typeface="ＭＳ Ｐゴシック" charset="-128"/>
              </a:rPr>
              <a:t> </a:t>
            </a:r>
            <a:r>
              <a:rPr lang="en-GB" altLang="en-US" sz="1996" dirty="0" err="1">
                <a:latin typeface="Courier" charset="0"/>
                <a:ea typeface="ＭＳ Ｐゴシック" charset="-128"/>
              </a:rPr>
              <a:t>returnval</a:t>
            </a:r>
            <a:r>
              <a:rPr lang="en-GB" altLang="en-US" sz="1996" dirty="0">
                <a:latin typeface="Courier" charset="0"/>
                <a:ea typeface="ＭＳ Ｐゴシック" charset="-128"/>
              </a:rPr>
              <a:t>);</a:t>
            </a:r>
          </a:p>
          <a:p>
            <a:pPr lvl="1"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sz="1542" dirty="0"/>
              <a:t>Restore CPU state from </a:t>
            </a:r>
            <a:r>
              <a:rPr lang="ja-JP" altLang="en-GB" sz="1542" dirty="0"/>
              <a:t>“</a:t>
            </a:r>
            <a:r>
              <a:rPr lang="en-GB" altLang="ja-JP" sz="1542" dirty="0" err="1"/>
              <a:t>jmp_buf</a:t>
            </a:r>
            <a:r>
              <a:rPr lang="ja-JP" altLang="en-GB" sz="1542" dirty="0"/>
              <a:t>”</a:t>
            </a:r>
            <a:r>
              <a:rPr lang="en-GB" altLang="ja-JP" sz="1542" dirty="0"/>
              <a:t> structure, causing corresponding </a:t>
            </a:r>
            <a:r>
              <a:rPr lang="en-GB" altLang="ja-JP" sz="1542" dirty="0" err="1"/>
              <a:t>setjmp</a:t>
            </a:r>
            <a:r>
              <a:rPr lang="en-GB" altLang="ja-JP" sz="1542" dirty="0"/>
              <a:t>()</a:t>
            </a:r>
            <a:br>
              <a:rPr lang="en-GB" altLang="ja-JP" sz="1542" dirty="0"/>
            </a:br>
            <a:r>
              <a:rPr lang="en-GB" altLang="ja-JP" sz="1542" dirty="0"/>
              <a:t>call to return with return value </a:t>
            </a:r>
            <a:r>
              <a:rPr lang="ja-JP" altLang="en-GB" sz="1542" dirty="0"/>
              <a:t>“</a:t>
            </a:r>
            <a:r>
              <a:rPr lang="en-GB" altLang="ja-JP" sz="1542" dirty="0" err="1"/>
              <a:t>returnval</a:t>
            </a:r>
            <a:r>
              <a:rPr lang="ja-JP" altLang="en-GB" sz="1542" dirty="0"/>
              <a:t>”</a:t>
            </a:r>
            <a:endParaRPr lang="en-GB" altLang="ja-JP" sz="1542" dirty="0"/>
          </a:p>
          <a:p>
            <a:pPr lvl="1"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sz="1542" dirty="0"/>
              <a:t>The value specified by value is passed from </a:t>
            </a:r>
            <a:r>
              <a:rPr lang="en-GB" altLang="en-US" sz="1542" dirty="0" err="1"/>
              <a:t>longjmp</a:t>
            </a:r>
            <a:r>
              <a:rPr lang="en-GB" altLang="en-US" sz="1542" dirty="0"/>
              <a:t> to </a:t>
            </a:r>
            <a:r>
              <a:rPr lang="en-GB" altLang="en-US" sz="1542" dirty="0" err="1"/>
              <a:t>setjmp</a:t>
            </a:r>
            <a:r>
              <a:rPr lang="en-GB" altLang="en-US" sz="1542" dirty="0"/>
              <a:t>. After </a:t>
            </a:r>
            <a:r>
              <a:rPr lang="en-GB" altLang="en-US" sz="1542" dirty="0" err="1"/>
              <a:t>longjmp</a:t>
            </a:r>
            <a:r>
              <a:rPr lang="en-GB" altLang="en-US" sz="1542" dirty="0"/>
              <a:t> is completed, program execution continues as if the corresponding invocation of </a:t>
            </a:r>
            <a:r>
              <a:rPr lang="en-GB" altLang="en-US" sz="1542" dirty="0" err="1"/>
              <a:t>setjmp</a:t>
            </a:r>
            <a:r>
              <a:rPr lang="en-GB" altLang="en-US" sz="1542" dirty="0"/>
              <a:t> had just returned.</a:t>
            </a:r>
            <a:r>
              <a:rPr lang="en-GB" altLang="en-US" sz="1542" dirty="0">
                <a:solidFill>
                  <a:srgbClr val="0000FF"/>
                </a:solidFill>
              </a:rPr>
              <a:t> </a:t>
            </a:r>
          </a:p>
          <a:p>
            <a:pPr lvl="1"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sz="1542" dirty="0">
                <a:solidFill>
                  <a:srgbClr val="0000FF"/>
                </a:solidFill>
              </a:rPr>
              <a:t>If the value passed to </a:t>
            </a:r>
            <a:r>
              <a:rPr lang="en-GB" altLang="en-US" sz="1542" dirty="0" err="1">
                <a:solidFill>
                  <a:srgbClr val="0000FF"/>
                </a:solidFill>
              </a:rPr>
              <a:t>longjmp</a:t>
            </a:r>
            <a:r>
              <a:rPr lang="en-GB" altLang="en-US" sz="1542" dirty="0">
                <a:solidFill>
                  <a:srgbClr val="0000FF"/>
                </a:solidFill>
              </a:rPr>
              <a:t> is 0, </a:t>
            </a:r>
            <a:r>
              <a:rPr lang="en-GB" altLang="en-US" sz="1542" dirty="0" err="1">
                <a:solidFill>
                  <a:srgbClr val="0000FF"/>
                </a:solidFill>
              </a:rPr>
              <a:t>setjmp</a:t>
            </a:r>
            <a:r>
              <a:rPr lang="en-GB" altLang="en-US" sz="1542" dirty="0">
                <a:solidFill>
                  <a:srgbClr val="0000FF"/>
                </a:solidFill>
              </a:rPr>
              <a:t> will behave as if it had returned 1; otherwise, it will behave as if it had returned value. </a:t>
            </a:r>
          </a:p>
          <a:p>
            <a:pPr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sz="1996" dirty="0" err="1">
                <a:latin typeface="Courier" charset="0"/>
                <a:ea typeface="ＭＳ Ｐゴシック" charset="-128"/>
              </a:rPr>
              <a:t>struct</a:t>
            </a:r>
            <a:r>
              <a:rPr lang="en-GB" altLang="en-US" sz="1996" dirty="0">
                <a:latin typeface="Courier" charset="0"/>
                <a:ea typeface="ＭＳ Ｐゴシック" charset="-128"/>
              </a:rPr>
              <a:t> </a:t>
            </a:r>
            <a:r>
              <a:rPr lang="en-GB" altLang="en-US" sz="1996" dirty="0" err="1">
                <a:latin typeface="Courier" charset="0"/>
                <a:ea typeface="ＭＳ Ｐゴシック" charset="-128"/>
              </a:rPr>
              <a:t>jmp_buf</a:t>
            </a:r>
            <a:r>
              <a:rPr lang="en-GB" altLang="en-US" sz="1996" dirty="0">
                <a:latin typeface="Courier" charset="0"/>
                <a:ea typeface="ＭＳ Ｐゴシック" charset="-128"/>
              </a:rPr>
              <a:t> { ... }</a:t>
            </a:r>
          </a:p>
          <a:p>
            <a:pPr lvl="1"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sz="1542" dirty="0"/>
              <a:t>Contains CPU-specific fields for saving registers, program counter, etc.</a:t>
            </a:r>
          </a:p>
          <a:p>
            <a:pPr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sz="1996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7896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setjmp/longjmp example</a:t>
            </a:r>
          </a:p>
        </p:txBody>
      </p:sp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424801" y="1114921"/>
            <a:ext cx="8501760" cy="502957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GB" altLang="en-US" sz="1633">
                <a:latin typeface="Courier New" charset="0"/>
              </a:rPr>
              <a:t>int main(int argc, void *argv) {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GB" altLang="en-US" sz="1633">
                <a:latin typeface="Courier New" charset="0"/>
              </a:rPr>
              <a:t> int i, restored = 0;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GB" altLang="en-US" sz="1633">
                <a:latin typeface="Courier New" charset="0"/>
              </a:rPr>
              <a:t>  jmp_buf saved;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endParaRPr lang="en-GB" altLang="en-US" sz="1633">
              <a:latin typeface="Courier New" charset="0"/>
            </a:endParaRP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GB" altLang="en-US" sz="1633">
                <a:latin typeface="Courier New" charset="0"/>
              </a:rPr>
              <a:t>  for (i = 0; i &lt; 10; i++) {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GB" altLang="en-US" sz="1633">
                <a:latin typeface="Courier New" charset="0"/>
              </a:rPr>
              <a:t>    printf("Value of i is now %d\n", i);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GB" altLang="en-US" sz="1633">
                <a:latin typeface="Courier New" charset="0"/>
              </a:rPr>
              <a:t>    if (i == 5) {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GB" altLang="en-US" sz="1633">
                <a:latin typeface="Courier New" charset="0"/>
              </a:rPr>
              <a:t>      printf("OK, saving state...\n");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GB" altLang="en-US" sz="1633">
                <a:latin typeface="Courier New" charset="0"/>
              </a:rPr>
              <a:t>      if (setjmp(saved) == 0) {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GB" altLang="en-US" sz="1633">
                <a:latin typeface="Courier New" charset="0"/>
              </a:rPr>
              <a:t>        printf("Saved CPU state and breaking from loop.\n");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GB" altLang="en-US" sz="1633">
                <a:latin typeface="Courier New" charset="0"/>
              </a:rPr>
              <a:t>        break; 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GB" altLang="en-US" sz="1633">
                <a:latin typeface="Courier New" charset="0"/>
              </a:rPr>
              <a:t>      } else {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GB" altLang="en-US" sz="1633">
                <a:latin typeface="Courier New" charset="0"/>
              </a:rPr>
              <a:t>        printf("Restored CPU state, continuing where we saved\n</a:t>
            </a:r>
            <a:r>
              <a:rPr lang="ja-JP" altLang="en-GB" sz="1633">
                <a:latin typeface="Courier New" charset="0"/>
              </a:rPr>
              <a:t>”</a:t>
            </a:r>
            <a:r>
              <a:rPr lang="en-GB" altLang="ja-JP" sz="1633">
                <a:latin typeface="Courier New" charset="0"/>
              </a:rPr>
              <a:t>);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GB" altLang="en-US" sz="1633">
                <a:latin typeface="Courier New" charset="0"/>
              </a:rPr>
              <a:t>        restored = 1;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GB" altLang="en-US" sz="1633">
                <a:latin typeface="Courier New" charset="0"/>
              </a:rPr>
              <a:t>      }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GB" altLang="en-US" sz="1633">
                <a:latin typeface="Courier New" charset="0"/>
              </a:rPr>
              <a:t>    }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GB" altLang="en-US" sz="1633">
                <a:latin typeface="Courier New" charset="0"/>
              </a:rPr>
              <a:t>  }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GB" altLang="en-US" sz="1633">
                <a:latin typeface="Courier New" charset="0"/>
              </a:rPr>
              <a:t>  if (!restored) longjmp(saved, 1);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GB" altLang="en-US" sz="1633">
                <a:latin typeface="Courier New" charset="0"/>
              </a:rPr>
              <a:t>}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endParaRPr lang="en-GB" altLang="en-US" sz="1633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1663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setjmp/longjmp example</a:t>
            </a:r>
          </a:p>
        </p:txBody>
      </p:sp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424801" y="1114920"/>
            <a:ext cx="8501760" cy="327909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GB" altLang="en-US" sz="1633">
                <a:latin typeface="Courier New" charset="0"/>
              </a:rPr>
              <a:t>Value of i is now 0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GB" altLang="en-US" sz="1633">
                <a:latin typeface="Courier New" charset="0"/>
              </a:rPr>
              <a:t>Value of i is now 1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GB" altLang="en-US" sz="1633">
                <a:latin typeface="Courier New" charset="0"/>
              </a:rPr>
              <a:t>Value of i is now 2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GB" altLang="en-US" sz="1633">
                <a:latin typeface="Courier New" charset="0"/>
              </a:rPr>
              <a:t>Value of i is now 3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GB" altLang="en-US" sz="1633">
                <a:latin typeface="Courier New" charset="0"/>
              </a:rPr>
              <a:t>Value of i is now 4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GB" altLang="en-US" sz="1633">
                <a:latin typeface="Courier New" charset="0"/>
              </a:rPr>
              <a:t>Value of i is now 5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GB" altLang="en-US" sz="1633">
                <a:latin typeface="Courier New" charset="0"/>
              </a:rPr>
              <a:t>OK, saving state...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GB" altLang="en-US" sz="1633">
                <a:latin typeface="Courier New" charset="0"/>
              </a:rPr>
              <a:t>Saved CPU state and breaking from loop.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GB" altLang="en-US" sz="1633">
                <a:latin typeface="Courier New" charset="0"/>
              </a:rPr>
              <a:t>Restored CPU state, continuing where we saved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GB" altLang="en-US" sz="1633">
                <a:latin typeface="Courier New" charset="0"/>
              </a:rPr>
              <a:t>Value of i is now 6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GB" altLang="en-US" sz="1633">
                <a:latin typeface="Courier New" charset="0"/>
              </a:rPr>
              <a:t>Value of i is now 7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GB" altLang="en-US" sz="1633">
                <a:latin typeface="Courier New" charset="0"/>
              </a:rPr>
              <a:t>Value of i is now 8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GB" altLang="en-US" sz="1633">
                <a:latin typeface="Courier New" charset="0"/>
              </a:rPr>
              <a:t>Value of i is now 9</a:t>
            </a:r>
          </a:p>
        </p:txBody>
      </p:sp>
    </p:spTree>
    <p:extLst>
      <p:ext uri="{BB962C8B-B14F-4D97-AF65-F5344CB8AC3E}">
        <p14:creationId xmlns:p14="http://schemas.microsoft.com/office/powerpoint/2010/main" val="1948223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charset="0"/>
                <a:ea typeface="ＭＳ Ｐゴシック" charset="-128"/>
              </a:rPr>
              <a:t>setjmp</a:t>
            </a:r>
            <a:r>
              <a:rPr lang="en-US" altLang="en-US">
                <a:ea typeface="ＭＳ Ｐゴシック" charset="-128"/>
              </a:rPr>
              <a:t>/</a:t>
            </a:r>
            <a:r>
              <a:rPr lang="en-US" altLang="en-US">
                <a:latin typeface="Courier New" charset="0"/>
                <a:ea typeface="ＭＳ Ｐゴシック" charset="-128"/>
              </a:rPr>
              <a:t>longjmp</a:t>
            </a:r>
            <a:r>
              <a:rPr lang="en-US" altLang="en-US">
                <a:ea typeface="ＭＳ Ｐゴシック" charset="-128"/>
              </a:rPr>
              <a:t> Example</a:t>
            </a:r>
          </a:p>
        </p:txBody>
      </p:sp>
      <p:sp>
        <p:nvSpPr>
          <p:cNvPr id="53250" name="Text Box 3"/>
          <p:cNvSpPr txBox="1">
            <a:spLocks noChangeArrowheads="1"/>
          </p:cNvSpPr>
          <p:nvPr/>
        </p:nvSpPr>
        <p:spPr bwMode="auto">
          <a:xfrm>
            <a:off x="1660321" y="2432521"/>
            <a:ext cx="184708" cy="34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33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515521" y="1447561"/>
            <a:ext cx="6400800" cy="41129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#include &lt;setjmp.h&gt;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jmp_buf buf;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33"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main()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   if (setjmp(buf) != 0)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      printf("back in main due to an error\n");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   else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      printf("first time through\n");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   p1(); /* p1 calls p2, which calls p3 */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}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...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p3()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   &lt;error checking code&gt;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   if (error)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      longjmp(buf, 1)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115363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Concurrent Programming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Many programs want to do many things </a:t>
            </a:r>
            <a:r>
              <a:rPr lang="ja-JP" altLang="en-GB" dirty="0">
                <a:ea typeface="ＭＳ Ｐゴシック" charset="-128"/>
              </a:rPr>
              <a:t>“</a:t>
            </a:r>
            <a:r>
              <a:rPr lang="en-GB" altLang="ja-JP" dirty="0">
                <a:ea typeface="ＭＳ Ｐゴシック" charset="-128"/>
              </a:rPr>
              <a:t>at once</a:t>
            </a:r>
            <a:r>
              <a:rPr lang="ja-JP" altLang="en-GB" dirty="0">
                <a:ea typeface="ＭＳ Ｐゴシック" charset="-128"/>
              </a:rPr>
              <a:t>”</a:t>
            </a:r>
            <a:endParaRPr lang="en-GB" altLang="ja-JP" dirty="0">
              <a:ea typeface="ＭＳ Ｐゴシック" charset="-128"/>
            </a:endParaRPr>
          </a:p>
          <a:p>
            <a:pPr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Web browser:</a:t>
            </a:r>
          </a:p>
          <a:p>
            <a:pPr lvl="1"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Download web pages, read cache files, accept user input, ...</a:t>
            </a:r>
          </a:p>
          <a:p>
            <a:pPr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Web server:</a:t>
            </a:r>
          </a:p>
          <a:p>
            <a:pPr lvl="1"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Handle incoming connections from multiple clients at once</a:t>
            </a:r>
          </a:p>
          <a:p>
            <a:pPr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Scientific programs:</a:t>
            </a:r>
          </a:p>
          <a:p>
            <a:pPr lvl="1"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Process different parts of a data set on different CPUs</a:t>
            </a:r>
          </a:p>
          <a:p>
            <a:pPr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In each case, would like to </a:t>
            </a:r>
            <a:r>
              <a:rPr lang="en-GB" altLang="en-US" i="1" dirty="0">
                <a:solidFill>
                  <a:srgbClr val="993333"/>
                </a:solidFill>
                <a:ea typeface="ＭＳ Ｐゴシック" charset="-128"/>
              </a:rPr>
              <a:t>share memory</a:t>
            </a:r>
            <a:r>
              <a:rPr lang="en-GB" altLang="en-US" dirty="0">
                <a:ea typeface="ＭＳ Ｐゴシック" charset="-128"/>
              </a:rPr>
              <a:t> across these activities</a:t>
            </a:r>
          </a:p>
          <a:p>
            <a:pPr lvl="1"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Web browser: Share buffer for HTML page and </a:t>
            </a:r>
            <a:r>
              <a:rPr lang="en-GB" altLang="en-US" dirty="0" err="1"/>
              <a:t>inlined</a:t>
            </a:r>
            <a:r>
              <a:rPr lang="en-GB" altLang="en-US" dirty="0"/>
              <a:t> images</a:t>
            </a:r>
          </a:p>
          <a:p>
            <a:pPr lvl="1"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Web server: Share memory cache of recently-accessed pages</a:t>
            </a:r>
          </a:p>
          <a:p>
            <a:pPr lvl="1"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Scientific programs: Share memory of data set being processes</a:t>
            </a:r>
          </a:p>
          <a:p>
            <a:pPr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Can't we simply do this with multiple processes?</a:t>
            </a:r>
          </a:p>
        </p:txBody>
      </p:sp>
    </p:spTree>
    <p:extLst>
      <p:ext uri="{BB962C8B-B14F-4D97-AF65-F5344CB8AC3E}">
        <p14:creationId xmlns:p14="http://schemas.microsoft.com/office/powerpoint/2010/main" val="5555636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Limitations of Nonlocal Jumps</a:t>
            </a:r>
          </a:p>
        </p:txBody>
      </p:sp>
      <p:sp>
        <p:nvSpPr>
          <p:cNvPr id="55298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66800"/>
            <a:ext cx="8307388" cy="1160463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Works within stack discipline</a:t>
            </a:r>
          </a:p>
          <a:p>
            <a:pPr lvl="1"/>
            <a:r>
              <a:rPr lang="en-US" altLang="en-US"/>
              <a:t>Can only long jump to environment of function that has been called but not yet completed</a:t>
            </a:r>
          </a:p>
        </p:txBody>
      </p:sp>
      <p:sp>
        <p:nvSpPr>
          <p:cNvPr id="55299" name="Rectangle 1028"/>
          <p:cNvSpPr>
            <a:spLocks noChangeArrowheads="1"/>
          </p:cNvSpPr>
          <p:nvPr/>
        </p:nvSpPr>
        <p:spPr bwMode="auto">
          <a:xfrm>
            <a:off x="872641" y="2245321"/>
            <a:ext cx="4115520" cy="461548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jmp_buf env;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33"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P1()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  if (setjmp(env))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    /* Long Jump to here */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  } else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    P2();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33"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P2()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{  . . . P2(); . . . P3();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33"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P3()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  longjmp(env, 1);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}</a:t>
            </a:r>
          </a:p>
        </p:txBody>
      </p:sp>
      <p:sp>
        <p:nvSpPr>
          <p:cNvPr id="533509" name="Rectangle 1029"/>
          <p:cNvSpPr>
            <a:spLocks noChangeArrowheads="1"/>
          </p:cNvSpPr>
          <p:nvPr/>
        </p:nvSpPr>
        <p:spPr bwMode="auto">
          <a:xfrm>
            <a:off x="6092641" y="2285641"/>
            <a:ext cx="1143360" cy="686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9" tIns="45714" rIns="91429" bIns="45714" anchor="ctr"/>
          <a:lstStyle/>
          <a:p>
            <a:pPr eaLnBrk="1" hangingPunct="1">
              <a:defRPr/>
            </a:pPr>
            <a:r>
              <a:rPr lang="en-US" sz="1996" dirty="0">
                <a:latin typeface="Courier New" pitchFamily="49" charset="0"/>
                <a:ea typeface="Arial" charset="0"/>
                <a:cs typeface="Arial" charset="0"/>
              </a:rPr>
              <a:t>P1</a:t>
            </a:r>
          </a:p>
        </p:txBody>
      </p:sp>
      <p:sp>
        <p:nvSpPr>
          <p:cNvPr id="533510" name="Rectangle 1030"/>
          <p:cNvSpPr>
            <a:spLocks noChangeArrowheads="1"/>
          </p:cNvSpPr>
          <p:nvPr/>
        </p:nvSpPr>
        <p:spPr bwMode="auto">
          <a:xfrm>
            <a:off x="6092641" y="2972520"/>
            <a:ext cx="1143360" cy="685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9" tIns="45714" rIns="91429" bIns="45714" anchor="ctr"/>
          <a:lstStyle/>
          <a:p>
            <a:pPr eaLnBrk="1" hangingPunct="1">
              <a:defRPr/>
            </a:pPr>
            <a:r>
              <a:rPr lang="en-US" sz="1996" dirty="0">
                <a:latin typeface="Courier New" pitchFamily="49" charset="0"/>
                <a:ea typeface="Arial" charset="0"/>
                <a:cs typeface="Arial" charset="0"/>
              </a:rPr>
              <a:t>P2</a:t>
            </a:r>
          </a:p>
        </p:txBody>
      </p:sp>
      <p:sp>
        <p:nvSpPr>
          <p:cNvPr id="533511" name="Rectangle 1031"/>
          <p:cNvSpPr>
            <a:spLocks noChangeArrowheads="1"/>
          </p:cNvSpPr>
          <p:nvPr/>
        </p:nvSpPr>
        <p:spPr bwMode="auto">
          <a:xfrm>
            <a:off x="6092641" y="3657960"/>
            <a:ext cx="1143360" cy="685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9" tIns="45714" rIns="91429" bIns="45714" anchor="ctr"/>
          <a:lstStyle/>
          <a:p>
            <a:pPr eaLnBrk="1" hangingPunct="1">
              <a:defRPr/>
            </a:pPr>
            <a:r>
              <a:rPr lang="en-US" sz="1996" dirty="0">
                <a:latin typeface="Courier New" pitchFamily="49" charset="0"/>
                <a:ea typeface="Arial" charset="0"/>
                <a:cs typeface="Arial" charset="0"/>
              </a:rPr>
              <a:t>P2</a:t>
            </a:r>
          </a:p>
        </p:txBody>
      </p:sp>
      <p:sp>
        <p:nvSpPr>
          <p:cNvPr id="533512" name="Rectangle 1032"/>
          <p:cNvSpPr>
            <a:spLocks noChangeArrowheads="1"/>
          </p:cNvSpPr>
          <p:nvPr/>
        </p:nvSpPr>
        <p:spPr bwMode="auto">
          <a:xfrm>
            <a:off x="6092641" y="4343400"/>
            <a:ext cx="1143360" cy="685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9" tIns="45714" rIns="91429" bIns="45714" anchor="ctr"/>
          <a:lstStyle/>
          <a:p>
            <a:pPr eaLnBrk="1" hangingPunct="1">
              <a:defRPr/>
            </a:pPr>
            <a:r>
              <a:rPr lang="en-US" sz="1996" dirty="0">
                <a:latin typeface="Courier New" pitchFamily="49" charset="0"/>
                <a:ea typeface="Arial" charset="0"/>
                <a:cs typeface="Arial" charset="0"/>
              </a:rPr>
              <a:t>P2</a:t>
            </a:r>
          </a:p>
        </p:txBody>
      </p:sp>
      <p:sp>
        <p:nvSpPr>
          <p:cNvPr id="533513" name="Rectangle 1033"/>
          <p:cNvSpPr>
            <a:spLocks noChangeArrowheads="1"/>
          </p:cNvSpPr>
          <p:nvPr/>
        </p:nvSpPr>
        <p:spPr bwMode="auto">
          <a:xfrm>
            <a:off x="6092641" y="5028840"/>
            <a:ext cx="1143360" cy="685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9" tIns="45714" rIns="91429" bIns="45714" anchor="ctr"/>
          <a:lstStyle/>
          <a:p>
            <a:pPr eaLnBrk="1" hangingPunct="1">
              <a:defRPr/>
            </a:pPr>
            <a:r>
              <a:rPr lang="en-US" sz="1996" dirty="0">
                <a:latin typeface="Courier New" pitchFamily="49" charset="0"/>
                <a:ea typeface="Arial" charset="0"/>
                <a:cs typeface="Arial" charset="0"/>
              </a:rPr>
              <a:t>P3</a:t>
            </a:r>
          </a:p>
        </p:txBody>
      </p:sp>
      <p:sp>
        <p:nvSpPr>
          <p:cNvPr id="55305" name="Line 1034"/>
          <p:cNvSpPr>
            <a:spLocks noChangeShapeType="1"/>
          </p:cNvSpPr>
          <p:nvPr/>
        </p:nvSpPr>
        <p:spPr bwMode="auto">
          <a:xfrm>
            <a:off x="5559841" y="2590921"/>
            <a:ext cx="532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9" tIns="45714" rIns="91429" bIns="45714"/>
          <a:lstStyle/>
          <a:p>
            <a:endParaRPr lang="tr-TR" sz="2177"/>
          </a:p>
        </p:txBody>
      </p:sp>
      <p:sp>
        <p:nvSpPr>
          <p:cNvPr id="55306" name="Rectangle 1035"/>
          <p:cNvSpPr>
            <a:spLocks noChangeArrowheads="1"/>
          </p:cNvSpPr>
          <p:nvPr/>
        </p:nvSpPr>
        <p:spPr bwMode="auto">
          <a:xfrm>
            <a:off x="5254561" y="2209321"/>
            <a:ext cx="559746" cy="34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Courier New" charset="0"/>
              </a:rPr>
              <a:t>env</a:t>
            </a:r>
          </a:p>
        </p:txBody>
      </p:sp>
      <p:sp>
        <p:nvSpPr>
          <p:cNvPr id="533516" name="Rectangle 1036"/>
          <p:cNvSpPr>
            <a:spLocks noChangeArrowheads="1"/>
          </p:cNvSpPr>
          <p:nvPr/>
        </p:nvSpPr>
        <p:spPr bwMode="auto">
          <a:xfrm>
            <a:off x="7692481" y="2285641"/>
            <a:ext cx="1143360" cy="686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9" tIns="45714" rIns="91429" bIns="45714" anchor="ctr"/>
          <a:lstStyle/>
          <a:p>
            <a:pPr eaLnBrk="1" hangingPunct="1">
              <a:defRPr/>
            </a:pPr>
            <a:r>
              <a:rPr lang="en-US" sz="1996" dirty="0">
                <a:latin typeface="Courier New" pitchFamily="49" charset="0"/>
                <a:ea typeface="Arial" charset="0"/>
                <a:cs typeface="Arial" charset="0"/>
              </a:rPr>
              <a:t>P1</a:t>
            </a:r>
          </a:p>
        </p:txBody>
      </p:sp>
      <p:sp>
        <p:nvSpPr>
          <p:cNvPr id="55308" name="Text Box 1037"/>
          <p:cNvSpPr txBox="1">
            <a:spLocks noChangeArrowheads="1"/>
          </p:cNvSpPr>
          <p:nvPr/>
        </p:nvSpPr>
        <p:spPr bwMode="auto">
          <a:xfrm>
            <a:off x="5984640" y="1981801"/>
            <a:ext cx="1516227" cy="34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Calibri" charset="0"/>
              </a:rPr>
              <a:t>Before longjmp</a:t>
            </a:r>
          </a:p>
        </p:txBody>
      </p:sp>
      <p:sp>
        <p:nvSpPr>
          <p:cNvPr id="55309" name="Text Box 1038"/>
          <p:cNvSpPr txBox="1">
            <a:spLocks noChangeArrowheads="1"/>
          </p:cNvSpPr>
          <p:nvPr/>
        </p:nvSpPr>
        <p:spPr bwMode="auto">
          <a:xfrm>
            <a:off x="7584481" y="1981801"/>
            <a:ext cx="1384396" cy="34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Calibri" charset="0"/>
              </a:rPr>
              <a:t>After longjmp</a:t>
            </a:r>
          </a:p>
        </p:txBody>
      </p:sp>
    </p:spTree>
    <p:extLst>
      <p:ext uri="{BB962C8B-B14F-4D97-AF65-F5344CB8AC3E}">
        <p14:creationId xmlns:p14="http://schemas.microsoft.com/office/powerpoint/2010/main" val="1652773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Limitations of Long Jumps (cont.)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49338"/>
            <a:ext cx="8307388" cy="1160462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Works within stack discipline</a:t>
            </a:r>
          </a:p>
          <a:p>
            <a:pPr lvl="1"/>
            <a:r>
              <a:rPr lang="en-US" altLang="en-US"/>
              <a:t>Can only long jump to environment of function that has been called but not yet completed</a:t>
            </a:r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897121" y="2285641"/>
            <a:ext cx="4114080" cy="461548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jmp_buf env;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33"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P1()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  P2(); P3();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33"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P2()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   if (setjmp(env))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    /* Long Jump to here */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33"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P3()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  longjmp(env, 1);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}</a:t>
            </a:r>
          </a:p>
        </p:txBody>
      </p:sp>
      <p:grpSp>
        <p:nvGrpSpPr>
          <p:cNvPr id="57348" name="Group 5"/>
          <p:cNvGrpSpPr>
            <a:grpSpLocks/>
          </p:cNvGrpSpPr>
          <p:nvPr/>
        </p:nvGrpSpPr>
        <p:grpSpPr bwMode="auto">
          <a:xfrm>
            <a:off x="5181120" y="1990441"/>
            <a:ext cx="1981440" cy="1672582"/>
            <a:chOff x="3264" y="1056"/>
            <a:chExt cx="1248" cy="1053"/>
          </a:xfrm>
        </p:grpSpPr>
        <p:sp>
          <p:nvSpPr>
            <p:cNvPr id="57363" name="Rectangle 6"/>
            <p:cNvSpPr>
              <a:spLocks noChangeArrowheads="1"/>
            </p:cNvSpPr>
            <p:nvPr/>
          </p:nvSpPr>
          <p:spPr bwMode="auto">
            <a:xfrm>
              <a:off x="3264" y="1728"/>
              <a:ext cx="353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33">
                  <a:latin typeface="Courier New" charset="0"/>
                </a:rPr>
                <a:t>env</a:t>
              </a:r>
            </a:p>
          </p:txBody>
        </p:sp>
        <p:grpSp>
          <p:nvGrpSpPr>
            <p:cNvPr id="57364" name="Group 7"/>
            <p:cNvGrpSpPr>
              <a:grpSpLocks/>
            </p:cNvGrpSpPr>
            <p:nvPr/>
          </p:nvGrpSpPr>
          <p:grpSpPr bwMode="auto">
            <a:xfrm>
              <a:off x="3456" y="1056"/>
              <a:ext cx="1056" cy="1053"/>
              <a:chOff x="3408" y="1056"/>
              <a:chExt cx="1056" cy="1053"/>
            </a:xfrm>
          </p:grpSpPr>
          <p:sp>
            <p:nvSpPr>
              <p:cNvPr id="534536" name="Rectangle 8"/>
              <p:cNvSpPr>
                <a:spLocks noChangeArrowheads="1"/>
              </p:cNvSpPr>
              <p:nvPr/>
            </p:nvSpPr>
            <p:spPr bwMode="auto">
              <a:xfrm>
                <a:off x="3744" y="1056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r>
                  <a:rPr lang="en-US" sz="1996" dirty="0">
                    <a:solidFill>
                      <a:srgbClr val="000000"/>
                    </a:solidFill>
                    <a:latin typeface="Courier New" pitchFamily="49" charset="0"/>
                    <a:ea typeface="Arial" charset="0"/>
                    <a:cs typeface="Arial" charset="0"/>
                  </a:rPr>
                  <a:t>P1</a:t>
                </a:r>
              </a:p>
            </p:txBody>
          </p:sp>
          <p:sp>
            <p:nvSpPr>
              <p:cNvPr id="534537" name="Rectangle 9"/>
              <p:cNvSpPr>
                <a:spLocks noChangeArrowheads="1"/>
              </p:cNvSpPr>
              <p:nvPr/>
            </p:nvSpPr>
            <p:spPr bwMode="auto">
              <a:xfrm>
                <a:off x="3744" y="1488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r>
                  <a:rPr lang="en-US" sz="1996" dirty="0">
                    <a:solidFill>
                      <a:srgbClr val="000000"/>
                    </a:solidFill>
                    <a:latin typeface="Courier New" pitchFamily="49" charset="0"/>
                    <a:ea typeface="Arial" charset="0"/>
                    <a:cs typeface="Arial" charset="0"/>
                  </a:rPr>
                  <a:t>P2</a:t>
                </a:r>
              </a:p>
            </p:txBody>
          </p:sp>
          <p:sp>
            <p:nvSpPr>
              <p:cNvPr id="57367" name="Line 10"/>
              <p:cNvSpPr>
                <a:spLocks noChangeShapeType="1"/>
              </p:cNvSpPr>
              <p:nvPr/>
            </p:nvSpPr>
            <p:spPr bwMode="auto">
              <a:xfrm>
                <a:off x="3408" y="172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 sz="2177"/>
              </a:p>
            </p:txBody>
          </p:sp>
          <p:sp>
            <p:nvSpPr>
              <p:cNvPr id="57368" name="Text Box 11"/>
              <p:cNvSpPr txBox="1">
                <a:spLocks noChangeArrowheads="1"/>
              </p:cNvSpPr>
              <p:nvPr/>
            </p:nvSpPr>
            <p:spPr bwMode="auto">
              <a:xfrm>
                <a:off x="3685" y="1893"/>
                <a:ext cx="643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  <a:cs typeface="MS Gothic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33">
                    <a:latin typeface="Calibri" charset="0"/>
                  </a:rPr>
                  <a:t>At setjmp</a:t>
                </a:r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858721" y="5038919"/>
            <a:ext cx="1980000" cy="1672721"/>
            <a:chOff x="3264" y="2976"/>
            <a:chExt cx="1248" cy="1054"/>
          </a:xfrm>
        </p:grpSpPr>
        <p:sp>
          <p:nvSpPr>
            <p:cNvPr id="534541" name="Rectangle 13"/>
            <p:cNvSpPr>
              <a:spLocks noChangeArrowheads="1"/>
            </p:cNvSpPr>
            <p:nvPr/>
          </p:nvSpPr>
          <p:spPr bwMode="auto">
            <a:xfrm>
              <a:off x="3792" y="2976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sz="1996" dirty="0">
                  <a:solidFill>
                    <a:srgbClr val="000000"/>
                  </a:solidFill>
                  <a:latin typeface="Courier New" pitchFamily="49" charset="0"/>
                  <a:ea typeface="Arial" charset="0"/>
                  <a:cs typeface="Arial" charset="0"/>
                </a:rPr>
                <a:t>P1</a:t>
              </a:r>
            </a:p>
          </p:txBody>
        </p:sp>
        <p:sp>
          <p:nvSpPr>
            <p:cNvPr id="534542" name="Rectangle 14"/>
            <p:cNvSpPr>
              <a:spLocks noChangeArrowheads="1"/>
            </p:cNvSpPr>
            <p:nvPr/>
          </p:nvSpPr>
          <p:spPr bwMode="auto">
            <a:xfrm>
              <a:off x="3792" y="3408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sz="1996" dirty="0">
                  <a:solidFill>
                    <a:srgbClr val="000000"/>
                  </a:solidFill>
                  <a:latin typeface="Courier New" pitchFamily="49" charset="0"/>
                  <a:ea typeface="Arial" charset="0"/>
                  <a:cs typeface="Arial" charset="0"/>
                </a:rPr>
                <a:t>P3</a:t>
              </a:r>
            </a:p>
          </p:txBody>
        </p:sp>
        <p:sp>
          <p:nvSpPr>
            <p:cNvPr id="57359" name="Line 15"/>
            <p:cNvSpPr>
              <a:spLocks noChangeShapeType="1"/>
            </p:cNvSpPr>
            <p:nvPr/>
          </p:nvSpPr>
          <p:spPr bwMode="auto">
            <a:xfrm>
              <a:off x="3456" y="364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2177"/>
            </a:p>
          </p:txBody>
        </p:sp>
        <p:sp>
          <p:nvSpPr>
            <p:cNvPr id="57360" name="Rectangle 16"/>
            <p:cNvSpPr>
              <a:spLocks noChangeArrowheads="1"/>
            </p:cNvSpPr>
            <p:nvPr/>
          </p:nvSpPr>
          <p:spPr bwMode="auto">
            <a:xfrm>
              <a:off x="3264" y="3408"/>
              <a:ext cx="353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33">
                  <a:latin typeface="Courier New" charset="0"/>
                </a:rPr>
                <a:t>env</a:t>
              </a:r>
            </a:p>
          </p:txBody>
        </p:sp>
        <p:sp>
          <p:nvSpPr>
            <p:cNvPr id="57361" name="Text Box 17"/>
            <p:cNvSpPr txBox="1">
              <a:spLocks noChangeArrowheads="1"/>
            </p:cNvSpPr>
            <p:nvPr/>
          </p:nvSpPr>
          <p:spPr bwMode="auto">
            <a:xfrm>
              <a:off x="3733" y="3813"/>
              <a:ext cx="716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33">
                  <a:latin typeface="Calibri" charset="0"/>
                </a:rPr>
                <a:t>At longjmp</a:t>
              </a:r>
            </a:p>
          </p:txBody>
        </p:sp>
        <p:sp>
          <p:nvSpPr>
            <p:cNvPr id="57362" name="Text Box 18"/>
            <p:cNvSpPr txBox="1">
              <a:spLocks noChangeArrowheads="1"/>
            </p:cNvSpPr>
            <p:nvPr/>
          </p:nvSpPr>
          <p:spPr bwMode="auto">
            <a:xfrm>
              <a:off x="3504" y="3545"/>
              <a:ext cx="189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33">
                  <a:latin typeface="Calibri" charset="0"/>
                </a:rPr>
                <a:t>X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333761" y="3819241"/>
            <a:ext cx="1828800" cy="1672284"/>
            <a:chOff x="4608" y="1440"/>
            <a:chExt cx="1152" cy="1053"/>
          </a:xfrm>
        </p:grpSpPr>
        <p:sp>
          <p:nvSpPr>
            <p:cNvPr id="534548" name="Rectangle 20"/>
            <p:cNvSpPr>
              <a:spLocks noChangeArrowheads="1"/>
            </p:cNvSpPr>
            <p:nvPr/>
          </p:nvSpPr>
          <p:spPr bwMode="auto">
            <a:xfrm>
              <a:off x="5040" y="1440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sz="1996" dirty="0">
                  <a:solidFill>
                    <a:srgbClr val="000000"/>
                  </a:solidFill>
                  <a:latin typeface="Courier New" pitchFamily="49" charset="0"/>
                  <a:ea typeface="Arial" charset="0"/>
                  <a:cs typeface="Arial" charset="0"/>
                </a:rPr>
                <a:t>P1</a:t>
              </a:r>
            </a:p>
          </p:txBody>
        </p:sp>
        <p:sp>
          <p:nvSpPr>
            <p:cNvPr id="534549" name="Rectangle 21"/>
            <p:cNvSpPr>
              <a:spLocks noChangeArrowheads="1"/>
            </p:cNvSpPr>
            <p:nvPr/>
          </p:nvSpPr>
          <p:spPr bwMode="auto">
            <a:xfrm>
              <a:off x="5040" y="1872"/>
              <a:ext cx="720" cy="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sz="1996" dirty="0">
                  <a:solidFill>
                    <a:srgbClr val="000000"/>
                  </a:solidFill>
                  <a:latin typeface="Courier New" pitchFamily="49" charset="0"/>
                  <a:ea typeface="Arial" charset="0"/>
                  <a:cs typeface="Arial" charset="0"/>
                </a:rPr>
                <a:t>P2</a:t>
              </a:r>
            </a:p>
          </p:txBody>
        </p:sp>
        <p:sp>
          <p:nvSpPr>
            <p:cNvPr id="57353" name="Line 22"/>
            <p:cNvSpPr>
              <a:spLocks noChangeShapeType="1"/>
            </p:cNvSpPr>
            <p:nvPr/>
          </p:nvSpPr>
          <p:spPr bwMode="auto">
            <a:xfrm>
              <a:off x="4704" y="211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2177"/>
            </a:p>
          </p:txBody>
        </p:sp>
        <p:sp>
          <p:nvSpPr>
            <p:cNvPr id="57354" name="Text Box 23"/>
            <p:cNvSpPr txBox="1">
              <a:spLocks noChangeArrowheads="1"/>
            </p:cNvSpPr>
            <p:nvPr/>
          </p:nvSpPr>
          <p:spPr bwMode="auto">
            <a:xfrm>
              <a:off x="4968" y="2277"/>
              <a:ext cx="681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33">
                  <a:latin typeface="Calibri" charset="0"/>
                </a:rPr>
                <a:t>P2 returns</a:t>
              </a:r>
            </a:p>
          </p:txBody>
        </p:sp>
        <p:sp>
          <p:nvSpPr>
            <p:cNvPr id="57355" name="Rectangle 24"/>
            <p:cNvSpPr>
              <a:spLocks noChangeArrowheads="1"/>
            </p:cNvSpPr>
            <p:nvPr/>
          </p:nvSpPr>
          <p:spPr bwMode="auto">
            <a:xfrm>
              <a:off x="4608" y="1872"/>
              <a:ext cx="353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33">
                  <a:latin typeface="Courier New" charset="0"/>
                </a:rPr>
                <a:t>env</a:t>
              </a:r>
            </a:p>
          </p:txBody>
        </p:sp>
        <p:sp>
          <p:nvSpPr>
            <p:cNvPr id="57356" name="Text Box 25"/>
            <p:cNvSpPr txBox="1">
              <a:spLocks noChangeArrowheads="1"/>
            </p:cNvSpPr>
            <p:nvPr/>
          </p:nvSpPr>
          <p:spPr bwMode="auto">
            <a:xfrm>
              <a:off x="4752" y="2009"/>
              <a:ext cx="189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33">
                  <a:latin typeface="Calibri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9689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A Program that Restarts Itself When </a:t>
            </a:r>
            <a:r>
              <a:rPr lang="en-US" altLang="en-US">
                <a:latin typeface="Courier New" charset="0"/>
                <a:ea typeface="ＭＳ Ｐゴシック" charset="-128"/>
              </a:rPr>
              <a:t>ctrl-c</a:t>
            </a:r>
            <a:r>
              <a:rPr lang="en-US" altLang="en-US">
                <a:ea typeface="ＭＳ Ｐゴシック" charset="-128"/>
              </a:rPr>
              <a:t>’d</a:t>
            </a:r>
          </a:p>
        </p:txBody>
      </p:sp>
      <p:sp>
        <p:nvSpPr>
          <p:cNvPr id="566298" name="Rectangle 26"/>
          <p:cNvSpPr>
            <a:spLocks noChangeArrowheads="1"/>
          </p:cNvSpPr>
          <p:nvPr/>
        </p:nvSpPr>
        <p:spPr bwMode="auto">
          <a:xfrm>
            <a:off x="4495681" y="1676520"/>
            <a:ext cx="1752480" cy="2361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45714" tIns="45714" rIns="45714" bIns="45714" anchor="ctr"/>
          <a:lstStyle/>
          <a:p>
            <a:pPr eaLnBrk="1" hangingPunct="1">
              <a:defRPr/>
            </a:pPr>
            <a:endParaRPr lang="en-US" altLang="en-US" sz="2177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456481" y="1676520"/>
            <a:ext cx="3414695" cy="495076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61">
                <a:latin typeface="Courier New" charset="0"/>
              </a:rPr>
              <a:t>#include &lt;stdio.h&gt;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61">
                <a:latin typeface="Courier New" charset="0"/>
              </a:rPr>
              <a:t>#include &lt;signal.h&gt;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61">
                <a:latin typeface="Courier New" charset="0"/>
              </a:rPr>
              <a:t>#include &lt;setjmp.h&gt;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361"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61">
                <a:latin typeface="Courier New" charset="0"/>
              </a:rPr>
              <a:t>sigjmp_buf buf;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61">
                <a:latin typeface="Courier New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61">
                <a:latin typeface="Courier New" charset="0"/>
              </a:rPr>
              <a:t>void handler(int sig) {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61">
                <a:latin typeface="Courier New" charset="0"/>
              </a:rPr>
              <a:t>  siglongjmp(buf, 1);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61">
                <a:latin typeface="Courier New" charset="0"/>
              </a:rPr>
              <a:t>}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61">
                <a:latin typeface="Courier New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61">
                <a:latin typeface="Courier New" charset="0"/>
              </a:rPr>
              <a:t>main() {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61">
                <a:latin typeface="Courier New" charset="0"/>
              </a:rPr>
              <a:t>  signal(SIGINT, handler);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61">
                <a:latin typeface="Courier New" charset="0"/>
              </a:rPr>
              <a:t>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61">
                <a:latin typeface="Courier New" charset="0"/>
              </a:rPr>
              <a:t>  if (!sigsetjmp(buf, 1))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61">
                <a:latin typeface="Courier New" charset="0"/>
              </a:rPr>
              <a:t>    printf("starting\n");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61">
                <a:latin typeface="Courier New" charset="0"/>
              </a:rPr>
              <a:t>  else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61">
                <a:latin typeface="Courier New" charset="0"/>
              </a:rPr>
              <a:t>    printf("restarting\n");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361"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61">
                <a:latin typeface="Courier New" charset="0"/>
              </a:rPr>
              <a:t>  while(1)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    </a:t>
            </a:r>
            <a:r>
              <a:rPr lang="en-US" altLang="en-US" sz="1361">
                <a:latin typeface="Courier New" charset="0"/>
              </a:rPr>
              <a:t>sleep(1);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61">
                <a:latin typeface="Courier New" charset="0"/>
              </a:rPr>
              <a:t>     printf("processing...\n");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61">
                <a:latin typeface="Courier New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61">
                <a:latin typeface="Courier New" charset="0"/>
              </a:rPr>
              <a:t>}</a:t>
            </a:r>
          </a:p>
        </p:txBody>
      </p: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4495681" y="1676521"/>
            <a:ext cx="1828800" cy="34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bass&gt; a.out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248160" y="2514604"/>
            <a:ext cx="1329855" cy="343167"/>
            <a:chOff x="3936" y="2524"/>
            <a:chExt cx="838" cy="216"/>
          </a:xfrm>
        </p:grpSpPr>
        <p:sp>
          <p:nvSpPr>
            <p:cNvPr id="59409" name="Text Box 6"/>
            <p:cNvSpPr txBox="1">
              <a:spLocks noChangeArrowheads="1"/>
            </p:cNvSpPr>
            <p:nvPr/>
          </p:nvSpPr>
          <p:spPr bwMode="auto">
            <a:xfrm>
              <a:off x="4368" y="2524"/>
              <a:ext cx="40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33">
                  <a:latin typeface="Calibri" charset="0"/>
                </a:rPr>
                <a:t>Ctrl-c</a:t>
              </a:r>
            </a:p>
          </p:txBody>
        </p:sp>
        <p:sp>
          <p:nvSpPr>
            <p:cNvPr id="59410" name="Line 7"/>
            <p:cNvSpPr>
              <a:spLocks noChangeShapeType="1"/>
            </p:cNvSpPr>
            <p:nvPr/>
          </p:nvSpPr>
          <p:spPr bwMode="auto">
            <a:xfrm>
              <a:off x="3936" y="2630"/>
              <a:ext cx="480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 sz="2177"/>
            </a:p>
          </p:txBody>
        </p:sp>
      </p:grpSp>
      <p:sp>
        <p:nvSpPr>
          <p:cNvPr id="566285" name="Rectangle 13"/>
          <p:cNvSpPr>
            <a:spLocks noChangeArrowheads="1"/>
          </p:cNvSpPr>
          <p:nvPr/>
        </p:nvSpPr>
        <p:spPr bwMode="auto">
          <a:xfrm>
            <a:off x="4495681" y="1905481"/>
            <a:ext cx="1828800" cy="34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starting</a:t>
            </a:r>
          </a:p>
        </p:txBody>
      </p:sp>
      <p:sp>
        <p:nvSpPr>
          <p:cNvPr id="566288" name="Rectangle 16"/>
          <p:cNvSpPr>
            <a:spLocks noChangeArrowheads="1"/>
          </p:cNvSpPr>
          <p:nvPr/>
        </p:nvSpPr>
        <p:spPr bwMode="auto">
          <a:xfrm>
            <a:off x="4495681" y="2134441"/>
            <a:ext cx="1828800" cy="34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processing...</a:t>
            </a:r>
          </a:p>
        </p:txBody>
      </p:sp>
      <p:sp>
        <p:nvSpPr>
          <p:cNvPr id="566289" name="Rectangle 17"/>
          <p:cNvSpPr>
            <a:spLocks noChangeArrowheads="1"/>
          </p:cNvSpPr>
          <p:nvPr/>
        </p:nvSpPr>
        <p:spPr bwMode="auto">
          <a:xfrm>
            <a:off x="4495681" y="2361961"/>
            <a:ext cx="1828800" cy="34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processing...</a:t>
            </a:r>
          </a:p>
        </p:txBody>
      </p:sp>
      <p:sp>
        <p:nvSpPr>
          <p:cNvPr id="566290" name="Rectangle 18"/>
          <p:cNvSpPr>
            <a:spLocks noChangeArrowheads="1"/>
          </p:cNvSpPr>
          <p:nvPr/>
        </p:nvSpPr>
        <p:spPr bwMode="auto">
          <a:xfrm>
            <a:off x="4495681" y="2590921"/>
            <a:ext cx="1828800" cy="34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restarting</a:t>
            </a:r>
          </a:p>
        </p:txBody>
      </p:sp>
      <p:sp>
        <p:nvSpPr>
          <p:cNvPr id="566291" name="Rectangle 19"/>
          <p:cNvSpPr>
            <a:spLocks noChangeArrowheads="1"/>
          </p:cNvSpPr>
          <p:nvPr/>
        </p:nvSpPr>
        <p:spPr bwMode="auto">
          <a:xfrm>
            <a:off x="4495681" y="2819881"/>
            <a:ext cx="1828800" cy="34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processing...</a:t>
            </a:r>
          </a:p>
        </p:txBody>
      </p:sp>
      <p:sp>
        <p:nvSpPr>
          <p:cNvPr id="566292" name="Rectangle 20"/>
          <p:cNvSpPr>
            <a:spLocks noChangeArrowheads="1"/>
          </p:cNvSpPr>
          <p:nvPr/>
        </p:nvSpPr>
        <p:spPr bwMode="auto">
          <a:xfrm>
            <a:off x="4495681" y="3047401"/>
            <a:ext cx="1828800" cy="34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processing...</a:t>
            </a:r>
          </a:p>
        </p:txBody>
      </p:sp>
      <p:sp>
        <p:nvSpPr>
          <p:cNvPr id="566293" name="Rectangle 21"/>
          <p:cNvSpPr>
            <a:spLocks noChangeArrowheads="1"/>
          </p:cNvSpPr>
          <p:nvPr/>
        </p:nvSpPr>
        <p:spPr bwMode="auto">
          <a:xfrm>
            <a:off x="4495681" y="3276361"/>
            <a:ext cx="1828800" cy="34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restarting</a:t>
            </a:r>
          </a:p>
        </p:txBody>
      </p:sp>
      <p:sp>
        <p:nvSpPr>
          <p:cNvPr id="566294" name="Rectangle 22"/>
          <p:cNvSpPr>
            <a:spLocks noChangeArrowheads="1"/>
          </p:cNvSpPr>
          <p:nvPr/>
        </p:nvSpPr>
        <p:spPr bwMode="auto">
          <a:xfrm>
            <a:off x="4495681" y="3505321"/>
            <a:ext cx="1828800" cy="34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processing...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248160" y="3177004"/>
            <a:ext cx="1329855" cy="343167"/>
            <a:chOff x="3936" y="2524"/>
            <a:chExt cx="838" cy="216"/>
          </a:xfrm>
        </p:grpSpPr>
        <p:sp>
          <p:nvSpPr>
            <p:cNvPr id="59407" name="Text Box 24"/>
            <p:cNvSpPr txBox="1">
              <a:spLocks noChangeArrowheads="1"/>
            </p:cNvSpPr>
            <p:nvPr/>
          </p:nvSpPr>
          <p:spPr bwMode="auto">
            <a:xfrm>
              <a:off x="4368" y="2524"/>
              <a:ext cx="40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33">
                  <a:latin typeface="Calibri" charset="0"/>
                </a:rPr>
                <a:t>Ctrl-c</a:t>
              </a:r>
            </a:p>
          </p:txBody>
        </p:sp>
        <p:sp>
          <p:nvSpPr>
            <p:cNvPr id="59408" name="Line 25"/>
            <p:cNvSpPr>
              <a:spLocks noChangeShapeType="1"/>
            </p:cNvSpPr>
            <p:nvPr/>
          </p:nvSpPr>
          <p:spPr bwMode="auto">
            <a:xfrm>
              <a:off x="3936" y="2630"/>
              <a:ext cx="480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 sz="2177"/>
            </a:p>
          </p:txBody>
        </p:sp>
      </p:grpSp>
    </p:spTree>
    <p:extLst>
      <p:ext uri="{BB962C8B-B14F-4D97-AF65-F5344CB8AC3E}">
        <p14:creationId xmlns:p14="http://schemas.microsoft.com/office/powerpoint/2010/main" val="22855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98" grpId="0" animBg="1"/>
      <p:bldP spid="566277" grpId="0"/>
      <p:bldP spid="566285" grpId="0"/>
      <p:bldP spid="566288" grpId="0"/>
      <p:bldP spid="566289" grpId="0"/>
      <p:bldP spid="566290" grpId="0"/>
      <p:bldP spid="566291" grpId="0"/>
      <p:bldP spid="566292" grpId="0"/>
      <p:bldP spid="566293" grpId="0"/>
      <p:bldP spid="56629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Preemptive vs. nonpreemptive threads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3000"/>
              </a:lnSpc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i="1" dirty="0">
                <a:ea typeface="ＭＳ Ｐゴシック" charset="-128"/>
              </a:rPr>
              <a:t>How to prevent a single user-level thread from hogging the CPU?</a:t>
            </a:r>
          </a:p>
          <a:p>
            <a:pPr>
              <a:lnSpc>
                <a:spcPct val="90000"/>
              </a:lnSpc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Strategy 1: Require threads to cooperate</a:t>
            </a:r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Called </a:t>
            </a:r>
            <a:r>
              <a:rPr lang="en-GB" altLang="en-US" i="1" dirty="0">
                <a:solidFill>
                  <a:srgbClr val="993333"/>
                </a:solidFill>
              </a:rPr>
              <a:t>non-</a:t>
            </a:r>
            <a:r>
              <a:rPr lang="en-GB" altLang="en-US" i="1" dirty="0" err="1">
                <a:solidFill>
                  <a:srgbClr val="993333"/>
                </a:solidFill>
              </a:rPr>
              <a:t>preemptive</a:t>
            </a:r>
            <a:r>
              <a:rPr lang="en-GB" altLang="en-US" i="1" dirty="0">
                <a:solidFill>
                  <a:srgbClr val="993333"/>
                </a:solidFill>
              </a:rPr>
              <a:t> threads</a:t>
            </a:r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Each thread must call back into the thread library periodically</a:t>
            </a:r>
          </a:p>
          <a:p>
            <a:pPr lvl="2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This gives the thread library control over the thread's execution</a:t>
            </a:r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b="1" dirty="0">
                <a:solidFill>
                  <a:srgbClr val="99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yield()</a:t>
            </a:r>
            <a:r>
              <a:rPr lang="en-GB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dirty="0"/>
              <a:t>operation: </a:t>
            </a:r>
          </a:p>
          <a:p>
            <a:pPr lvl="2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Thread voluntarily </a:t>
            </a:r>
            <a:r>
              <a:rPr lang="ja-JP" altLang="en-GB" dirty="0"/>
              <a:t>“</a:t>
            </a:r>
            <a:r>
              <a:rPr lang="en-GB" altLang="ja-JP" dirty="0"/>
              <a:t>gives up</a:t>
            </a:r>
            <a:r>
              <a:rPr lang="ja-JP" altLang="en-GB" dirty="0"/>
              <a:t>”</a:t>
            </a:r>
            <a:r>
              <a:rPr lang="en-GB" altLang="ja-JP" dirty="0"/>
              <a:t> the CPU</a:t>
            </a:r>
          </a:p>
          <a:p>
            <a:pPr>
              <a:lnSpc>
                <a:spcPct val="90000"/>
              </a:lnSpc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b="1" i="1" dirty="0">
                <a:ea typeface="ＭＳ Ｐゴシック" charset="-128"/>
              </a:rPr>
              <a:t>Pop quiz: What happens when a thread calls </a:t>
            </a:r>
            <a:r>
              <a:rPr lang="en-GB" altLang="en-US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yield()</a:t>
            </a:r>
            <a:r>
              <a:rPr lang="en-GB" altLang="en-US" sz="20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en-GB" altLang="en-US" b="1" i="1" dirty="0">
                <a:ea typeface="ＭＳ Ｐゴシック" charset="-128"/>
              </a:rPr>
              <a:t>??</a:t>
            </a:r>
          </a:p>
          <a:p>
            <a:pPr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b="1" i="1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94332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Preemptive vs. nonpreemptive threads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i="1" dirty="0">
                <a:ea typeface="ＭＳ Ｐゴシック" charset="-128"/>
              </a:rPr>
              <a:t>How to prevent a single user-level thread from hogging the CPU?</a:t>
            </a:r>
          </a:p>
          <a:p>
            <a:pPr>
              <a:lnSpc>
                <a:spcPct val="110000"/>
              </a:lnSpc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Strategy 1: Require threads to cooperate</a:t>
            </a:r>
          </a:p>
          <a:p>
            <a:pPr lvl="1">
              <a:lnSpc>
                <a:spcPct val="11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Called </a:t>
            </a:r>
            <a:r>
              <a:rPr lang="en-GB" altLang="en-US" i="1" dirty="0">
                <a:solidFill>
                  <a:srgbClr val="993333"/>
                </a:solidFill>
              </a:rPr>
              <a:t>non-</a:t>
            </a:r>
            <a:r>
              <a:rPr lang="en-GB" altLang="en-US" i="1" dirty="0" err="1">
                <a:solidFill>
                  <a:srgbClr val="993333"/>
                </a:solidFill>
              </a:rPr>
              <a:t>preemptive</a:t>
            </a:r>
            <a:r>
              <a:rPr lang="en-GB" altLang="en-US" i="1" dirty="0">
                <a:solidFill>
                  <a:srgbClr val="993333"/>
                </a:solidFill>
              </a:rPr>
              <a:t> threads</a:t>
            </a:r>
          </a:p>
          <a:p>
            <a:pPr lvl="1">
              <a:lnSpc>
                <a:spcPct val="11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Each thread must call back into the thread library periodically</a:t>
            </a:r>
          </a:p>
          <a:p>
            <a:pPr lvl="2">
              <a:lnSpc>
                <a:spcPct val="11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This gives the thread library control over the thread's execution</a:t>
            </a:r>
          </a:p>
          <a:p>
            <a:pPr lvl="1">
              <a:lnSpc>
                <a:spcPct val="11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i="1" dirty="0">
                <a:solidFill>
                  <a:srgbClr val="993333"/>
                </a:solidFill>
              </a:rPr>
              <a:t>yield()</a:t>
            </a:r>
            <a:r>
              <a:rPr lang="en-GB" altLang="en-US" dirty="0"/>
              <a:t> operation: </a:t>
            </a:r>
          </a:p>
          <a:p>
            <a:pPr lvl="2">
              <a:lnSpc>
                <a:spcPct val="11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Thread voluntarily </a:t>
            </a:r>
            <a:r>
              <a:rPr lang="ja-JP" altLang="en-GB" dirty="0"/>
              <a:t>“</a:t>
            </a:r>
            <a:r>
              <a:rPr lang="en-GB" altLang="ja-JP" dirty="0"/>
              <a:t>gives up</a:t>
            </a:r>
            <a:r>
              <a:rPr lang="ja-JP" altLang="en-GB" dirty="0"/>
              <a:t>”</a:t>
            </a:r>
            <a:r>
              <a:rPr lang="en-GB" altLang="ja-JP" dirty="0"/>
              <a:t> the CPU</a:t>
            </a:r>
          </a:p>
          <a:p>
            <a:pPr>
              <a:lnSpc>
                <a:spcPct val="110000"/>
              </a:lnSpc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b="1" i="1" dirty="0">
                <a:ea typeface="ＭＳ Ｐゴシック" charset="-128"/>
              </a:rPr>
              <a:t>Pop quiz: What happens when a thread calls yield() ??</a:t>
            </a:r>
          </a:p>
          <a:p>
            <a:pPr>
              <a:lnSpc>
                <a:spcPct val="110000"/>
              </a:lnSpc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Strategy 2: Use </a:t>
            </a:r>
            <a:r>
              <a:rPr lang="en-GB" altLang="en-US" i="1" dirty="0" err="1">
                <a:solidFill>
                  <a:srgbClr val="993333"/>
                </a:solidFill>
                <a:ea typeface="ＭＳ Ｐゴシック" charset="-128"/>
              </a:rPr>
              <a:t>preemption</a:t>
            </a:r>
            <a:endParaRPr lang="en-GB" altLang="en-US" i="1" dirty="0">
              <a:solidFill>
                <a:srgbClr val="993333"/>
              </a:solidFill>
              <a:ea typeface="ＭＳ Ｐゴシック" charset="-128"/>
            </a:endParaRPr>
          </a:p>
          <a:p>
            <a:pPr lvl="1">
              <a:lnSpc>
                <a:spcPct val="11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Thread library tells OS to send it a </a:t>
            </a:r>
            <a:r>
              <a:rPr lang="en-GB" altLang="en-US" i="1" dirty="0">
                <a:solidFill>
                  <a:srgbClr val="993333"/>
                </a:solidFill>
              </a:rPr>
              <a:t>signal</a:t>
            </a:r>
            <a:r>
              <a:rPr lang="en-GB" altLang="en-US" dirty="0"/>
              <a:t> periodically</a:t>
            </a:r>
          </a:p>
          <a:p>
            <a:pPr lvl="1">
              <a:lnSpc>
                <a:spcPct val="11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A signal is like a hardware interrupt</a:t>
            </a:r>
          </a:p>
          <a:p>
            <a:pPr lvl="2">
              <a:lnSpc>
                <a:spcPct val="11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Causes the process to jump into a </a:t>
            </a:r>
            <a:r>
              <a:rPr lang="en-GB" altLang="en-US" b="1" i="0" dirty="0"/>
              <a:t>signal handler </a:t>
            </a:r>
          </a:p>
          <a:p>
            <a:pPr lvl="1">
              <a:lnSpc>
                <a:spcPct val="11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i="1" dirty="0"/>
              <a:t>The signal handler gives control back to the thread library</a:t>
            </a:r>
          </a:p>
          <a:p>
            <a:pPr lvl="2">
              <a:lnSpc>
                <a:spcPct val="11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i="0" dirty="0"/>
              <a:t>Thread library then context switches to a new thread</a:t>
            </a:r>
          </a:p>
        </p:txBody>
      </p:sp>
    </p:spTree>
    <p:extLst>
      <p:ext uri="{BB962C8B-B14F-4D97-AF65-F5344CB8AC3E}">
        <p14:creationId xmlns:p14="http://schemas.microsoft.com/office/powerpoint/2010/main" val="1400722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Kernel-level threads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3000"/>
              </a:lnSpc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>
                <a:ea typeface="ＭＳ Ｐゴシック" charset="-128"/>
              </a:rPr>
              <a:t>Pro: OS knows about all the threads in a process</a:t>
            </a:r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/>
              <a:t>Can assign different scheduling priorities to each one</a:t>
            </a:r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/>
              <a:t>Kernel can context switch between multiple threads in one process</a:t>
            </a:r>
          </a:p>
          <a:p>
            <a:pPr>
              <a:lnSpc>
                <a:spcPct val="90000"/>
              </a:lnSpc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>
                <a:ea typeface="ＭＳ Ｐゴシック" charset="-128"/>
              </a:rPr>
              <a:t>Con: Thread operations require calling the kernel</a:t>
            </a:r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/>
              <a:t>Creating, destroying, or context switching require system calls</a:t>
            </a:r>
          </a:p>
          <a:p>
            <a:pPr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55879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User-level threads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Pro: Thread operations are very fast</a:t>
            </a:r>
          </a:p>
          <a:p>
            <a:pPr lvl="1"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Typically 10-100x faster than going through the kernel</a:t>
            </a:r>
          </a:p>
          <a:p>
            <a:pPr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Pro: Thread state is very small</a:t>
            </a:r>
          </a:p>
          <a:p>
            <a:pPr lvl="1"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Just CPU state and stack, no additional overhead</a:t>
            </a:r>
          </a:p>
          <a:p>
            <a:pPr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Con: If one thread </a:t>
            </a:r>
            <a:r>
              <a:rPr lang="en-GB" altLang="en-US" i="1" dirty="0">
                <a:solidFill>
                  <a:srgbClr val="993333"/>
                </a:solidFill>
                <a:ea typeface="ＭＳ Ｐゴシック" charset="-128"/>
              </a:rPr>
              <a:t>blocks</a:t>
            </a:r>
            <a:r>
              <a:rPr lang="en-GB" altLang="en-US" dirty="0">
                <a:ea typeface="ＭＳ Ｐゴシック" charset="-128"/>
              </a:rPr>
              <a:t>, it stalls the entire process</a:t>
            </a:r>
          </a:p>
          <a:p>
            <a:pPr lvl="1"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e.g., If one thread waits for file I/O, all threads in process have to wait</a:t>
            </a:r>
          </a:p>
          <a:p>
            <a:pPr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Con: Can't use multiple CPUs!</a:t>
            </a:r>
          </a:p>
          <a:p>
            <a:pPr lvl="1"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Kernel only knows about one CPU context</a:t>
            </a:r>
          </a:p>
          <a:p>
            <a:pPr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Con: OS may not make good decisions</a:t>
            </a:r>
          </a:p>
          <a:p>
            <a:pPr lvl="1"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Could schedule a process with only idle threads</a:t>
            </a:r>
          </a:p>
          <a:p>
            <a:pPr lvl="1"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Could </a:t>
            </a:r>
            <a:r>
              <a:rPr lang="en-GB" altLang="en-US" dirty="0" err="1"/>
              <a:t>deschedule</a:t>
            </a:r>
            <a:r>
              <a:rPr lang="en-GB" altLang="en-US" dirty="0"/>
              <a:t> a process with a thread holding a lock</a:t>
            </a:r>
          </a:p>
        </p:txBody>
      </p:sp>
    </p:spTree>
    <p:extLst>
      <p:ext uri="{BB962C8B-B14F-4D97-AF65-F5344CB8AC3E}">
        <p14:creationId xmlns:p14="http://schemas.microsoft.com/office/powerpoint/2010/main" val="12240762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Posix Threads (Pthreads) Interface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dirty="0" err="1">
                <a:solidFill>
                  <a:srgbClr val="FF0000"/>
                </a:solidFill>
                <a:ea typeface="ＭＳ Ｐゴシック" charset="-128"/>
              </a:rPr>
              <a:t>Pthreads</a:t>
            </a:r>
            <a:r>
              <a:rPr lang="en-US" altLang="en-US" dirty="0">
                <a:solidFill>
                  <a:srgbClr val="FF0000"/>
                </a:solidFill>
                <a:ea typeface="ＭＳ Ｐゴシック" charset="-128"/>
              </a:rPr>
              <a:t>: </a:t>
            </a:r>
            <a:r>
              <a:rPr lang="en-US" altLang="en-US" dirty="0">
                <a:ea typeface="ＭＳ Ｐゴシック" charset="-128"/>
              </a:rPr>
              <a:t>Standard interface for ~60 functions that manipulate threads from C programs</a:t>
            </a:r>
          </a:p>
          <a:p>
            <a:pPr>
              <a:lnSpc>
                <a:spcPct val="110000"/>
              </a:lnSpc>
            </a:pPr>
            <a:r>
              <a:rPr lang="en-US" altLang="en-US" dirty="0">
                <a:ea typeface="ＭＳ Ｐゴシック" charset="-128"/>
              </a:rPr>
              <a:t>Threads run thread routines: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>
                <a:latin typeface="Courier New" charset="0"/>
                <a:ea typeface="ＭＳ Ｐゴシック" charset="-128"/>
              </a:rPr>
              <a:t>void *</a:t>
            </a:r>
            <a:r>
              <a:rPr lang="en-US" altLang="en-US" b="1" dirty="0" err="1">
                <a:latin typeface="Courier New" charset="0"/>
                <a:ea typeface="ＭＳ Ｐゴシック" charset="-128"/>
              </a:rPr>
              <a:t>threadroutine</a:t>
            </a:r>
            <a:r>
              <a:rPr lang="en-US" altLang="en-US" b="1" dirty="0">
                <a:latin typeface="Courier New" charset="0"/>
                <a:ea typeface="ＭＳ Ｐゴシック" charset="-128"/>
              </a:rPr>
              <a:t>(void *</a:t>
            </a:r>
            <a:r>
              <a:rPr lang="en-US" altLang="en-US" b="1" dirty="0" err="1">
                <a:latin typeface="Courier New" charset="0"/>
                <a:ea typeface="ＭＳ Ｐゴシック" charset="-128"/>
              </a:rPr>
              <a:t>vargp</a:t>
            </a:r>
            <a:r>
              <a:rPr lang="en-US" altLang="en-US" b="1" dirty="0">
                <a:latin typeface="Courier New" charset="0"/>
                <a:ea typeface="ＭＳ Ｐゴシック" charset="-128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en-US" dirty="0">
                <a:ea typeface="ＭＳ Ｐゴシック" charset="-128"/>
              </a:rPr>
              <a:t>Creating threads</a:t>
            </a:r>
          </a:p>
          <a:p>
            <a:pPr lvl="1">
              <a:lnSpc>
                <a:spcPct val="110000"/>
              </a:lnSpc>
              <a:buFont typeface="Wingdings" charset="2"/>
              <a:buNone/>
            </a:pPr>
            <a:r>
              <a:rPr lang="en-US" altLang="en-US" b="1" dirty="0" err="1">
                <a:latin typeface="Courier New" charset="0"/>
                <a:ea typeface="ＭＳ Ｐゴシック" charset="-128"/>
              </a:rPr>
              <a:t>int</a:t>
            </a:r>
            <a:r>
              <a:rPr lang="en-US" altLang="en-US" b="1" dirty="0">
                <a:latin typeface="Courier New" charset="0"/>
                <a:ea typeface="ＭＳ Ｐゴシック" charset="-128"/>
              </a:rPr>
              <a:t> </a:t>
            </a:r>
            <a:r>
              <a:rPr lang="en-US" altLang="en-US" b="1" dirty="0" err="1">
                <a:latin typeface="Courier New" charset="0"/>
                <a:ea typeface="ＭＳ Ｐゴシック" charset="-128"/>
              </a:rPr>
              <a:t>pthread_create</a:t>
            </a:r>
            <a:r>
              <a:rPr lang="en-US" altLang="en-US" b="1" dirty="0">
                <a:latin typeface="Courier New" charset="0"/>
                <a:ea typeface="ＭＳ Ｐゴシック" charset="-128"/>
              </a:rPr>
              <a:t>(</a:t>
            </a:r>
            <a:r>
              <a:rPr lang="en-US" altLang="en-US" b="1" dirty="0" err="1">
                <a:latin typeface="Courier New" charset="0"/>
                <a:ea typeface="ＭＳ Ｐゴシック" charset="-128"/>
              </a:rPr>
              <a:t>pthread_t</a:t>
            </a:r>
            <a:r>
              <a:rPr lang="en-US" altLang="en-US" b="1" dirty="0">
                <a:latin typeface="Courier New" charset="0"/>
                <a:ea typeface="ＭＳ Ｐゴシック" charset="-128"/>
              </a:rPr>
              <a:t>  *</a:t>
            </a:r>
            <a:r>
              <a:rPr lang="en-US" altLang="en-US" b="1" dirty="0">
                <a:solidFill>
                  <a:srgbClr val="0000FF"/>
                </a:solidFill>
                <a:latin typeface="Courier New" charset="0"/>
                <a:ea typeface="ＭＳ Ｐゴシック" charset="-128"/>
              </a:rPr>
              <a:t>thread</a:t>
            </a:r>
            <a:r>
              <a:rPr lang="en-US" altLang="en-US" b="1" dirty="0">
                <a:latin typeface="Courier New" charset="0"/>
                <a:ea typeface="ＭＳ Ｐゴシック" charset="-128"/>
              </a:rPr>
              <a:t>, </a:t>
            </a:r>
            <a:endParaRPr lang="en-US" altLang="en-US" b="1" dirty="0">
              <a:latin typeface="Courier New" charset="0"/>
              <a:ea typeface="ＭＳ Ｐゴシック" charset="-128"/>
            </a:endParaRPr>
          </a:p>
          <a:p>
            <a:pPr lvl="1">
              <a:lnSpc>
                <a:spcPct val="110000"/>
              </a:lnSpc>
              <a:buFont typeface="Wingdings" charset="2"/>
              <a:buNone/>
            </a:pPr>
            <a:r>
              <a:rPr lang="en-US" altLang="en-US" b="1" dirty="0">
                <a:latin typeface="Courier New" charset="0"/>
                <a:ea typeface="ＭＳ Ｐゴシック" charset="-128"/>
              </a:rPr>
              <a:t> </a:t>
            </a:r>
            <a:r>
              <a:rPr lang="en-US" altLang="en-US" b="1" dirty="0" smtClean="0">
                <a:latin typeface="Courier New" charset="0"/>
                <a:ea typeface="ＭＳ Ｐゴシック" charset="-128"/>
              </a:rPr>
              <a:t>  </a:t>
            </a:r>
            <a:r>
              <a:rPr lang="en-US" altLang="en-US" b="1" dirty="0" err="1" smtClean="0">
                <a:latin typeface="Courier New" charset="0"/>
                <a:ea typeface="ＭＳ Ｐゴシック" charset="-128"/>
              </a:rPr>
              <a:t>pthread_attr_t</a:t>
            </a:r>
            <a:r>
              <a:rPr lang="en-US" altLang="en-US" b="1" dirty="0" smtClean="0">
                <a:latin typeface="Courier New" charset="0"/>
                <a:ea typeface="ＭＳ Ｐゴシック" charset="-128"/>
              </a:rPr>
              <a:t> </a:t>
            </a:r>
            <a:r>
              <a:rPr lang="en-US" altLang="en-US" b="1" dirty="0">
                <a:latin typeface="Courier New" charset="0"/>
                <a:ea typeface="ＭＳ Ｐゴシック" charset="-128"/>
              </a:rPr>
              <a:t>*</a:t>
            </a:r>
            <a:r>
              <a:rPr lang="en-US" altLang="en-US" b="1" dirty="0" err="1" smtClean="0">
                <a:solidFill>
                  <a:srgbClr val="0000FF"/>
                </a:solidFill>
                <a:latin typeface="Courier New" charset="0"/>
                <a:ea typeface="ＭＳ Ｐゴシック" charset="-128"/>
              </a:rPr>
              <a:t>attr</a:t>
            </a:r>
            <a:r>
              <a:rPr lang="en-US" altLang="en-US" b="1" dirty="0" smtClean="0">
                <a:latin typeface="Courier New" charset="0"/>
                <a:ea typeface="ＭＳ Ｐゴシック" charset="-128"/>
              </a:rPr>
              <a:t>,</a:t>
            </a:r>
          </a:p>
          <a:p>
            <a:pPr lvl="1">
              <a:lnSpc>
                <a:spcPct val="110000"/>
              </a:lnSpc>
              <a:buFont typeface="Wingdings" charset="2"/>
              <a:buNone/>
            </a:pPr>
            <a:r>
              <a:rPr lang="en-US" altLang="en-US" b="1" dirty="0">
                <a:latin typeface="Courier New" charset="0"/>
                <a:ea typeface="ＭＳ Ｐゴシック" charset="-128"/>
              </a:rPr>
              <a:t> </a:t>
            </a:r>
            <a:r>
              <a:rPr lang="en-US" altLang="en-US" b="1" dirty="0" smtClean="0">
                <a:latin typeface="Courier New" charset="0"/>
                <a:ea typeface="ＭＳ Ｐゴシック" charset="-128"/>
              </a:rPr>
              <a:t>  </a:t>
            </a:r>
            <a:r>
              <a:rPr lang="en-US" altLang="en-US" b="1" dirty="0" smtClean="0">
                <a:latin typeface="Courier New" charset="0"/>
                <a:ea typeface="ＭＳ Ｐゴシック" charset="-128"/>
              </a:rPr>
              <a:t>void </a:t>
            </a:r>
            <a:r>
              <a:rPr lang="en-US" altLang="en-US" b="1" dirty="0">
                <a:latin typeface="Courier New" charset="0"/>
                <a:ea typeface="ＭＳ Ｐゴシック" charset="-128"/>
              </a:rPr>
              <a:t>*(*</a:t>
            </a:r>
            <a:r>
              <a:rPr lang="en-US" altLang="en-US" b="1" dirty="0" err="1">
                <a:solidFill>
                  <a:srgbClr val="0000FF"/>
                </a:solidFill>
                <a:latin typeface="Courier New" charset="0"/>
                <a:ea typeface="ＭＳ Ｐゴシック" charset="-128"/>
              </a:rPr>
              <a:t>threadroutine</a:t>
            </a:r>
            <a:r>
              <a:rPr lang="en-US" altLang="en-US" b="1" dirty="0">
                <a:latin typeface="Courier New" charset="0"/>
                <a:ea typeface="ＭＳ Ｐゴシック" charset="-128"/>
              </a:rPr>
              <a:t>)(void *), </a:t>
            </a:r>
            <a:endParaRPr lang="en-US" altLang="en-US" b="1" dirty="0">
              <a:latin typeface="Courier New" charset="0"/>
              <a:ea typeface="ＭＳ Ｐゴシック" charset="-128"/>
            </a:endParaRPr>
          </a:p>
          <a:p>
            <a:pPr lvl="1">
              <a:lnSpc>
                <a:spcPct val="110000"/>
              </a:lnSpc>
              <a:buFont typeface="Wingdings" charset="2"/>
              <a:buNone/>
            </a:pPr>
            <a:r>
              <a:rPr lang="en-US" altLang="en-US" b="1" dirty="0">
                <a:latin typeface="Courier New" charset="0"/>
                <a:ea typeface="ＭＳ Ｐゴシック" charset="-128"/>
              </a:rPr>
              <a:t> </a:t>
            </a:r>
            <a:r>
              <a:rPr lang="en-US" altLang="en-US" b="1" dirty="0" smtClean="0">
                <a:latin typeface="Courier New" charset="0"/>
                <a:ea typeface="ＭＳ Ｐゴシック" charset="-128"/>
              </a:rPr>
              <a:t>  void </a:t>
            </a:r>
            <a:r>
              <a:rPr lang="en-US" altLang="en-US" b="1" dirty="0">
                <a:latin typeface="Courier New" charset="0"/>
                <a:ea typeface="ＭＳ Ｐゴシック" charset="-128"/>
              </a:rPr>
              <a:t>* </a:t>
            </a:r>
            <a:r>
              <a:rPr lang="en-US" altLang="en-US" b="1" dirty="0" err="1">
                <a:solidFill>
                  <a:srgbClr val="0000FF"/>
                </a:solidFill>
                <a:latin typeface="Courier New" charset="0"/>
                <a:ea typeface="ＭＳ Ｐゴシック" charset="-128"/>
              </a:rPr>
              <a:t>vargp</a:t>
            </a:r>
            <a:r>
              <a:rPr lang="en-US" altLang="en-US" b="1" dirty="0" smtClean="0">
                <a:latin typeface="Courier New" charset="0"/>
                <a:ea typeface="ＭＳ Ｐゴシック" charset="-128"/>
              </a:rPr>
              <a:t>);</a:t>
            </a:r>
            <a:endParaRPr lang="en-US" altLang="en-US" b="1" dirty="0">
              <a:latin typeface="Courier New" charset="0"/>
              <a:ea typeface="ＭＳ Ｐゴシック" charset="-128"/>
            </a:endParaRPr>
          </a:p>
          <a:p>
            <a:pPr lvl="1" eaLnBrk="1">
              <a:lnSpc>
                <a:spcPct val="110000"/>
              </a:lnSpc>
            </a:pPr>
            <a:r>
              <a:rPr lang="en-GB" altLang="en-US" b="1" dirty="0">
                <a:solidFill>
                  <a:srgbClr val="0000FF"/>
                </a:solidFill>
                <a:latin typeface="Courier New" charset="0"/>
              </a:rPr>
              <a:t>thread</a:t>
            </a:r>
            <a:r>
              <a:rPr lang="en-GB" altLang="en-US" b="1" dirty="0">
                <a:latin typeface="MDW Arial" charset="0"/>
              </a:rPr>
              <a:t>:</a:t>
            </a:r>
            <a:r>
              <a:rPr lang="en-GB" altLang="en-US" i="1" dirty="0">
                <a:latin typeface="MDW Arial" charset="0"/>
              </a:rPr>
              <a:t> </a:t>
            </a:r>
            <a:r>
              <a:rPr lang="en-GB" altLang="en-US" i="1" dirty="0"/>
              <a:t>Returns a pointer to the new TCB</a:t>
            </a:r>
          </a:p>
          <a:p>
            <a:pPr lvl="1" eaLnBrk="1">
              <a:lnSpc>
                <a:spcPct val="110000"/>
              </a:lnSpc>
            </a:pPr>
            <a:r>
              <a:rPr lang="en-GB" altLang="en-US" b="1" dirty="0" err="1">
                <a:solidFill>
                  <a:srgbClr val="0000FF"/>
                </a:solidFill>
                <a:latin typeface="Courier New" charset="0"/>
              </a:rPr>
              <a:t>attr</a:t>
            </a:r>
            <a:r>
              <a:rPr lang="en-GB" altLang="en-US" b="1" dirty="0">
                <a:latin typeface="MDW Arial" charset="0"/>
              </a:rPr>
              <a:t>:</a:t>
            </a:r>
            <a:r>
              <a:rPr lang="en-GB" altLang="en-US" i="1" dirty="0">
                <a:latin typeface="MDW Arial" charset="0"/>
              </a:rPr>
              <a:t> </a:t>
            </a:r>
            <a:r>
              <a:rPr lang="en-GB" altLang="en-US" i="1" dirty="0"/>
              <a:t>Set of attributes for the new thread</a:t>
            </a:r>
          </a:p>
          <a:p>
            <a:pPr lvl="2" eaLnBrk="1">
              <a:lnSpc>
                <a:spcPct val="110000"/>
              </a:lnSpc>
            </a:pPr>
            <a:r>
              <a:rPr lang="en-GB" altLang="en-US" i="0" dirty="0"/>
              <a:t>Scheduling policy, etc.</a:t>
            </a:r>
          </a:p>
          <a:p>
            <a:pPr lvl="1" eaLnBrk="1">
              <a:lnSpc>
                <a:spcPct val="110000"/>
              </a:lnSpc>
            </a:pPr>
            <a:r>
              <a:rPr lang="en-GB" altLang="en-US" b="1" dirty="0" err="1">
                <a:solidFill>
                  <a:srgbClr val="0000FF"/>
                </a:solidFill>
                <a:latin typeface="Courier New" charset="0"/>
              </a:rPr>
              <a:t>threadroutine</a:t>
            </a:r>
            <a:r>
              <a:rPr lang="en-GB" altLang="en-US" b="1" dirty="0">
                <a:latin typeface="MDW Arial" charset="0"/>
              </a:rPr>
              <a:t>:</a:t>
            </a:r>
            <a:r>
              <a:rPr lang="en-GB" altLang="en-US" i="1" dirty="0">
                <a:latin typeface="MDW Arial" charset="0"/>
              </a:rPr>
              <a:t> </a:t>
            </a:r>
            <a:r>
              <a:rPr lang="en-GB" altLang="en-US" i="1" dirty="0"/>
              <a:t>Function pointer to </a:t>
            </a:r>
            <a:r>
              <a:rPr lang="ja-JP" altLang="en-GB" i="1" dirty="0"/>
              <a:t>“</a:t>
            </a:r>
            <a:r>
              <a:rPr lang="en-GB" altLang="ja-JP" i="1" dirty="0"/>
              <a:t>main function</a:t>
            </a:r>
            <a:r>
              <a:rPr lang="ja-JP" altLang="en-GB" i="1" dirty="0"/>
              <a:t>”</a:t>
            </a:r>
            <a:r>
              <a:rPr lang="en-GB" altLang="ja-JP" i="1" dirty="0"/>
              <a:t> for new thread</a:t>
            </a:r>
          </a:p>
          <a:p>
            <a:pPr lvl="1" eaLnBrk="1">
              <a:lnSpc>
                <a:spcPct val="110000"/>
              </a:lnSpc>
            </a:pPr>
            <a:r>
              <a:rPr lang="en-GB" altLang="en-US" b="1" dirty="0" err="1">
                <a:solidFill>
                  <a:srgbClr val="0000FF"/>
                </a:solidFill>
                <a:latin typeface="Courier New" charset="0"/>
              </a:rPr>
              <a:t>vargp</a:t>
            </a:r>
            <a:r>
              <a:rPr lang="en-GB" altLang="en-US" b="1" dirty="0">
                <a:latin typeface="MDW Arial" charset="0"/>
              </a:rPr>
              <a:t>: </a:t>
            </a:r>
            <a:r>
              <a:rPr lang="en-GB" altLang="en-US" i="1" dirty="0"/>
              <a:t>Argument to </a:t>
            </a:r>
            <a:r>
              <a:rPr lang="en-GB" altLang="en-US" b="1" dirty="0" err="1">
                <a:latin typeface="Courier" charset="0"/>
              </a:rPr>
              <a:t>threadroutine</a:t>
            </a:r>
            <a:r>
              <a:rPr lang="en-GB" altLang="en-US" b="1" dirty="0">
                <a:latin typeface="Courier" charset="0"/>
              </a:rPr>
              <a:t>()</a:t>
            </a:r>
          </a:p>
          <a:p>
            <a:pPr lvl="1">
              <a:lnSpc>
                <a:spcPct val="110000"/>
              </a:lnSpc>
            </a:pPr>
            <a:endParaRPr lang="en-US" altLang="en-US" b="1" dirty="0">
              <a:latin typeface="Courier New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826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Posix Threads (Pthreads) Interface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Reaping threads</a:t>
            </a:r>
          </a:p>
          <a:p>
            <a:pPr lvl="1">
              <a:lnSpc>
                <a:spcPct val="120000"/>
              </a:lnSpc>
            </a:pPr>
            <a:r>
              <a:rPr lang="en-US" altLang="en-US" b="1" dirty="0" err="1">
                <a:latin typeface="Courier New" charset="0"/>
                <a:ea typeface="ＭＳ Ｐゴシック" charset="-128"/>
              </a:rPr>
              <a:t>pthread_join</a:t>
            </a:r>
            <a:r>
              <a:rPr lang="en-US" altLang="en-US" b="1" dirty="0">
                <a:latin typeface="Courier New" charset="0"/>
                <a:ea typeface="ＭＳ Ｐゴシック" charset="-128"/>
              </a:rPr>
              <a:t>(</a:t>
            </a:r>
            <a:r>
              <a:rPr lang="en-US" altLang="en-US" b="1" dirty="0" err="1">
                <a:latin typeface="Courier New" charset="0"/>
                <a:ea typeface="ＭＳ Ｐゴシック" charset="-128"/>
              </a:rPr>
              <a:t>pthread_t</a:t>
            </a:r>
            <a:r>
              <a:rPr lang="en-US" altLang="en-US" b="1" dirty="0">
                <a:latin typeface="Courier New" charset="0"/>
                <a:ea typeface="ＭＳ Ｐゴシック" charset="-128"/>
              </a:rPr>
              <a:t> </a:t>
            </a:r>
            <a:r>
              <a:rPr lang="en-US" altLang="en-US" b="1" dirty="0" err="1">
                <a:latin typeface="Courier New" charset="0"/>
                <a:ea typeface="ＭＳ Ｐゴシック" charset="-128"/>
              </a:rPr>
              <a:t>tid</a:t>
            </a:r>
            <a:r>
              <a:rPr lang="en-US" altLang="en-US" b="1" dirty="0">
                <a:latin typeface="Courier New" charset="0"/>
                <a:ea typeface="ＭＳ Ｐゴシック" charset="-128"/>
              </a:rPr>
              <a:t>, void **</a:t>
            </a:r>
            <a:r>
              <a:rPr lang="en-US" altLang="en-US" b="1" dirty="0" err="1">
                <a:latin typeface="Courier New" charset="0"/>
                <a:ea typeface="ＭＳ Ｐゴシック" charset="-128"/>
              </a:rPr>
              <a:t>thread_return</a:t>
            </a:r>
            <a:r>
              <a:rPr lang="en-US" altLang="en-US" b="1" dirty="0">
                <a:latin typeface="Courier New" charset="0"/>
                <a:ea typeface="ＭＳ Ｐゴシック" charset="-128"/>
              </a:rPr>
              <a:t>)</a:t>
            </a:r>
          </a:p>
          <a:p>
            <a:pPr lvl="2">
              <a:lnSpc>
                <a:spcPct val="120000"/>
              </a:lnSpc>
            </a:pPr>
            <a:r>
              <a:rPr lang="en-GB" altLang="en-US" dirty="0"/>
              <a:t>Waits for thread with </a:t>
            </a:r>
            <a:r>
              <a:rPr lang="en-GB" altLang="en-US" dirty="0" err="1"/>
              <a:t>tid</a:t>
            </a:r>
            <a:r>
              <a:rPr lang="en-GB" altLang="en-US" dirty="0"/>
              <a:t>  to exit, returns return </a:t>
            </a:r>
            <a:r>
              <a:rPr lang="en-GB" altLang="en-US" dirty="0" err="1"/>
              <a:t>thread_return</a:t>
            </a:r>
            <a:r>
              <a:rPr lang="en-GB" altLang="en-US" dirty="0"/>
              <a:t> of the thread</a:t>
            </a:r>
            <a:endParaRPr lang="en-US" altLang="en-US" b="1" dirty="0">
              <a:latin typeface="Courier New" charset="0"/>
              <a:ea typeface="ＭＳ Ｐゴシック" charset="-128"/>
            </a:endParaRPr>
          </a:p>
          <a:p>
            <a:pPr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Determining your thread ID</a:t>
            </a:r>
          </a:p>
          <a:p>
            <a:pPr lvl="1">
              <a:lnSpc>
                <a:spcPct val="120000"/>
              </a:lnSpc>
            </a:pPr>
            <a:r>
              <a:rPr lang="en-US" altLang="en-US" b="1" dirty="0" err="1">
                <a:latin typeface="Courier New" charset="0"/>
                <a:ea typeface="ＭＳ Ｐゴシック" charset="-128"/>
              </a:rPr>
              <a:t>pthread_self</a:t>
            </a:r>
            <a:r>
              <a:rPr lang="en-US" altLang="en-US" b="1" dirty="0">
                <a:latin typeface="Courier New" charset="0"/>
                <a:ea typeface="ＭＳ Ｐゴシック" charset="-128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Terminating threads</a:t>
            </a:r>
          </a:p>
          <a:p>
            <a:pPr lvl="1">
              <a:lnSpc>
                <a:spcPct val="120000"/>
              </a:lnSpc>
            </a:pPr>
            <a:r>
              <a:rPr lang="en-US" altLang="en-US" b="1" dirty="0" err="1">
                <a:latin typeface="Courier New" charset="0"/>
                <a:ea typeface="ＭＳ Ｐゴシック" charset="-128"/>
              </a:rPr>
              <a:t>pthread_cancel</a:t>
            </a:r>
            <a:r>
              <a:rPr lang="en-US" altLang="en-US" b="1" dirty="0">
                <a:latin typeface="Courier New" charset="0"/>
                <a:ea typeface="ＭＳ Ｐゴシック" charset="-128"/>
              </a:rPr>
              <a:t>(</a:t>
            </a:r>
            <a:r>
              <a:rPr lang="en-US" altLang="en-US" b="1" dirty="0" err="1">
                <a:latin typeface="Courier New" charset="0"/>
                <a:ea typeface="ＭＳ Ｐゴシック" charset="-128"/>
              </a:rPr>
              <a:t>pthread_t</a:t>
            </a:r>
            <a:r>
              <a:rPr lang="en-US" altLang="en-US" b="1" dirty="0">
                <a:latin typeface="Courier New" charset="0"/>
                <a:ea typeface="ＭＳ Ｐゴシック" charset="-128"/>
              </a:rPr>
              <a:t> </a:t>
            </a:r>
            <a:r>
              <a:rPr lang="en-US" altLang="en-US" b="1" dirty="0" err="1">
                <a:latin typeface="Courier New" charset="0"/>
                <a:ea typeface="ＭＳ Ｐゴシック" charset="-128"/>
              </a:rPr>
              <a:t>tid</a:t>
            </a:r>
            <a:r>
              <a:rPr lang="en-US" altLang="en-US" b="1" dirty="0">
                <a:latin typeface="Courier New" charset="0"/>
                <a:ea typeface="ＭＳ Ｐゴシック" charset="-128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en-US" b="1" dirty="0" err="1">
                <a:latin typeface="Courier New" charset="0"/>
                <a:ea typeface="ＭＳ Ｐゴシック" charset="-128"/>
              </a:rPr>
              <a:t>pthread_exit</a:t>
            </a:r>
            <a:r>
              <a:rPr lang="en-US" altLang="en-US" b="1" dirty="0">
                <a:latin typeface="Courier New" charset="0"/>
                <a:ea typeface="ＭＳ Ｐゴシック" charset="-128"/>
              </a:rPr>
              <a:t>(void *</a:t>
            </a:r>
            <a:r>
              <a:rPr lang="en-US" altLang="en-US" b="1" dirty="0" err="1">
                <a:latin typeface="Courier New" charset="0"/>
                <a:ea typeface="ＭＳ Ｐゴシック" charset="-128"/>
              </a:rPr>
              <a:t>thread_return</a:t>
            </a:r>
            <a:r>
              <a:rPr lang="en-US" altLang="en-US" b="1" dirty="0">
                <a:latin typeface="Courier New" charset="0"/>
                <a:ea typeface="ＭＳ Ｐゴシック" charset="-128"/>
              </a:rPr>
              <a:t>)</a:t>
            </a:r>
          </a:p>
          <a:p>
            <a:pPr lvl="2">
              <a:lnSpc>
                <a:spcPct val="120000"/>
              </a:lnSpc>
            </a:pPr>
            <a:r>
              <a:rPr lang="en-GB" altLang="en-US" dirty="0"/>
              <a:t>Exit with the given return value</a:t>
            </a:r>
            <a:endParaRPr lang="en-US" altLang="en-US" b="1" dirty="0">
              <a:latin typeface="Courier New" charset="0"/>
              <a:ea typeface="ＭＳ Ｐゴシック" charset="-128"/>
            </a:endParaRPr>
          </a:p>
          <a:p>
            <a:pPr lvl="1">
              <a:lnSpc>
                <a:spcPct val="120000"/>
              </a:lnSpc>
            </a:pPr>
            <a:r>
              <a:rPr lang="en-US" altLang="en-US" b="1" dirty="0" smtClean="0">
                <a:latin typeface="Courier New" charset="0"/>
                <a:ea typeface="ＭＳ Ｐゴシック" charset="-128"/>
              </a:rPr>
              <a:t>return; </a:t>
            </a:r>
            <a:r>
              <a:rPr lang="en-US" altLang="en-US" sz="2400" dirty="0" smtClean="0">
                <a:ea typeface="ＭＳ Ｐゴシック" charset="-128"/>
                <a:cs typeface="Calibri" panose="020F0502020204030204" pitchFamily="34" charset="0"/>
              </a:rPr>
              <a:t>(in primary thread routine terminates the thread)</a:t>
            </a:r>
            <a:endParaRPr lang="en-US" altLang="en-US" dirty="0">
              <a:ea typeface="ＭＳ Ｐゴシック" charset="-128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en-US" b="1" dirty="0">
                <a:latin typeface="Courier New" charset="0"/>
                <a:ea typeface="ＭＳ Ｐゴシック" charset="-128"/>
              </a:rPr>
              <a:t>exit() </a:t>
            </a:r>
            <a:r>
              <a:rPr lang="en-US" altLang="en-US" sz="2400" dirty="0">
                <a:ea typeface="ＭＳ Ｐゴシック" charset="-128"/>
                <a:cs typeface="Calibri" panose="020F0502020204030204" pitchFamily="34" charset="0"/>
              </a:rPr>
              <a:t>(</a:t>
            </a:r>
            <a:r>
              <a:rPr lang="en-US" altLang="en-US" sz="2400" dirty="0" smtClean="0">
                <a:ea typeface="ＭＳ Ｐゴシック" charset="-128"/>
                <a:cs typeface="Calibri" panose="020F0502020204030204" pitchFamily="34" charset="0"/>
              </a:rPr>
              <a:t>terminates </a:t>
            </a:r>
            <a:r>
              <a:rPr lang="en-US" altLang="en-US" sz="2400" dirty="0">
                <a:ea typeface="ＭＳ Ｐゴシック" charset="-128"/>
                <a:cs typeface="Calibri" panose="020F0502020204030204" pitchFamily="34" charset="0"/>
              </a:rPr>
              <a:t>all threads) </a:t>
            </a:r>
            <a:endParaRPr lang="en-US" altLang="en-US" dirty="0">
              <a:ea typeface="ＭＳ Ｐゴシック" charset="-128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Synchronizing access to shared variables</a:t>
            </a:r>
          </a:p>
        </p:txBody>
      </p:sp>
    </p:spTree>
    <p:extLst>
      <p:ext uri="{BB962C8B-B14F-4D97-AF65-F5344CB8AC3E}">
        <p14:creationId xmlns:p14="http://schemas.microsoft.com/office/powerpoint/2010/main" val="169083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The Pthreads “Hello, world" Program</a:t>
            </a:r>
          </a:p>
        </p:txBody>
      </p:sp>
      <p:sp>
        <p:nvSpPr>
          <p:cNvPr id="73730" name="Rectangle 3"/>
          <p:cNvSpPr>
            <a:spLocks noChangeArrowheads="1"/>
          </p:cNvSpPr>
          <p:nvPr/>
        </p:nvSpPr>
        <p:spPr bwMode="auto">
          <a:xfrm>
            <a:off x="480961" y="1244373"/>
            <a:ext cx="5811184" cy="511805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solidFill>
                  <a:srgbClr val="FF0000"/>
                </a:solidFill>
                <a:latin typeface="Courier New" charset="0"/>
              </a:rPr>
              <a:t>/*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solidFill>
                  <a:srgbClr val="FF0000"/>
                </a:solidFill>
                <a:latin typeface="Courier New" charset="0"/>
              </a:rPr>
              <a:t> * hello.c - Pthreads "hello, world" program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solidFill>
                  <a:srgbClr val="FF0000"/>
                </a:solidFill>
                <a:latin typeface="Courier New" charset="0"/>
              </a:rPr>
              <a:t> */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#include "csapp.h"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33"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void *thread(void *vargp);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33"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int main()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  pthread_t tid;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33"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  Pthread_create(&amp;tid, NULL, thread, NULL);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  Pthread_join(tid, NULL);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  exit(0);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33"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/* thread routine */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void *thread(void *vargp)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  printf("Hello, world!\n");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  return NULL;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}</a:t>
            </a:r>
          </a:p>
        </p:txBody>
      </p:sp>
      <p:sp>
        <p:nvSpPr>
          <p:cNvPr id="808964" name="Text Box 4"/>
          <p:cNvSpPr txBox="1">
            <a:spLocks noChangeArrowheads="1"/>
          </p:cNvSpPr>
          <p:nvPr/>
        </p:nvSpPr>
        <p:spPr bwMode="auto">
          <a:xfrm>
            <a:off x="6533928" y="1979021"/>
            <a:ext cx="1797265" cy="65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9" tIns="45714" rIns="91429" bIns="45714" anchor="ctr">
            <a:spAutoFit/>
          </a:bodyPr>
          <a:lstStyle/>
          <a:p>
            <a:pPr algn="ctr" eaLnBrk="1" hangingPunct="1">
              <a:defRPr/>
            </a:pPr>
            <a:r>
              <a:rPr lang="en-US" sz="1814" i="1" dirty="0">
                <a:solidFill>
                  <a:srgbClr val="000000"/>
                </a:solidFill>
                <a:latin typeface="+mn-lt"/>
                <a:ea typeface="Arial" charset="0"/>
                <a:cs typeface="Arial" charset="0"/>
              </a:rPr>
              <a:t>Thread attributes </a:t>
            </a:r>
          </a:p>
          <a:p>
            <a:pPr algn="ctr" eaLnBrk="1" hangingPunct="1">
              <a:defRPr/>
            </a:pPr>
            <a:r>
              <a:rPr lang="en-US" sz="1814" i="1" dirty="0">
                <a:solidFill>
                  <a:srgbClr val="000000"/>
                </a:solidFill>
                <a:latin typeface="+mn-lt"/>
                <a:ea typeface="Arial" charset="0"/>
                <a:cs typeface="Arial" charset="0"/>
              </a:rPr>
              <a:t>(usually NULL)</a:t>
            </a:r>
          </a:p>
        </p:txBody>
      </p:sp>
      <p:sp>
        <p:nvSpPr>
          <p:cNvPr id="808965" name="Text Box 5"/>
          <p:cNvSpPr txBox="1">
            <a:spLocks noChangeArrowheads="1"/>
          </p:cNvSpPr>
          <p:nvPr/>
        </p:nvSpPr>
        <p:spPr bwMode="auto">
          <a:xfrm>
            <a:off x="6526919" y="2969741"/>
            <a:ext cx="1850164" cy="65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9" tIns="45714" rIns="91429" bIns="45714" anchor="ctr">
            <a:spAutoFit/>
          </a:bodyPr>
          <a:lstStyle/>
          <a:p>
            <a:pPr algn="ctr" eaLnBrk="1" hangingPunct="1">
              <a:defRPr/>
            </a:pPr>
            <a:r>
              <a:rPr lang="en-US" sz="1814" i="1" dirty="0">
                <a:solidFill>
                  <a:srgbClr val="000000"/>
                </a:solidFill>
                <a:latin typeface="+mn-lt"/>
                <a:ea typeface="Arial" charset="0"/>
                <a:cs typeface="Arial" charset="0"/>
              </a:rPr>
              <a:t>Thread arguments</a:t>
            </a:r>
          </a:p>
          <a:p>
            <a:pPr algn="ctr" eaLnBrk="1" hangingPunct="1">
              <a:defRPr/>
            </a:pPr>
            <a:r>
              <a:rPr lang="en-US" sz="1814" i="1" dirty="0">
                <a:solidFill>
                  <a:srgbClr val="000000"/>
                </a:solidFill>
                <a:latin typeface="+mn-lt"/>
                <a:ea typeface="Arial" charset="0"/>
                <a:cs typeface="Arial" charset="0"/>
              </a:rPr>
              <a:t>(void *p) </a:t>
            </a:r>
          </a:p>
        </p:txBody>
      </p:sp>
      <p:sp>
        <p:nvSpPr>
          <p:cNvPr id="808966" name="Text Box 6"/>
          <p:cNvSpPr txBox="1">
            <a:spLocks noChangeArrowheads="1"/>
          </p:cNvSpPr>
          <p:nvPr/>
        </p:nvSpPr>
        <p:spPr bwMode="auto">
          <a:xfrm>
            <a:off x="6304917" y="4480301"/>
            <a:ext cx="2449687" cy="65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9" tIns="45714" rIns="91429" bIns="45714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Bitstream Vera Serif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Bitstream Vera Serif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Bitstream Vera Serif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Bitstream Vera Serif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Bitstream Vera Serif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Bitstream Vera Serif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Bitstream Vera Serif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Bitstream Vera Serif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Bitstream Vera Serif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814" i="1">
                <a:solidFill>
                  <a:srgbClr val="000000"/>
                </a:solidFill>
                <a:latin typeface="Arial" charset="0"/>
              </a:rPr>
              <a:t>assigns return value</a:t>
            </a:r>
          </a:p>
          <a:p>
            <a:pPr algn="ctr" eaLnBrk="1" hangingPunct="1">
              <a:defRPr/>
            </a:pPr>
            <a:r>
              <a:rPr lang="en-US" sz="1814" i="1">
                <a:solidFill>
                  <a:srgbClr val="000000"/>
                </a:solidFill>
                <a:latin typeface="Arial" charset="0"/>
              </a:rPr>
              <a:t>(void **p)</a:t>
            </a:r>
          </a:p>
        </p:txBody>
      </p:sp>
      <p:sp>
        <p:nvSpPr>
          <p:cNvPr id="808967" name="Line 7"/>
          <p:cNvSpPr>
            <a:spLocks noChangeShapeType="1"/>
          </p:cNvSpPr>
          <p:nvPr/>
        </p:nvSpPr>
        <p:spPr bwMode="auto">
          <a:xfrm flipH="1">
            <a:off x="3657601" y="2361961"/>
            <a:ext cx="2819520" cy="144864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29" tIns="45714" rIns="91429" bIns="45714" anchor="ctr"/>
          <a:lstStyle/>
          <a:p>
            <a:endParaRPr lang="tr-TR" sz="2177"/>
          </a:p>
        </p:txBody>
      </p:sp>
      <p:sp>
        <p:nvSpPr>
          <p:cNvPr id="808968" name="Line 8"/>
          <p:cNvSpPr>
            <a:spLocks noChangeShapeType="1"/>
          </p:cNvSpPr>
          <p:nvPr/>
        </p:nvSpPr>
        <p:spPr bwMode="auto">
          <a:xfrm flipH="1">
            <a:off x="5410081" y="3276361"/>
            <a:ext cx="1067040" cy="53424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29" tIns="45714" rIns="91429" bIns="45714" anchor="ctr"/>
          <a:lstStyle/>
          <a:p>
            <a:endParaRPr lang="tr-TR" sz="2177"/>
          </a:p>
        </p:txBody>
      </p:sp>
      <p:sp>
        <p:nvSpPr>
          <p:cNvPr id="808969" name="Line 9"/>
          <p:cNvSpPr>
            <a:spLocks noChangeShapeType="1"/>
          </p:cNvSpPr>
          <p:nvPr/>
        </p:nvSpPr>
        <p:spPr bwMode="auto">
          <a:xfrm flipH="1" flipV="1">
            <a:off x="3352321" y="4267081"/>
            <a:ext cx="3124800" cy="53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29" tIns="45714" rIns="91429" bIns="45714" anchor="ctr"/>
          <a:lstStyle/>
          <a:p>
            <a:endParaRPr lang="tr-TR" sz="2177"/>
          </a:p>
        </p:txBody>
      </p:sp>
    </p:spTree>
    <p:extLst>
      <p:ext uri="{BB962C8B-B14F-4D97-AF65-F5344CB8AC3E}">
        <p14:creationId xmlns:p14="http://schemas.microsoft.com/office/powerpoint/2010/main" val="28940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4" grpId="0" animBg="1"/>
      <p:bldP spid="808965" grpId="0" animBg="1"/>
      <p:bldP spid="808966" grpId="0" animBg="1"/>
      <p:bldP spid="808967" grpId="0" animBg="1"/>
      <p:bldP spid="808968" grpId="0" animBg="1"/>
      <p:bldP spid="8089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Why processes are not always ideal...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Processes are not very efficient</a:t>
            </a:r>
          </a:p>
          <a:p>
            <a:pPr lvl="1">
              <a:lnSpc>
                <a:spcPct val="11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Each process has its own PCB and OS resources</a:t>
            </a:r>
          </a:p>
          <a:p>
            <a:pPr lvl="1">
              <a:lnSpc>
                <a:spcPct val="11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Typically high overhead for each process: e.g., 1.7 KB per </a:t>
            </a:r>
            <a:r>
              <a:rPr lang="en-GB" altLang="en-US" b="1" dirty="0" err="1">
                <a:latin typeface="Courier" charset="0"/>
                <a:ea typeface="Courier" charset="0"/>
                <a:cs typeface="Courier" charset="0"/>
              </a:rPr>
              <a:t>task_struct</a:t>
            </a:r>
            <a:r>
              <a:rPr lang="en-GB" altLang="en-US" dirty="0"/>
              <a:t> on Linux!</a:t>
            </a:r>
          </a:p>
          <a:p>
            <a:pPr lvl="1">
              <a:lnSpc>
                <a:spcPct val="11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Creating a new process is often very expensive</a:t>
            </a:r>
          </a:p>
          <a:p>
            <a:pPr>
              <a:lnSpc>
                <a:spcPct val="110000"/>
              </a:lnSpc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Processes don't (directly) share memory</a:t>
            </a:r>
          </a:p>
          <a:p>
            <a:pPr lvl="1">
              <a:lnSpc>
                <a:spcPct val="11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Each process has its own address space</a:t>
            </a:r>
          </a:p>
          <a:p>
            <a:pPr lvl="1">
              <a:lnSpc>
                <a:spcPct val="11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Parallel and concurrent programs often want to directly manipulate the same memory</a:t>
            </a:r>
          </a:p>
          <a:p>
            <a:pPr lvl="2">
              <a:lnSpc>
                <a:spcPct val="11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e.g., When processing elements of a large array in parallel</a:t>
            </a:r>
          </a:p>
          <a:p>
            <a:pPr lvl="1">
              <a:lnSpc>
                <a:spcPct val="11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Note: Many OS's provide some form of inter-process shared memory</a:t>
            </a:r>
          </a:p>
          <a:p>
            <a:pPr lvl="2">
              <a:lnSpc>
                <a:spcPct val="11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cf., UNIX </a:t>
            </a:r>
            <a:r>
              <a:rPr lang="en-GB" altLang="en-US" b="1" dirty="0" err="1">
                <a:latin typeface="Courier" charset="0"/>
                <a:ea typeface="Courier" charset="0"/>
                <a:cs typeface="Courier" charset="0"/>
              </a:rPr>
              <a:t>shmget</a:t>
            </a:r>
            <a:r>
              <a:rPr lang="en-GB" altLang="en-US" b="1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GB" altLang="en-US" dirty="0"/>
              <a:t> and </a:t>
            </a:r>
            <a:r>
              <a:rPr lang="en-GB" altLang="en-US" b="1" dirty="0" err="1">
                <a:latin typeface="Courier" charset="0"/>
                <a:ea typeface="Courier" charset="0"/>
                <a:cs typeface="Courier" charset="0"/>
              </a:rPr>
              <a:t>shmat</a:t>
            </a:r>
            <a:r>
              <a:rPr lang="en-GB" altLang="en-US" b="1" dirty="0"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GB" altLang="en-US" dirty="0"/>
              <a:t>system calls</a:t>
            </a:r>
          </a:p>
          <a:p>
            <a:pPr lvl="2">
              <a:lnSpc>
                <a:spcPct val="11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Still, this requires more programmer work and does not address the efficiency issues.</a:t>
            </a:r>
          </a:p>
        </p:txBody>
      </p:sp>
    </p:spTree>
    <p:extLst>
      <p:ext uri="{BB962C8B-B14F-4D97-AF65-F5344CB8AC3E}">
        <p14:creationId xmlns:p14="http://schemas.microsoft.com/office/powerpoint/2010/main" val="1095010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Detaching Threads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Thread-based servers: </a:t>
            </a:r>
            <a:r>
              <a:rPr lang="en-US" altLang="en-US" dirty="0" smtClean="0">
                <a:ea typeface="ＭＳ Ｐゴシック" charset="-128"/>
              </a:rPr>
              <a:t>Use </a:t>
            </a:r>
            <a:r>
              <a:rPr lang="en-US" altLang="en-US" dirty="0">
                <a:ea typeface="ＭＳ Ｐゴシック" charset="-128"/>
              </a:rPr>
              <a:t>“detached” threads to avoid memory leaks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At any point in time, a thread is either </a:t>
            </a:r>
            <a:r>
              <a:rPr lang="en-US" altLang="en-US" dirty="0">
                <a:solidFill>
                  <a:srgbClr val="FF0000"/>
                </a:solidFill>
              </a:rPr>
              <a:t>joinable</a:t>
            </a:r>
            <a:r>
              <a:rPr lang="en-US" altLang="en-US" dirty="0"/>
              <a:t> or </a:t>
            </a:r>
            <a:r>
              <a:rPr lang="en-US" altLang="en-US" dirty="0">
                <a:solidFill>
                  <a:srgbClr val="FF0000"/>
                </a:solidFill>
              </a:rPr>
              <a:t>detached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Joinable thread </a:t>
            </a:r>
            <a:r>
              <a:rPr lang="en-US" altLang="en-US" dirty="0"/>
              <a:t>can be reaped and killed by other threads</a:t>
            </a:r>
          </a:p>
          <a:p>
            <a:pPr lvl="2">
              <a:lnSpc>
                <a:spcPct val="120000"/>
              </a:lnSpc>
            </a:pPr>
            <a:r>
              <a:rPr lang="en-US" altLang="en-US" dirty="0"/>
              <a:t>must be reaped (with </a:t>
            </a:r>
            <a:r>
              <a:rPr lang="en-US" altLang="en-US" b="1" i="0" dirty="0" err="1">
                <a:latin typeface="Courier New" charset="0"/>
                <a:ea typeface="ＭＳ Ｐゴシック" charset="-128"/>
              </a:rPr>
              <a:t>pthread_join</a:t>
            </a:r>
            <a:r>
              <a:rPr lang="en-US" altLang="en-US" dirty="0"/>
              <a:t>) to free memory resources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Detached thread </a:t>
            </a:r>
            <a:r>
              <a:rPr lang="en-US" altLang="en-US" dirty="0"/>
              <a:t>cannot be reaped or killed by other threads</a:t>
            </a:r>
          </a:p>
          <a:p>
            <a:pPr lvl="2">
              <a:lnSpc>
                <a:spcPct val="120000"/>
              </a:lnSpc>
            </a:pPr>
            <a:r>
              <a:rPr lang="en-US" altLang="en-US" dirty="0"/>
              <a:t>resources are automatically reaped on termination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Default state is joinable</a:t>
            </a:r>
          </a:p>
          <a:p>
            <a:pPr lvl="2">
              <a:lnSpc>
                <a:spcPct val="120000"/>
              </a:lnSpc>
            </a:pPr>
            <a:r>
              <a:rPr lang="en-US" altLang="en-US" dirty="0"/>
              <a:t>use </a:t>
            </a:r>
            <a:r>
              <a:rPr lang="en-US" altLang="en-US" b="1" i="0" dirty="0" err="1">
                <a:latin typeface="Courier New" charset="0"/>
                <a:ea typeface="ＭＳ Ｐゴシック" charset="-128"/>
              </a:rPr>
              <a:t>pthread_detach</a:t>
            </a:r>
            <a:r>
              <a:rPr lang="en-US" altLang="en-US" b="1" i="0" dirty="0">
                <a:latin typeface="Courier New" charset="0"/>
                <a:ea typeface="ＭＳ Ｐゴシック" charset="-128"/>
              </a:rPr>
              <a:t>(</a:t>
            </a:r>
            <a:r>
              <a:rPr lang="en-US" altLang="en-US" b="1" i="0" dirty="0" err="1">
                <a:latin typeface="Courier New" charset="0"/>
                <a:ea typeface="ＭＳ Ｐゴシック" charset="-128"/>
              </a:rPr>
              <a:t>pthread_self</a:t>
            </a:r>
            <a:r>
              <a:rPr lang="en-US" altLang="en-US" b="1" i="0" dirty="0">
                <a:latin typeface="Courier New" charset="0"/>
                <a:ea typeface="ＭＳ Ｐゴシック" charset="-128"/>
              </a:rPr>
              <a:t>()) </a:t>
            </a:r>
            <a:r>
              <a:rPr lang="en-US" altLang="en-US" dirty="0"/>
              <a:t>to make </a:t>
            </a:r>
            <a:r>
              <a:rPr lang="en-US" altLang="en-US" dirty="0" smtClean="0"/>
              <a:t>detached</a:t>
            </a:r>
            <a:endParaRPr lang="en-US" altLang="en-US" dirty="0">
              <a:ea typeface="ＭＳ Ｐゴシック" charset="-128"/>
            </a:endParaRPr>
          </a:p>
          <a:p>
            <a:pPr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Must be careful to avoid unintended sharing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For example, what happens if we pass the address of </a:t>
            </a:r>
            <a:r>
              <a:rPr lang="en-US" altLang="en-US" dirty="0" err="1"/>
              <a:t>connfd</a:t>
            </a:r>
            <a:r>
              <a:rPr lang="en-US" altLang="en-US" dirty="0"/>
              <a:t> to the thread routine?</a:t>
            </a:r>
          </a:p>
          <a:p>
            <a:pPr lvl="2">
              <a:lnSpc>
                <a:spcPct val="120000"/>
              </a:lnSpc>
            </a:pPr>
            <a:r>
              <a:rPr lang="en-US" altLang="en-US" b="1" i="0" dirty="0" err="1">
                <a:latin typeface="Courier New" charset="0"/>
                <a:ea typeface="ＭＳ Ｐゴシック" charset="-128"/>
              </a:rPr>
              <a:t>Pthread_create</a:t>
            </a:r>
            <a:r>
              <a:rPr lang="en-US" altLang="en-US" b="1" i="0" dirty="0">
                <a:latin typeface="Courier New" charset="0"/>
                <a:ea typeface="ＭＳ Ｐゴシック" charset="-128"/>
              </a:rPr>
              <a:t>(&amp;</a:t>
            </a:r>
            <a:r>
              <a:rPr lang="en-US" altLang="en-US" b="1" i="0" dirty="0" err="1">
                <a:latin typeface="Courier New" charset="0"/>
                <a:ea typeface="ＭＳ Ｐゴシック" charset="-128"/>
              </a:rPr>
              <a:t>tid</a:t>
            </a:r>
            <a:r>
              <a:rPr lang="en-US" altLang="en-US" b="1" i="0" dirty="0">
                <a:latin typeface="Courier New" charset="0"/>
                <a:ea typeface="ＭＳ Ｐゴシック" charset="-128"/>
              </a:rPr>
              <a:t>, NULL, thread, </a:t>
            </a:r>
            <a:br>
              <a:rPr lang="en-US" altLang="en-US" b="1" i="0" dirty="0">
                <a:latin typeface="Courier New" charset="0"/>
                <a:ea typeface="ＭＳ Ｐゴシック" charset="-128"/>
              </a:rPr>
            </a:br>
            <a:r>
              <a:rPr lang="en-US" altLang="en-US" b="1" i="0" dirty="0">
                <a:latin typeface="Courier New" charset="0"/>
                <a:ea typeface="ＭＳ Ｐゴシック" charset="-128"/>
              </a:rPr>
              <a:t>  (void *)&amp;</a:t>
            </a:r>
            <a:r>
              <a:rPr lang="en-US" altLang="en-US" b="1" i="0" dirty="0" err="1">
                <a:latin typeface="Courier New" charset="0"/>
                <a:ea typeface="ＭＳ Ｐゴシック" charset="-128"/>
              </a:rPr>
              <a:t>connfd</a:t>
            </a:r>
            <a:r>
              <a:rPr lang="en-US" altLang="en-US" b="1" i="0" dirty="0">
                <a:latin typeface="Courier New" charset="0"/>
                <a:ea typeface="ＭＳ Ｐゴシック" charset="-128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0711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Pros and Cons of Thread-Based Designs</a:t>
            </a:r>
          </a:p>
        </p:txBody>
      </p:sp>
      <p:sp>
        <p:nvSpPr>
          <p:cNvPr id="8140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+ Easy to share data structures between threads</a:t>
            </a:r>
          </a:p>
          <a:p>
            <a:pPr lvl="1"/>
            <a:r>
              <a:rPr lang="en-US" altLang="en-US"/>
              <a:t>e.g., logging information, file cache</a:t>
            </a:r>
          </a:p>
          <a:p>
            <a:r>
              <a:rPr lang="en-US" altLang="en-US">
                <a:ea typeface="ＭＳ Ｐゴシック" charset="-128"/>
              </a:rPr>
              <a:t>+ Threads are more efficient than processes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– Unintentional sharing can introduce subtle and hard-to-reproduce errors!</a:t>
            </a:r>
          </a:p>
          <a:p>
            <a:pPr lvl="1"/>
            <a:r>
              <a:rPr lang="en-US" altLang="en-US"/>
              <a:t>The ease with which data can be shared is both the greatest strength and the greatest weakness of threads</a:t>
            </a:r>
          </a:p>
        </p:txBody>
      </p:sp>
    </p:spTree>
    <p:extLst>
      <p:ext uri="{BB962C8B-B14F-4D97-AF65-F5344CB8AC3E}">
        <p14:creationId xmlns:p14="http://schemas.microsoft.com/office/powerpoint/2010/main" val="198449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Thread example</a:t>
            </a:r>
          </a:p>
        </p:txBody>
      </p:sp>
      <p:sp>
        <p:nvSpPr>
          <p:cNvPr id="79874" name="Rectangle 3"/>
          <p:cNvSpPr>
            <a:spLocks noChangeArrowheads="1"/>
          </p:cNvSpPr>
          <p:nvPr/>
        </p:nvSpPr>
        <p:spPr bwMode="auto">
          <a:xfrm>
            <a:off x="217441" y="1039561"/>
            <a:ext cx="8560800" cy="576214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>
                <a:latin typeface="Courier New" charset="0"/>
              </a:rPr>
              <a:t>#include &lt;stdio.h&gt;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>
                <a:latin typeface="Courier New" charset="0"/>
              </a:rPr>
              <a:t>#include &lt;stdlib.h&gt;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>
                <a:latin typeface="Courier New" charset="0"/>
              </a:rPr>
              <a:t>#include &lt;pthread.h&gt;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>
                <a:latin typeface="Courier New" charset="0"/>
              </a:rPr>
              <a:t>void *threadFn( void *ptr ) {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>
                <a:latin typeface="Courier New" charset="0"/>
              </a:rPr>
              <a:t>     char *message;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>
                <a:latin typeface="Courier New" charset="0"/>
              </a:rPr>
              <a:t>     message = (char *) ptr;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>
                <a:latin typeface="Courier New" charset="0"/>
              </a:rPr>
              <a:t>     printf("%s \n", message);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>
                <a:latin typeface="Courier New" charset="0"/>
              </a:rPr>
              <a:t>     </a:t>
            </a:r>
            <a:r>
              <a:rPr lang="en-US" altLang="en-US" sz="1451">
                <a:solidFill>
                  <a:srgbClr val="FF0000"/>
                </a:solidFill>
                <a:latin typeface="Courier New" charset="0"/>
              </a:rPr>
              <a:t>/* do whatever you want */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>
                <a:latin typeface="Courier New" charset="0"/>
              </a:rPr>
              <a:t>}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>
                <a:latin typeface="Courier New" charset="0"/>
              </a:rPr>
              <a:t>main() {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>
                <a:latin typeface="Courier New" charset="0"/>
              </a:rPr>
              <a:t>     pthread_t thread1, thread2; 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>
                <a:latin typeface="Courier New" charset="0"/>
              </a:rPr>
              <a:t>		  char *msg1 = "Thread 1”; char *msg2 = "Thread 2";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>
                <a:latin typeface="Courier New" charset="0"/>
              </a:rPr>
              <a:t>     int  iret1, iret2;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endParaRPr lang="en-US" altLang="en-US" sz="1451">
              <a:latin typeface="Courier New" charset="0"/>
            </a:endParaRP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>
                <a:solidFill>
                  <a:srgbClr val="FF0000"/>
                </a:solidFill>
                <a:latin typeface="Courier New" charset="0"/>
              </a:rPr>
              <a:t>    /* Create independent threads each of which will execute function */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>
                <a:latin typeface="Courier New" charset="0"/>
              </a:rPr>
              <a:t>     iret1 = pthread_create( &amp;thread1, NULL, threadFn, (void*) msg1);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>
                <a:latin typeface="Courier New" charset="0"/>
              </a:rPr>
              <a:t>     iret2 = pthread_create( &amp;thread2, NULL, threadFn, (void*) msg2);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endParaRPr lang="en-US" altLang="en-US" sz="1451">
              <a:latin typeface="Courier New" charset="0"/>
            </a:endParaRP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>
                <a:latin typeface="Courier New" charset="0"/>
              </a:rPr>
              <a:t>     </a:t>
            </a:r>
            <a:r>
              <a:rPr lang="en-US" altLang="en-US" sz="1451">
                <a:solidFill>
                  <a:srgbClr val="FF0000"/>
                </a:solidFill>
                <a:latin typeface="Courier New" charset="0"/>
              </a:rPr>
              <a:t>/* Wait till threads are complete before main continues. Unless we  */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>
                <a:solidFill>
                  <a:srgbClr val="FF0000"/>
                </a:solidFill>
                <a:latin typeface="Courier New" charset="0"/>
              </a:rPr>
              <a:t>     /* wait we run the risk of executing an exit which will terminate   */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>
                <a:solidFill>
                  <a:srgbClr val="FF0000"/>
                </a:solidFill>
                <a:latin typeface="Courier New" charset="0"/>
              </a:rPr>
              <a:t>     /* the process and all threads before the threads have completed.   */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>
                <a:latin typeface="Courier New" charset="0"/>
              </a:rPr>
              <a:t>     pthread_join( thread1, NULL); pthread_join( thread2, NULL);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>
                <a:latin typeface="Courier New" charset="0"/>
              </a:rPr>
              <a:t>     printf("Thread 1 returns: %d, Thread 2 returns: %d\n ",iret1,iret2);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>
                <a:latin typeface="Courier New" charset="0"/>
              </a:rPr>
              <a:t>     exit(0);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23461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User-level thread implementation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5066947" cy="3108325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setcontext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ucontext_t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*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ucp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): </a:t>
            </a:r>
          </a:p>
          <a:p>
            <a:pPr lvl="1"/>
            <a:r>
              <a:rPr lang="en-US" dirty="0" smtClean="0"/>
              <a:t>transfers </a:t>
            </a:r>
            <a:r>
              <a:rPr lang="en-US" dirty="0"/>
              <a:t>control to the context in </a:t>
            </a:r>
            <a:r>
              <a:rPr lang="en-US" dirty="0" err="1"/>
              <a:t>ucp</a:t>
            </a:r>
            <a:r>
              <a:rPr lang="en-US" dirty="0"/>
              <a:t>. </a:t>
            </a:r>
          </a:p>
          <a:p>
            <a:pPr lvl="1"/>
            <a:r>
              <a:rPr lang="en-US" dirty="0" smtClean="0"/>
              <a:t>Execution </a:t>
            </a:r>
            <a:r>
              <a:rPr lang="en-US" dirty="0"/>
              <a:t>continues from the point at which the context was stored in </a:t>
            </a:r>
            <a:r>
              <a:rPr lang="en-US" dirty="0" err="1"/>
              <a:t>ucp</a:t>
            </a:r>
            <a:r>
              <a:rPr lang="en-US" dirty="0"/>
              <a:t>. </a:t>
            </a:r>
            <a:endParaRPr lang="en-US" dirty="0" smtClean="0"/>
          </a:p>
          <a:p>
            <a:pPr lvl="1"/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etcontext</a:t>
            </a:r>
            <a:r>
              <a:rPr lang="en-US" dirty="0" smtClean="0"/>
              <a:t> does </a:t>
            </a:r>
            <a:r>
              <a:rPr lang="en-US" dirty="0"/>
              <a:t>not </a:t>
            </a:r>
            <a:r>
              <a:rPr lang="en-US" dirty="0" smtClean="0"/>
              <a:t>return.</a:t>
            </a:r>
            <a:endParaRPr lang="en-US" b="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274863" y="1444693"/>
            <a:ext cx="3417724" cy="163370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 dirty="0" err="1">
                <a:latin typeface="Courier New" charset="0"/>
              </a:rPr>
              <a:t>typedef</a:t>
            </a:r>
            <a:r>
              <a:rPr lang="en-US" altLang="en-US" sz="1451" dirty="0">
                <a:latin typeface="Courier New" charset="0"/>
              </a:rPr>
              <a:t> </a:t>
            </a:r>
            <a:r>
              <a:rPr lang="en-US" altLang="en-US" sz="1451" dirty="0" err="1">
                <a:latin typeface="Courier New" charset="0"/>
              </a:rPr>
              <a:t>struct</a:t>
            </a:r>
            <a:r>
              <a:rPr lang="en-US" altLang="en-US" sz="1451" dirty="0">
                <a:latin typeface="Courier New" charset="0"/>
              </a:rPr>
              <a:t> </a:t>
            </a:r>
            <a:r>
              <a:rPr lang="en-US" altLang="en-US" sz="1451" dirty="0" err="1">
                <a:latin typeface="Courier New" charset="0"/>
              </a:rPr>
              <a:t>ucontext</a:t>
            </a:r>
            <a:r>
              <a:rPr lang="en-US" altLang="en-US" sz="1451" dirty="0">
                <a:latin typeface="Courier New" charset="0"/>
              </a:rPr>
              <a:t> { </a:t>
            </a:r>
            <a:endParaRPr lang="en-US" altLang="en-US" sz="1451" dirty="0" smtClean="0">
              <a:latin typeface="Courier New" charset="0"/>
            </a:endParaRP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 dirty="0" smtClean="0">
                <a:latin typeface="Courier New" charset="0"/>
              </a:rPr>
              <a:t>	</a:t>
            </a:r>
            <a:r>
              <a:rPr lang="en-US" altLang="en-US" sz="1451" dirty="0" err="1" smtClean="0">
                <a:latin typeface="Courier New" charset="0"/>
              </a:rPr>
              <a:t>struct</a:t>
            </a:r>
            <a:r>
              <a:rPr lang="en-US" altLang="en-US" sz="1451" dirty="0" smtClean="0">
                <a:latin typeface="Courier New" charset="0"/>
              </a:rPr>
              <a:t> </a:t>
            </a:r>
            <a:r>
              <a:rPr lang="en-US" altLang="en-US" sz="1451" dirty="0" err="1">
                <a:latin typeface="Courier New" charset="0"/>
              </a:rPr>
              <a:t>ucontext</a:t>
            </a:r>
            <a:r>
              <a:rPr lang="en-US" altLang="en-US" sz="1451" dirty="0">
                <a:latin typeface="Courier New" charset="0"/>
              </a:rPr>
              <a:t> *</a:t>
            </a:r>
            <a:r>
              <a:rPr lang="en-US" altLang="en-US" sz="1451" dirty="0" err="1">
                <a:latin typeface="Courier New" charset="0"/>
              </a:rPr>
              <a:t>uc_link</a:t>
            </a:r>
            <a:r>
              <a:rPr lang="en-US" altLang="en-US" sz="1451" dirty="0">
                <a:latin typeface="Courier New" charset="0"/>
              </a:rPr>
              <a:t>; </a:t>
            </a:r>
            <a:endParaRPr lang="en-US" altLang="en-US" sz="1451" dirty="0" smtClean="0">
              <a:latin typeface="Courier New" charset="0"/>
            </a:endParaRP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 dirty="0">
                <a:latin typeface="Courier New" charset="0"/>
              </a:rPr>
              <a:t>	</a:t>
            </a:r>
            <a:r>
              <a:rPr lang="en-US" altLang="en-US" sz="1451" dirty="0" err="1" smtClean="0">
                <a:latin typeface="Courier New" charset="0"/>
              </a:rPr>
              <a:t>sigset_t</a:t>
            </a:r>
            <a:r>
              <a:rPr lang="en-US" altLang="en-US" sz="1451" dirty="0" smtClean="0">
                <a:latin typeface="Courier New" charset="0"/>
              </a:rPr>
              <a:t> </a:t>
            </a:r>
            <a:r>
              <a:rPr lang="en-US" altLang="en-US" sz="1451" dirty="0" err="1">
                <a:latin typeface="Courier New" charset="0"/>
              </a:rPr>
              <a:t>uc_sigmask</a:t>
            </a:r>
            <a:r>
              <a:rPr lang="en-US" altLang="en-US" sz="1451" dirty="0">
                <a:latin typeface="Courier New" charset="0"/>
              </a:rPr>
              <a:t>; </a:t>
            </a:r>
            <a:endParaRPr lang="en-US" altLang="en-US" sz="1451" dirty="0" smtClean="0">
              <a:latin typeface="Courier New" charset="0"/>
            </a:endParaRP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 dirty="0">
                <a:latin typeface="Courier New" charset="0"/>
              </a:rPr>
              <a:t>	</a:t>
            </a:r>
            <a:r>
              <a:rPr lang="en-US" altLang="en-US" sz="1451" dirty="0" err="1" smtClean="0">
                <a:latin typeface="Courier New" charset="0"/>
              </a:rPr>
              <a:t>stack_t</a:t>
            </a:r>
            <a:r>
              <a:rPr lang="en-US" altLang="en-US" sz="1451" dirty="0" smtClean="0">
                <a:latin typeface="Courier New" charset="0"/>
              </a:rPr>
              <a:t> </a:t>
            </a:r>
            <a:r>
              <a:rPr lang="en-US" altLang="en-US" sz="1451" dirty="0" err="1">
                <a:latin typeface="Courier New" charset="0"/>
              </a:rPr>
              <a:t>uc_stack</a:t>
            </a:r>
            <a:r>
              <a:rPr lang="en-US" altLang="en-US" sz="1451" dirty="0">
                <a:latin typeface="Courier New" charset="0"/>
              </a:rPr>
              <a:t>; </a:t>
            </a:r>
            <a:endParaRPr lang="en-US" altLang="en-US" sz="1451" dirty="0" smtClean="0">
              <a:latin typeface="Courier New" charset="0"/>
            </a:endParaRP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 dirty="0">
                <a:latin typeface="Courier New" charset="0"/>
              </a:rPr>
              <a:t>	</a:t>
            </a:r>
            <a:r>
              <a:rPr lang="en-US" altLang="en-US" sz="1451" dirty="0" err="1" smtClean="0">
                <a:latin typeface="Courier New" charset="0"/>
              </a:rPr>
              <a:t>mcontext_t</a:t>
            </a:r>
            <a:r>
              <a:rPr lang="en-US" altLang="en-US" sz="1451" dirty="0" smtClean="0">
                <a:latin typeface="Courier New" charset="0"/>
              </a:rPr>
              <a:t> </a:t>
            </a:r>
            <a:r>
              <a:rPr lang="en-US" altLang="en-US" sz="1451" dirty="0" err="1">
                <a:latin typeface="Courier New" charset="0"/>
              </a:rPr>
              <a:t>uc_mcontext</a:t>
            </a:r>
            <a:r>
              <a:rPr lang="en-US" altLang="en-US" sz="1451" dirty="0">
                <a:latin typeface="Courier New" charset="0"/>
              </a:rPr>
              <a:t>; </a:t>
            </a:r>
            <a:endParaRPr lang="en-US" altLang="en-US" sz="1451" dirty="0" smtClean="0">
              <a:latin typeface="Courier New" charset="0"/>
            </a:endParaRP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 dirty="0" smtClean="0">
                <a:latin typeface="Courier New" charset="0"/>
              </a:rPr>
              <a:t>	... 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 dirty="0" smtClean="0">
                <a:latin typeface="Courier New" charset="0"/>
              </a:rPr>
              <a:t>} </a:t>
            </a:r>
            <a:r>
              <a:rPr lang="en-US" altLang="en-US" sz="1451" dirty="0" err="1">
                <a:latin typeface="Courier New" charset="0"/>
              </a:rPr>
              <a:t>ucontext_t</a:t>
            </a:r>
            <a:r>
              <a:rPr lang="en-US" altLang="en-US" sz="1451" dirty="0">
                <a:latin typeface="Courier New" charset="0"/>
              </a:rPr>
              <a:t>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96875" y="3325414"/>
            <a:ext cx="8013347" cy="335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900" kern="0" dirty="0" err="1" smtClean="0">
                <a:latin typeface="Courier" charset="0"/>
                <a:ea typeface="Courier" charset="0"/>
                <a:cs typeface="Courier" charset="0"/>
              </a:rPr>
              <a:t>getcontext</a:t>
            </a:r>
            <a:r>
              <a:rPr lang="en-US" sz="1900" kern="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900" kern="0" dirty="0" err="1" smtClean="0">
                <a:latin typeface="Courier" charset="0"/>
                <a:ea typeface="Courier" charset="0"/>
                <a:cs typeface="Courier" charset="0"/>
              </a:rPr>
              <a:t>ucontext_t</a:t>
            </a:r>
            <a:r>
              <a:rPr lang="en-US" sz="1900" kern="0" dirty="0" smtClean="0">
                <a:latin typeface="Courier" charset="0"/>
                <a:ea typeface="Courier" charset="0"/>
                <a:cs typeface="Courier" charset="0"/>
              </a:rPr>
              <a:t> *</a:t>
            </a:r>
            <a:r>
              <a:rPr lang="en-US" sz="1900" kern="0" dirty="0" err="1" smtClean="0">
                <a:latin typeface="Courier" charset="0"/>
                <a:ea typeface="Courier" charset="0"/>
                <a:cs typeface="Courier" charset="0"/>
              </a:rPr>
              <a:t>ucp</a:t>
            </a:r>
            <a:r>
              <a:rPr lang="en-US" sz="1900" kern="0" dirty="0" smtClean="0"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lvl="1"/>
            <a:r>
              <a:rPr lang="en-US" b="0" kern="0" dirty="0" smtClean="0"/>
              <a:t>Saves current context into </a:t>
            </a:r>
            <a:r>
              <a:rPr lang="en-US" kern="0" dirty="0" err="1" smtClean="0">
                <a:latin typeface="Courier" charset="0"/>
                <a:ea typeface="Courier" charset="0"/>
                <a:cs typeface="Courier" charset="0"/>
              </a:rPr>
              <a:t>ucp</a:t>
            </a:r>
            <a:r>
              <a:rPr lang="en-US" b="0" kern="0" dirty="0" smtClean="0"/>
              <a:t>. </a:t>
            </a:r>
          </a:p>
          <a:p>
            <a:pPr lvl="1"/>
            <a:r>
              <a:rPr lang="en-US" b="0" kern="0" dirty="0"/>
              <a:t>R</a:t>
            </a:r>
            <a:r>
              <a:rPr lang="en-US" b="0" kern="0" dirty="0" smtClean="0"/>
              <a:t>eturns in two possible cases: </a:t>
            </a:r>
          </a:p>
          <a:p>
            <a:pPr lvl="2"/>
            <a:r>
              <a:rPr lang="en-US" b="0" kern="0" dirty="0" smtClean="0"/>
              <a:t>after the initial call, or </a:t>
            </a:r>
          </a:p>
          <a:p>
            <a:pPr lvl="2"/>
            <a:r>
              <a:rPr lang="en-US" b="0" kern="0" dirty="0" smtClean="0"/>
              <a:t>when a thread switches to the context in </a:t>
            </a:r>
            <a:r>
              <a:rPr lang="en-US" b="0" kern="0" dirty="0" err="1" smtClean="0"/>
              <a:t>ucp</a:t>
            </a:r>
            <a:r>
              <a:rPr lang="en-US" b="0" kern="0" dirty="0" smtClean="0"/>
              <a:t> via </a:t>
            </a:r>
            <a:r>
              <a:rPr lang="en-US" kern="0" dirty="0" err="1" smtClean="0">
                <a:latin typeface="Courier" charset="0"/>
                <a:ea typeface="Courier" charset="0"/>
                <a:cs typeface="Courier" charset="0"/>
              </a:rPr>
              <a:t>setcontext</a:t>
            </a:r>
            <a:r>
              <a:rPr lang="en-US" b="0" kern="0" dirty="0" smtClean="0"/>
              <a:t> or </a:t>
            </a:r>
            <a:r>
              <a:rPr lang="en-US" kern="0" dirty="0" err="1" smtClean="0">
                <a:latin typeface="Courier" charset="0"/>
                <a:ea typeface="Courier" charset="0"/>
                <a:cs typeface="Courier" charset="0"/>
              </a:rPr>
              <a:t>swapcontext</a:t>
            </a:r>
            <a:endParaRPr lang="en-US" kern="0" dirty="0" smtClean="0">
              <a:latin typeface="Courier" charset="0"/>
              <a:ea typeface="Courier" charset="0"/>
              <a:cs typeface="Courier" charset="0"/>
            </a:endParaRPr>
          </a:p>
          <a:p>
            <a:pPr lvl="2"/>
            <a:r>
              <a:rPr lang="en-US" b="0" kern="0" dirty="0"/>
              <a:t>R</a:t>
            </a:r>
            <a:r>
              <a:rPr lang="en-US" b="0" kern="0" dirty="0" smtClean="0"/>
              <a:t>eturn value is used for signal error)</a:t>
            </a:r>
          </a:p>
          <a:p>
            <a:pPr lvl="3"/>
            <a:r>
              <a:rPr lang="en-US" b="0" kern="0" dirty="0" smtClean="0"/>
              <a:t>the programmer must use an explicit flag variable, which must not be a register variable and must be declared </a:t>
            </a:r>
            <a:r>
              <a:rPr lang="en-US" b="0" kern="0" dirty="0" smtClean="0">
                <a:hlinkClick r:id="rId2" tooltip="Volatile variable"/>
              </a:rPr>
              <a:t>volatile</a:t>
            </a:r>
            <a:r>
              <a:rPr lang="en-US" b="0" kern="0" dirty="0" smtClean="0"/>
              <a:t>.</a:t>
            </a:r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1146836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User-level thread implementation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6298" y="3405364"/>
            <a:ext cx="4105105" cy="1963339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swapcontext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ucontext_t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*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oucp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ucontext_t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*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ucp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lvl="1"/>
            <a:r>
              <a:rPr lang="en-US" sz="1800" dirty="0" smtClean="0"/>
              <a:t>Transfers </a:t>
            </a:r>
            <a:r>
              <a:rPr lang="en-US" sz="1800" dirty="0"/>
              <a:t>control to 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ucp</a:t>
            </a:r>
            <a:r>
              <a:rPr lang="en-US" sz="1800" dirty="0"/>
              <a:t> and saves the current execution state into 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oucp</a:t>
            </a:r>
            <a:r>
              <a:rPr lang="en-US" sz="1800" dirty="0"/>
              <a:t>.</a:t>
            </a:r>
            <a:endParaRPr lang="en-US" sz="2800" b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57019" y="1197677"/>
            <a:ext cx="4722982" cy="5304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makecontext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ucontext_t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*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ucp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 void *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func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(),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argc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...)</a:t>
            </a:r>
          </a:p>
          <a:p>
            <a:pPr lvl="1"/>
            <a:r>
              <a:rPr lang="en-US" sz="1800" b="0" dirty="0" smtClean="0"/>
              <a:t>sets </a:t>
            </a:r>
            <a:r>
              <a:rPr lang="en-US" sz="1800" b="0" dirty="0"/>
              <a:t>up an alternate thread of control in 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ucp</a:t>
            </a:r>
            <a:r>
              <a:rPr lang="en-US" sz="1800" b="0" dirty="0"/>
              <a:t>, which has previously been </a:t>
            </a:r>
            <a:r>
              <a:rPr lang="en-US" sz="1800" b="0" dirty="0" err="1"/>
              <a:t>initialised</a:t>
            </a:r>
            <a:r>
              <a:rPr lang="en-US" sz="1800" b="0" dirty="0"/>
              <a:t> using 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getcontext</a:t>
            </a:r>
            <a:r>
              <a:rPr lang="en-US" sz="1800" b="0" dirty="0"/>
              <a:t>. </a:t>
            </a:r>
            <a:endParaRPr lang="en-US" sz="1800" b="0" dirty="0" smtClean="0"/>
          </a:p>
          <a:p>
            <a:pPr lvl="1"/>
            <a:r>
              <a:rPr lang="en-US" sz="1800" b="0" dirty="0" smtClean="0"/>
              <a:t>The</a:t>
            </a:r>
            <a:r>
              <a:rPr lang="en-US" sz="1800" b="0" dirty="0"/>
              <a:t> 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ucp.uc</a:t>
            </a:r>
            <a:r>
              <a:rPr lang="en-US" sz="1800" b="0" dirty="0" err="1"/>
              <a:t>_stack</a:t>
            </a:r>
            <a:r>
              <a:rPr lang="en-US" sz="1800" b="0" dirty="0"/>
              <a:t> member should be pointed to an appropriately sized stack; the constant 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SIGSTKSZ</a:t>
            </a:r>
            <a:r>
              <a:rPr lang="en-US" sz="1800" b="0" dirty="0"/>
              <a:t> is commonly used. </a:t>
            </a:r>
            <a:endParaRPr lang="en-US" sz="1800" b="0" dirty="0" smtClean="0"/>
          </a:p>
          <a:p>
            <a:pPr lvl="1"/>
            <a:r>
              <a:rPr lang="en-US" sz="1800" b="0" dirty="0" smtClean="0"/>
              <a:t>When</a:t>
            </a:r>
            <a:r>
              <a:rPr lang="en-US" sz="1800" b="0" dirty="0"/>
              <a:t> 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ucp</a:t>
            </a:r>
            <a:r>
              <a:rPr lang="en-US" sz="1800" b="0" dirty="0"/>
              <a:t> is </a:t>
            </a:r>
            <a:r>
              <a:rPr lang="en-US" sz="1800" b="0" dirty="0" smtClean="0"/>
              <a:t>jumped using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setcontext</a:t>
            </a:r>
            <a:r>
              <a:rPr lang="en-US" sz="1800" b="0" dirty="0" smtClean="0"/>
              <a:t> or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swapcontext</a:t>
            </a:r>
            <a:r>
              <a:rPr lang="en-US" sz="1800" b="0" dirty="0" smtClean="0"/>
              <a:t>, execution </a:t>
            </a:r>
            <a:r>
              <a:rPr lang="en-US" sz="1800" b="0" dirty="0"/>
              <a:t>will begin at the entry point to the function pointed to by 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func</a:t>
            </a:r>
            <a:r>
              <a:rPr lang="en-US" sz="1800" b="0" dirty="0"/>
              <a:t>, with 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argc</a:t>
            </a:r>
            <a:r>
              <a:rPr lang="en-US" sz="1800" b="0" dirty="0"/>
              <a:t> arguments as specified.</a:t>
            </a:r>
          </a:p>
          <a:p>
            <a:pPr lvl="1"/>
            <a:r>
              <a:rPr lang="en-US" sz="1800" b="0" dirty="0" smtClean="0"/>
              <a:t>When</a:t>
            </a:r>
            <a:r>
              <a:rPr lang="en-US" sz="1800" b="0" dirty="0"/>
              <a:t> 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func</a:t>
            </a:r>
            <a:r>
              <a:rPr lang="en-US" sz="1800" b="0" dirty="0"/>
              <a:t> terminates, control is returned to 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ucp.uc_link</a:t>
            </a:r>
            <a:r>
              <a:rPr lang="en-US" sz="1800" b="0" dirty="0"/>
              <a:t>.</a:t>
            </a:r>
            <a:endParaRPr lang="en-US" sz="2400" b="0" kern="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74863" y="1444693"/>
            <a:ext cx="3417724" cy="163370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 dirty="0" err="1">
                <a:latin typeface="Courier New" charset="0"/>
              </a:rPr>
              <a:t>typedef</a:t>
            </a:r>
            <a:r>
              <a:rPr lang="en-US" altLang="en-US" sz="1451" dirty="0">
                <a:latin typeface="Courier New" charset="0"/>
              </a:rPr>
              <a:t> </a:t>
            </a:r>
            <a:r>
              <a:rPr lang="en-US" altLang="en-US" sz="1451" dirty="0" err="1">
                <a:latin typeface="Courier New" charset="0"/>
              </a:rPr>
              <a:t>struct</a:t>
            </a:r>
            <a:r>
              <a:rPr lang="en-US" altLang="en-US" sz="1451" dirty="0">
                <a:latin typeface="Courier New" charset="0"/>
              </a:rPr>
              <a:t> </a:t>
            </a:r>
            <a:r>
              <a:rPr lang="en-US" altLang="en-US" sz="1451" dirty="0" err="1">
                <a:latin typeface="Courier New" charset="0"/>
              </a:rPr>
              <a:t>ucontext</a:t>
            </a:r>
            <a:r>
              <a:rPr lang="en-US" altLang="en-US" sz="1451" dirty="0">
                <a:latin typeface="Courier New" charset="0"/>
              </a:rPr>
              <a:t> { </a:t>
            </a:r>
            <a:endParaRPr lang="en-US" altLang="en-US" sz="1451" dirty="0" smtClean="0">
              <a:latin typeface="Courier New" charset="0"/>
            </a:endParaRP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 dirty="0" smtClean="0">
                <a:latin typeface="Courier New" charset="0"/>
              </a:rPr>
              <a:t>	</a:t>
            </a:r>
            <a:r>
              <a:rPr lang="en-US" altLang="en-US" sz="1451" dirty="0" err="1" smtClean="0">
                <a:latin typeface="Courier New" charset="0"/>
              </a:rPr>
              <a:t>struct</a:t>
            </a:r>
            <a:r>
              <a:rPr lang="en-US" altLang="en-US" sz="1451" dirty="0" smtClean="0">
                <a:latin typeface="Courier New" charset="0"/>
              </a:rPr>
              <a:t> </a:t>
            </a:r>
            <a:r>
              <a:rPr lang="en-US" altLang="en-US" sz="1451" dirty="0" err="1">
                <a:latin typeface="Courier New" charset="0"/>
              </a:rPr>
              <a:t>ucontext</a:t>
            </a:r>
            <a:r>
              <a:rPr lang="en-US" altLang="en-US" sz="1451" dirty="0">
                <a:latin typeface="Courier New" charset="0"/>
              </a:rPr>
              <a:t> *</a:t>
            </a:r>
            <a:r>
              <a:rPr lang="en-US" altLang="en-US" sz="1451" dirty="0" err="1">
                <a:latin typeface="Courier New" charset="0"/>
              </a:rPr>
              <a:t>uc_link</a:t>
            </a:r>
            <a:r>
              <a:rPr lang="en-US" altLang="en-US" sz="1451" dirty="0">
                <a:latin typeface="Courier New" charset="0"/>
              </a:rPr>
              <a:t>; </a:t>
            </a:r>
            <a:endParaRPr lang="en-US" altLang="en-US" sz="1451" dirty="0" smtClean="0">
              <a:latin typeface="Courier New" charset="0"/>
            </a:endParaRP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 dirty="0">
                <a:latin typeface="Courier New" charset="0"/>
              </a:rPr>
              <a:t>	</a:t>
            </a:r>
            <a:r>
              <a:rPr lang="en-US" altLang="en-US" sz="1451" dirty="0" err="1" smtClean="0">
                <a:latin typeface="Courier New" charset="0"/>
              </a:rPr>
              <a:t>sigset_t</a:t>
            </a:r>
            <a:r>
              <a:rPr lang="en-US" altLang="en-US" sz="1451" dirty="0" smtClean="0">
                <a:latin typeface="Courier New" charset="0"/>
              </a:rPr>
              <a:t> </a:t>
            </a:r>
            <a:r>
              <a:rPr lang="en-US" altLang="en-US" sz="1451" dirty="0" err="1">
                <a:latin typeface="Courier New" charset="0"/>
              </a:rPr>
              <a:t>uc_sigmask</a:t>
            </a:r>
            <a:r>
              <a:rPr lang="en-US" altLang="en-US" sz="1451" dirty="0">
                <a:latin typeface="Courier New" charset="0"/>
              </a:rPr>
              <a:t>; </a:t>
            </a:r>
            <a:endParaRPr lang="en-US" altLang="en-US" sz="1451" dirty="0" smtClean="0">
              <a:latin typeface="Courier New" charset="0"/>
            </a:endParaRP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 dirty="0">
                <a:latin typeface="Courier New" charset="0"/>
              </a:rPr>
              <a:t>	</a:t>
            </a:r>
            <a:r>
              <a:rPr lang="en-US" altLang="en-US" sz="1451" dirty="0" err="1" smtClean="0">
                <a:latin typeface="Courier New" charset="0"/>
              </a:rPr>
              <a:t>stack_t</a:t>
            </a:r>
            <a:r>
              <a:rPr lang="en-US" altLang="en-US" sz="1451" dirty="0" smtClean="0">
                <a:latin typeface="Courier New" charset="0"/>
              </a:rPr>
              <a:t> </a:t>
            </a:r>
            <a:r>
              <a:rPr lang="en-US" altLang="en-US" sz="1451" dirty="0" err="1">
                <a:latin typeface="Courier New" charset="0"/>
              </a:rPr>
              <a:t>uc_stack</a:t>
            </a:r>
            <a:r>
              <a:rPr lang="en-US" altLang="en-US" sz="1451" dirty="0">
                <a:latin typeface="Courier New" charset="0"/>
              </a:rPr>
              <a:t>; </a:t>
            </a:r>
            <a:endParaRPr lang="en-US" altLang="en-US" sz="1451" dirty="0" smtClean="0">
              <a:latin typeface="Courier New" charset="0"/>
            </a:endParaRP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 dirty="0">
                <a:latin typeface="Courier New" charset="0"/>
              </a:rPr>
              <a:t>	</a:t>
            </a:r>
            <a:r>
              <a:rPr lang="en-US" altLang="en-US" sz="1451" dirty="0" err="1" smtClean="0">
                <a:latin typeface="Courier New" charset="0"/>
              </a:rPr>
              <a:t>mcontext_t</a:t>
            </a:r>
            <a:r>
              <a:rPr lang="en-US" altLang="en-US" sz="1451" dirty="0" smtClean="0">
                <a:latin typeface="Courier New" charset="0"/>
              </a:rPr>
              <a:t> </a:t>
            </a:r>
            <a:r>
              <a:rPr lang="en-US" altLang="en-US" sz="1451" dirty="0" err="1">
                <a:latin typeface="Courier New" charset="0"/>
              </a:rPr>
              <a:t>uc_mcontext</a:t>
            </a:r>
            <a:r>
              <a:rPr lang="en-US" altLang="en-US" sz="1451" dirty="0">
                <a:latin typeface="Courier New" charset="0"/>
              </a:rPr>
              <a:t>; </a:t>
            </a:r>
            <a:endParaRPr lang="en-US" altLang="en-US" sz="1451" dirty="0" smtClean="0">
              <a:latin typeface="Courier New" charset="0"/>
            </a:endParaRP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 dirty="0" smtClean="0">
                <a:latin typeface="Courier New" charset="0"/>
              </a:rPr>
              <a:t>	... 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 dirty="0" smtClean="0">
                <a:latin typeface="Courier New" charset="0"/>
              </a:rPr>
              <a:t>} </a:t>
            </a:r>
            <a:r>
              <a:rPr lang="en-US" altLang="en-US" sz="1451" dirty="0" err="1">
                <a:latin typeface="Courier New" charset="0"/>
              </a:rPr>
              <a:t>ucontext_t</a:t>
            </a:r>
            <a:r>
              <a:rPr lang="en-US" altLang="en-US" sz="1451" dirty="0">
                <a:latin typeface="Courier New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35662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/>
              <a:t>User-level thread implementation example</a:t>
            </a:r>
            <a:endParaRPr lang="en-GB" altLang="en-US" dirty="0">
              <a:ea typeface="ＭＳ Ｐゴシック" charset="-128"/>
            </a:endParaRPr>
          </a:p>
        </p:txBody>
      </p:sp>
      <p:sp>
        <p:nvSpPr>
          <p:cNvPr id="79874" name="Rectangle 3"/>
          <p:cNvSpPr>
            <a:spLocks noChangeArrowheads="1"/>
          </p:cNvSpPr>
          <p:nvPr/>
        </p:nvSpPr>
        <p:spPr bwMode="auto">
          <a:xfrm>
            <a:off x="217441" y="1530341"/>
            <a:ext cx="8560800" cy="478059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 dirty="0" err="1">
                <a:latin typeface="Courier New" charset="0"/>
              </a:rPr>
              <a:t>int</a:t>
            </a:r>
            <a:r>
              <a:rPr lang="en-US" altLang="en-US" sz="1451" dirty="0">
                <a:latin typeface="Courier New" charset="0"/>
              </a:rPr>
              <a:t> main() {  </a:t>
            </a:r>
            <a:endParaRPr lang="en-US" altLang="en-US" sz="1451" dirty="0" smtClean="0">
              <a:latin typeface="Courier New" charset="0"/>
            </a:endParaRP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 dirty="0">
                <a:latin typeface="Courier New" charset="0"/>
              </a:rPr>
              <a:t>	</a:t>
            </a:r>
            <a:r>
              <a:rPr lang="en-US" altLang="en-US" sz="1451" dirty="0" err="1" smtClean="0">
                <a:latin typeface="Courier New" charset="0"/>
              </a:rPr>
              <a:t>int</a:t>
            </a:r>
            <a:r>
              <a:rPr lang="en-US" altLang="en-US" sz="1451" dirty="0" smtClean="0">
                <a:latin typeface="Courier New" charset="0"/>
              </a:rPr>
              <a:t> </a:t>
            </a:r>
            <a:r>
              <a:rPr lang="en-US" altLang="en-US" sz="1451" dirty="0" err="1">
                <a:latin typeface="Courier New" charset="0"/>
              </a:rPr>
              <a:t>firsttime</a:t>
            </a:r>
            <a:r>
              <a:rPr lang="en-US" altLang="en-US" sz="1451" dirty="0">
                <a:latin typeface="Courier New" charset="0"/>
              </a:rPr>
              <a:t> = 1;  </a:t>
            </a:r>
            <a:r>
              <a:rPr lang="en-US" altLang="en-US" sz="1451" dirty="0" err="1">
                <a:latin typeface="Courier New" charset="0"/>
              </a:rPr>
              <a:t>ucontext_t</a:t>
            </a:r>
            <a:r>
              <a:rPr lang="en-US" altLang="en-US" sz="1451" dirty="0">
                <a:latin typeface="Courier New" charset="0"/>
              </a:rPr>
              <a:t> *</a:t>
            </a:r>
            <a:r>
              <a:rPr lang="en-US" altLang="en-US" sz="1451" dirty="0" err="1">
                <a:latin typeface="Courier New" charset="0"/>
              </a:rPr>
              <a:t>tr</a:t>
            </a:r>
            <a:r>
              <a:rPr lang="en-US" altLang="en-US" sz="1451" dirty="0">
                <a:latin typeface="Courier New" charset="0"/>
              </a:rPr>
              <a:t>;  </a:t>
            </a:r>
            <a:r>
              <a:rPr lang="en-US" altLang="en-US" sz="1451" dirty="0" err="1">
                <a:latin typeface="Courier New" charset="0"/>
              </a:rPr>
              <a:t>ucontext_t</a:t>
            </a:r>
            <a:r>
              <a:rPr lang="en-US" altLang="en-US" sz="1451" dirty="0">
                <a:latin typeface="Courier New" charset="0"/>
              </a:rPr>
              <a:t> </a:t>
            </a:r>
            <a:r>
              <a:rPr lang="en-US" altLang="en-US" sz="1451" dirty="0" err="1">
                <a:latin typeface="Courier New" charset="0"/>
              </a:rPr>
              <a:t>bctx</a:t>
            </a:r>
            <a:r>
              <a:rPr lang="en-US" altLang="en-US" sz="1451" dirty="0">
                <a:latin typeface="Courier New" charset="0"/>
              </a:rPr>
              <a:t>;  </a:t>
            </a:r>
            <a:r>
              <a:rPr lang="en-US" altLang="en-US" sz="1451" dirty="0" smtClean="0">
                <a:latin typeface="Courier New" charset="0"/>
              </a:rPr>
              <a:t>	</a:t>
            </a:r>
            <a:r>
              <a:rPr lang="en-US" altLang="en-US" sz="1451" dirty="0" err="1" smtClean="0">
                <a:latin typeface="Courier New" charset="0"/>
              </a:rPr>
              <a:t>getcontext</a:t>
            </a:r>
            <a:r>
              <a:rPr lang="en-US" altLang="en-US" sz="1451" dirty="0">
                <a:latin typeface="Courier New" charset="0"/>
              </a:rPr>
              <a:t>(&amp;</a:t>
            </a:r>
            <a:r>
              <a:rPr lang="en-US" altLang="en-US" sz="1451" dirty="0" err="1">
                <a:latin typeface="Courier New" charset="0"/>
              </a:rPr>
              <a:t>mainctx</a:t>
            </a:r>
            <a:r>
              <a:rPr lang="en-US" altLang="en-US" sz="1451" dirty="0">
                <a:latin typeface="Courier New" charset="0"/>
              </a:rPr>
              <a:t>);  </a:t>
            </a:r>
            <a:endParaRPr lang="en-US" altLang="en-US" sz="1451" dirty="0" smtClean="0">
              <a:latin typeface="Courier New" charset="0"/>
            </a:endParaRP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 dirty="0">
                <a:latin typeface="Courier New" charset="0"/>
              </a:rPr>
              <a:t>	</a:t>
            </a:r>
            <a:r>
              <a:rPr lang="en-US" altLang="en-US" sz="1451" dirty="0" smtClean="0">
                <a:latin typeface="Courier New" charset="0"/>
              </a:rPr>
              <a:t>if </a:t>
            </a:r>
            <a:r>
              <a:rPr lang="en-US" altLang="en-US" sz="1451" dirty="0">
                <a:latin typeface="Courier New" charset="0"/>
              </a:rPr>
              <a:t>(</a:t>
            </a:r>
            <a:r>
              <a:rPr lang="en-US" altLang="en-US" sz="1451" dirty="0" err="1">
                <a:latin typeface="Courier New" charset="0"/>
              </a:rPr>
              <a:t>firsttime</a:t>
            </a:r>
            <a:r>
              <a:rPr lang="en-US" altLang="en-US" sz="1451" dirty="0">
                <a:latin typeface="Courier New" charset="0"/>
              </a:rPr>
              <a:t>) {    </a:t>
            </a:r>
            <a:endParaRPr lang="en-US" altLang="en-US" sz="1451" dirty="0" smtClean="0">
              <a:latin typeface="Courier New" charset="0"/>
            </a:endParaRP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 dirty="0">
                <a:latin typeface="Courier New" charset="0"/>
              </a:rPr>
              <a:t>	</a:t>
            </a:r>
            <a:r>
              <a:rPr lang="en-US" altLang="en-US" sz="1451" dirty="0" smtClean="0">
                <a:latin typeface="Courier New" charset="0"/>
              </a:rPr>
              <a:t>	</a:t>
            </a:r>
            <a:r>
              <a:rPr lang="en-US" altLang="en-US" sz="1451" dirty="0" err="1" smtClean="0">
                <a:latin typeface="Courier New" charset="0"/>
              </a:rPr>
              <a:t>firsttime</a:t>
            </a:r>
            <a:r>
              <a:rPr lang="en-US" altLang="en-US" sz="1451" dirty="0" smtClean="0">
                <a:latin typeface="Courier New" charset="0"/>
              </a:rPr>
              <a:t> </a:t>
            </a:r>
            <a:r>
              <a:rPr lang="en-US" altLang="en-US" sz="1451" dirty="0">
                <a:latin typeface="Courier New" charset="0"/>
              </a:rPr>
              <a:t>= 0;    </a:t>
            </a:r>
            <a:endParaRPr lang="en-US" altLang="en-US" sz="1451" dirty="0" smtClean="0">
              <a:latin typeface="Courier New" charset="0"/>
            </a:endParaRP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 dirty="0">
                <a:latin typeface="Courier New" charset="0"/>
              </a:rPr>
              <a:t>	</a:t>
            </a:r>
            <a:r>
              <a:rPr lang="en-US" altLang="en-US" sz="1451" dirty="0" smtClean="0">
                <a:latin typeface="Courier New" charset="0"/>
              </a:rPr>
              <a:t>	</a:t>
            </a:r>
            <a:r>
              <a:rPr lang="en-US" altLang="en-US" sz="1451" dirty="0" err="1" smtClean="0">
                <a:latin typeface="Courier New" charset="0"/>
              </a:rPr>
              <a:t>getcontext</a:t>
            </a:r>
            <a:r>
              <a:rPr lang="en-US" altLang="en-US" sz="1451" dirty="0">
                <a:latin typeface="Courier New" charset="0"/>
              </a:rPr>
              <a:t>(&amp;</a:t>
            </a:r>
            <a:r>
              <a:rPr lang="en-US" altLang="en-US" sz="1451" dirty="0" err="1">
                <a:latin typeface="Courier New" charset="0"/>
              </a:rPr>
              <a:t>bctx</a:t>
            </a:r>
            <a:r>
              <a:rPr lang="en-US" altLang="en-US" sz="1451" dirty="0">
                <a:latin typeface="Courier New" charset="0"/>
              </a:rPr>
              <a:t>);    </a:t>
            </a:r>
            <a:endParaRPr lang="en-US" altLang="en-US" sz="1451" dirty="0" smtClean="0">
              <a:latin typeface="Courier New" charset="0"/>
            </a:endParaRP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 dirty="0">
                <a:latin typeface="Courier New" charset="0"/>
              </a:rPr>
              <a:t>	</a:t>
            </a:r>
            <a:r>
              <a:rPr lang="en-US" altLang="en-US" sz="1451" dirty="0" smtClean="0">
                <a:latin typeface="Courier New" charset="0"/>
              </a:rPr>
              <a:t>	</a:t>
            </a:r>
            <a:r>
              <a:rPr lang="en-US" altLang="en-US" sz="1451" dirty="0" err="1" smtClean="0">
                <a:latin typeface="Courier New" charset="0"/>
              </a:rPr>
              <a:t>tr</a:t>
            </a:r>
            <a:r>
              <a:rPr lang="en-US" altLang="en-US" sz="1451" dirty="0" smtClean="0">
                <a:latin typeface="Courier New" charset="0"/>
              </a:rPr>
              <a:t> </a:t>
            </a:r>
            <a:r>
              <a:rPr lang="en-US" altLang="en-US" sz="1451" dirty="0">
                <a:latin typeface="Courier New" charset="0"/>
              </a:rPr>
              <a:t>= </a:t>
            </a:r>
            <a:r>
              <a:rPr lang="en-US" altLang="en-US" sz="1451" dirty="0" err="1">
                <a:latin typeface="Courier New" charset="0"/>
              </a:rPr>
              <a:t>initthread</a:t>
            </a:r>
            <a:r>
              <a:rPr lang="en-US" altLang="en-US" sz="1451" dirty="0">
                <a:latin typeface="Courier New" charset="0"/>
              </a:rPr>
              <a:t>(&amp;</a:t>
            </a:r>
            <a:r>
              <a:rPr lang="en-US" altLang="en-US" sz="1451" dirty="0" err="1">
                <a:latin typeface="Courier New" charset="0"/>
              </a:rPr>
              <a:t>bctx</a:t>
            </a:r>
            <a:r>
              <a:rPr lang="en-US" altLang="en-US" sz="1451" dirty="0">
                <a:latin typeface="Courier New" charset="0"/>
              </a:rPr>
              <a:t>);    </a:t>
            </a:r>
            <a:endParaRPr lang="en-US" altLang="en-US" sz="1451" dirty="0" smtClean="0">
              <a:latin typeface="Courier New" charset="0"/>
            </a:endParaRP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 dirty="0">
                <a:latin typeface="Courier New" charset="0"/>
              </a:rPr>
              <a:t>	</a:t>
            </a:r>
            <a:r>
              <a:rPr lang="en-US" altLang="en-US" sz="1451" dirty="0" smtClean="0">
                <a:latin typeface="Courier New" charset="0"/>
              </a:rPr>
              <a:t>	</a:t>
            </a:r>
            <a:r>
              <a:rPr lang="en-US" altLang="en-US" sz="1451" dirty="0" err="1" smtClean="0">
                <a:latin typeface="Courier New" charset="0"/>
              </a:rPr>
              <a:t>makecontext</a:t>
            </a:r>
            <a:r>
              <a:rPr lang="en-US" altLang="en-US" sz="1451" dirty="0" smtClean="0">
                <a:latin typeface="Courier New" charset="0"/>
              </a:rPr>
              <a:t>(</a:t>
            </a:r>
            <a:r>
              <a:rPr lang="en-US" altLang="en-US" sz="1451" dirty="0" err="1" smtClean="0">
                <a:latin typeface="Courier New" charset="0"/>
              </a:rPr>
              <a:t>tr</a:t>
            </a:r>
            <a:r>
              <a:rPr lang="en-US" altLang="en-US" sz="1451" dirty="0">
                <a:latin typeface="Courier New" charset="0"/>
              </a:rPr>
              <a:t>, sample, 1, 1);    </a:t>
            </a:r>
            <a:endParaRPr lang="en-US" altLang="en-US" sz="1451" dirty="0" smtClean="0">
              <a:latin typeface="Courier New" charset="0"/>
            </a:endParaRP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 dirty="0">
                <a:latin typeface="Courier New" charset="0"/>
              </a:rPr>
              <a:t>	</a:t>
            </a:r>
            <a:r>
              <a:rPr lang="en-US" altLang="en-US" sz="1451" dirty="0" smtClean="0">
                <a:latin typeface="Courier New" charset="0"/>
              </a:rPr>
              <a:t>	</a:t>
            </a:r>
            <a:r>
              <a:rPr lang="en-US" altLang="en-US" sz="1451" dirty="0" err="1" smtClean="0">
                <a:latin typeface="Courier New" charset="0"/>
              </a:rPr>
              <a:t>getcontext</a:t>
            </a:r>
            <a:r>
              <a:rPr lang="en-US" altLang="en-US" sz="1451" dirty="0">
                <a:latin typeface="Courier New" charset="0"/>
              </a:rPr>
              <a:t>(&amp;</a:t>
            </a:r>
            <a:r>
              <a:rPr lang="en-US" altLang="en-US" sz="1451" dirty="0" err="1">
                <a:latin typeface="Courier New" charset="0"/>
              </a:rPr>
              <a:t>bctx</a:t>
            </a:r>
            <a:r>
              <a:rPr lang="en-US" altLang="en-US" sz="1451" dirty="0">
                <a:latin typeface="Courier New" charset="0"/>
              </a:rPr>
              <a:t>);    </a:t>
            </a:r>
            <a:endParaRPr lang="en-US" altLang="en-US" sz="1451" dirty="0" smtClean="0">
              <a:latin typeface="Courier New" charset="0"/>
            </a:endParaRP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 dirty="0">
                <a:latin typeface="Courier New" charset="0"/>
              </a:rPr>
              <a:t>	</a:t>
            </a:r>
            <a:r>
              <a:rPr lang="en-US" altLang="en-US" sz="1451" dirty="0" smtClean="0">
                <a:latin typeface="Courier New" charset="0"/>
              </a:rPr>
              <a:t>	</a:t>
            </a:r>
            <a:r>
              <a:rPr lang="en-US" altLang="en-US" sz="1451" dirty="0" err="1" smtClean="0">
                <a:latin typeface="Courier New" charset="0"/>
              </a:rPr>
              <a:t>tr</a:t>
            </a:r>
            <a:r>
              <a:rPr lang="en-US" altLang="en-US" sz="1451" dirty="0" smtClean="0">
                <a:latin typeface="Courier New" charset="0"/>
              </a:rPr>
              <a:t> </a:t>
            </a:r>
            <a:r>
              <a:rPr lang="en-US" altLang="en-US" sz="1451" dirty="0">
                <a:latin typeface="Courier New" charset="0"/>
              </a:rPr>
              <a:t>= </a:t>
            </a:r>
            <a:r>
              <a:rPr lang="en-US" altLang="en-US" sz="1451" dirty="0" err="1">
                <a:latin typeface="Courier New" charset="0"/>
              </a:rPr>
              <a:t>initthread</a:t>
            </a:r>
            <a:r>
              <a:rPr lang="en-US" altLang="en-US" sz="1451" dirty="0">
                <a:latin typeface="Courier New" charset="0"/>
              </a:rPr>
              <a:t>(&amp;</a:t>
            </a:r>
            <a:r>
              <a:rPr lang="en-US" altLang="en-US" sz="1451" dirty="0" err="1">
                <a:latin typeface="Courier New" charset="0"/>
              </a:rPr>
              <a:t>bctx</a:t>
            </a:r>
            <a:r>
              <a:rPr lang="en-US" altLang="en-US" sz="1451" dirty="0">
                <a:latin typeface="Courier New" charset="0"/>
              </a:rPr>
              <a:t>);    </a:t>
            </a:r>
            <a:endParaRPr lang="en-US" altLang="en-US" sz="1451" dirty="0" smtClean="0">
              <a:latin typeface="Courier New" charset="0"/>
            </a:endParaRP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 dirty="0">
                <a:latin typeface="Courier New" charset="0"/>
              </a:rPr>
              <a:t>	</a:t>
            </a:r>
            <a:r>
              <a:rPr lang="en-US" altLang="en-US" sz="1451" dirty="0" smtClean="0">
                <a:latin typeface="Courier New" charset="0"/>
              </a:rPr>
              <a:t>	</a:t>
            </a:r>
            <a:r>
              <a:rPr lang="en-US" altLang="en-US" sz="1451" dirty="0" err="1" smtClean="0">
                <a:latin typeface="Courier New" charset="0"/>
              </a:rPr>
              <a:t>makecontext</a:t>
            </a:r>
            <a:r>
              <a:rPr lang="en-US" altLang="en-US" sz="1451" dirty="0" smtClean="0">
                <a:latin typeface="Courier New" charset="0"/>
              </a:rPr>
              <a:t>(</a:t>
            </a:r>
            <a:r>
              <a:rPr lang="en-US" altLang="en-US" sz="1451" dirty="0" err="1" smtClean="0">
                <a:latin typeface="Courier New" charset="0"/>
              </a:rPr>
              <a:t>tr</a:t>
            </a:r>
            <a:r>
              <a:rPr lang="en-US" altLang="en-US" sz="1451" dirty="0">
                <a:latin typeface="Courier New" charset="0"/>
              </a:rPr>
              <a:t>, sample, 1, 2);    </a:t>
            </a:r>
            <a:endParaRPr lang="en-US" altLang="en-US" sz="1451" dirty="0" smtClean="0">
              <a:latin typeface="Courier New" charset="0"/>
            </a:endParaRP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 dirty="0">
                <a:latin typeface="Courier New" charset="0"/>
              </a:rPr>
              <a:t>	</a:t>
            </a:r>
            <a:r>
              <a:rPr lang="en-US" altLang="en-US" sz="1451" dirty="0" smtClean="0">
                <a:latin typeface="Courier New" charset="0"/>
              </a:rPr>
              <a:t>	</a:t>
            </a:r>
            <a:r>
              <a:rPr lang="en-US" altLang="en-US" sz="1451" dirty="0" err="1" smtClean="0">
                <a:latin typeface="Courier New" charset="0"/>
              </a:rPr>
              <a:t>getcontext</a:t>
            </a:r>
            <a:r>
              <a:rPr lang="en-US" altLang="en-US" sz="1451" dirty="0">
                <a:latin typeface="Courier New" charset="0"/>
              </a:rPr>
              <a:t>(&amp;</a:t>
            </a:r>
            <a:r>
              <a:rPr lang="en-US" altLang="en-US" sz="1451" dirty="0" err="1">
                <a:latin typeface="Courier New" charset="0"/>
              </a:rPr>
              <a:t>bctx</a:t>
            </a:r>
            <a:r>
              <a:rPr lang="en-US" altLang="en-US" sz="1451" dirty="0">
                <a:latin typeface="Courier New" charset="0"/>
              </a:rPr>
              <a:t>);    </a:t>
            </a:r>
            <a:endParaRPr lang="en-US" altLang="en-US" sz="1451" dirty="0" smtClean="0">
              <a:latin typeface="Courier New" charset="0"/>
            </a:endParaRP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 dirty="0">
                <a:latin typeface="Courier New" charset="0"/>
              </a:rPr>
              <a:t>	</a:t>
            </a:r>
            <a:r>
              <a:rPr lang="en-US" altLang="en-US" sz="1451" dirty="0" smtClean="0">
                <a:latin typeface="Courier New" charset="0"/>
              </a:rPr>
              <a:t>	</a:t>
            </a:r>
            <a:r>
              <a:rPr lang="en-US" altLang="en-US" sz="1451" dirty="0" err="1" smtClean="0">
                <a:latin typeface="Courier New" charset="0"/>
              </a:rPr>
              <a:t>tr</a:t>
            </a:r>
            <a:r>
              <a:rPr lang="en-US" altLang="en-US" sz="1451" dirty="0" smtClean="0">
                <a:latin typeface="Courier New" charset="0"/>
              </a:rPr>
              <a:t> </a:t>
            </a:r>
            <a:r>
              <a:rPr lang="en-US" altLang="en-US" sz="1451" dirty="0">
                <a:latin typeface="Courier New" charset="0"/>
              </a:rPr>
              <a:t>= </a:t>
            </a:r>
            <a:r>
              <a:rPr lang="en-US" altLang="en-US" sz="1451" dirty="0" err="1">
                <a:latin typeface="Courier New" charset="0"/>
              </a:rPr>
              <a:t>initthread</a:t>
            </a:r>
            <a:r>
              <a:rPr lang="en-US" altLang="en-US" sz="1451" dirty="0">
                <a:latin typeface="Courier New" charset="0"/>
              </a:rPr>
              <a:t>(&amp;</a:t>
            </a:r>
            <a:r>
              <a:rPr lang="en-US" altLang="en-US" sz="1451" dirty="0" err="1">
                <a:latin typeface="Courier New" charset="0"/>
              </a:rPr>
              <a:t>bctx</a:t>
            </a:r>
            <a:r>
              <a:rPr lang="en-US" altLang="en-US" sz="1451" dirty="0">
                <a:latin typeface="Courier New" charset="0"/>
              </a:rPr>
              <a:t>);    </a:t>
            </a:r>
            <a:endParaRPr lang="en-US" altLang="en-US" sz="1451" dirty="0" smtClean="0">
              <a:latin typeface="Courier New" charset="0"/>
            </a:endParaRP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 dirty="0">
                <a:latin typeface="Courier New" charset="0"/>
              </a:rPr>
              <a:t>	</a:t>
            </a:r>
            <a:r>
              <a:rPr lang="en-US" altLang="en-US" sz="1451" dirty="0" smtClean="0">
                <a:latin typeface="Courier New" charset="0"/>
              </a:rPr>
              <a:t>	</a:t>
            </a:r>
            <a:r>
              <a:rPr lang="en-US" altLang="en-US" sz="1451" dirty="0" err="1" smtClean="0">
                <a:latin typeface="Courier New" charset="0"/>
              </a:rPr>
              <a:t>makecontext</a:t>
            </a:r>
            <a:r>
              <a:rPr lang="en-US" altLang="en-US" sz="1451" dirty="0" smtClean="0">
                <a:latin typeface="Courier New" charset="0"/>
              </a:rPr>
              <a:t>(</a:t>
            </a:r>
            <a:r>
              <a:rPr lang="en-US" altLang="en-US" sz="1451" dirty="0" err="1" smtClean="0">
                <a:latin typeface="Courier New" charset="0"/>
              </a:rPr>
              <a:t>tr</a:t>
            </a:r>
            <a:r>
              <a:rPr lang="en-US" altLang="en-US" sz="1451" dirty="0">
                <a:latin typeface="Courier New" charset="0"/>
              </a:rPr>
              <a:t>, other, 0);    </a:t>
            </a:r>
            <a:endParaRPr lang="en-US" altLang="en-US" sz="1451" dirty="0" smtClean="0">
              <a:latin typeface="Courier New" charset="0"/>
            </a:endParaRP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 dirty="0">
                <a:latin typeface="Courier New" charset="0"/>
              </a:rPr>
              <a:t>	</a:t>
            </a:r>
            <a:r>
              <a:rPr lang="en-US" altLang="en-US" sz="1451" dirty="0" smtClean="0">
                <a:latin typeface="Courier New" charset="0"/>
              </a:rPr>
              <a:t>	/* </a:t>
            </a:r>
            <a:r>
              <a:rPr lang="en-US" altLang="en-US" sz="1451" dirty="0">
                <a:latin typeface="Courier New" charset="0"/>
              </a:rPr>
              <a:t>now start threads */    </a:t>
            </a:r>
            <a:endParaRPr lang="en-US" altLang="en-US" sz="1451" dirty="0" smtClean="0">
              <a:latin typeface="Courier New" charset="0"/>
            </a:endParaRP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 dirty="0">
                <a:latin typeface="Courier New" charset="0"/>
              </a:rPr>
              <a:t>	</a:t>
            </a:r>
            <a:r>
              <a:rPr lang="en-US" altLang="en-US" sz="1451" dirty="0" smtClean="0">
                <a:latin typeface="Courier New" charset="0"/>
              </a:rPr>
              <a:t>	</a:t>
            </a:r>
            <a:r>
              <a:rPr lang="en-US" altLang="en-US" sz="1451" dirty="0" err="1" smtClean="0">
                <a:latin typeface="Courier New" charset="0"/>
              </a:rPr>
              <a:t>curthread</a:t>
            </a:r>
            <a:r>
              <a:rPr lang="en-US" altLang="en-US" sz="1451" dirty="0" smtClean="0">
                <a:latin typeface="Courier New" charset="0"/>
              </a:rPr>
              <a:t> </a:t>
            </a:r>
            <a:r>
              <a:rPr lang="en-US" altLang="en-US" sz="1451" dirty="0">
                <a:latin typeface="Courier New" charset="0"/>
              </a:rPr>
              <a:t>= </a:t>
            </a:r>
            <a:r>
              <a:rPr lang="en-US" altLang="en-US" sz="1451" dirty="0" err="1">
                <a:latin typeface="Courier New" charset="0"/>
              </a:rPr>
              <a:t>tlist</a:t>
            </a:r>
            <a:r>
              <a:rPr lang="en-US" altLang="en-US" sz="1451" dirty="0">
                <a:latin typeface="Courier New" charset="0"/>
              </a:rPr>
              <a:t>;    </a:t>
            </a:r>
            <a:endParaRPr lang="en-US" altLang="en-US" sz="1451" dirty="0" smtClean="0">
              <a:latin typeface="Courier New" charset="0"/>
            </a:endParaRP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 dirty="0">
                <a:latin typeface="Courier New" charset="0"/>
              </a:rPr>
              <a:t>	</a:t>
            </a:r>
            <a:r>
              <a:rPr lang="en-US" altLang="en-US" sz="1451" dirty="0" smtClean="0">
                <a:latin typeface="Courier New" charset="0"/>
              </a:rPr>
              <a:t>	</a:t>
            </a:r>
            <a:r>
              <a:rPr lang="en-US" altLang="en-US" sz="1451" dirty="0" err="1" smtClean="0">
                <a:latin typeface="Courier New" charset="0"/>
              </a:rPr>
              <a:t>setcontext</a:t>
            </a:r>
            <a:r>
              <a:rPr lang="en-US" altLang="en-US" sz="1451" dirty="0" smtClean="0">
                <a:latin typeface="Courier New" charset="0"/>
              </a:rPr>
              <a:t>(</a:t>
            </a:r>
            <a:r>
              <a:rPr lang="en-US" altLang="en-US" sz="1451" dirty="0" err="1" smtClean="0">
                <a:latin typeface="Courier New" charset="0"/>
              </a:rPr>
              <a:t>tlist</a:t>
            </a:r>
            <a:r>
              <a:rPr lang="en-US" altLang="en-US" sz="1451" dirty="0" smtClean="0">
                <a:latin typeface="Courier New" charset="0"/>
              </a:rPr>
              <a:t>-</a:t>
            </a:r>
            <a:r>
              <a:rPr lang="en-US" altLang="en-US" sz="1451" dirty="0">
                <a:latin typeface="Courier New" charset="0"/>
              </a:rPr>
              <a:t>&gt;context);  </a:t>
            </a:r>
            <a:endParaRPr lang="en-US" altLang="en-US" sz="1451" dirty="0" smtClean="0">
              <a:latin typeface="Courier New" charset="0"/>
            </a:endParaRP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 dirty="0">
                <a:latin typeface="Courier New" charset="0"/>
              </a:rPr>
              <a:t>	</a:t>
            </a:r>
            <a:r>
              <a:rPr lang="en-US" altLang="en-US" sz="1451" dirty="0" smtClean="0">
                <a:latin typeface="Courier New" charset="0"/>
              </a:rPr>
              <a:t>}  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 dirty="0" smtClean="0">
                <a:latin typeface="Courier New" charset="0"/>
              </a:rPr>
              <a:t>	</a:t>
            </a:r>
            <a:r>
              <a:rPr lang="en-US" altLang="en-US" sz="1451" dirty="0" err="1" smtClean="0">
                <a:latin typeface="Courier New" charset="0"/>
              </a:rPr>
              <a:t>printf</a:t>
            </a:r>
            <a:r>
              <a:rPr lang="en-US" altLang="en-US" sz="1451" dirty="0">
                <a:latin typeface="Courier New" charset="0"/>
              </a:rPr>
              <a:t>("all terminated\n");  </a:t>
            </a:r>
            <a:endParaRPr lang="en-US" altLang="en-US" sz="1451" dirty="0" smtClean="0">
              <a:latin typeface="Courier New" charset="0"/>
            </a:endParaRP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 dirty="0" smtClean="0">
                <a:latin typeface="Courier New" charset="0"/>
              </a:rPr>
              <a:t>	return </a:t>
            </a:r>
            <a:r>
              <a:rPr lang="en-US" altLang="en-US" sz="1451" dirty="0">
                <a:latin typeface="Courier New" charset="0"/>
              </a:rPr>
              <a:t>0</a:t>
            </a:r>
            <a:r>
              <a:rPr lang="en-US" altLang="en-US" sz="1451" dirty="0" smtClean="0">
                <a:latin typeface="Courier New" charset="0"/>
              </a:rPr>
              <a:t>;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spcAft>
                <a:spcPts val="544"/>
              </a:spcAft>
              <a:buClrTx/>
              <a:buSzTx/>
            </a:pPr>
            <a:r>
              <a:rPr lang="en-US" altLang="en-US" sz="1451" dirty="0" smtClean="0">
                <a:latin typeface="Courier New" charset="0"/>
              </a:rPr>
              <a:t>}</a:t>
            </a:r>
            <a:endParaRPr lang="en-US" altLang="en-US" sz="145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875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83" name="Rectangle 19"/>
          <p:cNvSpPr>
            <a:spLocks noChangeArrowheads="1"/>
          </p:cNvSpPr>
          <p:nvPr/>
        </p:nvSpPr>
        <p:spPr bwMode="auto">
          <a:xfrm>
            <a:off x="4404961" y="3674498"/>
            <a:ext cx="3810240" cy="28195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91429" tIns="45714" rIns="91429" bIns="45714" anchor="ctr"/>
          <a:lstStyle/>
          <a:p>
            <a:pPr eaLnBrk="1" hangingPunct="1">
              <a:defRPr/>
            </a:pPr>
            <a:endParaRPr lang="en-US" altLang="en-US" sz="1814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1922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Threads vs. Processes </a:t>
            </a:r>
          </a:p>
        </p:txBody>
      </p:sp>
      <p:sp>
        <p:nvSpPr>
          <p:cNvPr id="81923" name="Rectangle 3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Processes form a tree hierarchy</a:t>
            </a:r>
          </a:p>
          <a:p>
            <a:r>
              <a:rPr lang="en-US" altLang="en-US">
                <a:ea typeface="ＭＳ Ｐゴシック" charset="-128"/>
              </a:rPr>
              <a:t>Threads form a pool of peers</a:t>
            </a:r>
          </a:p>
          <a:p>
            <a:pPr lvl="1"/>
            <a:r>
              <a:rPr lang="en-US" altLang="en-US"/>
              <a:t>Each thread can kill any other</a:t>
            </a:r>
          </a:p>
          <a:p>
            <a:pPr lvl="1"/>
            <a:r>
              <a:rPr lang="en-US" altLang="en-US"/>
              <a:t>Each thread can wait for any other thread to terminate</a:t>
            </a:r>
          </a:p>
          <a:p>
            <a:pPr lvl="1"/>
            <a:r>
              <a:rPr lang="en-US" altLang="en-US"/>
              <a:t>Main thread: first thread to run in a process</a:t>
            </a:r>
          </a:p>
        </p:txBody>
      </p:sp>
      <p:sp>
        <p:nvSpPr>
          <p:cNvPr id="804868" name="Oval 4"/>
          <p:cNvSpPr>
            <a:spLocks noChangeArrowheads="1"/>
          </p:cNvSpPr>
          <p:nvPr/>
        </p:nvSpPr>
        <p:spPr bwMode="auto">
          <a:xfrm>
            <a:off x="1548001" y="3750818"/>
            <a:ext cx="456480" cy="4579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4" rIns="91429" bIns="45714" anchor="ctr"/>
          <a:lstStyle/>
          <a:p>
            <a:pPr algn="ctr" eaLnBrk="1" hangingPunct="1">
              <a:defRPr/>
            </a:pPr>
            <a:r>
              <a:rPr lang="en-US" sz="1814" dirty="0">
                <a:solidFill>
                  <a:srgbClr val="000000"/>
                </a:solidFill>
                <a:latin typeface="Calibri" pitchFamily="34" charset="0"/>
                <a:ea typeface="Arial" charset="0"/>
                <a:cs typeface="Arial" charset="0"/>
              </a:rPr>
              <a:t>P0</a:t>
            </a:r>
          </a:p>
        </p:txBody>
      </p:sp>
      <p:sp>
        <p:nvSpPr>
          <p:cNvPr id="804869" name="Oval 5"/>
          <p:cNvSpPr>
            <a:spLocks noChangeArrowheads="1"/>
          </p:cNvSpPr>
          <p:nvPr/>
        </p:nvSpPr>
        <p:spPr bwMode="auto">
          <a:xfrm>
            <a:off x="1548001" y="4588898"/>
            <a:ext cx="456480" cy="4579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4" rIns="91429" bIns="45714" anchor="ctr"/>
          <a:lstStyle/>
          <a:p>
            <a:pPr algn="ctr" eaLnBrk="1" hangingPunct="1">
              <a:defRPr/>
            </a:pPr>
            <a:r>
              <a:rPr lang="en-US" sz="1814" dirty="0">
                <a:solidFill>
                  <a:srgbClr val="000000"/>
                </a:solidFill>
                <a:latin typeface="Calibri" pitchFamily="34" charset="0"/>
                <a:ea typeface="Arial" charset="0"/>
                <a:cs typeface="Arial" charset="0"/>
              </a:rPr>
              <a:t>P1</a:t>
            </a:r>
          </a:p>
        </p:txBody>
      </p:sp>
      <p:sp>
        <p:nvSpPr>
          <p:cNvPr id="804870" name="Oval 6"/>
          <p:cNvSpPr>
            <a:spLocks noChangeArrowheads="1"/>
          </p:cNvSpPr>
          <p:nvPr/>
        </p:nvSpPr>
        <p:spPr bwMode="auto">
          <a:xfrm>
            <a:off x="862561" y="5350658"/>
            <a:ext cx="456480" cy="4579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4" rIns="91429" bIns="45714" anchor="ctr"/>
          <a:lstStyle/>
          <a:p>
            <a:pPr algn="ctr" eaLnBrk="1" hangingPunct="1">
              <a:defRPr/>
            </a:pPr>
            <a:r>
              <a:rPr lang="en-US" sz="1814" dirty="0" err="1">
                <a:solidFill>
                  <a:srgbClr val="000000"/>
                </a:solidFill>
                <a:latin typeface="Calibri" pitchFamily="34" charset="0"/>
                <a:ea typeface="Arial" charset="0"/>
                <a:cs typeface="Arial" charset="0"/>
              </a:rPr>
              <a:t>sh</a:t>
            </a:r>
            <a:endParaRPr lang="en-US" sz="1814" dirty="0">
              <a:solidFill>
                <a:srgbClr val="000000"/>
              </a:solidFill>
              <a:latin typeface="Calibri" pitchFamily="34" charset="0"/>
              <a:ea typeface="Arial" charset="0"/>
              <a:cs typeface="Arial" charset="0"/>
            </a:endParaRPr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>
            <a:off x="1776960" y="4208738"/>
            <a:ext cx="0" cy="3801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29" tIns="45714" rIns="91429" bIns="45714" anchor="ctr"/>
          <a:lstStyle/>
          <a:p>
            <a:endParaRPr lang="tr-TR" sz="2177"/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 flipH="1">
            <a:off x="1242721" y="4970497"/>
            <a:ext cx="381600" cy="3801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29" tIns="45714" rIns="91429" bIns="45714" anchor="ctr"/>
          <a:lstStyle/>
          <a:p>
            <a:endParaRPr lang="tr-TR" sz="2177"/>
          </a:p>
        </p:txBody>
      </p:sp>
      <p:sp>
        <p:nvSpPr>
          <p:cNvPr id="804873" name="Oval 9"/>
          <p:cNvSpPr>
            <a:spLocks noChangeArrowheads="1"/>
          </p:cNvSpPr>
          <p:nvPr/>
        </p:nvSpPr>
        <p:spPr bwMode="auto">
          <a:xfrm>
            <a:off x="1548001" y="5350658"/>
            <a:ext cx="456480" cy="4579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4" rIns="91429" bIns="45714" anchor="ctr"/>
          <a:lstStyle/>
          <a:p>
            <a:pPr algn="ctr" eaLnBrk="1" hangingPunct="1">
              <a:defRPr/>
            </a:pPr>
            <a:r>
              <a:rPr lang="en-US" sz="1814" dirty="0" err="1">
                <a:solidFill>
                  <a:srgbClr val="000000"/>
                </a:solidFill>
                <a:latin typeface="Calibri" pitchFamily="34" charset="0"/>
                <a:ea typeface="Arial" charset="0"/>
                <a:cs typeface="Arial" charset="0"/>
              </a:rPr>
              <a:t>sh</a:t>
            </a:r>
            <a:endParaRPr lang="en-US" sz="1814" dirty="0">
              <a:solidFill>
                <a:srgbClr val="000000"/>
              </a:solidFill>
              <a:latin typeface="Calibri" pitchFamily="34" charset="0"/>
              <a:ea typeface="Arial" charset="0"/>
              <a:cs typeface="Arial" charset="0"/>
            </a:endParaRPr>
          </a:p>
        </p:txBody>
      </p:sp>
      <p:sp>
        <p:nvSpPr>
          <p:cNvPr id="804874" name="Oval 10"/>
          <p:cNvSpPr>
            <a:spLocks noChangeArrowheads="1"/>
          </p:cNvSpPr>
          <p:nvPr/>
        </p:nvSpPr>
        <p:spPr bwMode="auto">
          <a:xfrm>
            <a:off x="2233441" y="5350658"/>
            <a:ext cx="457920" cy="4579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4" rIns="91429" bIns="45714" anchor="ctr"/>
          <a:lstStyle/>
          <a:p>
            <a:pPr algn="ctr" eaLnBrk="1" hangingPunct="1">
              <a:defRPr/>
            </a:pPr>
            <a:r>
              <a:rPr lang="en-US" sz="1814" dirty="0" err="1">
                <a:solidFill>
                  <a:srgbClr val="000000"/>
                </a:solidFill>
                <a:latin typeface="Calibri" pitchFamily="34" charset="0"/>
                <a:ea typeface="Arial" charset="0"/>
                <a:cs typeface="Arial" charset="0"/>
              </a:rPr>
              <a:t>sh</a:t>
            </a:r>
            <a:endParaRPr lang="en-US" sz="1814" dirty="0">
              <a:solidFill>
                <a:srgbClr val="000000"/>
              </a:solidFill>
              <a:latin typeface="Calibri" pitchFamily="34" charset="0"/>
              <a:ea typeface="Arial" charset="0"/>
              <a:cs typeface="Arial" charset="0"/>
            </a:endParaRPr>
          </a:p>
        </p:txBody>
      </p:sp>
      <p:sp>
        <p:nvSpPr>
          <p:cNvPr id="81931" name="Line 11"/>
          <p:cNvSpPr>
            <a:spLocks noChangeShapeType="1"/>
          </p:cNvSpPr>
          <p:nvPr/>
        </p:nvSpPr>
        <p:spPr bwMode="auto">
          <a:xfrm>
            <a:off x="1776960" y="5046818"/>
            <a:ext cx="0" cy="30384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29" tIns="45714" rIns="91429" bIns="45714" anchor="ctr"/>
          <a:lstStyle/>
          <a:p>
            <a:endParaRPr lang="tr-TR" sz="2177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1928161" y="4970497"/>
            <a:ext cx="381600" cy="3801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29" tIns="45714" rIns="91429" bIns="45714" anchor="ctr"/>
          <a:lstStyle/>
          <a:p>
            <a:endParaRPr lang="tr-TR" sz="2177"/>
          </a:p>
        </p:txBody>
      </p:sp>
      <p:sp>
        <p:nvSpPr>
          <p:cNvPr id="804877" name="Oval 13"/>
          <p:cNvSpPr>
            <a:spLocks noChangeArrowheads="1"/>
          </p:cNvSpPr>
          <p:nvPr/>
        </p:nvSpPr>
        <p:spPr bwMode="auto">
          <a:xfrm>
            <a:off x="1548001" y="6112418"/>
            <a:ext cx="456480" cy="4579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4" rIns="91429" bIns="45714" anchor="ctr"/>
          <a:lstStyle/>
          <a:p>
            <a:pPr algn="ctr" eaLnBrk="1" hangingPunct="1">
              <a:defRPr/>
            </a:pPr>
            <a:r>
              <a:rPr lang="en-US" sz="1814" dirty="0" err="1">
                <a:solidFill>
                  <a:srgbClr val="000000"/>
                </a:solidFill>
                <a:latin typeface="Calibri" pitchFamily="34" charset="0"/>
                <a:ea typeface="Arial" charset="0"/>
                <a:cs typeface="Arial" charset="0"/>
              </a:rPr>
              <a:t>foo</a:t>
            </a:r>
            <a:endParaRPr lang="en-US" sz="1814" dirty="0">
              <a:solidFill>
                <a:srgbClr val="000000"/>
              </a:solidFill>
              <a:latin typeface="Calibri" pitchFamily="34" charset="0"/>
              <a:ea typeface="Arial" charset="0"/>
              <a:cs typeface="Arial" charset="0"/>
            </a:endParaRPr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1776960" y="5808578"/>
            <a:ext cx="0" cy="30384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29" tIns="45714" rIns="91429" bIns="45714" anchor="ctr"/>
          <a:lstStyle/>
          <a:p>
            <a:endParaRPr lang="tr-TR" sz="2177"/>
          </a:p>
        </p:txBody>
      </p:sp>
      <p:sp>
        <p:nvSpPr>
          <p:cNvPr id="81935" name="Oval 17"/>
          <p:cNvSpPr>
            <a:spLocks noChangeArrowheads="1"/>
          </p:cNvSpPr>
          <p:nvPr/>
        </p:nvSpPr>
        <p:spPr bwMode="auto">
          <a:xfrm>
            <a:off x="4557601" y="4283618"/>
            <a:ext cx="456480" cy="457920"/>
          </a:xfrm>
          <a:prstGeom prst="ellipse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14">
                <a:latin typeface="Calibri" charset="0"/>
              </a:rPr>
              <a:t>T1</a:t>
            </a:r>
          </a:p>
        </p:txBody>
      </p:sp>
      <p:sp>
        <p:nvSpPr>
          <p:cNvPr id="81936" name="Text Box 18"/>
          <p:cNvSpPr txBox="1">
            <a:spLocks noChangeArrowheads="1"/>
          </p:cNvSpPr>
          <p:nvPr/>
        </p:nvSpPr>
        <p:spPr bwMode="auto">
          <a:xfrm>
            <a:off x="829674" y="3323148"/>
            <a:ext cx="1864334" cy="3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14" i="1">
                <a:latin typeface="Calibri" charset="0"/>
              </a:rPr>
              <a:t>Process hierarchy</a:t>
            </a:r>
          </a:p>
        </p:txBody>
      </p:sp>
      <p:sp>
        <p:nvSpPr>
          <p:cNvPr id="81937" name="Text Box 20"/>
          <p:cNvSpPr txBox="1">
            <a:spLocks noChangeArrowheads="1"/>
          </p:cNvSpPr>
          <p:nvPr/>
        </p:nvSpPr>
        <p:spPr bwMode="auto">
          <a:xfrm>
            <a:off x="4284511" y="3292909"/>
            <a:ext cx="1346821" cy="3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14" i="1">
                <a:latin typeface="Calibri" charset="0"/>
              </a:rPr>
              <a:t>Thread pool</a:t>
            </a:r>
          </a:p>
        </p:txBody>
      </p:sp>
      <p:sp>
        <p:nvSpPr>
          <p:cNvPr id="81938" name="Oval 21"/>
          <p:cNvSpPr>
            <a:spLocks noChangeArrowheads="1"/>
          </p:cNvSpPr>
          <p:nvPr/>
        </p:nvSpPr>
        <p:spPr bwMode="auto">
          <a:xfrm>
            <a:off x="5699521" y="3750818"/>
            <a:ext cx="457920" cy="457920"/>
          </a:xfrm>
          <a:prstGeom prst="ellipse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14">
                <a:latin typeface="Calibri" charset="0"/>
              </a:rPr>
              <a:t>T2</a:t>
            </a:r>
          </a:p>
        </p:txBody>
      </p:sp>
      <p:sp>
        <p:nvSpPr>
          <p:cNvPr id="81939" name="Oval 22"/>
          <p:cNvSpPr>
            <a:spLocks noChangeArrowheads="1"/>
          </p:cNvSpPr>
          <p:nvPr/>
        </p:nvSpPr>
        <p:spPr bwMode="auto">
          <a:xfrm>
            <a:off x="7528321" y="3979778"/>
            <a:ext cx="457920" cy="456480"/>
          </a:xfrm>
          <a:prstGeom prst="ellipse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14">
                <a:latin typeface="Calibri" charset="0"/>
              </a:rPr>
              <a:t>T4</a:t>
            </a:r>
          </a:p>
        </p:txBody>
      </p:sp>
      <p:sp>
        <p:nvSpPr>
          <p:cNvPr id="81940" name="Oval 23"/>
          <p:cNvSpPr>
            <a:spLocks noChangeArrowheads="1"/>
          </p:cNvSpPr>
          <p:nvPr/>
        </p:nvSpPr>
        <p:spPr bwMode="auto">
          <a:xfrm>
            <a:off x="5090401" y="5884898"/>
            <a:ext cx="457920" cy="456480"/>
          </a:xfrm>
          <a:prstGeom prst="ellipse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14">
                <a:latin typeface="Calibri" charset="0"/>
              </a:rPr>
              <a:t>T5</a:t>
            </a:r>
          </a:p>
        </p:txBody>
      </p:sp>
      <p:sp>
        <p:nvSpPr>
          <p:cNvPr id="81941" name="Oval 24"/>
          <p:cNvSpPr>
            <a:spLocks noChangeArrowheads="1"/>
          </p:cNvSpPr>
          <p:nvPr/>
        </p:nvSpPr>
        <p:spPr bwMode="auto">
          <a:xfrm>
            <a:off x="6919201" y="5808578"/>
            <a:ext cx="457920" cy="456480"/>
          </a:xfrm>
          <a:prstGeom prst="ellipse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14">
                <a:latin typeface="Calibri" charset="0"/>
              </a:rPr>
              <a:t>T3</a:t>
            </a:r>
          </a:p>
        </p:txBody>
      </p:sp>
      <p:sp>
        <p:nvSpPr>
          <p:cNvPr id="81942" name="Rectangle 25"/>
          <p:cNvSpPr>
            <a:spLocks noChangeArrowheads="1"/>
          </p:cNvSpPr>
          <p:nvPr/>
        </p:nvSpPr>
        <p:spPr bwMode="auto">
          <a:xfrm>
            <a:off x="5472001" y="4741538"/>
            <a:ext cx="1905120" cy="60912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14">
                <a:latin typeface="Calibri" charset="0"/>
              </a:rPr>
              <a:t>shared code, data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14">
                <a:latin typeface="Calibri" charset="0"/>
              </a:rPr>
              <a:t>and kernel context</a:t>
            </a:r>
          </a:p>
        </p:txBody>
      </p:sp>
      <p:sp>
        <p:nvSpPr>
          <p:cNvPr id="81943" name="Line 26"/>
          <p:cNvSpPr>
            <a:spLocks noChangeShapeType="1"/>
          </p:cNvSpPr>
          <p:nvPr/>
        </p:nvSpPr>
        <p:spPr bwMode="auto">
          <a:xfrm flipV="1">
            <a:off x="5395681" y="5350658"/>
            <a:ext cx="303840" cy="53424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29" tIns="45714" rIns="91429" bIns="45714" anchor="ctr"/>
          <a:lstStyle/>
          <a:p>
            <a:endParaRPr lang="tr-TR" sz="2177"/>
          </a:p>
        </p:txBody>
      </p:sp>
      <p:sp>
        <p:nvSpPr>
          <p:cNvPr id="81944" name="Line 27"/>
          <p:cNvSpPr>
            <a:spLocks noChangeShapeType="1"/>
          </p:cNvSpPr>
          <p:nvPr/>
        </p:nvSpPr>
        <p:spPr bwMode="auto">
          <a:xfrm flipH="1" flipV="1">
            <a:off x="6842881" y="5350658"/>
            <a:ext cx="228960" cy="45792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29" tIns="45714" rIns="91429" bIns="45714" anchor="ctr"/>
          <a:lstStyle/>
          <a:p>
            <a:endParaRPr lang="tr-TR" sz="2177"/>
          </a:p>
        </p:txBody>
      </p:sp>
      <p:sp>
        <p:nvSpPr>
          <p:cNvPr id="81945" name="Line 28"/>
          <p:cNvSpPr>
            <a:spLocks noChangeShapeType="1"/>
          </p:cNvSpPr>
          <p:nvPr/>
        </p:nvSpPr>
        <p:spPr bwMode="auto">
          <a:xfrm flipH="1" flipV="1">
            <a:off x="5014081" y="4665217"/>
            <a:ext cx="457920" cy="30528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29" tIns="45714" rIns="91429" bIns="45714" anchor="ctr"/>
          <a:lstStyle/>
          <a:p>
            <a:endParaRPr lang="tr-TR" sz="2177"/>
          </a:p>
        </p:txBody>
      </p:sp>
      <p:sp>
        <p:nvSpPr>
          <p:cNvPr id="81946" name="Line 29"/>
          <p:cNvSpPr>
            <a:spLocks noChangeShapeType="1"/>
          </p:cNvSpPr>
          <p:nvPr/>
        </p:nvSpPr>
        <p:spPr bwMode="auto">
          <a:xfrm flipH="1" flipV="1">
            <a:off x="5928481" y="4208738"/>
            <a:ext cx="0" cy="532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29" tIns="45714" rIns="91429" bIns="45714" anchor="ctr"/>
          <a:lstStyle/>
          <a:p>
            <a:endParaRPr lang="tr-TR" sz="2177"/>
          </a:p>
        </p:txBody>
      </p:sp>
      <p:sp>
        <p:nvSpPr>
          <p:cNvPr id="81947" name="Line 30"/>
          <p:cNvSpPr>
            <a:spLocks noChangeShapeType="1"/>
          </p:cNvSpPr>
          <p:nvPr/>
        </p:nvSpPr>
        <p:spPr bwMode="auto">
          <a:xfrm flipV="1">
            <a:off x="7148161" y="4359938"/>
            <a:ext cx="456480" cy="3816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29" tIns="45714" rIns="91429" bIns="45714" anchor="ctr"/>
          <a:lstStyle/>
          <a:p>
            <a:endParaRPr lang="tr-TR" sz="2177"/>
          </a:p>
        </p:txBody>
      </p:sp>
    </p:spTree>
    <p:extLst>
      <p:ext uri="{BB962C8B-B14F-4D97-AF65-F5344CB8AC3E}">
        <p14:creationId xmlns:p14="http://schemas.microsoft.com/office/powerpoint/2010/main" val="79860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Thread Issues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3000"/>
              </a:lnSpc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All threads in a process share memory:</a:t>
            </a:r>
          </a:p>
          <a:p>
            <a:pPr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 smtClean="0">
              <a:ea typeface="ＭＳ Ｐゴシック" charset="-128"/>
            </a:endParaRPr>
          </a:p>
          <a:p>
            <a:pPr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 smtClean="0">
              <a:ea typeface="ＭＳ Ｐゴシック" charset="-128"/>
            </a:endParaRPr>
          </a:p>
          <a:p>
            <a:pPr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What happens when two threads access the same variable?</a:t>
            </a:r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Which value does Thread 2 see when it reads </a:t>
            </a:r>
            <a:r>
              <a:rPr lang="ja-JP" altLang="en-GB" dirty="0"/>
              <a:t>“</a:t>
            </a:r>
            <a:r>
              <a:rPr lang="en-GB" altLang="ja-JP" dirty="0"/>
              <a:t>foo</a:t>
            </a:r>
            <a:r>
              <a:rPr lang="ja-JP" altLang="en-GB" dirty="0"/>
              <a:t>”</a:t>
            </a:r>
            <a:r>
              <a:rPr lang="en-GB" altLang="ja-JP" dirty="0"/>
              <a:t> ?</a:t>
            </a:r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What does it depend on?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38081" y="1982221"/>
            <a:ext cx="2296800" cy="2934720"/>
            <a:chOff x="2638081" y="1175401"/>
            <a:chExt cx="2296800" cy="2934720"/>
          </a:xfrm>
        </p:grpSpPr>
        <p:grpSp>
          <p:nvGrpSpPr>
            <p:cNvPr id="83971" name="Group 3"/>
            <p:cNvGrpSpPr>
              <a:grpSpLocks/>
            </p:cNvGrpSpPr>
            <p:nvPr/>
          </p:nvGrpSpPr>
          <p:grpSpPr bwMode="auto">
            <a:xfrm>
              <a:off x="2638081" y="1175401"/>
              <a:ext cx="2296800" cy="2934720"/>
              <a:chOff x="1832" y="816"/>
              <a:chExt cx="1595" cy="2038"/>
            </a:xfrm>
          </p:grpSpPr>
          <p:sp>
            <p:nvSpPr>
              <p:cNvPr id="83979" name="AutoShape 4"/>
              <p:cNvSpPr>
                <a:spLocks noChangeArrowheads="1"/>
              </p:cNvSpPr>
              <p:nvPr/>
            </p:nvSpPr>
            <p:spPr bwMode="auto">
              <a:xfrm>
                <a:off x="1832" y="816"/>
                <a:ext cx="1596" cy="2039"/>
              </a:xfrm>
              <a:prstGeom prst="roundRect">
                <a:avLst>
                  <a:gd name="adj" fmla="val 60"/>
                </a:avLst>
              </a:prstGeom>
              <a:solidFill>
                <a:srgbClr val="CCCCFF"/>
              </a:solidFill>
              <a:ln w="3672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  <a:cs typeface="MS Gothic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9pPr>
              </a:lstStyle>
              <a:p>
                <a:pPr eaLnBrk="1">
                  <a:lnSpc>
                    <a:spcPct val="9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lang="tr-TR" altLang="en-US" sz="2177">
                  <a:solidFill>
                    <a:schemeClr val="bg1"/>
                  </a:solidFill>
                  <a:latin typeface="Bitstream Vera Serif" charset="0"/>
                </a:endParaRPr>
              </a:p>
            </p:txBody>
          </p:sp>
          <p:grpSp>
            <p:nvGrpSpPr>
              <p:cNvPr id="83980" name="Group 5"/>
              <p:cNvGrpSpPr>
                <a:grpSpLocks/>
              </p:cNvGrpSpPr>
              <p:nvPr/>
            </p:nvGrpSpPr>
            <p:grpSpPr bwMode="auto">
              <a:xfrm>
                <a:off x="2004" y="1138"/>
                <a:ext cx="624" cy="620"/>
                <a:chOff x="2004" y="1138"/>
                <a:chExt cx="624" cy="620"/>
              </a:xfrm>
            </p:grpSpPr>
            <p:sp>
              <p:nvSpPr>
                <p:cNvPr id="83997" name="AutoShape 6"/>
                <p:cNvSpPr>
                  <a:spLocks noChangeArrowheads="1"/>
                </p:cNvSpPr>
                <p:nvPr/>
              </p:nvSpPr>
              <p:spPr bwMode="auto">
                <a:xfrm>
                  <a:off x="2004" y="1586"/>
                  <a:ext cx="625" cy="173"/>
                </a:xfrm>
                <a:prstGeom prst="roundRect">
                  <a:avLst>
                    <a:gd name="adj" fmla="val 579"/>
                  </a:avLst>
                </a:prstGeom>
                <a:solidFill>
                  <a:srgbClr val="E6E6E6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  <a:cs typeface="MS Gothic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9pPr>
                </a:lstStyle>
                <a:p>
                  <a:pPr eaLnBrk="1">
                    <a:lnSpc>
                      <a:spcPct val="9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endParaRPr lang="tr-TR" altLang="en-US" sz="2177">
                    <a:solidFill>
                      <a:schemeClr val="bg1"/>
                    </a:solidFill>
                    <a:latin typeface="Bitstream Vera Serif" charset="0"/>
                  </a:endParaRPr>
                </a:p>
              </p:txBody>
            </p:sp>
            <p:grpSp>
              <p:nvGrpSpPr>
                <p:cNvPr id="83998" name="Group 7"/>
                <p:cNvGrpSpPr>
                  <a:grpSpLocks/>
                </p:cNvGrpSpPr>
                <p:nvPr/>
              </p:nvGrpSpPr>
              <p:grpSpPr bwMode="auto">
                <a:xfrm>
                  <a:off x="2035" y="1138"/>
                  <a:ext cx="574" cy="609"/>
                  <a:chOff x="2035" y="1138"/>
                  <a:chExt cx="574" cy="609"/>
                </a:xfrm>
              </p:grpSpPr>
              <p:sp>
                <p:nvSpPr>
                  <p:cNvPr id="83999" name="Freeform 8"/>
                  <p:cNvSpPr>
                    <a:spLocks noChangeArrowheads="1"/>
                  </p:cNvSpPr>
                  <p:nvPr/>
                </p:nvSpPr>
                <p:spPr bwMode="auto">
                  <a:xfrm>
                    <a:off x="2232" y="1138"/>
                    <a:ext cx="169" cy="388"/>
                  </a:xfrm>
                  <a:custGeom>
                    <a:avLst/>
                    <a:gdLst>
                      <a:gd name="T0" fmla="*/ 0 w 749"/>
                      <a:gd name="T1" fmla="*/ 0 h 1720"/>
                      <a:gd name="T2" fmla="*/ 0 w 749"/>
                      <a:gd name="T3" fmla="*/ 0 h 1720"/>
                      <a:gd name="T4" fmla="*/ 0 w 749"/>
                      <a:gd name="T5" fmla="*/ 0 h 1720"/>
                      <a:gd name="T6" fmla="*/ 0 w 749"/>
                      <a:gd name="T7" fmla="*/ 0 h 1720"/>
                      <a:gd name="T8" fmla="*/ 0 w 749"/>
                      <a:gd name="T9" fmla="*/ 0 h 1720"/>
                      <a:gd name="T10" fmla="*/ 0 w 749"/>
                      <a:gd name="T11" fmla="*/ 0 h 1720"/>
                      <a:gd name="T12" fmla="*/ 0 w 749"/>
                      <a:gd name="T13" fmla="*/ 0 h 172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49"/>
                      <a:gd name="T22" fmla="*/ 0 h 1720"/>
                      <a:gd name="T23" fmla="*/ 749 w 749"/>
                      <a:gd name="T24" fmla="*/ 1720 h 172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49" h="1720">
                        <a:moveTo>
                          <a:pt x="648" y="0"/>
                        </a:moveTo>
                        <a:cubicBezTo>
                          <a:pt x="0" y="297"/>
                          <a:pt x="748" y="463"/>
                          <a:pt x="748" y="463"/>
                        </a:cubicBezTo>
                        <a:cubicBezTo>
                          <a:pt x="748" y="463"/>
                          <a:pt x="350" y="727"/>
                          <a:pt x="350" y="727"/>
                        </a:cubicBezTo>
                        <a:cubicBezTo>
                          <a:pt x="350" y="727"/>
                          <a:pt x="748" y="926"/>
                          <a:pt x="748" y="926"/>
                        </a:cubicBezTo>
                        <a:cubicBezTo>
                          <a:pt x="748" y="926"/>
                          <a:pt x="299" y="1223"/>
                          <a:pt x="299" y="1223"/>
                        </a:cubicBezTo>
                        <a:cubicBezTo>
                          <a:pt x="299" y="1223"/>
                          <a:pt x="748" y="1422"/>
                          <a:pt x="748" y="1422"/>
                        </a:cubicBezTo>
                        <a:cubicBezTo>
                          <a:pt x="748" y="1422"/>
                          <a:pt x="350" y="1719"/>
                          <a:pt x="350" y="1719"/>
                        </a:cubicBezTo>
                      </a:path>
                    </a:pathLst>
                  </a:custGeom>
                  <a:noFill/>
                  <a:ln w="36720">
                    <a:solidFill>
                      <a:srgbClr val="2323D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r-TR" sz="2177"/>
                  </a:p>
                </p:txBody>
              </p:sp>
              <p:sp>
                <p:nvSpPr>
                  <p:cNvPr id="84000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35" y="1601"/>
                    <a:ext cx="575" cy="14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>
                    <a:lvl1pPr>
                      <a:lnSpc>
                        <a:spcPct val="86000"/>
                      </a:lnSpc>
                      <a:spcBef>
                        <a:spcPts val="2313"/>
                      </a:spcBef>
                      <a:spcAft>
                        <a:spcPts val="575"/>
                      </a:spcAft>
                      <a:buClr>
                        <a:srgbClr val="993333"/>
                      </a:buClr>
                      <a:buSzPct val="45000"/>
                      <a:buFont typeface="Wingdings" charset="2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  <a:cs typeface="MS Gothic" charset="-128"/>
                      </a:defRPr>
                    </a:lvl1pPr>
                    <a:lvl2pPr marL="742950" indent="-285750">
                      <a:lnSpc>
                        <a:spcPct val="86000"/>
                      </a:lnSpc>
                      <a:spcAft>
                        <a:spcPts val="575"/>
                      </a:spcAft>
                      <a:buClr>
                        <a:srgbClr val="993333"/>
                      </a:buClr>
                      <a:buSzPct val="45000"/>
                      <a:buFont typeface="Wingdings" charset="2"/>
                      <a:buChar char="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  <a:cs typeface="MS Gothic" charset="-128"/>
                      </a:defRPr>
                    </a:lvl2pPr>
                    <a:lvl3pPr marL="1143000" indent="-228600">
                      <a:lnSpc>
                        <a:spcPct val="86000"/>
                      </a:lnSpc>
                      <a:spcAft>
                        <a:spcPts val="575"/>
                      </a:spcAft>
                      <a:buClr>
                        <a:srgbClr val="993333"/>
                      </a:buClr>
                      <a:buSzPct val="45000"/>
                      <a:buFont typeface="Wingdings" charset="2"/>
                      <a:buChar char="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i="1">
                        <a:solidFill>
                          <a:srgbClr val="2300DC"/>
                        </a:solidFill>
                        <a:latin typeface="Arial" charset="0"/>
                        <a:ea typeface="MS Gothic" charset="-128"/>
                        <a:cs typeface="MS Gothic" charset="-128"/>
                      </a:defRPr>
                    </a:lvl3pPr>
                    <a:lvl4pPr marL="1600200" indent="-228600">
                      <a:lnSpc>
                        <a:spcPct val="86000"/>
                      </a:lnSpc>
                      <a:spcAft>
                        <a:spcPts val="575"/>
                      </a:spcAft>
                      <a:buClr>
                        <a:srgbClr val="993333"/>
                      </a:buClr>
                      <a:buSzPct val="45000"/>
                      <a:buFont typeface="Wingdings" charset="2"/>
                      <a:buChar char="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  <a:cs typeface="MS Gothic" charset="-128"/>
                      </a:defRPr>
                    </a:lvl4pPr>
                    <a:lvl5pPr marL="2057400" indent="-228600">
                      <a:lnSpc>
                        <a:spcPct val="86000"/>
                      </a:lnSpc>
                      <a:spcAft>
                        <a:spcPts val="288"/>
                      </a:spcAft>
                      <a:buClr>
                        <a:srgbClr val="993333"/>
                      </a:buClr>
                      <a:buSzPct val="45000"/>
                      <a:buFont typeface="Wingdings" charset="2"/>
                      <a:buChar char="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000"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  <a:cs typeface="MS Gothic" charset="-128"/>
                      </a:defRPr>
                    </a:lvl5pPr>
                    <a:lvl6pPr marL="2514600" indent="-228600" defTabSz="457200" eaLnBrk="0" fontAlgn="base" hangingPunct="0">
                      <a:lnSpc>
                        <a:spcPct val="86000"/>
                      </a:lnSpc>
                      <a:spcBef>
                        <a:spcPct val="0"/>
                      </a:spcBef>
                      <a:spcAft>
                        <a:spcPts val="288"/>
                      </a:spcAft>
                      <a:buClr>
                        <a:srgbClr val="993333"/>
                      </a:buClr>
                      <a:buSzPct val="45000"/>
                      <a:buFont typeface="Wingdings" charset="2"/>
                      <a:buChar char="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000"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  <a:cs typeface="MS Gothic" charset="-128"/>
                      </a:defRPr>
                    </a:lvl6pPr>
                    <a:lvl7pPr marL="2971800" indent="-228600" defTabSz="457200" eaLnBrk="0" fontAlgn="base" hangingPunct="0">
                      <a:lnSpc>
                        <a:spcPct val="86000"/>
                      </a:lnSpc>
                      <a:spcBef>
                        <a:spcPct val="0"/>
                      </a:spcBef>
                      <a:spcAft>
                        <a:spcPts val="288"/>
                      </a:spcAft>
                      <a:buClr>
                        <a:srgbClr val="993333"/>
                      </a:buClr>
                      <a:buSzPct val="45000"/>
                      <a:buFont typeface="Wingdings" charset="2"/>
                      <a:buChar char="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000"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  <a:cs typeface="MS Gothic" charset="-128"/>
                      </a:defRPr>
                    </a:lvl7pPr>
                    <a:lvl8pPr marL="3429000" indent="-228600" defTabSz="457200" eaLnBrk="0" fontAlgn="base" hangingPunct="0">
                      <a:lnSpc>
                        <a:spcPct val="86000"/>
                      </a:lnSpc>
                      <a:spcBef>
                        <a:spcPct val="0"/>
                      </a:spcBef>
                      <a:spcAft>
                        <a:spcPts val="288"/>
                      </a:spcAft>
                      <a:buClr>
                        <a:srgbClr val="993333"/>
                      </a:buClr>
                      <a:buSzPct val="45000"/>
                      <a:buFont typeface="Wingdings" charset="2"/>
                      <a:buChar char="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000"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  <a:cs typeface="MS Gothic" charset="-128"/>
                      </a:defRPr>
                    </a:lvl8pPr>
                    <a:lvl9pPr marL="3886200" indent="-228600" defTabSz="457200" eaLnBrk="0" fontAlgn="base" hangingPunct="0">
                      <a:lnSpc>
                        <a:spcPct val="86000"/>
                      </a:lnSpc>
                      <a:spcBef>
                        <a:spcPct val="0"/>
                      </a:spcBef>
                      <a:spcAft>
                        <a:spcPts val="288"/>
                      </a:spcAft>
                      <a:buClr>
                        <a:srgbClr val="993333"/>
                      </a:buClr>
                      <a:buSzPct val="45000"/>
                      <a:buFont typeface="Wingdings" charset="2"/>
                      <a:buChar char="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000"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  <a:cs typeface="MS Gothic" charset="-128"/>
                      </a:defRPr>
                    </a:lvl9pPr>
                  </a:lstStyle>
                  <a:p>
                    <a:pPr eaLnBrk="1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</a:pPr>
                    <a:r>
                      <a:rPr lang="en-GB" altLang="en-US" sz="1451">
                        <a:solidFill>
                          <a:srgbClr val="2323DC"/>
                        </a:solidFill>
                        <a:latin typeface="Lucidasans" charset="0"/>
                      </a:rPr>
                      <a:t>Thread 0</a:t>
                    </a:r>
                  </a:p>
                </p:txBody>
              </p:sp>
            </p:grpSp>
          </p:grpSp>
          <p:grpSp>
            <p:nvGrpSpPr>
              <p:cNvPr id="83981" name="Group 10"/>
              <p:cNvGrpSpPr>
                <a:grpSpLocks/>
              </p:cNvGrpSpPr>
              <p:nvPr/>
            </p:nvGrpSpPr>
            <p:grpSpPr bwMode="auto">
              <a:xfrm>
                <a:off x="1981" y="2120"/>
                <a:ext cx="624" cy="621"/>
                <a:chOff x="1981" y="2120"/>
                <a:chExt cx="624" cy="621"/>
              </a:xfrm>
            </p:grpSpPr>
            <p:sp>
              <p:nvSpPr>
                <p:cNvPr id="83993" name="AutoShape 11"/>
                <p:cNvSpPr>
                  <a:spLocks noChangeArrowheads="1"/>
                </p:cNvSpPr>
                <p:nvPr/>
              </p:nvSpPr>
              <p:spPr bwMode="auto">
                <a:xfrm>
                  <a:off x="1981" y="2569"/>
                  <a:ext cx="625" cy="173"/>
                </a:xfrm>
                <a:prstGeom prst="roundRect">
                  <a:avLst>
                    <a:gd name="adj" fmla="val 579"/>
                  </a:avLst>
                </a:prstGeom>
                <a:solidFill>
                  <a:srgbClr val="E6E6E6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  <a:cs typeface="MS Gothic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9pPr>
                </a:lstStyle>
                <a:p>
                  <a:pPr eaLnBrk="1">
                    <a:lnSpc>
                      <a:spcPct val="9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endParaRPr lang="tr-TR" altLang="en-US" sz="2177">
                    <a:solidFill>
                      <a:schemeClr val="bg1"/>
                    </a:solidFill>
                    <a:latin typeface="Bitstream Vera Serif" charset="0"/>
                  </a:endParaRPr>
                </a:p>
              </p:txBody>
            </p:sp>
            <p:grpSp>
              <p:nvGrpSpPr>
                <p:cNvPr id="83994" name="Group 12"/>
                <p:cNvGrpSpPr>
                  <a:grpSpLocks/>
                </p:cNvGrpSpPr>
                <p:nvPr/>
              </p:nvGrpSpPr>
              <p:grpSpPr bwMode="auto">
                <a:xfrm>
                  <a:off x="2011" y="2120"/>
                  <a:ext cx="580" cy="610"/>
                  <a:chOff x="2011" y="2120"/>
                  <a:chExt cx="580" cy="610"/>
                </a:xfrm>
              </p:grpSpPr>
              <p:sp>
                <p:nvSpPr>
                  <p:cNvPr id="83995" name="Freeform 13"/>
                  <p:cNvSpPr>
                    <a:spLocks noChangeArrowheads="1"/>
                  </p:cNvSpPr>
                  <p:nvPr/>
                </p:nvSpPr>
                <p:spPr bwMode="auto">
                  <a:xfrm>
                    <a:off x="2209" y="2120"/>
                    <a:ext cx="170" cy="389"/>
                  </a:xfrm>
                  <a:custGeom>
                    <a:avLst/>
                    <a:gdLst>
                      <a:gd name="T0" fmla="*/ 0 w 749"/>
                      <a:gd name="T1" fmla="*/ 0 h 1720"/>
                      <a:gd name="T2" fmla="*/ 0 w 749"/>
                      <a:gd name="T3" fmla="*/ 0 h 1720"/>
                      <a:gd name="T4" fmla="*/ 0 w 749"/>
                      <a:gd name="T5" fmla="*/ 0 h 1720"/>
                      <a:gd name="T6" fmla="*/ 0 w 749"/>
                      <a:gd name="T7" fmla="*/ 0 h 1720"/>
                      <a:gd name="T8" fmla="*/ 0 w 749"/>
                      <a:gd name="T9" fmla="*/ 0 h 1720"/>
                      <a:gd name="T10" fmla="*/ 0 w 749"/>
                      <a:gd name="T11" fmla="*/ 0 h 1720"/>
                      <a:gd name="T12" fmla="*/ 0 w 749"/>
                      <a:gd name="T13" fmla="*/ 0 h 172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49"/>
                      <a:gd name="T22" fmla="*/ 0 h 1720"/>
                      <a:gd name="T23" fmla="*/ 749 w 749"/>
                      <a:gd name="T24" fmla="*/ 1720 h 172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49" h="1720">
                        <a:moveTo>
                          <a:pt x="648" y="0"/>
                        </a:moveTo>
                        <a:cubicBezTo>
                          <a:pt x="0" y="297"/>
                          <a:pt x="748" y="463"/>
                          <a:pt x="748" y="463"/>
                        </a:cubicBezTo>
                        <a:cubicBezTo>
                          <a:pt x="748" y="463"/>
                          <a:pt x="350" y="727"/>
                          <a:pt x="350" y="727"/>
                        </a:cubicBezTo>
                        <a:cubicBezTo>
                          <a:pt x="350" y="727"/>
                          <a:pt x="748" y="926"/>
                          <a:pt x="748" y="926"/>
                        </a:cubicBezTo>
                        <a:cubicBezTo>
                          <a:pt x="748" y="926"/>
                          <a:pt x="299" y="1223"/>
                          <a:pt x="299" y="1223"/>
                        </a:cubicBezTo>
                        <a:cubicBezTo>
                          <a:pt x="299" y="1223"/>
                          <a:pt x="748" y="1422"/>
                          <a:pt x="748" y="1422"/>
                        </a:cubicBezTo>
                        <a:cubicBezTo>
                          <a:pt x="748" y="1422"/>
                          <a:pt x="350" y="1719"/>
                          <a:pt x="350" y="1719"/>
                        </a:cubicBezTo>
                      </a:path>
                    </a:pathLst>
                  </a:custGeom>
                  <a:noFill/>
                  <a:ln w="36720">
                    <a:solidFill>
                      <a:srgbClr val="2323D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r-TR" sz="2177"/>
                  </a:p>
                </p:txBody>
              </p:sp>
              <p:sp>
                <p:nvSpPr>
                  <p:cNvPr id="83996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1" y="2584"/>
                    <a:ext cx="581" cy="14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>
                    <a:lvl1pPr>
                      <a:lnSpc>
                        <a:spcPct val="86000"/>
                      </a:lnSpc>
                      <a:spcBef>
                        <a:spcPts val="2313"/>
                      </a:spcBef>
                      <a:spcAft>
                        <a:spcPts val="575"/>
                      </a:spcAft>
                      <a:buClr>
                        <a:srgbClr val="993333"/>
                      </a:buClr>
                      <a:buSzPct val="45000"/>
                      <a:buFont typeface="Wingdings" charset="2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  <a:cs typeface="MS Gothic" charset="-128"/>
                      </a:defRPr>
                    </a:lvl1pPr>
                    <a:lvl2pPr marL="742950" indent="-285750">
                      <a:lnSpc>
                        <a:spcPct val="86000"/>
                      </a:lnSpc>
                      <a:spcAft>
                        <a:spcPts val="575"/>
                      </a:spcAft>
                      <a:buClr>
                        <a:srgbClr val="993333"/>
                      </a:buClr>
                      <a:buSzPct val="45000"/>
                      <a:buFont typeface="Wingdings" charset="2"/>
                      <a:buChar char="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  <a:cs typeface="MS Gothic" charset="-128"/>
                      </a:defRPr>
                    </a:lvl2pPr>
                    <a:lvl3pPr marL="1143000" indent="-228600">
                      <a:lnSpc>
                        <a:spcPct val="86000"/>
                      </a:lnSpc>
                      <a:spcAft>
                        <a:spcPts val="575"/>
                      </a:spcAft>
                      <a:buClr>
                        <a:srgbClr val="993333"/>
                      </a:buClr>
                      <a:buSzPct val="45000"/>
                      <a:buFont typeface="Wingdings" charset="2"/>
                      <a:buChar char="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i="1">
                        <a:solidFill>
                          <a:srgbClr val="2300DC"/>
                        </a:solidFill>
                        <a:latin typeface="Arial" charset="0"/>
                        <a:ea typeface="MS Gothic" charset="-128"/>
                        <a:cs typeface="MS Gothic" charset="-128"/>
                      </a:defRPr>
                    </a:lvl3pPr>
                    <a:lvl4pPr marL="1600200" indent="-228600">
                      <a:lnSpc>
                        <a:spcPct val="86000"/>
                      </a:lnSpc>
                      <a:spcAft>
                        <a:spcPts val="575"/>
                      </a:spcAft>
                      <a:buClr>
                        <a:srgbClr val="993333"/>
                      </a:buClr>
                      <a:buSzPct val="45000"/>
                      <a:buFont typeface="Wingdings" charset="2"/>
                      <a:buChar char="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  <a:cs typeface="MS Gothic" charset="-128"/>
                      </a:defRPr>
                    </a:lvl4pPr>
                    <a:lvl5pPr marL="2057400" indent="-228600">
                      <a:lnSpc>
                        <a:spcPct val="86000"/>
                      </a:lnSpc>
                      <a:spcAft>
                        <a:spcPts val="288"/>
                      </a:spcAft>
                      <a:buClr>
                        <a:srgbClr val="993333"/>
                      </a:buClr>
                      <a:buSzPct val="45000"/>
                      <a:buFont typeface="Wingdings" charset="2"/>
                      <a:buChar char="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000"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  <a:cs typeface="MS Gothic" charset="-128"/>
                      </a:defRPr>
                    </a:lvl5pPr>
                    <a:lvl6pPr marL="2514600" indent="-228600" defTabSz="457200" eaLnBrk="0" fontAlgn="base" hangingPunct="0">
                      <a:lnSpc>
                        <a:spcPct val="86000"/>
                      </a:lnSpc>
                      <a:spcBef>
                        <a:spcPct val="0"/>
                      </a:spcBef>
                      <a:spcAft>
                        <a:spcPts val="288"/>
                      </a:spcAft>
                      <a:buClr>
                        <a:srgbClr val="993333"/>
                      </a:buClr>
                      <a:buSzPct val="45000"/>
                      <a:buFont typeface="Wingdings" charset="2"/>
                      <a:buChar char="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000"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  <a:cs typeface="MS Gothic" charset="-128"/>
                      </a:defRPr>
                    </a:lvl6pPr>
                    <a:lvl7pPr marL="2971800" indent="-228600" defTabSz="457200" eaLnBrk="0" fontAlgn="base" hangingPunct="0">
                      <a:lnSpc>
                        <a:spcPct val="86000"/>
                      </a:lnSpc>
                      <a:spcBef>
                        <a:spcPct val="0"/>
                      </a:spcBef>
                      <a:spcAft>
                        <a:spcPts val="288"/>
                      </a:spcAft>
                      <a:buClr>
                        <a:srgbClr val="993333"/>
                      </a:buClr>
                      <a:buSzPct val="45000"/>
                      <a:buFont typeface="Wingdings" charset="2"/>
                      <a:buChar char="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000"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  <a:cs typeface="MS Gothic" charset="-128"/>
                      </a:defRPr>
                    </a:lvl7pPr>
                    <a:lvl8pPr marL="3429000" indent="-228600" defTabSz="457200" eaLnBrk="0" fontAlgn="base" hangingPunct="0">
                      <a:lnSpc>
                        <a:spcPct val="86000"/>
                      </a:lnSpc>
                      <a:spcBef>
                        <a:spcPct val="0"/>
                      </a:spcBef>
                      <a:spcAft>
                        <a:spcPts val="288"/>
                      </a:spcAft>
                      <a:buClr>
                        <a:srgbClr val="993333"/>
                      </a:buClr>
                      <a:buSzPct val="45000"/>
                      <a:buFont typeface="Wingdings" charset="2"/>
                      <a:buChar char="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000"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  <a:cs typeface="MS Gothic" charset="-128"/>
                      </a:defRPr>
                    </a:lvl8pPr>
                    <a:lvl9pPr marL="3886200" indent="-228600" defTabSz="457200" eaLnBrk="0" fontAlgn="base" hangingPunct="0">
                      <a:lnSpc>
                        <a:spcPct val="86000"/>
                      </a:lnSpc>
                      <a:spcBef>
                        <a:spcPct val="0"/>
                      </a:spcBef>
                      <a:spcAft>
                        <a:spcPts val="288"/>
                      </a:spcAft>
                      <a:buClr>
                        <a:srgbClr val="993333"/>
                      </a:buClr>
                      <a:buSzPct val="45000"/>
                      <a:buFont typeface="Wingdings" charset="2"/>
                      <a:buChar char="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000"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  <a:cs typeface="MS Gothic" charset="-128"/>
                      </a:defRPr>
                    </a:lvl9pPr>
                  </a:lstStyle>
                  <a:p>
                    <a:pPr eaLnBrk="1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</a:pPr>
                    <a:r>
                      <a:rPr lang="en-GB" altLang="en-US" sz="1451">
                        <a:solidFill>
                          <a:srgbClr val="2323DC"/>
                        </a:solidFill>
                        <a:latin typeface="Lucidasans" charset="0"/>
                      </a:rPr>
                      <a:t>Thread 2</a:t>
                    </a:r>
                  </a:p>
                </p:txBody>
              </p:sp>
            </p:grpSp>
          </p:grpSp>
          <p:grpSp>
            <p:nvGrpSpPr>
              <p:cNvPr id="83982" name="Group 15"/>
              <p:cNvGrpSpPr>
                <a:grpSpLocks/>
              </p:cNvGrpSpPr>
              <p:nvPr/>
            </p:nvGrpSpPr>
            <p:grpSpPr bwMode="auto">
              <a:xfrm>
                <a:off x="2004" y="1139"/>
                <a:ext cx="624" cy="621"/>
                <a:chOff x="2004" y="1139"/>
                <a:chExt cx="624" cy="621"/>
              </a:xfrm>
            </p:grpSpPr>
            <p:sp>
              <p:nvSpPr>
                <p:cNvPr id="83989" name="AutoShape 16"/>
                <p:cNvSpPr>
                  <a:spLocks noChangeArrowheads="1"/>
                </p:cNvSpPr>
                <p:nvPr/>
              </p:nvSpPr>
              <p:spPr bwMode="auto">
                <a:xfrm>
                  <a:off x="2004" y="1588"/>
                  <a:ext cx="625" cy="173"/>
                </a:xfrm>
                <a:prstGeom prst="roundRect">
                  <a:avLst>
                    <a:gd name="adj" fmla="val 579"/>
                  </a:avLst>
                </a:prstGeom>
                <a:solidFill>
                  <a:srgbClr val="E6E6E6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  <a:cs typeface="MS Gothic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9pPr>
                </a:lstStyle>
                <a:p>
                  <a:pPr eaLnBrk="1">
                    <a:lnSpc>
                      <a:spcPct val="9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endParaRPr lang="tr-TR" altLang="en-US" sz="2177">
                    <a:solidFill>
                      <a:schemeClr val="bg1"/>
                    </a:solidFill>
                    <a:latin typeface="Bitstream Vera Serif" charset="0"/>
                  </a:endParaRPr>
                </a:p>
              </p:txBody>
            </p:sp>
            <p:grpSp>
              <p:nvGrpSpPr>
                <p:cNvPr id="83990" name="Group 17"/>
                <p:cNvGrpSpPr>
                  <a:grpSpLocks/>
                </p:cNvGrpSpPr>
                <p:nvPr/>
              </p:nvGrpSpPr>
              <p:grpSpPr bwMode="auto">
                <a:xfrm>
                  <a:off x="2036" y="1139"/>
                  <a:ext cx="574" cy="610"/>
                  <a:chOff x="2036" y="1139"/>
                  <a:chExt cx="574" cy="610"/>
                </a:xfrm>
              </p:grpSpPr>
              <p:sp>
                <p:nvSpPr>
                  <p:cNvPr id="83991" name="Freeform 18"/>
                  <p:cNvSpPr>
                    <a:spLocks noChangeArrowheads="1"/>
                  </p:cNvSpPr>
                  <p:nvPr/>
                </p:nvSpPr>
                <p:spPr bwMode="auto">
                  <a:xfrm>
                    <a:off x="2232" y="1139"/>
                    <a:ext cx="169" cy="388"/>
                  </a:xfrm>
                  <a:custGeom>
                    <a:avLst/>
                    <a:gdLst>
                      <a:gd name="T0" fmla="*/ 0 w 749"/>
                      <a:gd name="T1" fmla="*/ 0 h 1720"/>
                      <a:gd name="T2" fmla="*/ 0 w 749"/>
                      <a:gd name="T3" fmla="*/ 0 h 1720"/>
                      <a:gd name="T4" fmla="*/ 0 w 749"/>
                      <a:gd name="T5" fmla="*/ 0 h 1720"/>
                      <a:gd name="T6" fmla="*/ 0 w 749"/>
                      <a:gd name="T7" fmla="*/ 0 h 1720"/>
                      <a:gd name="T8" fmla="*/ 0 w 749"/>
                      <a:gd name="T9" fmla="*/ 0 h 1720"/>
                      <a:gd name="T10" fmla="*/ 0 w 749"/>
                      <a:gd name="T11" fmla="*/ 0 h 1720"/>
                      <a:gd name="T12" fmla="*/ 0 w 749"/>
                      <a:gd name="T13" fmla="*/ 0 h 172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49"/>
                      <a:gd name="T22" fmla="*/ 0 h 1720"/>
                      <a:gd name="T23" fmla="*/ 749 w 749"/>
                      <a:gd name="T24" fmla="*/ 1720 h 172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49" h="1720">
                        <a:moveTo>
                          <a:pt x="648" y="0"/>
                        </a:moveTo>
                        <a:cubicBezTo>
                          <a:pt x="0" y="297"/>
                          <a:pt x="748" y="463"/>
                          <a:pt x="748" y="463"/>
                        </a:cubicBezTo>
                        <a:cubicBezTo>
                          <a:pt x="748" y="463"/>
                          <a:pt x="350" y="727"/>
                          <a:pt x="350" y="727"/>
                        </a:cubicBezTo>
                        <a:cubicBezTo>
                          <a:pt x="350" y="727"/>
                          <a:pt x="748" y="926"/>
                          <a:pt x="748" y="926"/>
                        </a:cubicBezTo>
                        <a:cubicBezTo>
                          <a:pt x="748" y="926"/>
                          <a:pt x="299" y="1223"/>
                          <a:pt x="299" y="1223"/>
                        </a:cubicBezTo>
                        <a:cubicBezTo>
                          <a:pt x="299" y="1223"/>
                          <a:pt x="748" y="1422"/>
                          <a:pt x="748" y="1422"/>
                        </a:cubicBezTo>
                        <a:cubicBezTo>
                          <a:pt x="748" y="1422"/>
                          <a:pt x="350" y="1719"/>
                          <a:pt x="350" y="1719"/>
                        </a:cubicBezTo>
                      </a:path>
                    </a:pathLst>
                  </a:custGeom>
                  <a:noFill/>
                  <a:ln w="36720">
                    <a:solidFill>
                      <a:srgbClr val="2323D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r-TR" sz="2177"/>
                  </a:p>
                </p:txBody>
              </p:sp>
              <p:sp>
                <p:nvSpPr>
                  <p:cNvPr id="83992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36" y="1602"/>
                    <a:ext cx="575" cy="1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>
                    <a:lvl1pPr>
                      <a:lnSpc>
                        <a:spcPct val="86000"/>
                      </a:lnSpc>
                      <a:spcBef>
                        <a:spcPts val="2313"/>
                      </a:spcBef>
                      <a:spcAft>
                        <a:spcPts val="575"/>
                      </a:spcAft>
                      <a:buClr>
                        <a:srgbClr val="993333"/>
                      </a:buClr>
                      <a:buSzPct val="45000"/>
                      <a:buFont typeface="Wingdings" charset="2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  <a:cs typeface="MS Gothic" charset="-128"/>
                      </a:defRPr>
                    </a:lvl1pPr>
                    <a:lvl2pPr marL="742950" indent="-285750">
                      <a:lnSpc>
                        <a:spcPct val="86000"/>
                      </a:lnSpc>
                      <a:spcAft>
                        <a:spcPts val="575"/>
                      </a:spcAft>
                      <a:buClr>
                        <a:srgbClr val="993333"/>
                      </a:buClr>
                      <a:buSzPct val="45000"/>
                      <a:buFont typeface="Wingdings" charset="2"/>
                      <a:buChar char="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  <a:cs typeface="MS Gothic" charset="-128"/>
                      </a:defRPr>
                    </a:lvl2pPr>
                    <a:lvl3pPr marL="1143000" indent="-228600">
                      <a:lnSpc>
                        <a:spcPct val="86000"/>
                      </a:lnSpc>
                      <a:spcAft>
                        <a:spcPts val="575"/>
                      </a:spcAft>
                      <a:buClr>
                        <a:srgbClr val="993333"/>
                      </a:buClr>
                      <a:buSzPct val="45000"/>
                      <a:buFont typeface="Wingdings" charset="2"/>
                      <a:buChar char="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i="1">
                        <a:solidFill>
                          <a:srgbClr val="2300DC"/>
                        </a:solidFill>
                        <a:latin typeface="Arial" charset="0"/>
                        <a:ea typeface="MS Gothic" charset="-128"/>
                        <a:cs typeface="MS Gothic" charset="-128"/>
                      </a:defRPr>
                    </a:lvl3pPr>
                    <a:lvl4pPr marL="1600200" indent="-228600">
                      <a:lnSpc>
                        <a:spcPct val="86000"/>
                      </a:lnSpc>
                      <a:spcAft>
                        <a:spcPts val="575"/>
                      </a:spcAft>
                      <a:buClr>
                        <a:srgbClr val="993333"/>
                      </a:buClr>
                      <a:buSzPct val="45000"/>
                      <a:buFont typeface="Wingdings" charset="2"/>
                      <a:buChar char="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  <a:cs typeface="MS Gothic" charset="-128"/>
                      </a:defRPr>
                    </a:lvl4pPr>
                    <a:lvl5pPr marL="2057400" indent="-228600">
                      <a:lnSpc>
                        <a:spcPct val="86000"/>
                      </a:lnSpc>
                      <a:spcAft>
                        <a:spcPts val="288"/>
                      </a:spcAft>
                      <a:buClr>
                        <a:srgbClr val="993333"/>
                      </a:buClr>
                      <a:buSzPct val="45000"/>
                      <a:buFont typeface="Wingdings" charset="2"/>
                      <a:buChar char="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000"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  <a:cs typeface="MS Gothic" charset="-128"/>
                      </a:defRPr>
                    </a:lvl5pPr>
                    <a:lvl6pPr marL="2514600" indent="-228600" defTabSz="457200" eaLnBrk="0" fontAlgn="base" hangingPunct="0">
                      <a:lnSpc>
                        <a:spcPct val="86000"/>
                      </a:lnSpc>
                      <a:spcBef>
                        <a:spcPct val="0"/>
                      </a:spcBef>
                      <a:spcAft>
                        <a:spcPts val="288"/>
                      </a:spcAft>
                      <a:buClr>
                        <a:srgbClr val="993333"/>
                      </a:buClr>
                      <a:buSzPct val="45000"/>
                      <a:buFont typeface="Wingdings" charset="2"/>
                      <a:buChar char="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000"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  <a:cs typeface="MS Gothic" charset="-128"/>
                      </a:defRPr>
                    </a:lvl6pPr>
                    <a:lvl7pPr marL="2971800" indent="-228600" defTabSz="457200" eaLnBrk="0" fontAlgn="base" hangingPunct="0">
                      <a:lnSpc>
                        <a:spcPct val="86000"/>
                      </a:lnSpc>
                      <a:spcBef>
                        <a:spcPct val="0"/>
                      </a:spcBef>
                      <a:spcAft>
                        <a:spcPts val="288"/>
                      </a:spcAft>
                      <a:buClr>
                        <a:srgbClr val="993333"/>
                      </a:buClr>
                      <a:buSzPct val="45000"/>
                      <a:buFont typeface="Wingdings" charset="2"/>
                      <a:buChar char="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000"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  <a:cs typeface="MS Gothic" charset="-128"/>
                      </a:defRPr>
                    </a:lvl7pPr>
                    <a:lvl8pPr marL="3429000" indent="-228600" defTabSz="457200" eaLnBrk="0" fontAlgn="base" hangingPunct="0">
                      <a:lnSpc>
                        <a:spcPct val="86000"/>
                      </a:lnSpc>
                      <a:spcBef>
                        <a:spcPct val="0"/>
                      </a:spcBef>
                      <a:spcAft>
                        <a:spcPts val="288"/>
                      </a:spcAft>
                      <a:buClr>
                        <a:srgbClr val="993333"/>
                      </a:buClr>
                      <a:buSzPct val="45000"/>
                      <a:buFont typeface="Wingdings" charset="2"/>
                      <a:buChar char="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000"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  <a:cs typeface="MS Gothic" charset="-128"/>
                      </a:defRPr>
                    </a:lvl8pPr>
                    <a:lvl9pPr marL="3886200" indent="-228600" defTabSz="457200" eaLnBrk="0" fontAlgn="base" hangingPunct="0">
                      <a:lnSpc>
                        <a:spcPct val="86000"/>
                      </a:lnSpc>
                      <a:spcBef>
                        <a:spcPct val="0"/>
                      </a:spcBef>
                      <a:spcAft>
                        <a:spcPts val="288"/>
                      </a:spcAft>
                      <a:buClr>
                        <a:srgbClr val="993333"/>
                      </a:buClr>
                      <a:buSzPct val="45000"/>
                      <a:buFont typeface="Wingdings" charset="2"/>
                      <a:buChar char="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000"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  <a:cs typeface="MS Gothic" charset="-128"/>
                      </a:defRPr>
                    </a:lvl9pPr>
                  </a:lstStyle>
                  <a:p>
                    <a:pPr eaLnBrk="1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</a:pPr>
                    <a:r>
                      <a:rPr lang="en-GB" altLang="en-US" sz="1451">
                        <a:solidFill>
                          <a:srgbClr val="2323DC"/>
                        </a:solidFill>
                        <a:latin typeface="Lucidasans" charset="0"/>
                      </a:rPr>
                      <a:t>Thread 0</a:t>
                    </a:r>
                  </a:p>
                </p:txBody>
              </p:sp>
            </p:grpSp>
          </p:grpSp>
          <p:grpSp>
            <p:nvGrpSpPr>
              <p:cNvPr id="83983" name="Group 20"/>
              <p:cNvGrpSpPr>
                <a:grpSpLocks/>
              </p:cNvGrpSpPr>
              <p:nvPr/>
            </p:nvGrpSpPr>
            <p:grpSpPr bwMode="auto">
              <a:xfrm>
                <a:off x="2645" y="1686"/>
                <a:ext cx="624" cy="620"/>
                <a:chOff x="2645" y="1686"/>
                <a:chExt cx="624" cy="620"/>
              </a:xfrm>
            </p:grpSpPr>
            <p:sp>
              <p:nvSpPr>
                <p:cNvPr id="83985" name="AutoShape 21"/>
                <p:cNvSpPr>
                  <a:spLocks noChangeArrowheads="1"/>
                </p:cNvSpPr>
                <p:nvPr/>
              </p:nvSpPr>
              <p:spPr bwMode="auto">
                <a:xfrm>
                  <a:off x="2645" y="2134"/>
                  <a:ext cx="625" cy="173"/>
                </a:xfrm>
                <a:prstGeom prst="roundRect">
                  <a:avLst>
                    <a:gd name="adj" fmla="val 579"/>
                  </a:avLst>
                </a:prstGeom>
                <a:solidFill>
                  <a:srgbClr val="E6E6E6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  <a:cs typeface="MS Gothic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9pPr>
                </a:lstStyle>
                <a:p>
                  <a:pPr eaLnBrk="1">
                    <a:lnSpc>
                      <a:spcPct val="9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endParaRPr lang="tr-TR" altLang="en-US" sz="2177">
                    <a:solidFill>
                      <a:schemeClr val="bg1"/>
                    </a:solidFill>
                    <a:latin typeface="Bitstream Vera Serif" charset="0"/>
                  </a:endParaRPr>
                </a:p>
              </p:txBody>
            </p:sp>
            <p:grpSp>
              <p:nvGrpSpPr>
                <p:cNvPr id="83986" name="Group 22"/>
                <p:cNvGrpSpPr>
                  <a:grpSpLocks/>
                </p:cNvGrpSpPr>
                <p:nvPr/>
              </p:nvGrpSpPr>
              <p:grpSpPr bwMode="auto">
                <a:xfrm>
                  <a:off x="2676" y="1686"/>
                  <a:ext cx="574" cy="610"/>
                  <a:chOff x="2676" y="1686"/>
                  <a:chExt cx="574" cy="610"/>
                </a:xfrm>
              </p:grpSpPr>
              <p:sp>
                <p:nvSpPr>
                  <p:cNvPr id="83987" name="Freeform 23"/>
                  <p:cNvSpPr>
                    <a:spLocks noChangeArrowheads="1"/>
                  </p:cNvSpPr>
                  <p:nvPr/>
                </p:nvSpPr>
                <p:spPr bwMode="auto">
                  <a:xfrm>
                    <a:off x="2873" y="1686"/>
                    <a:ext cx="169" cy="389"/>
                  </a:xfrm>
                  <a:custGeom>
                    <a:avLst/>
                    <a:gdLst>
                      <a:gd name="T0" fmla="*/ 0 w 749"/>
                      <a:gd name="T1" fmla="*/ 0 h 1720"/>
                      <a:gd name="T2" fmla="*/ 0 w 749"/>
                      <a:gd name="T3" fmla="*/ 0 h 1720"/>
                      <a:gd name="T4" fmla="*/ 0 w 749"/>
                      <a:gd name="T5" fmla="*/ 0 h 1720"/>
                      <a:gd name="T6" fmla="*/ 0 w 749"/>
                      <a:gd name="T7" fmla="*/ 0 h 1720"/>
                      <a:gd name="T8" fmla="*/ 0 w 749"/>
                      <a:gd name="T9" fmla="*/ 0 h 1720"/>
                      <a:gd name="T10" fmla="*/ 0 w 749"/>
                      <a:gd name="T11" fmla="*/ 0 h 1720"/>
                      <a:gd name="T12" fmla="*/ 0 w 749"/>
                      <a:gd name="T13" fmla="*/ 0 h 172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49"/>
                      <a:gd name="T22" fmla="*/ 0 h 1720"/>
                      <a:gd name="T23" fmla="*/ 749 w 749"/>
                      <a:gd name="T24" fmla="*/ 1720 h 172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49" h="1720">
                        <a:moveTo>
                          <a:pt x="648" y="0"/>
                        </a:moveTo>
                        <a:cubicBezTo>
                          <a:pt x="0" y="297"/>
                          <a:pt x="748" y="463"/>
                          <a:pt x="748" y="463"/>
                        </a:cubicBezTo>
                        <a:cubicBezTo>
                          <a:pt x="748" y="463"/>
                          <a:pt x="350" y="727"/>
                          <a:pt x="350" y="727"/>
                        </a:cubicBezTo>
                        <a:cubicBezTo>
                          <a:pt x="350" y="727"/>
                          <a:pt x="748" y="926"/>
                          <a:pt x="748" y="926"/>
                        </a:cubicBezTo>
                        <a:cubicBezTo>
                          <a:pt x="748" y="926"/>
                          <a:pt x="299" y="1223"/>
                          <a:pt x="299" y="1223"/>
                        </a:cubicBezTo>
                        <a:cubicBezTo>
                          <a:pt x="299" y="1223"/>
                          <a:pt x="748" y="1422"/>
                          <a:pt x="748" y="1422"/>
                        </a:cubicBezTo>
                        <a:cubicBezTo>
                          <a:pt x="748" y="1422"/>
                          <a:pt x="350" y="1719"/>
                          <a:pt x="350" y="1719"/>
                        </a:cubicBezTo>
                      </a:path>
                    </a:pathLst>
                  </a:custGeom>
                  <a:noFill/>
                  <a:ln w="36720">
                    <a:solidFill>
                      <a:srgbClr val="2323D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tr-TR" sz="2177"/>
                  </a:p>
                </p:txBody>
              </p:sp>
              <p:sp>
                <p:nvSpPr>
                  <p:cNvPr id="83988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76" y="2149"/>
                    <a:ext cx="575" cy="1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>
                    <a:lvl1pPr>
                      <a:lnSpc>
                        <a:spcPct val="86000"/>
                      </a:lnSpc>
                      <a:spcBef>
                        <a:spcPts val="2313"/>
                      </a:spcBef>
                      <a:spcAft>
                        <a:spcPts val="575"/>
                      </a:spcAft>
                      <a:buClr>
                        <a:srgbClr val="993333"/>
                      </a:buClr>
                      <a:buSzPct val="45000"/>
                      <a:buFont typeface="Wingdings" charset="2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400">
                        <a:solidFill>
                          <a:srgbClr val="000000"/>
                        </a:solidFill>
                        <a:latin typeface="Arial" charset="0"/>
                        <a:ea typeface="ＭＳ Ｐゴシック" charset="-128"/>
                        <a:cs typeface="MS Gothic" charset="-128"/>
                      </a:defRPr>
                    </a:lvl1pPr>
                    <a:lvl2pPr marL="742950" indent="-285750">
                      <a:lnSpc>
                        <a:spcPct val="86000"/>
                      </a:lnSpc>
                      <a:spcAft>
                        <a:spcPts val="575"/>
                      </a:spcAft>
                      <a:buClr>
                        <a:srgbClr val="993333"/>
                      </a:buClr>
                      <a:buSzPct val="45000"/>
                      <a:buFont typeface="Wingdings" charset="2"/>
                      <a:buChar char="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  <a:cs typeface="MS Gothic" charset="-128"/>
                      </a:defRPr>
                    </a:lvl2pPr>
                    <a:lvl3pPr marL="1143000" indent="-228600">
                      <a:lnSpc>
                        <a:spcPct val="86000"/>
                      </a:lnSpc>
                      <a:spcAft>
                        <a:spcPts val="575"/>
                      </a:spcAft>
                      <a:buClr>
                        <a:srgbClr val="993333"/>
                      </a:buClr>
                      <a:buSzPct val="45000"/>
                      <a:buFont typeface="Wingdings" charset="2"/>
                      <a:buChar char="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i="1">
                        <a:solidFill>
                          <a:srgbClr val="2300DC"/>
                        </a:solidFill>
                        <a:latin typeface="Arial" charset="0"/>
                        <a:ea typeface="MS Gothic" charset="-128"/>
                        <a:cs typeface="MS Gothic" charset="-128"/>
                      </a:defRPr>
                    </a:lvl3pPr>
                    <a:lvl4pPr marL="1600200" indent="-228600">
                      <a:lnSpc>
                        <a:spcPct val="86000"/>
                      </a:lnSpc>
                      <a:spcAft>
                        <a:spcPts val="575"/>
                      </a:spcAft>
                      <a:buClr>
                        <a:srgbClr val="993333"/>
                      </a:buClr>
                      <a:buSzPct val="45000"/>
                      <a:buFont typeface="Wingdings" charset="2"/>
                      <a:buChar char="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  <a:cs typeface="MS Gothic" charset="-128"/>
                      </a:defRPr>
                    </a:lvl4pPr>
                    <a:lvl5pPr marL="2057400" indent="-228600">
                      <a:lnSpc>
                        <a:spcPct val="86000"/>
                      </a:lnSpc>
                      <a:spcAft>
                        <a:spcPts val="288"/>
                      </a:spcAft>
                      <a:buClr>
                        <a:srgbClr val="993333"/>
                      </a:buClr>
                      <a:buSzPct val="45000"/>
                      <a:buFont typeface="Wingdings" charset="2"/>
                      <a:buChar char="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000"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  <a:cs typeface="MS Gothic" charset="-128"/>
                      </a:defRPr>
                    </a:lvl5pPr>
                    <a:lvl6pPr marL="2514600" indent="-228600" defTabSz="457200" eaLnBrk="0" fontAlgn="base" hangingPunct="0">
                      <a:lnSpc>
                        <a:spcPct val="86000"/>
                      </a:lnSpc>
                      <a:spcBef>
                        <a:spcPct val="0"/>
                      </a:spcBef>
                      <a:spcAft>
                        <a:spcPts val="288"/>
                      </a:spcAft>
                      <a:buClr>
                        <a:srgbClr val="993333"/>
                      </a:buClr>
                      <a:buSzPct val="45000"/>
                      <a:buFont typeface="Wingdings" charset="2"/>
                      <a:buChar char="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000"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  <a:cs typeface="MS Gothic" charset="-128"/>
                      </a:defRPr>
                    </a:lvl6pPr>
                    <a:lvl7pPr marL="2971800" indent="-228600" defTabSz="457200" eaLnBrk="0" fontAlgn="base" hangingPunct="0">
                      <a:lnSpc>
                        <a:spcPct val="86000"/>
                      </a:lnSpc>
                      <a:spcBef>
                        <a:spcPct val="0"/>
                      </a:spcBef>
                      <a:spcAft>
                        <a:spcPts val="288"/>
                      </a:spcAft>
                      <a:buClr>
                        <a:srgbClr val="993333"/>
                      </a:buClr>
                      <a:buSzPct val="45000"/>
                      <a:buFont typeface="Wingdings" charset="2"/>
                      <a:buChar char="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000"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  <a:cs typeface="MS Gothic" charset="-128"/>
                      </a:defRPr>
                    </a:lvl7pPr>
                    <a:lvl8pPr marL="3429000" indent="-228600" defTabSz="457200" eaLnBrk="0" fontAlgn="base" hangingPunct="0">
                      <a:lnSpc>
                        <a:spcPct val="86000"/>
                      </a:lnSpc>
                      <a:spcBef>
                        <a:spcPct val="0"/>
                      </a:spcBef>
                      <a:spcAft>
                        <a:spcPts val="288"/>
                      </a:spcAft>
                      <a:buClr>
                        <a:srgbClr val="993333"/>
                      </a:buClr>
                      <a:buSzPct val="45000"/>
                      <a:buFont typeface="Wingdings" charset="2"/>
                      <a:buChar char="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000"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  <a:cs typeface="MS Gothic" charset="-128"/>
                      </a:defRPr>
                    </a:lvl8pPr>
                    <a:lvl9pPr marL="3886200" indent="-228600" defTabSz="457200" eaLnBrk="0" fontAlgn="base" hangingPunct="0">
                      <a:lnSpc>
                        <a:spcPct val="86000"/>
                      </a:lnSpc>
                      <a:spcBef>
                        <a:spcPct val="0"/>
                      </a:spcBef>
                      <a:spcAft>
                        <a:spcPts val="288"/>
                      </a:spcAft>
                      <a:buClr>
                        <a:srgbClr val="993333"/>
                      </a:buClr>
                      <a:buSzPct val="45000"/>
                      <a:buFont typeface="Wingdings" charset="2"/>
                      <a:buChar char="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 sz="2000">
                        <a:solidFill>
                          <a:srgbClr val="000000"/>
                        </a:solidFill>
                        <a:latin typeface="Arial" charset="0"/>
                        <a:ea typeface="MS Gothic" charset="-128"/>
                        <a:cs typeface="MS Gothic" charset="-128"/>
                      </a:defRPr>
                    </a:lvl9pPr>
                  </a:lstStyle>
                  <a:p>
                    <a:pPr eaLnBrk="1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</a:pPr>
                    <a:r>
                      <a:rPr lang="en-GB" altLang="en-US" sz="1451">
                        <a:solidFill>
                          <a:srgbClr val="2323DC"/>
                        </a:solidFill>
                        <a:latin typeface="Lucidasans" charset="0"/>
                      </a:rPr>
                      <a:t>Thread 1</a:t>
                    </a:r>
                  </a:p>
                </p:txBody>
              </p:sp>
            </p:grpSp>
          </p:grpSp>
          <p:sp>
            <p:nvSpPr>
              <p:cNvPr id="83984" name="Text Box 25"/>
              <p:cNvSpPr txBox="1">
                <a:spLocks noChangeArrowheads="1"/>
              </p:cNvSpPr>
              <p:nvPr/>
            </p:nvSpPr>
            <p:spPr bwMode="auto">
              <a:xfrm>
                <a:off x="2153" y="861"/>
                <a:ext cx="920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  <a:cs typeface="MS Gothic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9pPr>
              </a:lstStyle>
              <a:p>
                <a:pPr eaLnBrk="1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451">
                    <a:solidFill>
                      <a:srgbClr val="993333"/>
                    </a:solidFill>
                    <a:latin typeface="Lucidasans" charset="0"/>
                  </a:rPr>
                  <a:t>Address space</a:t>
                </a:r>
              </a:p>
            </p:txBody>
          </p:sp>
        </p:grpSp>
        <p:sp>
          <p:nvSpPr>
            <p:cNvPr id="79898" name="AutoShape 26"/>
            <p:cNvSpPr>
              <a:spLocks noChangeArrowheads="1"/>
            </p:cNvSpPr>
            <p:nvPr/>
          </p:nvSpPr>
          <p:spPr bwMode="auto">
            <a:xfrm>
              <a:off x="4118401" y="1672201"/>
              <a:ext cx="393120" cy="259200"/>
            </a:xfrm>
            <a:prstGeom prst="roundRect">
              <a:avLst>
                <a:gd name="adj" fmla="val 556"/>
              </a:avLst>
            </a:prstGeom>
            <a:solidFill>
              <a:srgbClr val="00B8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>
                  <a:latin typeface="Lucidasans" charset="0"/>
                </a:rPr>
                <a:t>foo</a:t>
              </a:r>
            </a:p>
          </p:txBody>
        </p:sp>
        <p:grpSp>
          <p:nvGrpSpPr>
            <p:cNvPr id="11" name="Group 27"/>
            <p:cNvGrpSpPr>
              <a:grpSpLocks/>
            </p:cNvGrpSpPr>
            <p:nvPr/>
          </p:nvGrpSpPr>
          <p:grpSpPr bwMode="auto">
            <a:xfrm>
              <a:off x="3546721" y="1582921"/>
              <a:ext cx="547200" cy="368640"/>
              <a:chOff x="2463" y="1099"/>
              <a:chExt cx="380" cy="256"/>
            </a:xfrm>
          </p:grpSpPr>
          <p:sp>
            <p:nvSpPr>
              <p:cNvPr id="83977" name="Line 28"/>
              <p:cNvSpPr>
                <a:spLocks noChangeShapeType="1"/>
              </p:cNvSpPr>
              <p:nvPr/>
            </p:nvSpPr>
            <p:spPr bwMode="auto">
              <a:xfrm flipV="1">
                <a:off x="2463" y="1259"/>
                <a:ext cx="381" cy="98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 sz="2177"/>
              </a:p>
            </p:txBody>
          </p:sp>
          <p:sp>
            <p:nvSpPr>
              <p:cNvPr id="83978" name="Text Box 29"/>
              <p:cNvSpPr txBox="1">
                <a:spLocks noChangeArrowheads="1"/>
              </p:cNvSpPr>
              <p:nvPr/>
            </p:nvSpPr>
            <p:spPr bwMode="auto">
              <a:xfrm>
                <a:off x="2494" y="1099"/>
                <a:ext cx="27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  <a:cs typeface="MS Gothic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9pPr>
              </a:lstStyle>
              <a:p>
                <a:pPr eaLnBrk="1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451">
                    <a:latin typeface="Lucida Sans" charset="0"/>
                  </a:rPr>
                  <a:t>write</a:t>
                </a:r>
              </a:p>
            </p:txBody>
          </p:sp>
        </p:grpSp>
        <p:grpSp>
          <p:nvGrpSpPr>
            <p:cNvPr id="12" name="Group 30"/>
            <p:cNvGrpSpPr>
              <a:grpSpLocks/>
            </p:cNvGrpSpPr>
            <p:nvPr/>
          </p:nvGrpSpPr>
          <p:grpSpPr bwMode="auto">
            <a:xfrm>
              <a:off x="3434401" y="1996200"/>
              <a:ext cx="704160" cy="1100160"/>
              <a:chOff x="2385" y="1386"/>
              <a:chExt cx="489" cy="764"/>
            </a:xfrm>
          </p:grpSpPr>
          <p:sp>
            <p:nvSpPr>
              <p:cNvPr id="83975" name="Line 31"/>
              <p:cNvSpPr>
                <a:spLocks noChangeShapeType="1"/>
              </p:cNvSpPr>
              <p:nvPr/>
            </p:nvSpPr>
            <p:spPr bwMode="auto">
              <a:xfrm flipV="1">
                <a:off x="2385" y="1385"/>
                <a:ext cx="490" cy="76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 sz="2177"/>
              </a:p>
            </p:txBody>
          </p:sp>
          <p:sp>
            <p:nvSpPr>
              <p:cNvPr id="83976" name="Text Box 32"/>
              <p:cNvSpPr txBox="1">
                <a:spLocks noChangeArrowheads="1"/>
              </p:cNvSpPr>
              <p:nvPr/>
            </p:nvSpPr>
            <p:spPr bwMode="auto">
              <a:xfrm>
                <a:off x="2594" y="1799"/>
                <a:ext cx="256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  <a:cs typeface="MS Gothic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9pPr>
              </a:lstStyle>
              <a:p>
                <a:pPr eaLnBrk="1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451">
                    <a:latin typeface="Lucida Sans" charset="0"/>
                  </a:rPr>
                  <a:t>read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96123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1" y="153000"/>
            <a:ext cx="4344480" cy="1094400"/>
          </a:xfrm>
        </p:spPr>
        <p:txBody>
          <a:bodyPr/>
          <a:lstStyle/>
          <a:p>
            <a:r>
              <a:rPr lang="en-US" altLang="en-US">
                <a:latin typeface="Courier New" charset="0"/>
                <a:ea typeface="ＭＳ Ｐゴシック" charset="-128"/>
              </a:rPr>
              <a:t>badcnt.c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86018" name="Rectangle 3"/>
          <p:cNvSpPr>
            <a:spLocks noChangeArrowheads="1"/>
          </p:cNvSpPr>
          <p:nvPr/>
        </p:nvSpPr>
        <p:spPr bwMode="auto">
          <a:xfrm>
            <a:off x="444961" y="1160489"/>
            <a:ext cx="4435807" cy="536934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Courier New" charset="0"/>
              </a:rPr>
              <a:t>/* shared */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Courier New" charset="0"/>
              </a:rPr>
              <a:t>volatile unsigned int cnt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Courier New" charset="0"/>
              </a:rPr>
              <a:t>#define NITERS 100000000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33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Courier New" charset="0"/>
              </a:rPr>
              <a:t>int main()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Courier New" charset="0"/>
              </a:rPr>
              <a:t>    pthread_t tid1, tid2;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Courier New" charset="0"/>
              </a:rPr>
              <a:t>    Pthread_create(&amp;tid1, NULL,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Courier New" charset="0"/>
              </a:rPr>
              <a:t>                   count, NULL);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Courier New" charset="0"/>
              </a:rPr>
              <a:t>    Pthread_create(&amp;tid2, NULL,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Courier New" charset="0"/>
              </a:rPr>
              <a:t>                   count, NULL);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33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Courier New" charset="0"/>
              </a:rPr>
              <a:t>    Pthread_join(tid1, NULL);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Courier New" charset="0"/>
              </a:rPr>
              <a:t>    Pthread_join(tid2, NULL);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33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Courier New" charset="0"/>
              </a:rPr>
              <a:t>    if (cnt != (unsigned)NITERS*2)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Courier New" charset="0"/>
              </a:rPr>
              <a:t>        printf("BOOM! cnt=%d\n",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Courier New" charset="0"/>
              </a:rPr>
              <a:t>                cnt);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Courier New" charset="0"/>
              </a:rPr>
              <a:t>    else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Courier New" charset="0"/>
              </a:rPr>
              <a:t>        printf("OK cnt=%d\n",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Courier New" charset="0"/>
              </a:rPr>
              <a:t>                cnt);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86019" name="Rectangle 4"/>
          <p:cNvSpPr>
            <a:spLocks noChangeArrowheads="1"/>
          </p:cNvSpPr>
          <p:nvPr/>
        </p:nvSpPr>
        <p:spPr bwMode="auto">
          <a:xfrm>
            <a:off x="4965121" y="1188616"/>
            <a:ext cx="3685602" cy="185132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Courier New" charset="0"/>
              </a:rPr>
              <a:t>/* thread routine */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Courier New" charset="0"/>
              </a:rPr>
              <a:t>void *count(void *arg)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Courier New" charset="0"/>
              </a:rPr>
              <a:t>    int i;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Courier New" charset="0"/>
              </a:rPr>
              <a:t>    for (i=0; i&lt;NITERS; i++)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Courier New" charset="0"/>
              </a:rPr>
              <a:t>        cnt++;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Courier New" charset="0"/>
              </a:rPr>
              <a:t>    return NULL;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935941" name="Text Box 5"/>
          <p:cNvSpPr txBox="1">
            <a:spLocks noChangeArrowheads="1"/>
          </p:cNvSpPr>
          <p:nvPr/>
        </p:nvSpPr>
        <p:spPr bwMode="auto">
          <a:xfrm>
            <a:off x="5469121" y="3109214"/>
            <a:ext cx="2560294" cy="210261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91429" tIns="45714" rIns="91429" bIns="45714" anchor="ctr">
            <a:spAutoFit/>
          </a:bodyPr>
          <a:lstStyle/>
          <a:p>
            <a:pPr eaLnBrk="1" hangingPunct="1">
              <a:defRPr/>
            </a:pPr>
            <a:r>
              <a:rPr lang="en-US" altLang="en-US" sz="1633">
                <a:latin typeface="Courier New" charset="0"/>
              </a:rPr>
              <a:t>linux&gt; ./badcnt</a:t>
            </a:r>
          </a:p>
          <a:p>
            <a:pPr eaLnBrk="1" hangingPunct="1">
              <a:defRPr/>
            </a:pPr>
            <a:r>
              <a:rPr lang="en-US" altLang="en-US" sz="1633">
                <a:latin typeface="Courier New" charset="0"/>
              </a:rPr>
              <a:t>BOOM! cnt=198841183</a:t>
            </a:r>
          </a:p>
          <a:p>
            <a:pPr eaLnBrk="1" hangingPunct="1">
              <a:defRPr/>
            </a:pPr>
            <a:endParaRPr lang="en-US" altLang="en-US" sz="1633">
              <a:latin typeface="Courier New" charset="0"/>
            </a:endParaRPr>
          </a:p>
          <a:p>
            <a:pPr eaLnBrk="1" hangingPunct="1">
              <a:defRPr/>
            </a:pPr>
            <a:r>
              <a:rPr lang="en-US" altLang="en-US" sz="1633">
                <a:latin typeface="Courier New" charset="0"/>
              </a:rPr>
              <a:t>linux&gt; ./badcnt</a:t>
            </a:r>
          </a:p>
          <a:p>
            <a:pPr eaLnBrk="1" hangingPunct="1">
              <a:defRPr/>
            </a:pPr>
            <a:r>
              <a:rPr lang="en-US" altLang="en-US" sz="1633">
                <a:latin typeface="Courier New" charset="0"/>
              </a:rPr>
              <a:t>BOOM! cnt=198261801</a:t>
            </a:r>
          </a:p>
          <a:p>
            <a:pPr eaLnBrk="1" hangingPunct="1">
              <a:defRPr/>
            </a:pPr>
            <a:endParaRPr lang="en-US" altLang="en-US" sz="1633">
              <a:latin typeface="Courier New" charset="0"/>
            </a:endParaRPr>
          </a:p>
          <a:p>
            <a:pPr eaLnBrk="1" hangingPunct="1">
              <a:defRPr/>
            </a:pPr>
            <a:r>
              <a:rPr lang="en-US" altLang="en-US" sz="1633">
                <a:latin typeface="Courier New" charset="0"/>
              </a:rPr>
              <a:t>linux&gt; ./badcnt</a:t>
            </a:r>
          </a:p>
          <a:p>
            <a:pPr eaLnBrk="1" hangingPunct="1">
              <a:defRPr/>
            </a:pPr>
            <a:r>
              <a:rPr lang="en-US" altLang="en-US" sz="1633">
                <a:latin typeface="Courier New" charset="0"/>
              </a:rPr>
              <a:t>BOOM! cnt=198269672</a:t>
            </a:r>
          </a:p>
        </p:txBody>
      </p:sp>
      <p:sp>
        <p:nvSpPr>
          <p:cNvPr id="86021" name="Text Box 6"/>
          <p:cNvSpPr txBox="1">
            <a:spLocks noChangeArrowheads="1"/>
          </p:cNvSpPr>
          <p:nvPr/>
        </p:nvSpPr>
        <p:spPr bwMode="auto">
          <a:xfrm>
            <a:off x="5381281" y="5168712"/>
            <a:ext cx="2335361" cy="92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14">
                <a:solidFill>
                  <a:schemeClr val="tx1"/>
                </a:solidFill>
                <a:latin typeface="Courier New" charset="0"/>
              </a:rPr>
              <a:t>cnt</a:t>
            </a:r>
            <a:r>
              <a:rPr lang="en-US" altLang="en-US" sz="1814">
                <a:solidFill>
                  <a:schemeClr val="tx1"/>
                </a:solidFill>
                <a:latin typeface="Calibri" charset="0"/>
              </a:rPr>
              <a:t> should be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14">
                <a:solidFill>
                  <a:schemeClr val="tx1"/>
                </a:solidFill>
                <a:latin typeface="Calibri" charset="0"/>
              </a:rPr>
              <a:t>equal to 200,000,000.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14">
                <a:solidFill>
                  <a:schemeClr val="tx1"/>
                </a:solidFill>
                <a:latin typeface="Calibri" charset="0"/>
              </a:rPr>
              <a:t>What went wrong?</a:t>
            </a:r>
          </a:p>
        </p:txBody>
      </p:sp>
      <p:sp>
        <p:nvSpPr>
          <p:cNvPr id="86022" name="Rectangle 7"/>
          <p:cNvSpPr>
            <a:spLocks noChangeArrowheads="1"/>
          </p:cNvSpPr>
          <p:nvPr/>
        </p:nvSpPr>
        <p:spPr bwMode="auto">
          <a:xfrm>
            <a:off x="4573441" y="249481"/>
            <a:ext cx="4570560" cy="65069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lvl="1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14">
                <a:solidFill>
                  <a:schemeClr val="tx1"/>
                </a:solidFill>
                <a:latin typeface="Bitstream Vera Serif" charset="0"/>
                <a:ea typeface="ＭＳ Ｐゴシック" charset="-128"/>
              </a:rPr>
              <a:t> </a:t>
            </a:r>
            <a:r>
              <a:rPr lang="en-US" altLang="en-US" sz="1814">
                <a:solidFill>
                  <a:schemeClr val="tx1"/>
                </a:solidFill>
                <a:latin typeface="Courier New" charset="0"/>
                <a:ea typeface="ＭＳ Ｐゴシック" charset="-128"/>
              </a:rPr>
              <a:t>volatile</a:t>
            </a:r>
            <a:r>
              <a:rPr lang="en-US" altLang="en-US" sz="1814">
                <a:solidFill>
                  <a:schemeClr val="tx1"/>
                </a:solidFill>
                <a:latin typeface="Bitstream Vera Serif" charset="0"/>
                <a:ea typeface="ＭＳ Ｐゴシック" charset="-128"/>
              </a:rPr>
              <a:t> declaration forces value to be written to memory</a:t>
            </a:r>
          </a:p>
        </p:txBody>
      </p:sp>
    </p:spTree>
    <p:extLst>
      <p:ext uri="{BB962C8B-B14F-4D97-AF65-F5344CB8AC3E}">
        <p14:creationId xmlns:p14="http://schemas.microsoft.com/office/powerpoint/2010/main" val="1456417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Assembly Code for Counter Loop</a:t>
            </a:r>
          </a:p>
        </p:txBody>
      </p:sp>
      <p:sp>
        <p:nvSpPr>
          <p:cNvPr id="937987" name="Text Box 3"/>
          <p:cNvSpPr txBox="1">
            <a:spLocks noChangeArrowheads="1"/>
          </p:cNvSpPr>
          <p:nvPr/>
        </p:nvSpPr>
        <p:spPr bwMode="auto">
          <a:xfrm>
            <a:off x="1988641" y="2806430"/>
            <a:ext cx="4551840" cy="38616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29" tIns="45714" rIns="91429" bIns="45714" anchor="ctr">
            <a:spAutoFit/>
          </a:bodyPr>
          <a:lstStyle/>
          <a:p>
            <a:pPr eaLnBrk="1" hangingPunct="1">
              <a:defRPr/>
            </a:pPr>
            <a:r>
              <a:rPr lang="en-US" sz="1633" dirty="0">
                <a:solidFill>
                  <a:srgbClr val="000000"/>
                </a:solidFill>
                <a:latin typeface="Courier New" pitchFamily="49" charset="0"/>
                <a:ea typeface="Arial" charset="0"/>
                <a:cs typeface="Arial" charset="0"/>
              </a:rPr>
              <a:t>.L9:</a:t>
            </a:r>
          </a:p>
          <a:p>
            <a:pPr eaLnBrk="1" hangingPunct="1">
              <a:defRPr/>
            </a:pPr>
            <a:r>
              <a:rPr lang="en-US" sz="1633" dirty="0">
                <a:solidFill>
                  <a:srgbClr val="000000"/>
                </a:solidFill>
                <a:latin typeface="Courier New" pitchFamily="49" charset="0"/>
                <a:ea typeface="Arial" charset="0"/>
                <a:cs typeface="Arial" charset="0"/>
              </a:rPr>
              <a:t>	</a:t>
            </a:r>
            <a:r>
              <a:rPr lang="en-US" sz="1633" dirty="0" err="1">
                <a:solidFill>
                  <a:srgbClr val="000000"/>
                </a:solidFill>
                <a:latin typeface="Courier New" pitchFamily="49" charset="0"/>
                <a:ea typeface="Arial" charset="0"/>
                <a:cs typeface="Arial" charset="0"/>
              </a:rPr>
              <a:t>movl</a:t>
            </a:r>
            <a:r>
              <a:rPr lang="en-US" sz="1633" dirty="0">
                <a:solidFill>
                  <a:srgbClr val="000000"/>
                </a:solidFill>
                <a:latin typeface="Courier New" pitchFamily="49" charset="0"/>
                <a:ea typeface="Arial" charset="0"/>
                <a:cs typeface="Arial" charset="0"/>
              </a:rPr>
              <a:t> -4(%ebp),%eax</a:t>
            </a:r>
          </a:p>
          <a:p>
            <a:pPr eaLnBrk="1" hangingPunct="1">
              <a:defRPr/>
            </a:pPr>
            <a:r>
              <a:rPr lang="en-US" sz="1633" dirty="0">
                <a:solidFill>
                  <a:srgbClr val="000000"/>
                </a:solidFill>
                <a:latin typeface="Courier New" pitchFamily="49" charset="0"/>
                <a:ea typeface="Arial" charset="0"/>
                <a:cs typeface="Arial" charset="0"/>
              </a:rPr>
              <a:t>	</a:t>
            </a:r>
            <a:r>
              <a:rPr lang="en-US" sz="1633" dirty="0" err="1">
                <a:solidFill>
                  <a:srgbClr val="000000"/>
                </a:solidFill>
                <a:latin typeface="Courier New" pitchFamily="49" charset="0"/>
                <a:ea typeface="Arial" charset="0"/>
                <a:cs typeface="Arial" charset="0"/>
              </a:rPr>
              <a:t>cmpl</a:t>
            </a:r>
            <a:r>
              <a:rPr lang="en-US" sz="1633" dirty="0">
                <a:solidFill>
                  <a:srgbClr val="000000"/>
                </a:solidFill>
                <a:latin typeface="Courier New" pitchFamily="49" charset="0"/>
                <a:ea typeface="Arial" charset="0"/>
                <a:cs typeface="Arial" charset="0"/>
              </a:rPr>
              <a:t> $99999999,%eax</a:t>
            </a:r>
          </a:p>
          <a:p>
            <a:pPr eaLnBrk="1" hangingPunct="1">
              <a:defRPr/>
            </a:pPr>
            <a:r>
              <a:rPr lang="en-US" sz="1633" dirty="0">
                <a:solidFill>
                  <a:srgbClr val="000000"/>
                </a:solidFill>
                <a:latin typeface="Courier New" pitchFamily="49" charset="0"/>
                <a:ea typeface="Arial" charset="0"/>
                <a:cs typeface="Arial" charset="0"/>
              </a:rPr>
              <a:t>	</a:t>
            </a:r>
            <a:r>
              <a:rPr lang="en-US" sz="1633" dirty="0" err="1">
                <a:solidFill>
                  <a:srgbClr val="000000"/>
                </a:solidFill>
                <a:latin typeface="Courier New" pitchFamily="49" charset="0"/>
                <a:ea typeface="Arial" charset="0"/>
                <a:cs typeface="Arial" charset="0"/>
              </a:rPr>
              <a:t>jle</a:t>
            </a:r>
            <a:r>
              <a:rPr lang="en-US" sz="1633" dirty="0">
                <a:solidFill>
                  <a:srgbClr val="000000"/>
                </a:solidFill>
                <a:latin typeface="Courier New" pitchFamily="49" charset="0"/>
                <a:ea typeface="Arial" charset="0"/>
                <a:cs typeface="Arial" charset="0"/>
              </a:rPr>
              <a:t> .L12</a:t>
            </a:r>
          </a:p>
          <a:p>
            <a:pPr eaLnBrk="1" hangingPunct="1">
              <a:defRPr/>
            </a:pPr>
            <a:r>
              <a:rPr lang="en-US" sz="1633" dirty="0">
                <a:solidFill>
                  <a:srgbClr val="000000"/>
                </a:solidFill>
                <a:latin typeface="Courier New" pitchFamily="49" charset="0"/>
                <a:ea typeface="Arial" charset="0"/>
                <a:cs typeface="Arial" charset="0"/>
              </a:rPr>
              <a:t>	</a:t>
            </a:r>
            <a:r>
              <a:rPr lang="en-US" sz="1633" dirty="0" err="1">
                <a:solidFill>
                  <a:srgbClr val="000000"/>
                </a:solidFill>
                <a:latin typeface="Courier New" pitchFamily="49" charset="0"/>
                <a:ea typeface="Arial" charset="0"/>
                <a:cs typeface="Arial" charset="0"/>
              </a:rPr>
              <a:t>jmp</a:t>
            </a:r>
            <a:r>
              <a:rPr lang="en-US" sz="1633" dirty="0">
                <a:solidFill>
                  <a:srgbClr val="000000"/>
                </a:solidFill>
                <a:latin typeface="Courier New" pitchFamily="49" charset="0"/>
                <a:ea typeface="Arial" charset="0"/>
                <a:cs typeface="Arial" charset="0"/>
              </a:rPr>
              <a:t> .L10</a:t>
            </a:r>
          </a:p>
          <a:p>
            <a:pPr eaLnBrk="1" hangingPunct="1">
              <a:defRPr/>
            </a:pPr>
            <a:r>
              <a:rPr lang="en-US" sz="1633" dirty="0">
                <a:solidFill>
                  <a:srgbClr val="000000"/>
                </a:solidFill>
                <a:latin typeface="Courier New" pitchFamily="49" charset="0"/>
                <a:ea typeface="Arial" charset="0"/>
                <a:cs typeface="Arial" charset="0"/>
              </a:rPr>
              <a:t>.L12:</a:t>
            </a:r>
          </a:p>
          <a:p>
            <a:pPr eaLnBrk="1" hangingPunct="1">
              <a:defRPr/>
            </a:pPr>
            <a:r>
              <a:rPr lang="en-US" sz="1633" dirty="0">
                <a:solidFill>
                  <a:srgbClr val="000000"/>
                </a:solidFill>
                <a:latin typeface="Courier New" pitchFamily="49" charset="0"/>
                <a:ea typeface="Arial" charset="0"/>
                <a:cs typeface="Arial" charset="0"/>
              </a:rPr>
              <a:t>	</a:t>
            </a:r>
            <a:r>
              <a:rPr lang="en-US" sz="1633" dirty="0" err="1">
                <a:solidFill>
                  <a:srgbClr val="000000"/>
                </a:solidFill>
                <a:latin typeface="Courier New" pitchFamily="49" charset="0"/>
                <a:ea typeface="Arial" charset="0"/>
                <a:cs typeface="Arial" charset="0"/>
              </a:rPr>
              <a:t>movl</a:t>
            </a:r>
            <a:r>
              <a:rPr lang="en-US" sz="1633" dirty="0">
                <a:solidFill>
                  <a:srgbClr val="000000"/>
                </a:solidFill>
                <a:latin typeface="Courier New" pitchFamily="49" charset="0"/>
                <a:ea typeface="Arial" charset="0"/>
                <a:cs typeface="Arial" charset="0"/>
              </a:rPr>
              <a:t> </a:t>
            </a:r>
            <a:r>
              <a:rPr lang="en-US" sz="1633" dirty="0" err="1">
                <a:solidFill>
                  <a:srgbClr val="000000"/>
                </a:solidFill>
                <a:latin typeface="Courier New" pitchFamily="49" charset="0"/>
                <a:ea typeface="Arial" charset="0"/>
                <a:cs typeface="Arial" charset="0"/>
              </a:rPr>
              <a:t>cnt,%eax</a:t>
            </a:r>
            <a:r>
              <a:rPr lang="en-US" sz="1633" dirty="0">
                <a:solidFill>
                  <a:srgbClr val="000000"/>
                </a:solidFill>
                <a:latin typeface="Courier New" pitchFamily="49" charset="0"/>
                <a:ea typeface="Arial" charset="0"/>
                <a:cs typeface="Arial" charset="0"/>
              </a:rPr>
              <a:t>      # Load</a:t>
            </a:r>
          </a:p>
          <a:p>
            <a:pPr eaLnBrk="1" hangingPunct="1">
              <a:defRPr/>
            </a:pPr>
            <a:r>
              <a:rPr lang="en-US" sz="1633" dirty="0">
                <a:solidFill>
                  <a:srgbClr val="000000"/>
                </a:solidFill>
                <a:latin typeface="Courier New" pitchFamily="49" charset="0"/>
                <a:ea typeface="Arial" charset="0"/>
                <a:cs typeface="Arial" charset="0"/>
              </a:rPr>
              <a:t>	</a:t>
            </a:r>
            <a:r>
              <a:rPr lang="en-US" sz="1633" dirty="0" err="1">
                <a:solidFill>
                  <a:srgbClr val="000000"/>
                </a:solidFill>
                <a:latin typeface="Courier New" pitchFamily="49" charset="0"/>
                <a:ea typeface="Arial" charset="0"/>
                <a:cs typeface="Arial" charset="0"/>
              </a:rPr>
              <a:t>leal</a:t>
            </a:r>
            <a:r>
              <a:rPr lang="en-US" sz="1633" dirty="0">
                <a:solidFill>
                  <a:srgbClr val="000000"/>
                </a:solidFill>
                <a:latin typeface="Courier New" pitchFamily="49" charset="0"/>
                <a:ea typeface="Arial" charset="0"/>
                <a:cs typeface="Arial" charset="0"/>
              </a:rPr>
              <a:t> 1(%eax),%edx  # Update</a:t>
            </a:r>
          </a:p>
          <a:p>
            <a:pPr eaLnBrk="1" hangingPunct="1">
              <a:defRPr/>
            </a:pPr>
            <a:r>
              <a:rPr lang="en-US" sz="1633" dirty="0">
                <a:solidFill>
                  <a:srgbClr val="000000"/>
                </a:solidFill>
                <a:latin typeface="Courier New" pitchFamily="49" charset="0"/>
                <a:ea typeface="Arial" charset="0"/>
                <a:cs typeface="Arial" charset="0"/>
              </a:rPr>
              <a:t>	</a:t>
            </a:r>
            <a:r>
              <a:rPr lang="en-US" sz="1633" dirty="0" err="1">
                <a:solidFill>
                  <a:srgbClr val="000000"/>
                </a:solidFill>
                <a:latin typeface="Courier New" pitchFamily="49" charset="0"/>
                <a:ea typeface="Arial" charset="0"/>
                <a:cs typeface="Arial" charset="0"/>
              </a:rPr>
              <a:t>movl</a:t>
            </a:r>
            <a:r>
              <a:rPr lang="en-US" sz="1633" dirty="0">
                <a:solidFill>
                  <a:srgbClr val="000000"/>
                </a:solidFill>
                <a:latin typeface="Courier New" pitchFamily="49" charset="0"/>
                <a:ea typeface="Arial" charset="0"/>
                <a:cs typeface="Arial" charset="0"/>
              </a:rPr>
              <a:t> %</a:t>
            </a:r>
            <a:r>
              <a:rPr lang="en-US" sz="1633" dirty="0" err="1">
                <a:solidFill>
                  <a:srgbClr val="000000"/>
                </a:solidFill>
                <a:latin typeface="Courier New" pitchFamily="49" charset="0"/>
                <a:ea typeface="Arial" charset="0"/>
                <a:cs typeface="Arial" charset="0"/>
              </a:rPr>
              <a:t>edx,cnt</a:t>
            </a:r>
            <a:r>
              <a:rPr lang="en-US" sz="1633" dirty="0">
                <a:solidFill>
                  <a:srgbClr val="000000"/>
                </a:solidFill>
                <a:latin typeface="Courier New" pitchFamily="49" charset="0"/>
                <a:ea typeface="Arial" charset="0"/>
                <a:cs typeface="Arial" charset="0"/>
              </a:rPr>
              <a:t>      # Store</a:t>
            </a:r>
          </a:p>
          <a:p>
            <a:pPr eaLnBrk="1" hangingPunct="1">
              <a:defRPr/>
            </a:pPr>
            <a:r>
              <a:rPr lang="en-US" sz="1633" dirty="0">
                <a:solidFill>
                  <a:srgbClr val="000000"/>
                </a:solidFill>
                <a:latin typeface="Courier New" pitchFamily="49" charset="0"/>
                <a:ea typeface="Arial" charset="0"/>
                <a:cs typeface="Arial" charset="0"/>
              </a:rPr>
              <a:t>.L11:</a:t>
            </a:r>
          </a:p>
          <a:p>
            <a:pPr eaLnBrk="1" hangingPunct="1">
              <a:defRPr/>
            </a:pPr>
            <a:r>
              <a:rPr lang="en-US" sz="1633" dirty="0">
                <a:solidFill>
                  <a:srgbClr val="000000"/>
                </a:solidFill>
                <a:latin typeface="Courier New" pitchFamily="49" charset="0"/>
                <a:ea typeface="Arial" charset="0"/>
                <a:cs typeface="Arial" charset="0"/>
              </a:rPr>
              <a:t>	</a:t>
            </a:r>
            <a:r>
              <a:rPr lang="en-US" sz="1633" dirty="0" err="1">
                <a:solidFill>
                  <a:srgbClr val="000000"/>
                </a:solidFill>
                <a:latin typeface="Courier New" pitchFamily="49" charset="0"/>
                <a:ea typeface="Arial" charset="0"/>
                <a:cs typeface="Arial" charset="0"/>
              </a:rPr>
              <a:t>movl</a:t>
            </a:r>
            <a:r>
              <a:rPr lang="en-US" sz="1633" dirty="0">
                <a:solidFill>
                  <a:srgbClr val="000000"/>
                </a:solidFill>
                <a:latin typeface="Courier New" pitchFamily="49" charset="0"/>
                <a:ea typeface="Arial" charset="0"/>
                <a:cs typeface="Arial" charset="0"/>
              </a:rPr>
              <a:t> -4(%ebp),%eax</a:t>
            </a:r>
          </a:p>
          <a:p>
            <a:pPr eaLnBrk="1" hangingPunct="1">
              <a:defRPr/>
            </a:pPr>
            <a:r>
              <a:rPr lang="en-US" sz="1633" dirty="0">
                <a:solidFill>
                  <a:srgbClr val="000000"/>
                </a:solidFill>
                <a:latin typeface="Courier New" pitchFamily="49" charset="0"/>
                <a:ea typeface="Arial" charset="0"/>
                <a:cs typeface="Arial" charset="0"/>
              </a:rPr>
              <a:t>	</a:t>
            </a:r>
            <a:r>
              <a:rPr lang="en-US" sz="1633" dirty="0" err="1">
                <a:solidFill>
                  <a:srgbClr val="000000"/>
                </a:solidFill>
                <a:latin typeface="Courier New" pitchFamily="49" charset="0"/>
                <a:ea typeface="Arial" charset="0"/>
                <a:cs typeface="Arial" charset="0"/>
              </a:rPr>
              <a:t>leal</a:t>
            </a:r>
            <a:r>
              <a:rPr lang="en-US" sz="1633" dirty="0">
                <a:solidFill>
                  <a:srgbClr val="000000"/>
                </a:solidFill>
                <a:latin typeface="Courier New" pitchFamily="49" charset="0"/>
                <a:ea typeface="Arial" charset="0"/>
                <a:cs typeface="Arial" charset="0"/>
              </a:rPr>
              <a:t> 1(%eax),%edx</a:t>
            </a:r>
          </a:p>
          <a:p>
            <a:pPr eaLnBrk="1" hangingPunct="1">
              <a:defRPr/>
            </a:pPr>
            <a:r>
              <a:rPr lang="en-US" sz="1633" dirty="0">
                <a:solidFill>
                  <a:srgbClr val="000000"/>
                </a:solidFill>
                <a:latin typeface="Courier New" pitchFamily="49" charset="0"/>
                <a:ea typeface="Arial" charset="0"/>
                <a:cs typeface="Arial" charset="0"/>
              </a:rPr>
              <a:t>	</a:t>
            </a:r>
            <a:r>
              <a:rPr lang="en-US" sz="1633" dirty="0" err="1">
                <a:solidFill>
                  <a:srgbClr val="000000"/>
                </a:solidFill>
                <a:latin typeface="Courier New" pitchFamily="49" charset="0"/>
                <a:ea typeface="Arial" charset="0"/>
                <a:cs typeface="Arial" charset="0"/>
              </a:rPr>
              <a:t>movl</a:t>
            </a:r>
            <a:r>
              <a:rPr lang="en-US" sz="1633" dirty="0">
                <a:solidFill>
                  <a:srgbClr val="000000"/>
                </a:solidFill>
                <a:latin typeface="Courier New" pitchFamily="49" charset="0"/>
                <a:ea typeface="Arial" charset="0"/>
                <a:cs typeface="Arial" charset="0"/>
              </a:rPr>
              <a:t> %edx,-4(%ebp)</a:t>
            </a:r>
          </a:p>
          <a:p>
            <a:pPr eaLnBrk="1" hangingPunct="1">
              <a:defRPr/>
            </a:pPr>
            <a:r>
              <a:rPr lang="en-US" sz="1633" dirty="0">
                <a:solidFill>
                  <a:srgbClr val="000000"/>
                </a:solidFill>
                <a:latin typeface="Courier New" pitchFamily="49" charset="0"/>
                <a:ea typeface="Arial" charset="0"/>
                <a:cs typeface="Arial" charset="0"/>
              </a:rPr>
              <a:t>	</a:t>
            </a:r>
            <a:r>
              <a:rPr lang="en-US" sz="1633" dirty="0" err="1">
                <a:solidFill>
                  <a:srgbClr val="000000"/>
                </a:solidFill>
                <a:latin typeface="Courier New" pitchFamily="49" charset="0"/>
                <a:ea typeface="Arial" charset="0"/>
                <a:cs typeface="Arial" charset="0"/>
              </a:rPr>
              <a:t>jmp</a:t>
            </a:r>
            <a:r>
              <a:rPr lang="en-US" sz="1633" dirty="0">
                <a:solidFill>
                  <a:srgbClr val="000000"/>
                </a:solidFill>
                <a:latin typeface="Courier New" pitchFamily="49" charset="0"/>
                <a:ea typeface="Arial" charset="0"/>
                <a:cs typeface="Arial" charset="0"/>
              </a:rPr>
              <a:t> .L9</a:t>
            </a:r>
          </a:p>
          <a:p>
            <a:pPr eaLnBrk="1" hangingPunct="1">
              <a:defRPr/>
            </a:pPr>
            <a:r>
              <a:rPr lang="en-US" sz="1633" dirty="0">
                <a:solidFill>
                  <a:srgbClr val="000000"/>
                </a:solidFill>
                <a:latin typeface="Courier New" pitchFamily="49" charset="0"/>
                <a:ea typeface="Arial" charset="0"/>
                <a:cs typeface="Arial" charset="0"/>
              </a:rPr>
              <a:t>.L10:</a:t>
            </a:r>
          </a:p>
        </p:txBody>
      </p:sp>
      <p:sp>
        <p:nvSpPr>
          <p:cNvPr id="88067" name="Text Box 4"/>
          <p:cNvSpPr txBox="1">
            <a:spLocks noChangeArrowheads="1"/>
          </p:cNvSpPr>
          <p:nvPr/>
        </p:nvSpPr>
        <p:spPr bwMode="auto">
          <a:xfrm>
            <a:off x="1893601" y="2474291"/>
            <a:ext cx="3525120" cy="3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14">
                <a:latin typeface="Calibri" charset="0"/>
              </a:rPr>
              <a:t>Corresponding assembly code </a:t>
            </a:r>
          </a:p>
        </p:txBody>
      </p:sp>
      <p:sp>
        <p:nvSpPr>
          <p:cNvPr id="88068" name="Rectangle 5"/>
          <p:cNvSpPr>
            <a:spLocks noChangeArrowheads="1"/>
          </p:cNvSpPr>
          <p:nvPr/>
        </p:nvSpPr>
        <p:spPr bwMode="auto">
          <a:xfrm>
            <a:off x="1981441" y="1664193"/>
            <a:ext cx="3185465" cy="59489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for (i=0; i&lt;NITERS; i++)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33">
                <a:latin typeface="Courier New" charset="0"/>
              </a:rPr>
              <a:t>    cnt++;</a:t>
            </a:r>
          </a:p>
        </p:txBody>
      </p:sp>
      <p:sp>
        <p:nvSpPr>
          <p:cNvPr id="88069" name="Text Box 6"/>
          <p:cNvSpPr txBox="1">
            <a:spLocks noChangeArrowheads="1"/>
          </p:cNvSpPr>
          <p:nvPr/>
        </p:nvSpPr>
        <p:spPr bwMode="auto">
          <a:xfrm>
            <a:off x="1905121" y="1294932"/>
            <a:ext cx="3980160" cy="3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14">
                <a:latin typeface="Calibri" charset="0"/>
              </a:rPr>
              <a:t>C code for counter loop in thread i</a:t>
            </a:r>
          </a:p>
        </p:txBody>
      </p:sp>
      <p:sp>
        <p:nvSpPr>
          <p:cNvPr id="88070" name="AutoShape 7"/>
          <p:cNvSpPr>
            <a:spLocks/>
          </p:cNvSpPr>
          <p:nvPr/>
        </p:nvSpPr>
        <p:spPr bwMode="auto">
          <a:xfrm>
            <a:off x="1738081" y="3214757"/>
            <a:ext cx="155520" cy="497609"/>
          </a:xfrm>
          <a:prstGeom prst="leftBrace">
            <a:avLst>
              <a:gd name="adj1" fmla="val 13272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177">
              <a:latin typeface="Calibri" charset="0"/>
            </a:endParaRPr>
          </a:p>
        </p:txBody>
      </p:sp>
      <p:sp>
        <p:nvSpPr>
          <p:cNvPr id="88071" name="Text Box 8"/>
          <p:cNvSpPr txBox="1">
            <a:spLocks noChangeArrowheads="1"/>
          </p:cNvSpPr>
          <p:nvPr/>
        </p:nvSpPr>
        <p:spPr bwMode="auto">
          <a:xfrm>
            <a:off x="741694" y="3323171"/>
            <a:ext cx="1072707" cy="3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14">
                <a:latin typeface="Calibri" charset="0"/>
              </a:rPr>
              <a:t>Head (H</a:t>
            </a:r>
            <a:r>
              <a:rPr lang="en-US" altLang="en-US" sz="1814" baseline="-25000">
                <a:latin typeface="Calibri" charset="0"/>
              </a:rPr>
              <a:t>i</a:t>
            </a:r>
            <a:r>
              <a:rPr lang="en-US" altLang="en-US" sz="1814">
                <a:latin typeface="Calibri" charset="0"/>
              </a:rPr>
              <a:t>)</a:t>
            </a:r>
          </a:p>
        </p:txBody>
      </p:sp>
      <p:sp>
        <p:nvSpPr>
          <p:cNvPr id="88072" name="Text Box 9"/>
          <p:cNvSpPr txBox="1">
            <a:spLocks noChangeArrowheads="1"/>
          </p:cNvSpPr>
          <p:nvPr/>
        </p:nvSpPr>
        <p:spPr bwMode="auto">
          <a:xfrm>
            <a:off x="893731" y="5538611"/>
            <a:ext cx="864510" cy="3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14">
                <a:latin typeface="Calibri" charset="0"/>
              </a:rPr>
              <a:t>Tail (T</a:t>
            </a:r>
            <a:r>
              <a:rPr lang="en-US" altLang="en-US" sz="1814" baseline="-25000">
                <a:latin typeface="Calibri" charset="0"/>
              </a:rPr>
              <a:t>i</a:t>
            </a:r>
            <a:r>
              <a:rPr lang="en-US" altLang="en-US" sz="1814">
                <a:latin typeface="Calibri" charset="0"/>
              </a:rPr>
              <a:t>)</a:t>
            </a:r>
          </a:p>
        </p:txBody>
      </p:sp>
      <p:sp>
        <p:nvSpPr>
          <p:cNvPr id="88073" name="AutoShape 10"/>
          <p:cNvSpPr>
            <a:spLocks/>
          </p:cNvSpPr>
          <p:nvPr/>
        </p:nvSpPr>
        <p:spPr bwMode="auto">
          <a:xfrm>
            <a:off x="1738081" y="5530277"/>
            <a:ext cx="198720" cy="497609"/>
          </a:xfrm>
          <a:prstGeom prst="leftBrace">
            <a:avLst>
              <a:gd name="adj1" fmla="val 62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177">
              <a:latin typeface="Calibri" charset="0"/>
            </a:endParaRPr>
          </a:p>
        </p:txBody>
      </p:sp>
      <p:sp>
        <p:nvSpPr>
          <p:cNvPr id="88074" name="Line 11"/>
          <p:cNvSpPr>
            <a:spLocks noChangeShapeType="1"/>
          </p:cNvSpPr>
          <p:nvPr/>
        </p:nvSpPr>
        <p:spPr bwMode="auto">
          <a:xfrm>
            <a:off x="1994401" y="4131721"/>
            <a:ext cx="4553280" cy="1296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9" tIns="45714" rIns="91429" bIns="45714" anchor="ctr">
            <a:spAutoFit/>
          </a:bodyPr>
          <a:lstStyle/>
          <a:p>
            <a:endParaRPr lang="tr-TR" sz="2177"/>
          </a:p>
        </p:txBody>
      </p:sp>
      <p:sp>
        <p:nvSpPr>
          <p:cNvPr id="88075" name="Line 12"/>
          <p:cNvSpPr>
            <a:spLocks noChangeShapeType="1"/>
          </p:cNvSpPr>
          <p:nvPr/>
        </p:nvSpPr>
        <p:spPr bwMode="auto">
          <a:xfrm>
            <a:off x="2000161" y="5121001"/>
            <a:ext cx="4553280" cy="2592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9" tIns="45714" rIns="91429" bIns="45714" anchor="ctr">
            <a:spAutoFit/>
          </a:bodyPr>
          <a:lstStyle/>
          <a:p>
            <a:endParaRPr lang="tr-TR" sz="2177"/>
          </a:p>
        </p:txBody>
      </p:sp>
      <p:sp>
        <p:nvSpPr>
          <p:cNvPr id="88076" name="Text Box 13"/>
          <p:cNvSpPr txBox="1">
            <a:spLocks noChangeArrowheads="1"/>
          </p:cNvSpPr>
          <p:nvPr/>
        </p:nvSpPr>
        <p:spPr bwMode="auto">
          <a:xfrm>
            <a:off x="332158" y="4283832"/>
            <a:ext cx="1636323" cy="92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14">
                <a:latin typeface="Calibri" charset="0"/>
              </a:rPr>
              <a:t>Load cnt (L</a:t>
            </a:r>
            <a:r>
              <a:rPr lang="en-US" altLang="en-US" sz="1814" baseline="-25000">
                <a:latin typeface="Calibri" charset="0"/>
              </a:rPr>
              <a:t>i</a:t>
            </a:r>
            <a:r>
              <a:rPr lang="en-US" altLang="en-US" sz="1814">
                <a:latin typeface="Calibri" charset="0"/>
              </a:rPr>
              <a:t>)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14">
                <a:latin typeface="Calibri" charset="0"/>
              </a:rPr>
              <a:t>Update cnt (U</a:t>
            </a:r>
            <a:r>
              <a:rPr lang="en-US" altLang="en-US" sz="1814" baseline="-25000">
                <a:latin typeface="Calibri" charset="0"/>
              </a:rPr>
              <a:t>i</a:t>
            </a:r>
            <a:r>
              <a:rPr lang="en-US" altLang="en-US" sz="1814">
                <a:latin typeface="Calibri" charset="0"/>
              </a:rPr>
              <a:t>)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14">
                <a:latin typeface="Calibri" charset="0"/>
              </a:rPr>
              <a:t>Store cnt (S</a:t>
            </a:r>
            <a:r>
              <a:rPr lang="en-US" altLang="en-US" sz="1814" baseline="-25000">
                <a:latin typeface="Calibri" charset="0"/>
              </a:rPr>
              <a:t>i</a:t>
            </a:r>
            <a:r>
              <a:rPr lang="en-US" altLang="en-US" sz="1814">
                <a:latin typeface="Calibri" charset="0"/>
              </a:rPr>
              <a:t>)</a:t>
            </a:r>
          </a:p>
        </p:txBody>
      </p:sp>
      <p:sp>
        <p:nvSpPr>
          <p:cNvPr id="88077" name="Line 14"/>
          <p:cNvSpPr>
            <a:spLocks noChangeShapeType="1"/>
          </p:cNvSpPr>
          <p:nvPr/>
        </p:nvSpPr>
        <p:spPr bwMode="auto">
          <a:xfrm>
            <a:off x="1988641" y="6334921"/>
            <a:ext cx="455184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9" tIns="45714" rIns="91429" bIns="45714" anchor="ctr">
            <a:spAutoFit/>
          </a:bodyPr>
          <a:lstStyle/>
          <a:p>
            <a:endParaRPr lang="tr-TR" sz="2177"/>
          </a:p>
        </p:txBody>
      </p:sp>
    </p:spTree>
    <p:extLst>
      <p:ext uri="{BB962C8B-B14F-4D97-AF65-F5344CB8AC3E}">
        <p14:creationId xmlns:p14="http://schemas.microsoft.com/office/powerpoint/2010/main" val="940732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Can we do better?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3000"/>
              </a:lnSpc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What can we share across all of these tasks?</a:t>
            </a:r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Same code – generally running the same or similar programs</a:t>
            </a:r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Same data</a:t>
            </a:r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Same privileges</a:t>
            </a:r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Same OS resources (files, sockets, etc.)</a:t>
            </a:r>
            <a:r>
              <a:rPr lang="ar-SA" altLang="en-US" dirty="0"/>
              <a:t>‏</a:t>
            </a:r>
            <a:endParaRPr lang="en-GB" altLang="en-US" dirty="0"/>
          </a:p>
          <a:p>
            <a:pPr>
              <a:lnSpc>
                <a:spcPct val="90000"/>
              </a:lnSpc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What is private to each task?</a:t>
            </a:r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Execution state: CPU registers, stack, and program counter</a:t>
            </a:r>
          </a:p>
          <a:p>
            <a:pPr>
              <a:lnSpc>
                <a:spcPct val="90000"/>
              </a:lnSpc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Key idea of this lecture:</a:t>
            </a:r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Separate the concept of a </a:t>
            </a:r>
            <a:r>
              <a:rPr lang="en-GB" altLang="en-US" dirty="0">
                <a:solidFill>
                  <a:srgbClr val="993333"/>
                </a:solidFill>
              </a:rPr>
              <a:t>process </a:t>
            </a:r>
            <a:r>
              <a:rPr lang="en-GB" altLang="en-US" dirty="0"/>
              <a:t>from a </a:t>
            </a:r>
            <a:r>
              <a:rPr lang="en-GB" altLang="en-US" dirty="0">
                <a:solidFill>
                  <a:srgbClr val="993333"/>
                </a:solidFill>
              </a:rPr>
              <a:t>thread of control</a:t>
            </a:r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The </a:t>
            </a:r>
            <a:r>
              <a:rPr lang="en-GB" altLang="en-US" dirty="0">
                <a:solidFill>
                  <a:srgbClr val="993333"/>
                </a:solidFill>
              </a:rPr>
              <a:t>process</a:t>
            </a:r>
            <a:r>
              <a:rPr lang="en-GB" altLang="en-US" dirty="0"/>
              <a:t> is the address space and OS resources</a:t>
            </a:r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Each </a:t>
            </a:r>
            <a:r>
              <a:rPr lang="en-GB" altLang="en-US" dirty="0">
                <a:solidFill>
                  <a:srgbClr val="993333"/>
                </a:solidFill>
              </a:rPr>
              <a:t>thread</a:t>
            </a:r>
            <a:r>
              <a:rPr lang="en-GB" altLang="en-US" dirty="0"/>
              <a:t> has its own CPU execution state</a:t>
            </a:r>
          </a:p>
        </p:txBody>
      </p:sp>
    </p:spTree>
    <p:extLst>
      <p:ext uri="{BB962C8B-B14F-4D97-AF65-F5344CB8AC3E}">
        <p14:creationId xmlns:p14="http://schemas.microsoft.com/office/powerpoint/2010/main" val="507926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More on Posix Threads.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3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>
              <a:ea typeface="ＭＳ Ｐゴシック" charset="-128"/>
            </a:endParaRPr>
          </a:p>
          <a:p>
            <a:pPr>
              <a:lnSpc>
                <a:spcPct val="90000"/>
              </a:lnSpc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>
                <a:ea typeface="ＭＳ Ｐゴシック" charset="-128"/>
              </a:rPr>
              <a:t>Tutorials available at</a:t>
            </a:r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US" altLang="en-US">
                <a:hlinkClick r:id="rId3"/>
              </a:rPr>
              <a:t>https://computing.llnl.gov/tutorials/pthreads/</a:t>
            </a:r>
            <a:endParaRPr lang="en-US" altLang="en-US"/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US" altLang="en-US">
                <a:hlinkClick r:id="rId4"/>
              </a:rPr>
              <a:t>http://www.yolinux.com/TUTORIALS/LinuxTutorialPosixThreads.html</a:t>
            </a:r>
            <a:endParaRPr lang="en-US" altLang="en-US"/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06983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Next..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3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>
              <a:ea typeface="ＭＳ Ｐゴシック" charset="-128"/>
            </a:endParaRPr>
          </a:p>
          <a:p>
            <a:pPr>
              <a:lnSpc>
                <a:spcPct val="90000"/>
              </a:lnSpc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>
                <a:ea typeface="ＭＳ Ｐゴシック" charset="-128"/>
              </a:rPr>
              <a:t>Next Lecture: Synchronization</a:t>
            </a:r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/>
              <a:t>How do we prevent multiple threads from stomping on each other's memory?</a:t>
            </a:r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/>
              <a:t>How do we get threads to coordinate their activity?</a:t>
            </a:r>
          </a:p>
          <a:p>
            <a:pPr lvl="2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/>
              <a:t>This is one of the most important lectures in the course...</a:t>
            </a:r>
          </a:p>
          <a:p>
            <a:pPr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43895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Google Chrome </a:t>
            </a:r>
            <a:r>
              <a:rPr lang="en-US" altLang="en-US" dirty="0" smtClean="0">
                <a:ea typeface="ＭＳ Ｐゴシック" charset="-128"/>
              </a:rPr>
              <a:t/>
            </a:r>
            <a:br>
              <a:rPr lang="en-US" altLang="en-US" dirty="0" smtClean="0">
                <a:ea typeface="ＭＳ Ｐゴシック" charset="-128"/>
              </a:rPr>
            </a:br>
            <a:r>
              <a:rPr lang="en-US" altLang="en-US" dirty="0" smtClean="0">
                <a:ea typeface="ＭＳ Ｐゴシック" charset="-128"/>
              </a:rPr>
              <a:t>Comic</a:t>
            </a:r>
            <a:endParaRPr lang="en-US" altLang="en-US" dirty="0">
              <a:ea typeface="ＭＳ Ｐゴシック" charset="-128"/>
            </a:endParaRPr>
          </a:p>
        </p:txBody>
      </p:sp>
      <p:pic>
        <p:nvPicPr>
          <p:cNvPr id="10445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721" y="361"/>
            <a:ext cx="4652640" cy="685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1" name="Rectangle 5"/>
          <p:cNvSpPr>
            <a:spLocks noChangeArrowheads="1"/>
          </p:cNvSpPr>
          <p:nvPr/>
        </p:nvSpPr>
        <p:spPr bwMode="auto">
          <a:xfrm>
            <a:off x="493921" y="6262922"/>
            <a:ext cx="794880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nl-NL" altLang="en-US" sz="2177" dirty="0" err="1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https</a:t>
            </a:r>
            <a:r>
              <a:rPr lang="nl-NL" altLang="en-US" sz="2177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://www.google.com/</a:t>
            </a:r>
            <a:r>
              <a:rPr lang="nl-NL" altLang="en-US" sz="2177" dirty="0" err="1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googlebooks</a:t>
            </a:r>
            <a:r>
              <a:rPr lang="nl-NL" altLang="en-US" sz="2177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/</a:t>
            </a:r>
            <a:r>
              <a:rPr lang="nl-NL" altLang="en-US" sz="2177" dirty="0" err="1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chrome</a:t>
            </a:r>
            <a:r>
              <a:rPr lang="nl-NL" altLang="en-US" sz="2177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/</a:t>
            </a:r>
            <a:endParaRPr lang="en-US" altLang="en-US" sz="2177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19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Processes and Threads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396876" y="1362075"/>
            <a:ext cx="5725116" cy="4972050"/>
          </a:xfrm>
        </p:spPr>
        <p:txBody>
          <a:bodyPr/>
          <a:lstStyle/>
          <a:p>
            <a:pPr>
              <a:lnSpc>
                <a:spcPct val="93000"/>
              </a:lnSpc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Each process has one or more threads </a:t>
            </a:r>
            <a:r>
              <a:rPr lang="ja-JP" altLang="en-GB" dirty="0">
                <a:ea typeface="ＭＳ Ｐゴシック" charset="-128"/>
              </a:rPr>
              <a:t>“</a:t>
            </a:r>
            <a:r>
              <a:rPr lang="en-GB" altLang="ja-JP" dirty="0">
                <a:ea typeface="ＭＳ Ｐゴシック" charset="-128"/>
              </a:rPr>
              <a:t>within</a:t>
            </a:r>
            <a:r>
              <a:rPr lang="ja-JP" altLang="en-GB" dirty="0">
                <a:ea typeface="ＭＳ Ｐゴシック" charset="-128"/>
              </a:rPr>
              <a:t>”</a:t>
            </a:r>
            <a:r>
              <a:rPr lang="en-GB" altLang="ja-JP" dirty="0">
                <a:ea typeface="ＭＳ Ｐゴシック" charset="-128"/>
              </a:rPr>
              <a:t> it</a:t>
            </a:r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Each thread has its own stack, CPU registers, etc.</a:t>
            </a:r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All threads within a process share the same address space and OS resources</a:t>
            </a:r>
          </a:p>
          <a:p>
            <a:pPr lvl="2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Threads share memory, so they can communicate directly</a:t>
            </a:r>
            <a:r>
              <a:rPr lang="en-GB" altLang="en-US" dirty="0" smtClean="0"/>
              <a:t>!</a:t>
            </a:r>
            <a:endParaRPr lang="en-GB" altLang="en-US" dirty="0">
              <a:ea typeface="ＭＳ Ｐゴシック" charset="-128"/>
            </a:endParaRPr>
          </a:p>
          <a:p>
            <a:pPr>
              <a:lnSpc>
                <a:spcPct val="90000"/>
              </a:lnSpc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The thread is now the </a:t>
            </a:r>
            <a:r>
              <a:rPr lang="en-GB" altLang="en-US" i="1" dirty="0">
                <a:solidFill>
                  <a:srgbClr val="993333"/>
                </a:solidFill>
                <a:ea typeface="ＭＳ Ｐゴシック" charset="-128"/>
              </a:rPr>
              <a:t>unit of CPU scheduling</a:t>
            </a:r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A process is just a </a:t>
            </a:r>
            <a:r>
              <a:rPr lang="ja-JP" altLang="en-GB" dirty="0"/>
              <a:t>“</a:t>
            </a:r>
            <a:r>
              <a:rPr lang="en-GB" altLang="ja-JP" dirty="0"/>
              <a:t>container</a:t>
            </a:r>
            <a:r>
              <a:rPr lang="ja-JP" altLang="en-GB" dirty="0"/>
              <a:t>”</a:t>
            </a:r>
            <a:r>
              <a:rPr lang="en-GB" altLang="ja-JP" dirty="0"/>
              <a:t> for its threads</a:t>
            </a:r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Each thread is bound to its containing process</a:t>
            </a: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6570255" y="1517338"/>
            <a:ext cx="2296800" cy="2934720"/>
            <a:chOff x="2004" y="1455"/>
            <a:chExt cx="1595" cy="2038"/>
          </a:xfrm>
        </p:grpSpPr>
        <p:sp>
          <p:nvSpPr>
            <p:cNvPr id="24580" name="AutoShape 4"/>
            <p:cNvSpPr>
              <a:spLocks noChangeArrowheads="1"/>
            </p:cNvSpPr>
            <p:nvPr/>
          </p:nvSpPr>
          <p:spPr bwMode="auto">
            <a:xfrm>
              <a:off x="2004" y="1455"/>
              <a:ext cx="1596" cy="2039"/>
            </a:xfrm>
            <a:prstGeom prst="roundRect">
              <a:avLst>
                <a:gd name="adj" fmla="val 60"/>
              </a:avLst>
            </a:prstGeom>
            <a:solidFill>
              <a:srgbClr val="CCCCFF"/>
            </a:solidFill>
            <a:ln w="3672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grpSp>
          <p:nvGrpSpPr>
            <p:cNvPr id="24581" name="Group 5"/>
            <p:cNvGrpSpPr>
              <a:grpSpLocks/>
            </p:cNvGrpSpPr>
            <p:nvPr/>
          </p:nvGrpSpPr>
          <p:grpSpPr bwMode="auto">
            <a:xfrm>
              <a:off x="2176" y="1777"/>
              <a:ext cx="624" cy="621"/>
              <a:chOff x="2176" y="1777"/>
              <a:chExt cx="624" cy="621"/>
            </a:xfrm>
          </p:grpSpPr>
          <p:sp>
            <p:nvSpPr>
              <p:cNvPr id="24598" name="AutoShape 6"/>
              <p:cNvSpPr>
                <a:spLocks noChangeArrowheads="1"/>
              </p:cNvSpPr>
              <p:nvPr/>
            </p:nvSpPr>
            <p:spPr bwMode="auto">
              <a:xfrm>
                <a:off x="2176" y="2226"/>
                <a:ext cx="625" cy="173"/>
              </a:xfrm>
              <a:prstGeom prst="roundRect">
                <a:avLst>
                  <a:gd name="adj" fmla="val 579"/>
                </a:avLst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  <a:cs typeface="MS Gothic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9pPr>
              </a:lstStyle>
              <a:p>
                <a:pPr eaLnBrk="1">
                  <a:lnSpc>
                    <a:spcPct val="9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lang="tr-TR" altLang="en-US" sz="2177">
                  <a:solidFill>
                    <a:schemeClr val="bg1"/>
                  </a:solidFill>
                  <a:latin typeface="Bitstream Vera Serif" charset="0"/>
                </a:endParaRPr>
              </a:p>
            </p:txBody>
          </p:sp>
          <p:grpSp>
            <p:nvGrpSpPr>
              <p:cNvPr id="24599" name="Group 7"/>
              <p:cNvGrpSpPr>
                <a:grpSpLocks/>
              </p:cNvGrpSpPr>
              <p:nvPr/>
            </p:nvGrpSpPr>
            <p:grpSpPr bwMode="auto">
              <a:xfrm>
                <a:off x="2206" y="1777"/>
                <a:ext cx="574" cy="609"/>
                <a:chOff x="2206" y="1777"/>
                <a:chExt cx="574" cy="609"/>
              </a:xfrm>
            </p:grpSpPr>
            <p:sp>
              <p:nvSpPr>
                <p:cNvPr id="24600" name="Freeform 8"/>
                <p:cNvSpPr>
                  <a:spLocks noChangeArrowheads="1"/>
                </p:cNvSpPr>
                <p:nvPr/>
              </p:nvSpPr>
              <p:spPr bwMode="auto">
                <a:xfrm>
                  <a:off x="2404" y="1777"/>
                  <a:ext cx="169" cy="389"/>
                </a:xfrm>
                <a:custGeom>
                  <a:avLst/>
                  <a:gdLst>
                    <a:gd name="T0" fmla="*/ 0 w 749"/>
                    <a:gd name="T1" fmla="*/ 0 h 1720"/>
                    <a:gd name="T2" fmla="*/ 0 w 749"/>
                    <a:gd name="T3" fmla="*/ 0 h 1720"/>
                    <a:gd name="T4" fmla="*/ 0 w 749"/>
                    <a:gd name="T5" fmla="*/ 0 h 1720"/>
                    <a:gd name="T6" fmla="*/ 0 w 749"/>
                    <a:gd name="T7" fmla="*/ 0 h 1720"/>
                    <a:gd name="T8" fmla="*/ 0 w 749"/>
                    <a:gd name="T9" fmla="*/ 0 h 1720"/>
                    <a:gd name="T10" fmla="*/ 0 w 749"/>
                    <a:gd name="T11" fmla="*/ 0 h 1720"/>
                    <a:gd name="T12" fmla="*/ 0 w 749"/>
                    <a:gd name="T13" fmla="*/ 0 h 17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49"/>
                    <a:gd name="T22" fmla="*/ 0 h 1720"/>
                    <a:gd name="T23" fmla="*/ 749 w 749"/>
                    <a:gd name="T24" fmla="*/ 1720 h 172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49" h="1720">
                      <a:moveTo>
                        <a:pt x="648" y="0"/>
                      </a:moveTo>
                      <a:cubicBezTo>
                        <a:pt x="0" y="297"/>
                        <a:pt x="748" y="463"/>
                        <a:pt x="748" y="463"/>
                      </a:cubicBezTo>
                      <a:cubicBezTo>
                        <a:pt x="748" y="463"/>
                        <a:pt x="350" y="727"/>
                        <a:pt x="350" y="727"/>
                      </a:cubicBezTo>
                      <a:cubicBezTo>
                        <a:pt x="350" y="727"/>
                        <a:pt x="748" y="926"/>
                        <a:pt x="748" y="926"/>
                      </a:cubicBezTo>
                      <a:cubicBezTo>
                        <a:pt x="748" y="926"/>
                        <a:pt x="299" y="1223"/>
                        <a:pt x="299" y="1223"/>
                      </a:cubicBezTo>
                      <a:cubicBezTo>
                        <a:pt x="299" y="1223"/>
                        <a:pt x="748" y="1422"/>
                        <a:pt x="748" y="1422"/>
                      </a:cubicBezTo>
                      <a:cubicBezTo>
                        <a:pt x="748" y="1422"/>
                        <a:pt x="350" y="1719"/>
                        <a:pt x="350" y="1719"/>
                      </a:cubicBezTo>
                    </a:path>
                  </a:pathLst>
                </a:custGeom>
                <a:noFill/>
                <a:ln w="36720">
                  <a:solidFill>
                    <a:srgbClr val="2323D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 sz="2177"/>
                </a:p>
              </p:txBody>
            </p:sp>
            <p:sp>
              <p:nvSpPr>
                <p:cNvPr id="2460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206" y="2240"/>
                  <a:ext cx="575" cy="1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  <a:cs typeface="MS Gothic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9pPr>
                </a:lstStyle>
                <a:p>
                  <a:pPr eaLnBrk="1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>
                      <a:solidFill>
                        <a:srgbClr val="2323DC"/>
                      </a:solidFill>
                      <a:latin typeface="Lucidasans" charset="0"/>
                    </a:rPr>
                    <a:t>Thread 0</a:t>
                  </a:r>
                </a:p>
              </p:txBody>
            </p:sp>
          </p:grpSp>
        </p:grpSp>
        <p:grpSp>
          <p:nvGrpSpPr>
            <p:cNvPr id="24582" name="Group 10"/>
            <p:cNvGrpSpPr>
              <a:grpSpLocks/>
            </p:cNvGrpSpPr>
            <p:nvPr/>
          </p:nvGrpSpPr>
          <p:grpSpPr bwMode="auto">
            <a:xfrm>
              <a:off x="2153" y="2759"/>
              <a:ext cx="624" cy="621"/>
              <a:chOff x="2153" y="2759"/>
              <a:chExt cx="624" cy="621"/>
            </a:xfrm>
          </p:grpSpPr>
          <p:sp>
            <p:nvSpPr>
              <p:cNvPr id="24594" name="AutoShape 11"/>
              <p:cNvSpPr>
                <a:spLocks noChangeArrowheads="1"/>
              </p:cNvSpPr>
              <p:nvPr/>
            </p:nvSpPr>
            <p:spPr bwMode="auto">
              <a:xfrm>
                <a:off x="2153" y="3208"/>
                <a:ext cx="625" cy="173"/>
              </a:xfrm>
              <a:prstGeom prst="roundRect">
                <a:avLst>
                  <a:gd name="adj" fmla="val 579"/>
                </a:avLst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  <a:cs typeface="MS Gothic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9pPr>
              </a:lstStyle>
              <a:p>
                <a:pPr eaLnBrk="1">
                  <a:lnSpc>
                    <a:spcPct val="9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lang="tr-TR" altLang="en-US" sz="2177">
                  <a:solidFill>
                    <a:schemeClr val="bg1"/>
                  </a:solidFill>
                  <a:latin typeface="Bitstream Vera Serif" charset="0"/>
                </a:endParaRPr>
              </a:p>
            </p:txBody>
          </p:sp>
          <p:grpSp>
            <p:nvGrpSpPr>
              <p:cNvPr id="24595" name="Group 12"/>
              <p:cNvGrpSpPr>
                <a:grpSpLocks/>
              </p:cNvGrpSpPr>
              <p:nvPr/>
            </p:nvGrpSpPr>
            <p:grpSpPr bwMode="auto">
              <a:xfrm>
                <a:off x="2184" y="2759"/>
                <a:ext cx="580" cy="610"/>
                <a:chOff x="2184" y="2759"/>
                <a:chExt cx="580" cy="610"/>
              </a:xfrm>
            </p:grpSpPr>
            <p:sp>
              <p:nvSpPr>
                <p:cNvPr id="24596" name="Freeform 13"/>
                <p:cNvSpPr>
                  <a:spLocks noChangeArrowheads="1"/>
                </p:cNvSpPr>
                <p:nvPr/>
              </p:nvSpPr>
              <p:spPr bwMode="auto">
                <a:xfrm>
                  <a:off x="2380" y="2759"/>
                  <a:ext cx="169" cy="389"/>
                </a:xfrm>
                <a:custGeom>
                  <a:avLst/>
                  <a:gdLst>
                    <a:gd name="T0" fmla="*/ 0 w 749"/>
                    <a:gd name="T1" fmla="*/ 0 h 1720"/>
                    <a:gd name="T2" fmla="*/ 0 w 749"/>
                    <a:gd name="T3" fmla="*/ 0 h 1720"/>
                    <a:gd name="T4" fmla="*/ 0 w 749"/>
                    <a:gd name="T5" fmla="*/ 0 h 1720"/>
                    <a:gd name="T6" fmla="*/ 0 w 749"/>
                    <a:gd name="T7" fmla="*/ 0 h 1720"/>
                    <a:gd name="T8" fmla="*/ 0 w 749"/>
                    <a:gd name="T9" fmla="*/ 0 h 1720"/>
                    <a:gd name="T10" fmla="*/ 0 w 749"/>
                    <a:gd name="T11" fmla="*/ 0 h 1720"/>
                    <a:gd name="T12" fmla="*/ 0 w 749"/>
                    <a:gd name="T13" fmla="*/ 0 h 17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49"/>
                    <a:gd name="T22" fmla="*/ 0 h 1720"/>
                    <a:gd name="T23" fmla="*/ 749 w 749"/>
                    <a:gd name="T24" fmla="*/ 1720 h 172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49" h="1720">
                      <a:moveTo>
                        <a:pt x="648" y="0"/>
                      </a:moveTo>
                      <a:cubicBezTo>
                        <a:pt x="0" y="297"/>
                        <a:pt x="748" y="463"/>
                        <a:pt x="748" y="463"/>
                      </a:cubicBezTo>
                      <a:cubicBezTo>
                        <a:pt x="748" y="463"/>
                        <a:pt x="350" y="727"/>
                        <a:pt x="350" y="727"/>
                      </a:cubicBezTo>
                      <a:cubicBezTo>
                        <a:pt x="350" y="727"/>
                        <a:pt x="748" y="926"/>
                        <a:pt x="748" y="926"/>
                      </a:cubicBezTo>
                      <a:cubicBezTo>
                        <a:pt x="748" y="926"/>
                        <a:pt x="299" y="1223"/>
                        <a:pt x="299" y="1223"/>
                      </a:cubicBezTo>
                      <a:cubicBezTo>
                        <a:pt x="299" y="1223"/>
                        <a:pt x="748" y="1422"/>
                        <a:pt x="748" y="1422"/>
                      </a:cubicBezTo>
                      <a:cubicBezTo>
                        <a:pt x="748" y="1422"/>
                        <a:pt x="350" y="1719"/>
                        <a:pt x="350" y="1719"/>
                      </a:cubicBezTo>
                    </a:path>
                  </a:pathLst>
                </a:custGeom>
                <a:noFill/>
                <a:ln w="36720">
                  <a:solidFill>
                    <a:srgbClr val="2323D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 sz="2177"/>
                </a:p>
              </p:txBody>
            </p:sp>
            <p:sp>
              <p:nvSpPr>
                <p:cNvPr id="2459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84" y="3222"/>
                  <a:ext cx="581" cy="1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  <a:cs typeface="MS Gothic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9pPr>
                </a:lstStyle>
                <a:p>
                  <a:pPr eaLnBrk="1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>
                      <a:solidFill>
                        <a:srgbClr val="2323DC"/>
                      </a:solidFill>
                      <a:latin typeface="Lucidasans" charset="0"/>
                    </a:rPr>
                    <a:t>Thread 2</a:t>
                  </a:r>
                </a:p>
              </p:txBody>
            </p:sp>
          </p:grpSp>
        </p:grpSp>
        <p:grpSp>
          <p:nvGrpSpPr>
            <p:cNvPr id="24583" name="Group 15"/>
            <p:cNvGrpSpPr>
              <a:grpSpLocks/>
            </p:cNvGrpSpPr>
            <p:nvPr/>
          </p:nvGrpSpPr>
          <p:grpSpPr bwMode="auto">
            <a:xfrm>
              <a:off x="2176" y="1777"/>
              <a:ext cx="624" cy="621"/>
              <a:chOff x="2176" y="1777"/>
              <a:chExt cx="624" cy="621"/>
            </a:xfrm>
          </p:grpSpPr>
          <p:sp>
            <p:nvSpPr>
              <p:cNvPr id="24590" name="AutoShape 16"/>
              <p:cNvSpPr>
                <a:spLocks noChangeArrowheads="1"/>
              </p:cNvSpPr>
              <p:nvPr/>
            </p:nvSpPr>
            <p:spPr bwMode="auto">
              <a:xfrm>
                <a:off x="2176" y="2226"/>
                <a:ext cx="625" cy="173"/>
              </a:xfrm>
              <a:prstGeom prst="roundRect">
                <a:avLst>
                  <a:gd name="adj" fmla="val 579"/>
                </a:avLst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  <a:cs typeface="MS Gothic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9pPr>
              </a:lstStyle>
              <a:p>
                <a:pPr eaLnBrk="1">
                  <a:lnSpc>
                    <a:spcPct val="9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lang="tr-TR" altLang="en-US" sz="2177">
                  <a:solidFill>
                    <a:schemeClr val="bg1"/>
                  </a:solidFill>
                  <a:latin typeface="Bitstream Vera Serif" charset="0"/>
                </a:endParaRPr>
              </a:p>
            </p:txBody>
          </p:sp>
          <p:grpSp>
            <p:nvGrpSpPr>
              <p:cNvPr id="24591" name="Group 17"/>
              <p:cNvGrpSpPr>
                <a:grpSpLocks/>
              </p:cNvGrpSpPr>
              <p:nvPr/>
            </p:nvGrpSpPr>
            <p:grpSpPr bwMode="auto">
              <a:xfrm>
                <a:off x="2206" y="1777"/>
                <a:ext cx="574" cy="609"/>
                <a:chOff x="2206" y="1777"/>
                <a:chExt cx="574" cy="609"/>
              </a:xfrm>
            </p:grpSpPr>
            <p:sp>
              <p:nvSpPr>
                <p:cNvPr id="24592" name="Freeform 18"/>
                <p:cNvSpPr>
                  <a:spLocks noChangeArrowheads="1"/>
                </p:cNvSpPr>
                <p:nvPr/>
              </p:nvSpPr>
              <p:spPr bwMode="auto">
                <a:xfrm>
                  <a:off x="2404" y="1777"/>
                  <a:ext cx="169" cy="388"/>
                </a:xfrm>
                <a:custGeom>
                  <a:avLst/>
                  <a:gdLst>
                    <a:gd name="T0" fmla="*/ 0 w 749"/>
                    <a:gd name="T1" fmla="*/ 0 h 1720"/>
                    <a:gd name="T2" fmla="*/ 0 w 749"/>
                    <a:gd name="T3" fmla="*/ 0 h 1720"/>
                    <a:gd name="T4" fmla="*/ 0 w 749"/>
                    <a:gd name="T5" fmla="*/ 0 h 1720"/>
                    <a:gd name="T6" fmla="*/ 0 w 749"/>
                    <a:gd name="T7" fmla="*/ 0 h 1720"/>
                    <a:gd name="T8" fmla="*/ 0 w 749"/>
                    <a:gd name="T9" fmla="*/ 0 h 1720"/>
                    <a:gd name="T10" fmla="*/ 0 w 749"/>
                    <a:gd name="T11" fmla="*/ 0 h 1720"/>
                    <a:gd name="T12" fmla="*/ 0 w 749"/>
                    <a:gd name="T13" fmla="*/ 0 h 17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49"/>
                    <a:gd name="T22" fmla="*/ 0 h 1720"/>
                    <a:gd name="T23" fmla="*/ 749 w 749"/>
                    <a:gd name="T24" fmla="*/ 1720 h 172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49" h="1720">
                      <a:moveTo>
                        <a:pt x="648" y="0"/>
                      </a:moveTo>
                      <a:cubicBezTo>
                        <a:pt x="0" y="297"/>
                        <a:pt x="748" y="463"/>
                        <a:pt x="748" y="463"/>
                      </a:cubicBezTo>
                      <a:cubicBezTo>
                        <a:pt x="748" y="463"/>
                        <a:pt x="350" y="727"/>
                        <a:pt x="350" y="727"/>
                      </a:cubicBezTo>
                      <a:cubicBezTo>
                        <a:pt x="350" y="727"/>
                        <a:pt x="748" y="926"/>
                        <a:pt x="748" y="926"/>
                      </a:cubicBezTo>
                      <a:cubicBezTo>
                        <a:pt x="748" y="926"/>
                        <a:pt x="299" y="1223"/>
                        <a:pt x="299" y="1223"/>
                      </a:cubicBezTo>
                      <a:cubicBezTo>
                        <a:pt x="299" y="1223"/>
                        <a:pt x="748" y="1422"/>
                        <a:pt x="748" y="1422"/>
                      </a:cubicBezTo>
                      <a:cubicBezTo>
                        <a:pt x="748" y="1422"/>
                        <a:pt x="350" y="1719"/>
                        <a:pt x="350" y="1719"/>
                      </a:cubicBezTo>
                    </a:path>
                  </a:pathLst>
                </a:custGeom>
                <a:noFill/>
                <a:ln w="36720">
                  <a:solidFill>
                    <a:srgbClr val="2323D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 sz="2177"/>
                </a:p>
              </p:txBody>
            </p:sp>
            <p:sp>
              <p:nvSpPr>
                <p:cNvPr id="2459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206" y="2240"/>
                  <a:ext cx="575" cy="1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  <a:cs typeface="MS Gothic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9pPr>
                </a:lstStyle>
                <a:p>
                  <a:pPr eaLnBrk="1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>
                      <a:solidFill>
                        <a:srgbClr val="2323DC"/>
                      </a:solidFill>
                      <a:latin typeface="Lucidasans" charset="0"/>
                    </a:rPr>
                    <a:t>Thread 0</a:t>
                  </a:r>
                </a:p>
              </p:txBody>
            </p:sp>
          </p:grpSp>
        </p:grpSp>
        <p:grpSp>
          <p:nvGrpSpPr>
            <p:cNvPr id="24584" name="Group 20"/>
            <p:cNvGrpSpPr>
              <a:grpSpLocks/>
            </p:cNvGrpSpPr>
            <p:nvPr/>
          </p:nvGrpSpPr>
          <p:grpSpPr bwMode="auto">
            <a:xfrm>
              <a:off x="2817" y="2325"/>
              <a:ext cx="624" cy="620"/>
              <a:chOff x="2817" y="2325"/>
              <a:chExt cx="624" cy="620"/>
            </a:xfrm>
          </p:grpSpPr>
          <p:sp>
            <p:nvSpPr>
              <p:cNvPr id="24586" name="AutoShape 21"/>
              <p:cNvSpPr>
                <a:spLocks noChangeArrowheads="1"/>
              </p:cNvSpPr>
              <p:nvPr/>
            </p:nvSpPr>
            <p:spPr bwMode="auto">
              <a:xfrm>
                <a:off x="2817" y="2773"/>
                <a:ext cx="625" cy="173"/>
              </a:xfrm>
              <a:prstGeom prst="roundRect">
                <a:avLst>
                  <a:gd name="adj" fmla="val 579"/>
                </a:avLst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  <a:cs typeface="MS Gothic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9pPr>
              </a:lstStyle>
              <a:p>
                <a:pPr eaLnBrk="1">
                  <a:lnSpc>
                    <a:spcPct val="9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lang="tr-TR" altLang="en-US" sz="2177">
                  <a:solidFill>
                    <a:schemeClr val="bg1"/>
                  </a:solidFill>
                  <a:latin typeface="Bitstream Vera Serif" charset="0"/>
                </a:endParaRPr>
              </a:p>
            </p:txBody>
          </p:sp>
          <p:grpSp>
            <p:nvGrpSpPr>
              <p:cNvPr id="24587" name="Group 22"/>
              <p:cNvGrpSpPr>
                <a:grpSpLocks/>
              </p:cNvGrpSpPr>
              <p:nvPr/>
            </p:nvGrpSpPr>
            <p:grpSpPr bwMode="auto">
              <a:xfrm>
                <a:off x="2848" y="2325"/>
                <a:ext cx="574" cy="609"/>
                <a:chOff x="2848" y="2325"/>
                <a:chExt cx="574" cy="609"/>
              </a:xfrm>
            </p:grpSpPr>
            <p:sp>
              <p:nvSpPr>
                <p:cNvPr id="24588" name="Freeform 23"/>
                <p:cNvSpPr>
                  <a:spLocks noChangeArrowheads="1"/>
                </p:cNvSpPr>
                <p:nvPr/>
              </p:nvSpPr>
              <p:spPr bwMode="auto">
                <a:xfrm>
                  <a:off x="3045" y="2325"/>
                  <a:ext cx="169" cy="388"/>
                </a:xfrm>
                <a:custGeom>
                  <a:avLst/>
                  <a:gdLst>
                    <a:gd name="T0" fmla="*/ 0 w 749"/>
                    <a:gd name="T1" fmla="*/ 0 h 1720"/>
                    <a:gd name="T2" fmla="*/ 0 w 749"/>
                    <a:gd name="T3" fmla="*/ 0 h 1720"/>
                    <a:gd name="T4" fmla="*/ 0 w 749"/>
                    <a:gd name="T5" fmla="*/ 0 h 1720"/>
                    <a:gd name="T6" fmla="*/ 0 w 749"/>
                    <a:gd name="T7" fmla="*/ 0 h 1720"/>
                    <a:gd name="T8" fmla="*/ 0 w 749"/>
                    <a:gd name="T9" fmla="*/ 0 h 1720"/>
                    <a:gd name="T10" fmla="*/ 0 w 749"/>
                    <a:gd name="T11" fmla="*/ 0 h 1720"/>
                    <a:gd name="T12" fmla="*/ 0 w 749"/>
                    <a:gd name="T13" fmla="*/ 0 h 17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49"/>
                    <a:gd name="T22" fmla="*/ 0 h 1720"/>
                    <a:gd name="T23" fmla="*/ 749 w 749"/>
                    <a:gd name="T24" fmla="*/ 1720 h 172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49" h="1720">
                      <a:moveTo>
                        <a:pt x="648" y="0"/>
                      </a:moveTo>
                      <a:cubicBezTo>
                        <a:pt x="0" y="297"/>
                        <a:pt x="748" y="463"/>
                        <a:pt x="748" y="463"/>
                      </a:cubicBezTo>
                      <a:cubicBezTo>
                        <a:pt x="748" y="463"/>
                        <a:pt x="350" y="727"/>
                        <a:pt x="350" y="727"/>
                      </a:cubicBezTo>
                      <a:cubicBezTo>
                        <a:pt x="350" y="727"/>
                        <a:pt x="748" y="926"/>
                        <a:pt x="748" y="926"/>
                      </a:cubicBezTo>
                      <a:cubicBezTo>
                        <a:pt x="748" y="926"/>
                        <a:pt x="299" y="1223"/>
                        <a:pt x="299" y="1223"/>
                      </a:cubicBezTo>
                      <a:cubicBezTo>
                        <a:pt x="299" y="1223"/>
                        <a:pt x="748" y="1422"/>
                        <a:pt x="748" y="1422"/>
                      </a:cubicBezTo>
                      <a:cubicBezTo>
                        <a:pt x="748" y="1422"/>
                        <a:pt x="350" y="1719"/>
                        <a:pt x="350" y="1719"/>
                      </a:cubicBezTo>
                    </a:path>
                  </a:pathLst>
                </a:custGeom>
                <a:noFill/>
                <a:ln w="36720">
                  <a:solidFill>
                    <a:srgbClr val="2323D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 sz="2177"/>
                </a:p>
              </p:txBody>
            </p:sp>
            <p:sp>
              <p:nvSpPr>
                <p:cNvPr id="2458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848" y="2787"/>
                  <a:ext cx="575" cy="1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  <a:cs typeface="MS Gothic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9pPr>
                </a:lstStyle>
                <a:p>
                  <a:pPr eaLnBrk="1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>
                      <a:solidFill>
                        <a:srgbClr val="2323DC"/>
                      </a:solidFill>
                      <a:latin typeface="Lucidasans" charset="0"/>
                    </a:rPr>
                    <a:t>Thread 1</a:t>
                  </a:r>
                </a:p>
              </p:txBody>
            </p:sp>
          </p:grpSp>
        </p:grpSp>
        <p:sp>
          <p:nvSpPr>
            <p:cNvPr id="24585" name="Text Box 25"/>
            <p:cNvSpPr txBox="1">
              <a:spLocks noChangeArrowheads="1"/>
            </p:cNvSpPr>
            <p:nvPr/>
          </p:nvSpPr>
          <p:spPr bwMode="auto">
            <a:xfrm>
              <a:off x="2324" y="1500"/>
              <a:ext cx="921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>
                  <a:solidFill>
                    <a:srgbClr val="993333"/>
                  </a:solidFill>
                  <a:latin typeface="Lucidasans" charset="0"/>
                </a:rPr>
                <a:t>Address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97073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Line 1"/>
          <p:cNvSpPr>
            <a:spLocks noChangeShapeType="1"/>
          </p:cNvSpPr>
          <p:nvPr/>
        </p:nvSpPr>
        <p:spPr bwMode="auto">
          <a:xfrm flipV="1">
            <a:off x="4256641" y="2951173"/>
            <a:ext cx="1440" cy="28368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 sz="2177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(Old) Process Address Space</a:t>
            </a:r>
          </a:p>
        </p:txBody>
      </p:sp>
      <p:sp>
        <p:nvSpPr>
          <p:cNvPr id="26627" name="AutoShape 3"/>
          <p:cNvSpPr>
            <a:spLocks noChangeArrowheads="1"/>
          </p:cNvSpPr>
          <p:nvPr/>
        </p:nvSpPr>
        <p:spPr bwMode="auto">
          <a:xfrm>
            <a:off x="3137761" y="1503972"/>
            <a:ext cx="2204640" cy="3818880"/>
          </a:xfrm>
          <a:prstGeom prst="roundRect">
            <a:avLst>
              <a:gd name="adj" fmla="val 65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tr-TR" altLang="en-US" sz="2177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3137761" y="1914373"/>
            <a:ext cx="2204640" cy="561600"/>
          </a:xfrm>
          <a:prstGeom prst="roundRect">
            <a:avLst>
              <a:gd name="adj" fmla="val 255"/>
            </a:avLst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tr-TR" altLang="en-US" sz="2177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3137761" y="4821732"/>
            <a:ext cx="2204640" cy="501120"/>
          </a:xfrm>
          <a:prstGeom prst="roundRect">
            <a:avLst>
              <a:gd name="adj" fmla="val 287"/>
            </a:avLst>
          </a:prstGeom>
          <a:solidFill>
            <a:srgbClr val="CC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tr-TR" altLang="en-US" sz="2177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3137761" y="4309092"/>
            <a:ext cx="2204640" cy="512640"/>
          </a:xfrm>
          <a:prstGeom prst="roundRect">
            <a:avLst>
              <a:gd name="adj" fmla="val 278"/>
            </a:avLst>
          </a:prstGeom>
          <a:solidFill>
            <a:srgbClr val="FF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tr-TR" altLang="en-US" sz="2177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4256641" y="2474533"/>
            <a:ext cx="1440" cy="32976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 sz="2177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632" name="AutoShape 8"/>
          <p:cNvSpPr>
            <a:spLocks noChangeArrowheads="1"/>
          </p:cNvSpPr>
          <p:nvPr/>
        </p:nvSpPr>
        <p:spPr bwMode="auto">
          <a:xfrm>
            <a:off x="3137761" y="3221893"/>
            <a:ext cx="2204640" cy="534240"/>
          </a:xfrm>
          <a:prstGeom prst="roundRect">
            <a:avLst>
              <a:gd name="adj" fmla="val 269"/>
            </a:avLst>
          </a:prstGeom>
          <a:solidFill>
            <a:srgbClr val="B3B3B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tr-TR" altLang="en-US" sz="2177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3984481" y="2095813"/>
            <a:ext cx="54144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Stack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3994561" y="3370212"/>
            <a:ext cx="53280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Heap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3513601" y="4323493"/>
            <a:ext cx="1494720" cy="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Initialized vars</a:t>
            </a:r>
          </a:p>
          <a:p>
            <a:pPr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(data segment)</a:t>
            </a:r>
            <a:r>
              <a:rPr lang="ar-SA" altLang="en-US" sz="1633">
                <a:latin typeface="Calibri" charset="0"/>
                <a:ea typeface="Calibri" charset="0"/>
                <a:cs typeface="Calibri" charset="0"/>
              </a:rPr>
              <a:t>‏</a:t>
            </a:r>
            <a:endParaRPr lang="en-GB" altLang="en-US" sz="1633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3579841" y="4843333"/>
            <a:ext cx="1442880" cy="48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Code</a:t>
            </a:r>
          </a:p>
          <a:p>
            <a:pPr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(text segment)</a:t>
            </a:r>
            <a:r>
              <a:rPr lang="ar-SA" altLang="en-US" sz="1633">
                <a:latin typeface="Calibri" charset="0"/>
                <a:ea typeface="Calibri" charset="0"/>
                <a:cs typeface="Calibri" charset="0"/>
              </a:rPr>
              <a:t>‏</a:t>
            </a:r>
            <a:endParaRPr lang="en-GB" altLang="en-US" sz="1633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1476001" y="3221893"/>
            <a:ext cx="147024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>
                <a:solidFill>
                  <a:srgbClr val="993333"/>
                </a:solidFill>
                <a:latin typeface="Calibri" charset="0"/>
                <a:ea typeface="Calibri" charset="0"/>
                <a:cs typeface="Calibri" charset="0"/>
              </a:rPr>
              <a:t>Address space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1643041" y="5044933"/>
            <a:ext cx="124560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>
                <a:solidFill>
                  <a:srgbClr val="993333"/>
                </a:solidFill>
                <a:latin typeface="Calibri" charset="0"/>
                <a:ea typeface="Calibri" charset="0"/>
                <a:cs typeface="Calibri" charset="0"/>
              </a:rPr>
              <a:t>0x00000000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1601281" y="1492452"/>
            <a:ext cx="131760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>
                <a:solidFill>
                  <a:srgbClr val="993333"/>
                </a:solidFill>
                <a:latin typeface="Calibri" charset="0"/>
                <a:ea typeface="Calibri" charset="0"/>
                <a:cs typeface="Calibri" charset="0"/>
              </a:rPr>
              <a:t>0xFFFFFFFF</a:t>
            </a:r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V="1">
            <a:off x="2239201" y="1755973"/>
            <a:ext cx="1440" cy="1458720"/>
          </a:xfrm>
          <a:prstGeom prst="line">
            <a:avLst/>
          </a:prstGeom>
          <a:noFill/>
          <a:ln w="9360">
            <a:solidFill>
              <a:srgbClr val="993333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 sz="2177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2239201" y="3563173"/>
            <a:ext cx="1440" cy="1461600"/>
          </a:xfrm>
          <a:prstGeom prst="line">
            <a:avLst/>
          </a:prstGeom>
          <a:noFill/>
          <a:ln w="9360">
            <a:solidFill>
              <a:srgbClr val="993333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 sz="2177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5844961" y="2336292"/>
            <a:ext cx="130752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>
                <a:solidFill>
                  <a:srgbClr val="993333"/>
                </a:solidFill>
                <a:latin typeface="Calibri" charset="0"/>
                <a:ea typeface="Calibri" charset="0"/>
                <a:cs typeface="Calibri" charset="0"/>
              </a:rPr>
              <a:t>Stack pointer</a:t>
            </a: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5823360" y="4875013"/>
            <a:ext cx="168768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>
                <a:solidFill>
                  <a:srgbClr val="993333"/>
                </a:solidFill>
                <a:latin typeface="Calibri" charset="0"/>
                <a:ea typeface="Calibri" charset="0"/>
                <a:cs typeface="Calibri" charset="0"/>
              </a:rPr>
              <a:t>Program counter</a:t>
            </a:r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H="1">
            <a:off x="5379840" y="2474533"/>
            <a:ext cx="374400" cy="1440"/>
          </a:xfrm>
          <a:prstGeom prst="line">
            <a:avLst/>
          </a:prstGeom>
          <a:noFill/>
          <a:ln w="9360">
            <a:solidFill>
              <a:srgbClr val="993333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 sz="2177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 flipH="1">
            <a:off x="5401441" y="4991653"/>
            <a:ext cx="374400" cy="1440"/>
          </a:xfrm>
          <a:prstGeom prst="line">
            <a:avLst/>
          </a:prstGeom>
          <a:noFill/>
          <a:ln w="9360">
            <a:solidFill>
              <a:srgbClr val="993333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 sz="2177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646" name="AutoShape 22"/>
          <p:cNvSpPr>
            <a:spLocks noChangeArrowheads="1"/>
          </p:cNvSpPr>
          <p:nvPr/>
        </p:nvSpPr>
        <p:spPr bwMode="auto">
          <a:xfrm>
            <a:off x="3137761" y="3744613"/>
            <a:ext cx="2204640" cy="565920"/>
          </a:xfrm>
          <a:prstGeom prst="roundRect">
            <a:avLst>
              <a:gd name="adj" fmla="val 255"/>
            </a:avLst>
          </a:prstGeom>
          <a:solidFill>
            <a:srgbClr val="99CCFF"/>
          </a:solidFill>
          <a:ln w="9360">
            <a:solidFill>
              <a:srgbClr val="99333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tr-TR" altLang="en-US" sz="2177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3408481" y="3802213"/>
            <a:ext cx="1755360" cy="48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Uninitialized vars</a:t>
            </a:r>
          </a:p>
          <a:p>
            <a:pPr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(BSS segment)</a:t>
            </a:r>
            <a:r>
              <a:rPr lang="ar-SA" altLang="en-US" sz="1633">
                <a:latin typeface="Calibri" charset="0"/>
                <a:ea typeface="Calibri" charset="0"/>
                <a:cs typeface="Calibri" charset="0"/>
              </a:rPr>
              <a:t>‏</a:t>
            </a:r>
            <a:endParaRPr lang="en-GB" altLang="en-US" sz="1633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648" name="AutoShape 24"/>
          <p:cNvSpPr>
            <a:spLocks noChangeArrowheads="1"/>
          </p:cNvSpPr>
          <p:nvPr/>
        </p:nvSpPr>
        <p:spPr bwMode="auto">
          <a:xfrm>
            <a:off x="3134881" y="1508293"/>
            <a:ext cx="2204640" cy="406080"/>
          </a:xfrm>
          <a:prstGeom prst="roundRect">
            <a:avLst>
              <a:gd name="adj" fmla="val 352"/>
            </a:avLst>
          </a:prstGeom>
          <a:solidFill>
            <a:srgbClr val="E6E6E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tr-TR" altLang="en-US" sz="2177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3418561" y="1594693"/>
            <a:ext cx="173808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(Reserved for OS)</a:t>
            </a:r>
            <a:r>
              <a:rPr lang="ar-SA" altLang="en-US" sz="1633">
                <a:latin typeface="Calibri" charset="0"/>
                <a:ea typeface="Calibri" charset="0"/>
                <a:cs typeface="Calibri" charset="0"/>
              </a:rPr>
              <a:t>‏</a:t>
            </a:r>
            <a:endParaRPr lang="en-GB" altLang="en-US" sz="1633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9260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AutoShape 1"/>
          <p:cNvSpPr>
            <a:spLocks noChangeArrowheads="1"/>
          </p:cNvSpPr>
          <p:nvPr/>
        </p:nvSpPr>
        <p:spPr bwMode="auto">
          <a:xfrm>
            <a:off x="2702881" y="1361900"/>
            <a:ext cx="2204640" cy="341280"/>
          </a:xfrm>
          <a:prstGeom prst="roundRect">
            <a:avLst>
              <a:gd name="adj" fmla="val 421"/>
            </a:avLst>
          </a:prstGeom>
          <a:solidFill>
            <a:srgbClr val="E6E6E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tr-TR" altLang="en-US" sz="2177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674" name="Line 2"/>
          <p:cNvSpPr>
            <a:spLocks noChangeShapeType="1"/>
          </p:cNvSpPr>
          <p:nvPr/>
        </p:nvSpPr>
        <p:spPr bwMode="auto">
          <a:xfrm>
            <a:off x="3816001" y="1916300"/>
            <a:ext cx="1440" cy="21312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 sz="2177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 flipV="1">
            <a:off x="3816001" y="3159020"/>
            <a:ext cx="1440" cy="28368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 sz="2177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(New) Address Space with Threads</a:t>
            </a: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2702881" y="1366220"/>
            <a:ext cx="2204640" cy="4165920"/>
          </a:xfrm>
          <a:prstGeom prst="roundRect">
            <a:avLst>
              <a:gd name="adj" fmla="val 65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tr-TR" altLang="en-US" sz="2177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2702881" y="1703180"/>
            <a:ext cx="2204640" cy="264960"/>
          </a:xfrm>
          <a:prstGeom prst="roundRect">
            <a:avLst>
              <a:gd name="adj" fmla="val 542"/>
            </a:avLst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tr-TR" altLang="en-US" sz="2177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2702881" y="5029580"/>
            <a:ext cx="2204640" cy="501120"/>
          </a:xfrm>
          <a:prstGeom prst="roundRect">
            <a:avLst>
              <a:gd name="adj" fmla="val 287"/>
            </a:avLst>
          </a:prstGeom>
          <a:solidFill>
            <a:srgbClr val="CC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tr-TR" altLang="en-US" sz="2177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680" name="AutoShape 8"/>
          <p:cNvSpPr>
            <a:spLocks noChangeArrowheads="1"/>
          </p:cNvSpPr>
          <p:nvPr/>
        </p:nvSpPr>
        <p:spPr bwMode="auto">
          <a:xfrm>
            <a:off x="2702881" y="4518379"/>
            <a:ext cx="2204640" cy="512640"/>
          </a:xfrm>
          <a:prstGeom prst="roundRect">
            <a:avLst>
              <a:gd name="adj" fmla="val 278"/>
            </a:avLst>
          </a:prstGeom>
          <a:solidFill>
            <a:srgbClr val="FF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tr-TR" altLang="en-US" sz="2177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681" name="AutoShape 9"/>
          <p:cNvSpPr>
            <a:spLocks noChangeArrowheads="1"/>
          </p:cNvSpPr>
          <p:nvPr/>
        </p:nvSpPr>
        <p:spPr bwMode="auto">
          <a:xfrm>
            <a:off x="2702881" y="3431180"/>
            <a:ext cx="2204640" cy="534240"/>
          </a:xfrm>
          <a:prstGeom prst="roundRect">
            <a:avLst>
              <a:gd name="adj" fmla="val 269"/>
            </a:avLst>
          </a:prstGeom>
          <a:solidFill>
            <a:srgbClr val="B3B3B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tr-TR" altLang="en-US" sz="2177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2975041" y="1708940"/>
            <a:ext cx="175968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Stack for thread 0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3559681" y="3579499"/>
            <a:ext cx="53280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Heap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3080161" y="4532780"/>
            <a:ext cx="1494720" cy="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Initialized vars</a:t>
            </a:r>
          </a:p>
          <a:p>
            <a:pPr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(data segment)</a:t>
            </a:r>
            <a:r>
              <a:rPr lang="ar-SA" altLang="en-US" sz="1633">
                <a:latin typeface="Calibri" charset="0"/>
                <a:ea typeface="Calibri" charset="0"/>
                <a:cs typeface="Calibri" charset="0"/>
              </a:rPr>
              <a:t>‏</a:t>
            </a:r>
            <a:endParaRPr lang="en-GB" altLang="en-US" sz="1633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3144961" y="5052620"/>
            <a:ext cx="1442880" cy="48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Code</a:t>
            </a:r>
          </a:p>
          <a:p>
            <a:pPr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(text segment)</a:t>
            </a:r>
            <a:r>
              <a:rPr lang="ar-SA" altLang="en-US" sz="1633">
                <a:latin typeface="Calibri" charset="0"/>
                <a:ea typeface="Calibri" charset="0"/>
                <a:cs typeface="Calibri" charset="0"/>
              </a:rPr>
              <a:t>‏</a:t>
            </a:r>
            <a:endParaRPr lang="en-GB" altLang="en-US" sz="1633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1042561" y="3189260"/>
            <a:ext cx="1470240" cy="27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>
                <a:solidFill>
                  <a:srgbClr val="993333"/>
                </a:solidFill>
                <a:latin typeface="Calibri" charset="0"/>
                <a:ea typeface="Calibri" charset="0"/>
                <a:cs typeface="Calibri" charset="0"/>
              </a:rPr>
              <a:t>Address space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1209601" y="5225420"/>
            <a:ext cx="1245600" cy="27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>
                <a:solidFill>
                  <a:srgbClr val="993333"/>
                </a:solidFill>
                <a:latin typeface="Calibri" charset="0"/>
                <a:ea typeface="Calibri" charset="0"/>
                <a:cs typeface="Calibri" charset="0"/>
              </a:rPr>
              <a:t>0x00000000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1167841" y="1259660"/>
            <a:ext cx="1317600" cy="27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>
                <a:solidFill>
                  <a:srgbClr val="993333"/>
                </a:solidFill>
                <a:latin typeface="Calibri" charset="0"/>
                <a:ea typeface="Calibri" charset="0"/>
                <a:cs typeface="Calibri" charset="0"/>
              </a:rPr>
              <a:t>0xFFFFFFFF</a:t>
            </a:r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V="1">
            <a:off x="1804321" y="1551980"/>
            <a:ext cx="1440" cy="1628640"/>
          </a:xfrm>
          <a:prstGeom prst="line">
            <a:avLst/>
          </a:prstGeom>
          <a:noFill/>
          <a:ln w="9360">
            <a:solidFill>
              <a:srgbClr val="993333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 sz="2177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1804321" y="3569420"/>
            <a:ext cx="1440" cy="1631520"/>
          </a:xfrm>
          <a:prstGeom prst="line">
            <a:avLst/>
          </a:prstGeom>
          <a:noFill/>
          <a:ln w="9360">
            <a:solidFill>
              <a:srgbClr val="993333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 sz="2177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5356800" y="4984939"/>
            <a:ext cx="168768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>
                <a:solidFill>
                  <a:srgbClr val="993333"/>
                </a:solidFill>
                <a:latin typeface="Calibri" charset="0"/>
                <a:ea typeface="Calibri" charset="0"/>
                <a:cs typeface="Calibri" charset="0"/>
              </a:rPr>
              <a:t>PC for thread 1</a:t>
            </a:r>
          </a:p>
        </p:txBody>
      </p:sp>
      <p:grpSp>
        <p:nvGrpSpPr>
          <p:cNvPr id="28692" name="Group 20"/>
          <p:cNvGrpSpPr>
            <a:grpSpLocks/>
          </p:cNvGrpSpPr>
          <p:nvPr/>
        </p:nvGrpSpPr>
        <p:grpSpPr bwMode="auto">
          <a:xfrm>
            <a:off x="4890241" y="1842860"/>
            <a:ext cx="2985120" cy="239040"/>
            <a:chOff x="3396" y="934"/>
            <a:chExt cx="2073" cy="166"/>
          </a:xfrm>
        </p:grpSpPr>
        <p:sp>
          <p:nvSpPr>
            <p:cNvPr id="28715" name="Text Box 21"/>
            <p:cNvSpPr txBox="1">
              <a:spLocks noChangeArrowheads="1"/>
            </p:cNvSpPr>
            <p:nvPr/>
          </p:nvSpPr>
          <p:spPr bwMode="auto">
            <a:xfrm>
              <a:off x="3718" y="934"/>
              <a:ext cx="1752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solidFill>
                    <a:srgbClr val="993333"/>
                  </a:solidFill>
                  <a:latin typeface="Calibri" charset="0"/>
                  <a:ea typeface="Calibri" charset="0"/>
                  <a:cs typeface="Calibri" charset="0"/>
                </a:rPr>
                <a:t>Stack pointer for thread 0</a:t>
              </a:r>
            </a:p>
          </p:txBody>
        </p:sp>
        <p:sp>
          <p:nvSpPr>
            <p:cNvPr id="28716" name="Line 22"/>
            <p:cNvSpPr>
              <a:spLocks noChangeShapeType="1"/>
            </p:cNvSpPr>
            <p:nvPr/>
          </p:nvSpPr>
          <p:spPr bwMode="auto">
            <a:xfrm flipH="1">
              <a:off x="3395" y="1030"/>
              <a:ext cx="260" cy="1"/>
            </a:xfrm>
            <a:prstGeom prst="line">
              <a:avLst/>
            </a:prstGeom>
            <a:noFill/>
            <a:ln w="9360">
              <a:solidFill>
                <a:srgbClr val="9933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2177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8693" name="Line 23"/>
          <p:cNvSpPr>
            <a:spLocks noChangeShapeType="1"/>
          </p:cNvSpPr>
          <p:nvPr/>
        </p:nvSpPr>
        <p:spPr bwMode="auto">
          <a:xfrm flipH="1">
            <a:off x="4933440" y="5101580"/>
            <a:ext cx="374400" cy="1440"/>
          </a:xfrm>
          <a:prstGeom prst="line">
            <a:avLst/>
          </a:prstGeom>
          <a:noFill/>
          <a:ln w="9360">
            <a:solidFill>
              <a:srgbClr val="993333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 sz="2177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694" name="AutoShape 24"/>
          <p:cNvSpPr>
            <a:spLocks noChangeArrowheads="1"/>
          </p:cNvSpPr>
          <p:nvPr/>
        </p:nvSpPr>
        <p:spPr bwMode="auto">
          <a:xfrm>
            <a:off x="2702881" y="3952460"/>
            <a:ext cx="2204640" cy="565920"/>
          </a:xfrm>
          <a:prstGeom prst="roundRect">
            <a:avLst>
              <a:gd name="adj" fmla="val 255"/>
            </a:avLst>
          </a:prstGeom>
          <a:solidFill>
            <a:srgbClr val="99CCFF"/>
          </a:solidFill>
          <a:ln w="9360">
            <a:solidFill>
              <a:srgbClr val="99333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tr-TR" altLang="en-US" sz="2177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695" name="Text Box 25"/>
          <p:cNvSpPr txBox="1">
            <a:spLocks noChangeArrowheads="1"/>
          </p:cNvSpPr>
          <p:nvPr/>
        </p:nvSpPr>
        <p:spPr bwMode="auto">
          <a:xfrm>
            <a:off x="2973601" y="4010060"/>
            <a:ext cx="1755360" cy="48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Uninitialized vars</a:t>
            </a:r>
          </a:p>
          <a:p>
            <a:pPr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(BSS segment)</a:t>
            </a:r>
            <a:r>
              <a:rPr lang="ar-SA" altLang="en-US" sz="1633">
                <a:latin typeface="Calibri" charset="0"/>
                <a:ea typeface="Calibri" charset="0"/>
                <a:cs typeface="Calibri" charset="0"/>
              </a:rPr>
              <a:t>‏</a:t>
            </a:r>
            <a:endParaRPr lang="en-GB" altLang="en-US" sz="1633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696" name="Line 26"/>
          <p:cNvSpPr>
            <a:spLocks noChangeShapeType="1"/>
          </p:cNvSpPr>
          <p:nvPr/>
        </p:nvSpPr>
        <p:spPr bwMode="auto">
          <a:xfrm>
            <a:off x="3816001" y="2374220"/>
            <a:ext cx="1440" cy="21312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 sz="2177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697" name="AutoShape 27"/>
          <p:cNvSpPr>
            <a:spLocks noChangeArrowheads="1"/>
          </p:cNvSpPr>
          <p:nvPr/>
        </p:nvSpPr>
        <p:spPr bwMode="auto">
          <a:xfrm>
            <a:off x="2702881" y="2169740"/>
            <a:ext cx="2204640" cy="254880"/>
          </a:xfrm>
          <a:prstGeom prst="roundRect">
            <a:avLst>
              <a:gd name="adj" fmla="val 565"/>
            </a:avLst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tr-TR" altLang="en-US" sz="2177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698" name="Text Box 28"/>
          <p:cNvSpPr txBox="1">
            <a:spLocks noChangeArrowheads="1"/>
          </p:cNvSpPr>
          <p:nvPr/>
        </p:nvSpPr>
        <p:spPr bwMode="auto">
          <a:xfrm>
            <a:off x="2975041" y="2165419"/>
            <a:ext cx="174960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Stack for thread 1</a:t>
            </a:r>
          </a:p>
        </p:txBody>
      </p:sp>
      <p:sp>
        <p:nvSpPr>
          <p:cNvPr id="28699" name="Line 29"/>
          <p:cNvSpPr>
            <a:spLocks noChangeShapeType="1"/>
          </p:cNvSpPr>
          <p:nvPr/>
        </p:nvSpPr>
        <p:spPr bwMode="auto">
          <a:xfrm>
            <a:off x="3816001" y="2830699"/>
            <a:ext cx="1440" cy="21312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 sz="2177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700" name="AutoShape 30"/>
          <p:cNvSpPr>
            <a:spLocks noChangeArrowheads="1"/>
          </p:cNvSpPr>
          <p:nvPr/>
        </p:nvSpPr>
        <p:spPr bwMode="auto">
          <a:xfrm>
            <a:off x="2702881" y="2627660"/>
            <a:ext cx="2204640" cy="254880"/>
          </a:xfrm>
          <a:prstGeom prst="roundRect">
            <a:avLst>
              <a:gd name="adj" fmla="val 565"/>
            </a:avLst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tr-TR" altLang="en-US" sz="2177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701" name="Text Box 31"/>
          <p:cNvSpPr txBox="1">
            <a:spLocks noChangeArrowheads="1"/>
          </p:cNvSpPr>
          <p:nvPr/>
        </p:nvSpPr>
        <p:spPr bwMode="auto">
          <a:xfrm>
            <a:off x="2975041" y="2623339"/>
            <a:ext cx="174960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Stack for thread 2</a:t>
            </a:r>
          </a:p>
        </p:txBody>
      </p:sp>
      <p:grpSp>
        <p:nvGrpSpPr>
          <p:cNvPr id="28702" name="Group 32"/>
          <p:cNvGrpSpPr>
            <a:grpSpLocks/>
          </p:cNvGrpSpPr>
          <p:nvPr/>
        </p:nvGrpSpPr>
        <p:grpSpPr bwMode="auto">
          <a:xfrm>
            <a:off x="4890241" y="2267660"/>
            <a:ext cx="2976480" cy="239040"/>
            <a:chOff x="3396" y="1229"/>
            <a:chExt cx="2067" cy="166"/>
          </a:xfrm>
        </p:grpSpPr>
        <p:sp>
          <p:nvSpPr>
            <p:cNvPr id="28713" name="Text Box 33"/>
            <p:cNvSpPr txBox="1">
              <a:spLocks noChangeArrowheads="1"/>
            </p:cNvSpPr>
            <p:nvPr/>
          </p:nvSpPr>
          <p:spPr bwMode="auto">
            <a:xfrm>
              <a:off x="3718" y="1229"/>
              <a:ext cx="1746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solidFill>
                    <a:srgbClr val="993333"/>
                  </a:solidFill>
                  <a:latin typeface="Calibri" charset="0"/>
                  <a:ea typeface="Calibri" charset="0"/>
                  <a:cs typeface="Calibri" charset="0"/>
                </a:rPr>
                <a:t>Stack pointer for thread 1</a:t>
              </a:r>
            </a:p>
          </p:txBody>
        </p:sp>
        <p:sp>
          <p:nvSpPr>
            <p:cNvPr id="28714" name="Line 34"/>
            <p:cNvSpPr>
              <a:spLocks noChangeShapeType="1"/>
            </p:cNvSpPr>
            <p:nvPr/>
          </p:nvSpPr>
          <p:spPr bwMode="auto">
            <a:xfrm flipH="1">
              <a:off x="3395" y="1325"/>
              <a:ext cx="260" cy="1"/>
            </a:xfrm>
            <a:prstGeom prst="line">
              <a:avLst/>
            </a:prstGeom>
            <a:noFill/>
            <a:ln w="9360">
              <a:solidFill>
                <a:srgbClr val="9933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2177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28703" name="Group 35"/>
          <p:cNvGrpSpPr>
            <a:grpSpLocks/>
          </p:cNvGrpSpPr>
          <p:nvPr/>
        </p:nvGrpSpPr>
        <p:grpSpPr bwMode="auto">
          <a:xfrm>
            <a:off x="4890241" y="2725580"/>
            <a:ext cx="2976480" cy="239040"/>
            <a:chOff x="3396" y="1547"/>
            <a:chExt cx="2067" cy="166"/>
          </a:xfrm>
        </p:grpSpPr>
        <p:sp>
          <p:nvSpPr>
            <p:cNvPr id="28711" name="Text Box 36"/>
            <p:cNvSpPr txBox="1">
              <a:spLocks noChangeArrowheads="1"/>
            </p:cNvSpPr>
            <p:nvPr/>
          </p:nvSpPr>
          <p:spPr bwMode="auto">
            <a:xfrm>
              <a:off x="3718" y="1547"/>
              <a:ext cx="1746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solidFill>
                    <a:srgbClr val="993333"/>
                  </a:solidFill>
                  <a:latin typeface="Calibri" charset="0"/>
                  <a:ea typeface="Calibri" charset="0"/>
                  <a:cs typeface="Calibri" charset="0"/>
                </a:rPr>
                <a:t>Stack pointer for thread 2</a:t>
              </a:r>
            </a:p>
          </p:txBody>
        </p:sp>
        <p:sp>
          <p:nvSpPr>
            <p:cNvPr id="28712" name="Line 37"/>
            <p:cNvSpPr>
              <a:spLocks noChangeShapeType="1"/>
            </p:cNvSpPr>
            <p:nvPr/>
          </p:nvSpPr>
          <p:spPr bwMode="auto">
            <a:xfrm flipH="1">
              <a:off x="3395" y="1642"/>
              <a:ext cx="260" cy="1"/>
            </a:xfrm>
            <a:prstGeom prst="line">
              <a:avLst/>
            </a:prstGeom>
            <a:noFill/>
            <a:ln w="9360">
              <a:solidFill>
                <a:srgbClr val="9933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sz="2177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8704" name="Text Box 38"/>
          <p:cNvSpPr txBox="1">
            <a:spLocks noChangeArrowheads="1"/>
          </p:cNvSpPr>
          <p:nvPr/>
        </p:nvSpPr>
        <p:spPr bwMode="auto">
          <a:xfrm>
            <a:off x="5356800" y="5180779"/>
            <a:ext cx="168768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>
                <a:solidFill>
                  <a:srgbClr val="993333"/>
                </a:solidFill>
                <a:latin typeface="Calibri" charset="0"/>
                <a:ea typeface="Calibri" charset="0"/>
                <a:cs typeface="Calibri" charset="0"/>
              </a:rPr>
              <a:t>PC for thread 0</a:t>
            </a:r>
          </a:p>
        </p:txBody>
      </p:sp>
      <p:sp>
        <p:nvSpPr>
          <p:cNvPr id="28705" name="Line 39"/>
          <p:cNvSpPr>
            <a:spLocks noChangeShapeType="1"/>
          </p:cNvSpPr>
          <p:nvPr/>
        </p:nvSpPr>
        <p:spPr bwMode="auto">
          <a:xfrm flipH="1">
            <a:off x="4934881" y="5298860"/>
            <a:ext cx="374400" cy="1440"/>
          </a:xfrm>
          <a:prstGeom prst="line">
            <a:avLst/>
          </a:prstGeom>
          <a:noFill/>
          <a:ln w="9360">
            <a:solidFill>
              <a:srgbClr val="993333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 sz="2177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706" name="Text Box 40"/>
          <p:cNvSpPr txBox="1">
            <a:spLocks noChangeArrowheads="1"/>
          </p:cNvSpPr>
          <p:nvPr/>
        </p:nvSpPr>
        <p:spPr bwMode="auto">
          <a:xfrm>
            <a:off x="5345280" y="5355020"/>
            <a:ext cx="168768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>
                <a:solidFill>
                  <a:srgbClr val="993333"/>
                </a:solidFill>
                <a:latin typeface="Calibri" charset="0"/>
                <a:ea typeface="Calibri" charset="0"/>
                <a:cs typeface="Calibri" charset="0"/>
              </a:rPr>
              <a:t>PC for thread 2</a:t>
            </a:r>
          </a:p>
        </p:txBody>
      </p:sp>
      <p:sp>
        <p:nvSpPr>
          <p:cNvPr id="28707" name="Line 41"/>
          <p:cNvSpPr>
            <a:spLocks noChangeShapeType="1"/>
          </p:cNvSpPr>
          <p:nvPr/>
        </p:nvSpPr>
        <p:spPr bwMode="auto">
          <a:xfrm flipH="1">
            <a:off x="4934881" y="5461580"/>
            <a:ext cx="374400" cy="1440"/>
          </a:xfrm>
          <a:prstGeom prst="line">
            <a:avLst/>
          </a:prstGeom>
          <a:noFill/>
          <a:ln w="9360">
            <a:solidFill>
              <a:srgbClr val="993333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 sz="2177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708" name="AutoShape 42"/>
          <p:cNvSpPr>
            <a:spLocks noChangeArrowheads="1"/>
          </p:cNvSpPr>
          <p:nvPr/>
        </p:nvSpPr>
        <p:spPr bwMode="auto">
          <a:xfrm>
            <a:off x="1781281" y="5919500"/>
            <a:ext cx="4049280" cy="845280"/>
          </a:xfrm>
          <a:prstGeom prst="roundRect">
            <a:avLst>
              <a:gd name="adj" fmla="val 167"/>
            </a:avLst>
          </a:prstGeom>
          <a:solidFill>
            <a:srgbClr val="CCCCCC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endParaRPr lang="tr-TR" altLang="en-US" sz="2177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709" name="Text Box 43"/>
          <p:cNvSpPr txBox="1">
            <a:spLocks noChangeArrowheads="1"/>
          </p:cNvSpPr>
          <p:nvPr/>
        </p:nvSpPr>
        <p:spPr bwMode="auto">
          <a:xfrm>
            <a:off x="1872000" y="6033260"/>
            <a:ext cx="5437440" cy="63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2177" dirty="0">
                <a:solidFill>
                  <a:srgbClr val="2300DC"/>
                </a:solidFill>
                <a:latin typeface="Calibri" charset="0"/>
                <a:ea typeface="Calibri" charset="0"/>
                <a:cs typeface="Calibri" charset="0"/>
              </a:rPr>
              <a:t>All threads in a single process</a:t>
            </a:r>
            <a:br>
              <a:rPr lang="en-GB" altLang="en-US" sz="2177" dirty="0">
                <a:solidFill>
                  <a:srgbClr val="2300DC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GB" altLang="en-US" sz="2177" dirty="0">
                <a:solidFill>
                  <a:srgbClr val="2300DC"/>
                </a:solidFill>
                <a:latin typeface="Calibri" charset="0"/>
                <a:ea typeface="Calibri" charset="0"/>
                <a:cs typeface="Calibri" charset="0"/>
              </a:rPr>
              <a:t> share the same address space!</a:t>
            </a:r>
          </a:p>
        </p:txBody>
      </p:sp>
      <p:sp>
        <p:nvSpPr>
          <p:cNvPr id="28710" name="Text Box 44"/>
          <p:cNvSpPr txBox="1">
            <a:spLocks noChangeArrowheads="1"/>
          </p:cNvSpPr>
          <p:nvPr/>
        </p:nvSpPr>
        <p:spPr bwMode="auto">
          <a:xfrm>
            <a:off x="2939041" y="1387819"/>
            <a:ext cx="173808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(Reserved for OS)</a:t>
            </a:r>
            <a:r>
              <a:rPr lang="ar-SA" altLang="en-US" sz="1633">
                <a:latin typeface="Calibri" charset="0"/>
                <a:ea typeface="Calibri" charset="0"/>
                <a:cs typeface="Calibri" charset="0"/>
              </a:rPr>
              <a:t>‏</a:t>
            </a:r>
            <a:endParaRPr lang="en-GB" altLang="en-US" sz="1633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076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Implementing Threads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sz="2000" dirty="0">
                <a:ea typeface="ＭＳ Ｐゴシック" charset="-128"/>
              </a:rPr>
              <a:t>Given what we know about processes, implementing threads is </a:t>
            </a:r>
            <a:r>
              <a:rPr lang="ja-JP" altLang="en-GB" sz="2000" dirty="0">
                <a:ea typeface="ＭＳ Ｐゴシック" charset="-128"/>
              </a:rPr>
              <a:t>“</a:t>
            </a:r>
            <a:r>
              <a:rPr lang="en-GB" altLang="ja-JP" sz="2000" dirty="0">
                <a:ea typeface="ＭＳ Ｐゴシック" charset="-128"/>
              </a:rPr>
              <a:t>easy</a:t>
            </a:r>
            <a:r>
              <a:rPr lang="ja-JP" altLang="en-GB" sz="2000" dirty="0">
                <a:ea typeface="ＭＳ Ｐゴシック" charset="-128"/>
              </a:rPr>
              <a:t>”</a:t>
            </a:r>
            <a:endParaRPr lang="en-GB" altLang="ja-JP" sz="2000" dirty="0">
              <a:ea typeface="ＭＳ Ｐゴシック" charset="-128"/>
            </a:endParaRPr>
          </a:p>
          <a:p>
            <a:pPr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sz="2000" dirty="0">
                <a:ea typeface="ＭＳ Ｐゴシック" charset="-128"/>
              </a:rPr>
              <a:t>Idea: Break the PCB into two pieces:</a:t>
            </a:r>
          </a:p>
          <a:p>
            <a:pPr lvl="1"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sz="1800" dirty="0"/>
              <a:t>Thread-specific stuff: Processor state</a:t>
            </a:r>
          </a:p>
          <a:p>
            <a:pPr lvl="1"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sz="1800" dirty="0"/>
              <a:t>Process-specific stuff: Address space and OS resources (open files, etc.)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2064961" y="3108578"/>
            <a:ext cx="4491360" cy="3693600"/>
            <a:chOff x="1434" y="1869"/>
            <a:chExt cx="3119" cy="2565"/>
          </a:xfrm>
        </p:grpSpPr>
        <p:grpSp>
          <p:nvGrpSpPr>
            <p:cNvPr id="30724" name="Group 4"/>
            <p:cNvGrpSpPr>
              <a:grpSpLocks/>
            </p:cNvGrpSpPr>
            <p:nvPr/>
          </p:nvGrpSpPr>
          <p:grpSpPr bwMode="auto">
            <a:xfrm>
              <a:off x="1838" y="2138"/>
              <a:ext cx="1117" cy="957"/>
              <a:chOff x="1838" y="2138"/>
              <a:chExt cx="1117" cy="957"/>
            </a:xfrm>
          </p:grpSpPr>
          <p:sp>
            <p:nvSpPr>
              <p:cNvPr id="30748" name="AutoShape 5"/>
              <p:cNvSpPr>
                <a:spLocks noChangeArrowheads="1"/>
              </p:cNvSpPr>
              <p:nvPr/>
            </p:nvSpPr>
            <p:spPr bwMode="auto">
              <a:xfrm>
                <a:off x="1838" y="2138"/>
                <a:ext cx="1118" cy="958"/>
              </a:xfrm>
              <a:prstGeom prst="roundRect">
                <a:avLst>
                  <a:gd name="adj" fmla="val 102"/>
                </a:avLst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  <a:cs typeface="MS Gothic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9pPr>
              </a:lstStyle>
              <a:p>
                <a:pPr eaLnBrk="1">
                  <a:lnSpc>
                    <a:spcPct val="9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lang="tr-TR" altLang="en-US" sz="2177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30749" name="Group 6"/>
              <p:cNvGrpSpPr>
                <a:grpSpLocks/>
              </p:cNvGrpSpPr>
              <p:nvPr/>
            </p:nvGrpSpPr>
            <p:grpSpPr bwMode="auto">
              <a:xfrm>
                <a:off x="1947" y="2536"/>
                <a:ext cx="898" cy="470"/>
                <a:chOff x="1947" y="2536"/>
                <a:chExt cx="898" cy="470"/>
              </a:xfrm>
            </p:grpSpPr>
            <p:sp>
              <p:nvSpPr>
                <p:cNvPr id="30751" name="AutoShape 7"/>
                <p:cNvSpPr>
                  <a:spLocks noChangeArrowheads="1"/>
                </p:cNvSpPr>
                <p:nvPr/>
              </p:nvSpPr>
              <p:spPr bwMode="auto">
                <a:xfrm>
                  <a:off x="1947" y="2536"/>
                  <a:ext cx="899" cy="195"/>
                </a:xfrm>
                <a:prstGeom prst="roundRect">
                  <a:avLst>
                    <a:gd name="adj" fmla="val 514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  <a:cs typeface="MS Gothic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9pPr>
                </a:lstStyle>
                <a:p>
                  <a:pPr algn="ctr" eaLnBrk="1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>
                      <a:latin typeface="Calibri" charset="0"/>
                      <a:ea typeface="Calibri" charset="0"/>
                      <a:cs typeface="Calibri" charset="0"/>
                    </a:rPr>
                    <a:t>PC</a:t>
                  </a:r>
                </a:p>
              </p:txBody>
            </p:sp>
            <p:sp>
              <p:nvSpPr>
                <p:cNvPr id="30752" name="AutoShape 8"/>
                <p:cNvSpPr>
                  <a:spLocks noChangeArrowheads="1"/>
                </p:cNvSpPr>
                <p:nvPr/>
              </p:nvSpPr>
              <p:spPr bwMode="auto">
                <a:xfrm>
                  <a:off x="1947" y="2812"/>
                  <a:ext cx="899" cy="195"/>
                </a:xfrm>
                <a:prstGeom prst="roundRect">
                  <a:avLst>
                    <a:gd name="adj" fmla="val 514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  <a:cs typeface="MS Gothic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9pPr>
                </a:lstStyle>
                <a:p>
                  <a:pPr algn="ctr" eaLnBrk="1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>
                      <a:latin typeface="Calibri" charset="0"/>
                      <a:ea typeface="Calibri" charset="0"/>
                      <a:cs typeface="Calibri" charset="0"/>
                    </a:rPr>
                    <a:t>Registers</a:t>
                  </a:r>
                </a:p>
              </p:txBody>
            </p:sp>
          </p:grpSp>
          <p:sp>
            <p:nvSpPr>
              <p:cNvPr id="30750" name="Text Box 9"/>
              <p:cNvSpPr txBox="1">
                <a:spLocks noChangeArrowheads="1"/>
              </p:cNvSpPr>
              <p:nvPr/>
            </p:nvSpPr>
            <p:spPr bwMode="auto">
              <a:xfrm>
                <a:off x="1908" y="2167"/>
                <a:ext cx="993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  <a:cs typeface="MS Gothic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Thread ID 4</a:t>
                </a:r>
              </a:p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State: Ready</a:t>
                </a:r>
              </a:p>
            </p:txBody>
          </p:sp>
        </p:grpSp>
        <p:grpSp>
          <p:nvGrpSpPr>
            <p:cNvPr id="30725" name="Group 10"/>
            <p:cNvGrpSpPr>
              <a:grpSpLocks/>
            </p:cNvGrpSpPr>
            <p:nvPr/>
          </p:nvGrpSpPr>
          <p:grpSpPr bwMode="auto">
            <a:xfrm>
              <a:off x="3333" y="2138"/>
              <a:ext cx="1117" cy="2108"/>
              <a:chOff x="3333" y="2138"/>
              <a:chExt cx="1117" cy="2108"/>
            </a:xfrm>
          </p:grpSpPr>
          <p:sp>
            <p:nvSpPr>
              <p:cNvPr id="30739" name="AutoShape 11"/>
              <p:cNvSpPr>
                <a:spLocks noChangeArrowheads="1"/>
              </p:cNvSpPr>
              <p:nvPr/>
            </p:nvSpPr>
            <p:spPr bwMode="auto">
              <a:xfrm>
                <a:off x="3333" y="2138"/>
                <a:ext cx="1118" cy="2109"/>
              </a:xfrm>
              <a:prstGeom prst="roundRect">
                <a:avLst>
                  <a:gd name="adj" fmla="val 88"/>
                </a:avLst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  <a:cs typeface="MS Gothic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9pPr>
              </a:lstStyle>
              <a:p>
                <a:pPr eaLnBrk="1">
                  <a:lnSpc>
                    <a:spcPct val="9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lang="tr-TR" altLang="en-US" sz="2177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30740" name="Group 12"/>
              <p:cNvGrpSpPr>
                <a:grpSpLocks/>
              </p:cNvGrpSpPr>
              <p:nvPr/>
            </p:nvGrpSpPr>
            <p:grpSpPr bwMode="auto">
              <a:xfrm>
                <a:off x="3443" y="3878"/>
                <a:ext cx="897" cy="243"/>
                <a:chOff x="3443" y="3878"/>
                <a:chExt cx="897" cy="243"/>
              </a:xfrm>
            </p:grpSpPr>
            <p:sp>
              <p:nvSpPr>
                <p:cNvPr id="30747" name="AutoShape 13"/>
                <p:cNvSpPr>
                  <a:spLocks noChangeArrowheads="1"/>
                </p:cNvSpPr>
                <p:nvPr/>
              </p:nvSpPr>
              <p:spPr bwMode="auto">
                <a:xfrm>
                  <a:off x="3443" y="3878"/>
                  <a:ext cx="898" cy="244"/>
                </a:xfrm>
                <a:prstGeom prst="roundRect">
                  <a:avLst>
                    <a:gd name="adj" fmla="val 407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  <a:cs typeface="MS Gothic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9pPr>
                </a:lstStyle>
                <a:p>
                  <a:pPr algn="ctr" eaLnBrk="1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>
                      <a:latin typeface="Calibri" charset="0"/>
                      <a:ea typeface="Calibri" charset="0"/>
                      <a:cs typeface="Calibri" charset="0"/>
                    </a:rPr>
                    <a:t>Net sockets</a:t>
                  </a:r>
                </a:p>
              </p:txBody>
            </p:sp>
          </p:grpSp>
          <p:grpSp>
            <p:nvGrpSpPr>
              <p:cNvPr id="30741" name="Group 14"/>
              <p:cNvGrpSpPr>
                <a:grpSpLocks/>
              </p:cNvGrpSpPr>
              <p:nvPr/>
            </p:nvGrpSpPr>
            <p:grpSpPr bwMode="auto">
              <a:xfrm>
                <a:off x="3443" y="2449"/>
                <a:ext cx="898" cy="590"/>
                <a:chOff x="3443" y="2449"/>
                <a:chExt cx="898" cy="590"/>
              </a:xfrm>
            </p:grpSpPr>
            <p:sp>
              <p:nvSpPr>
                <p:cNvPr id="30745" name="AutoShape 15"/>
                <p:cNvSpPr>
                  <a:spLocks noChangeArrowheads="1"/>
                </p:cNvSpPr>
                <p:nvPr/>
              </p:nvSpPr>
              <p:spPr bwMode="auto">
                <a:xfrm>
                  <a:off x="3443" y="2449"/>
                  <a:ext cx="899" cy="244"/>
                </a:xfrm>
                <a:prstGeom prst="roundRect">
                  <a:avLst>
                    <a:gd name="adj" fmla="val 407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  <a:cs typeface="MS Gothic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9pPr>
                </a:lstStyle>
                <a:p>
                  <a:pPr algn="ctr" eaLnBrk="1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>
                      <a:latin typeface="Calibri" charset="0"/>
                      <a:ea typeface="Calibri" charset="0"/>
                      <a:cs typeface="Calibri" charset="0"/>
                    </a:rPr>
                    <a:t>User ID</a:t>
                  </a:r>
                </a:p>
              </p:txBody>
            </p:sp>
            <p:sp>
              <p:nvSpPr>
                <p:cNvPr id="30746" name="AutoShape 16"/>
                <p:cNvSpPr>
                  <a:spLocks noChangeArrowheads="1"/>
                </p:cNvSpPr>
                <p:nvPr/>
              </p:nvSpPr>
              <p:spPr bwMode="auto">
                <a:xfrm>
                  <a:off x="3443" y="2796"/>
                  <a:ext cx="899" cy="244"/>
                </a:xfrm>
                <a:prstGeom prst="roundRect">
                  <a:avLst>
                    <a:gd name="adj" fmla="val 407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  <a:cs typeface="MS Gothic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9pPr>
                </a:lstStyle>
                <a:p>
                  <a:pPr algn="ctr" eaLnBrk="1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>
                      <a:latin typeface="Calibri" charset="0"/>
                      <a:ea typeface="Calibri" charset="0"/>
                      <a:cs typeface="Calibri" charset="0"/>
                    </a:rPr>
                    <a:t>Group ID</a:t>
                  </a:r>
                </a:p>
              </p:txBody>
            </p:sp>
          </p:grpSp>
          <p:grpSp>
            <p:nvGrpSpPr>
              <p:cNvPr id="30742" name="Group 17"/>
              <p:cNvGrpSpPr>
                <a:grpSpLocks/>
              </p:cNvGrpSpPr>
              <p:nvPr/>
            </p:nvGrpSpPr>
            <p:grpSpPr bwMode="auto">
              <a:xfrm>
                <a:off x="3443" y="3158"/>
                <a:ext cx="898" cy="591"/>
                <a:chOff x="3443" y="3158"/>
                <a:chExt cx="898" cy="591"/>
              </a:xfrm>
            </p:grpSpPr>
            <p:sp>
              <p:nvSpPr>
                <p:cNvPr id="30743" name="AutoShape 18"/>
                <p:cNvSpPr>
                  <a:spLocks noChangeArrowheads="1"/>
                </p:cNvSpPr>
                <p:nvPr/>
              </p:nvSpPr>
              <p:spPr bwMode="auto">
                <a:xfrm>
                  <a:off x="3443" y="3158"/>
                  <a:ext cx="899" cy="244"/>
                </a:xfrm>
                <a:prstGeom prst="roundRect">
                  <a:avLst>
                    <a:gd name="adj" fmla="val 407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  <a:cs typeface="MS Gothic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9pPr>
                </a:lstStyle>
                <a:p>
                  <a:pPr algn="ctr" eaLnBrk="1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>
                      <a:latin typeface="Calibri" charset="0"/>
                      <a:ea typeface="Calibri" charset="0"/>
                      <a:cs typeface="Calibri" charset="0"/>
                    </a:rPr>
                    <a:t>Addr space</a:t>
                  </a:r>
                </a:p>
              </p:txBody>
            </p:sp>
            <p:sp>
              <p:nvSpPr>
                <p:cNvPr id="30744" name="AutoShape 19"/>
                <p:cNvSpPr>
                  <a:spLocks noChangeArrowheads="1"/>
                </p:cNvSpPr>
                <p:nvPr/>
              </p:nvSpPr>
              <p:spPr bwMode="auto">
                <a:xfrm>
                  <a:off x="3443" y="3506"/>
                  <a:ext cx="899" cy="244"/>
                </a:xfrm>
                <a:prstGeom prst="roundRect">
                  <a:avLst>
                    <a:gd name="adj" fmla="val 407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  <a:cs typeface="MS Gothic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9pPr>
                </a:lstStyle>
                <a:p>
                  <a:pPr algn="ctr" eaLnBrk="1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>
                      <a:latin typeface="Calibri" charset="0"/>
                      <a:ea typeface="Calibri" charset="0"/>
                      <a:cs typeface="Calibri" charset="0"/>
                    </a:rPr>
                    <a:t>Open files</a:t>
                  </a:r>
                </a:p>
              </p:txBody>
            </p:sp>
          </p:grpSp>
        </p:grpSp>
        <p:cxnSp>
          <p:nvCxnSpPr>
            <p:cNvPr id="30726" name="AutoShape 20"/>
            <p:cNvCxnSpPr>
              <a:cxnSpLocks noChangeShapeType="1"/>
            </p:cNvCxnSpPr>
            <p:nvPr/>
          </p:nvCxnSpPr>
          <p:spPr bwMode="auto">
            <a:xfrm flipV="1">
              <a:off x="2956" y="2569"/>
              <a:ext cx="364" cy="48"/>
            </a:xfrm>
            <a:prstGeom prst="straightConnector1">
              <a:avLst/>
            </a:prstGeom>
            <a:noFill/>
            <a:ln w="9360">
              <a:solidFill>
                <a:srgbClr val="6B4794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27" name="Text Box 21"/>
            <p:cNvSpPr txBox="1">
              <a:spLocks noChangeArrowheads="1"/>
            </p:cNvSpPr>
            <p:nvPr/>
          </p:nvSpPr>
          <p:spPr bwMode="auto">
            <a:xfrm>
              <a:off x="2504" y="4206"/>
              <a:ext cx="205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0728" name="Text Box 22"/>
            <p:cNvSpPr txBox="1">
              <a:spLocks noChangeArrowheads="1"/>
            </p:cNvSpPr>
            <p:nvPr/>
          </p:nvSpPr>
          <p:spPr bwMode="auto">
            <a:xfrm>
              <a:off x="3387" y="2208"/>
              <a:ext cx="99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>
                  <a:latin typeface="Calibri" charset="0"/>
                  <a:ea typeface="Calibri" charset="0"/>
                  <a:cs typeface="Calibri" charset="0"/>
                </a:rPr>
                <a:t>PID 27682</a:t>
              </a:r>
            </a:p>
          </p:txBody>
        </p:sp>
        <p:grpSp>
          <p:nvGrpSpPr>
            <p:cNvPr id="30729" name="Group 23"/>
            <p:cNvGrpSpPr>
              <a:grpSpLocks/>
            </p:cNvGrpSpPr>
            <p:nvPr/>
          </p:nvGrpSpPr>
          <p:grpSpPr bwMode="auto">
            <a:xfrm>
              <a:off x="1838" y="3327"/>
              <a:ext cx="1117" cy="957"/>
              <a:chOff x="1838" y="3327"/>
              <a:chExt cx="1117" cy="957"/>
            </a:xfrm>
          </p:grpSpPr>
          <p:sp>
            <p:nvSpPr>
              <p:cNvPr id="30734" name="AutoShape 24"/>
              <p:cNvSpPr>
                <a:spLocks noChangeArrowheads="1"/>
              </p:cNvSpPr>
              <p:nvPr/>
            </p:nvSpPr>
            <p:spPr bwMode="auto">
              <a:xfrm>
                <a:off x="1838" y="3327"/>
                <a:ext cx="1118" cy="958"/>
              </a:xfrm>
              <a:prstGeom prst="roundRect">
                <a:avLst>
                  <a:gd name="adj" fmla="val 102"/>
                </a:avLst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  <a:cs typeface="MS Gothic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9pPr>
              </a:lstStyle>
              <a:p>
                <a:pPr eaLnBrk="1">
                  <a:lnSpc>
                    <a:spcPct val="9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lang="tr-TR" altLang="en-US" sz="2177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30735" name="Group 25"/>
              <p:cNvGrpSpPr>
                <a:grpSpLocks/>
              </p:cNvGrpSpPr>
              <p:nvPr/>
            </p:nvGrpSpPr>
            <p:grpSpPr bwMode="auto">
              <a:xfrm>
                <a:off x="1947" y="3725"/>
                <a:ext cx="898" cy="469"/>
                <a:chOff x="1947" y="3725"/>
                <a:chExt cx="898" cy="469"/>
              </a:xfrm>
            </p:grpSpPr>
            <p:sp>
              <p:nvSpPr>
                <p:cNvPr id="30737" name="AutoShape 26"/>
                <p:cNvSpPr>
                  <a:spLocks noChangeArrowheads="1"/>
                </p:cNvSpPr>
                <p:nvPr/>
              </p:nvSpPr>
              <p:spPr bwMode="auto">
                <a:xfrm>
                  <a:off x="1947" y="3725"/>
                  <a:ext cx="899" cy="195"/>
                </a:xfrm>
                <a:prstGeom prst="roundRect">
                  <a:avLst>
                    <a:gd name="adj" fmla="val 514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  <a:cs typeface="MS Gothic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9pPr>
                </a:lstStyle>
                <a:p>
                  <a:pPr algn="ctr" eaLnBrk="1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>
                      <a:latin typeface="Calibri" charset="0"/>
                      <a:ea typeface="Calibri" charset="0"/>
                      <a:cs typeface="Calibri" charset="0"/>
                    </a:rPr>
                    <a:t>PC</a:t>
                  </a:r>
                </a:p>
              </p:txBody>
            </p:sp>
            <p:sp>
              <p:nvSpPr>
                <p:cNvPr id="30738" name="AutoShape 27"/>
                <p:cNvSpPr>
                  <a:spLocks noChangeArrowheads="1"/>
                </p:cNvSpPr>
                <p:nvPr/>
              </p:nvSpPr>
              <p:spPr bwMode="auto">
                <a:xfrm>
                  <a:off x="1947" y="4001"/>
                  <a:ext cx="899" cy="194"/>
                </a:xfrm>
                <a:prstGeom prst="roundRect">
                  <a:avLst>
                    <a:gd name="adj" fmla="val 514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  <a:cs typeface="MS Gothic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9pPr>
                </a:lstStyle>
                <a:p>
                  <a:pPr algn="ctr" eaLnBrk="1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>
                      <a:latin typeface="Calibri" charset="0"/>
                      <a:ea typeface="Calibri" charset="0"/>
                      <a:cs typeface="Calibri" charset="0"/>
                    </a:rPr>
                    <a:t>Registers</a:t>
                  </a:r>
                </a:p>
              </p:txBody>
            </p:sp>
          </p:grpSp>
          <p:sp>
            <p:nvSpPr>
              <p:cNvPr id="30736" name="Text Box 28"/>
              <p:cNvSpPr txBox="1">
                <a:spLocks noChangeArrowheads="1"/>
              </p:cNvSpPr>
              <p:nvPr/>
            </p:nvSpPr>
            <p:spPr bwMode="auto">
              <a:xfrm>
                <a:off x="1908" y="3356"/>
                <a:ext cx="993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  <a:cs typeface="MS Gothic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Thread ID 5</a:t>
                </a:r>
              </a:p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State: Ready</a:t>
                </a:r>
              </a:p>
            </p:txBody>
          </p:sp>
        </p:grpSp>
        <p:cxnSp>
          <p:nvCxnSpPr>
            <p:cNvPr id="30730" name="AutoShape 29"/>
            <p:cNvCxnSpPr>
              <a:cxnSpLocks noChangeShapeType="1"/>
            </p:cNvCxnSpPr>
            <p:nvPr/>
          </p:nvCxnSpPr>
          <p:spPr bwMode="auto">
            <a:xfrm flipV="1">
              <a:off x="2957" y="3648"/>
              <a:ext cx="364" cy="47"/>
            </a:xfrm>
            <a:prstGeom prst="straightConnector1">
              <a:avLst/>
            </a:prstGeom>
            <a:noFill/>
            <a:ln w="9360">
              <a:solidFill>
                <a:srgbClr val="6B4794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1" name="Text Box 30"/>
            <p:cNvSpPr txBox="1">
              <a:spLocks noChangeArrowheads="1"/>
            </p:cNvSpPr>
            <p:nvPr/>
          </p:nvSpPr>
          <p:spPr bwMode="auto">
            <a:xfrm>
              <a:off x="1434" y="2179"/>
              <a:ext cx="327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solidFill>
                    <a:srgbClr val="993333"/>
                  </a:solidFill>
                  <a:latin typeface="Calibri" charset="0"/>
                  <a:ea typeface="Calibri" charset="0"/>
                  <a:cs typeface="Calibri" charset="0"/>
                </a:rPr>
                <a:t>TCB</a:t>
              </a:r>
            </a:p>
          </p:txBody>
        </p:sp>
        <p:sp>
          <p:nvSpPr>
            <p:cNvPr id="30732" name="Text Box 31"/>
            <p:cNvSpPr txBox="1">
              <a:spLocks noChangeArrowheads="1"/>
            </p:cNvSpPr>
            <p:nvPr/>
          </p:nvSpPr>
          <p:spPr bwMode="auto">
            <a:xfrm>
              <a:off x="1434" y="3378"/>
              <a:ext cx="327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solidFill>
                    <a:srgbClr val="993333"/>
                  </a:solidFill>
                  <a:latin typeface="Calibri" charset="0"/>
                  <a:ea typeface="Calibri" charset="0"/>
                  <a:cs typeface="Calibri" charset="0"/>
                </a:rPr>
                <a:t>TCB</a:t>
              </a:r>
            </a:p>
          </p:txBody>
        </p:sp>
        <p:sp>
          <p:nvSpPr>
            <p:cNvPr id="30733" name="Text Box 32"/>
            <p:cNvSpPr txBox="1">
              <a:spLocks noChangeArrowheads="1"/>
            </p:cNvSpPr>
            <p:nvPr/>
          </p:nvSpPr>
          <p:spPr bwMode="auto">
            <a:xfrm>
              <a:off x="3373" y="1869"/>
              <a:ext cx="327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solidFill>
                    <a:srgbClr val="993333"/>
                  </a:solidFill>
                  <a:latin typeface="Calibri" charset="0"/>
                  <a:ea typeface="Calibri" charset="0"/>
                  <a:cs typeface="Calibri" charset="0"/>
                </a:rPr>
                <a:t>PCB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91628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Thread Control Block (TCB)</a:t>
            </a:r>
            <a:r>
              <a:rPr lang="ar-SA" altLang="en-US">
                <a:ea typeface="ＭＳ Ｐゴシック" charset="-128"/>
              </a:rPr>
              <a:t>‏</a:t>
            </a:r>
            <a:endParaRPr lang="en-GB" altLang="en-US">
              <a:ea typeface="ＭＳ Ｐゴシック" charset="-128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3000"/>
              </a:lnSpc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TCB contains info on a single thread</a:t>
            </a:r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Just processor state and pointer to corresponding PCB</a:t>
            </a:r>
          </a:p>
          <a:p>
            <a:pPr>
              <a:lnSpc>
                <a:spcPct val="90000"/>
              </a:lnSpc>
              <a:buFont typeface="Wingdings" charset="2"/>
              <a:buChar char=""/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PCB contains information on the containing process</a:t>
            </a:r>
          </a:p>
          <a:p>
            <a:pPr lvl="1">
              <a:lnSpc>
                <a:spcPct val="90000"/>
              </a:lnSpc>
              <a:tabLst>
                <a:tab pos="26064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/>
              <a:t>Address space and OS resources ... but NO processor state!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2064961" y="3081684"/>
            <a:ext cx="4491360" cy="3693600"/>
            <a:chOff x="1434" y="1869"/>
            <a:chExt cx="3119" cy="2565"/>
          </a:xfrm>
        </p:grpSpPr>
        <p:grpSp>
          <p:nvGrpSpPr>
            <p:cNvPr id="32772" name="Group 4"/>
            <p:cNvGrpSpPr>
              <a:grpSpLocks/>
            </p:cNvGrpSpPr>
            <p:nvPr/>
          </p:nvGrpSpPr>
          <p:grpSpPr bwMode="auto">
            <a:xfrm>
              <a:off x="1837" y="2138"/>
              <a:ext cx="1117" cy="957"/>
              <a:chOff x="1837" y="2138"/>
              <a:chExt cx="1117" cy="957"/>
            </a:xfrm>
          </p:grpSpPr>
          <p:sp>
            <p:nvSpPr>
              <p:cNvPr id="32796" name="AutoShape 5"/>
              <p:cNvSpPr>
                <a:spLocks noChangeArrowheads="1"/>
              </p:cNvSpPr>
              <p:nvPr/>
            </p:nvSpPr>
            <p:spPr bwMode="auto">
              <a:xfrm>
                <a:off x="1837" y="2138"/>
                <a:ext cx="1118" cy="958"/>
              </a:xfrm>
              <a:prstGeom prst="roundRect">
                <a:avLst>
                  <a:gd name="adj" fmla="val 102"/>
                </a:avLst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  <a:cs typeface="MS Gothic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9pPr>
              </a:lstStyle>
              <a:p>
                <a:pPr eaLnBrk="1">
                  <a:lnSpc>
                    <a:spcPct val="9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lang="tr-TR" altLang="en-US" sz="2177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32797" name="Group 6"/>
              <p:cNvGrpSpPr>
                <a:grpSpLocks/>
              </p:cNvGrpSpPr>
              <p:nvPr/>
            </p:nvGrpSpPr>
            <p:grpSpPr bwMode="auto">
              <a:xfrm>
                <a:off x="1947" y="2536"/>
                <a:ext cx="898" cy="470"/>
                <a:chOff x="1947" y="2536"/>
                <a:chExt cx="898" cy="470"/>
              </a:xfrm>
            </p:grpSpPr>
            <p:sp>
              <p:nvSpPr>
                <p:cNvPr id="32799" name="AutoShape 7"/>
                <p:cNvSpPr>
                  <a:spLocks noChangeArrowheads="1"/>
                </p:cNvSpPr>
                <p:nvPr/>
              </p:nvSpPr>
              <p:spPr bwMode="auto">
                <a:xfrm>
                  <a:off x="1947" y="2536"/>
                  <a:ext cx="899" cy="195"/>
                </a:xfrm>
                <a:prstGeom prst="roundRect">
                  <a:avLst>
                    <a:gd name="adj" fmla="val 514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  <a:cs typeface="MS Gothic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9pPr>
                </a:lstStyle>
                <a:p>
                  <a:pPr algn="ctr" eaLnBrk="1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>
                      <a:latin typeface="Calibri" charset="0"/>
                      <a:ea typeface="Calibri" charset="0"/>
                      <a:cs typeface="Calibri" charset="0"/>
                    </a:rPr>
                    <a:t>PC</a:t>
                  </a:r>
                </a:p>
              </p:txBody>
            </p:sp>
            <p:sp>
              <p:nvSpPr>
                <p:cNvPr id="32800" name="AutoShape 8"/>
                <p:cNvSpPr>
                  <a:spLocks noChangeArrowheads="1"/>
                </p:cNvSpPr>
                <p:nvPr/>
              </p:nvSpPr>
              <p:spPr bwMode="auto">
                <a:xfrm>
                  <a:off x="1947" y="2812"/>
                  <a:ext cx="899" cy="195"/>
                </a:xfrm>
                <a:prstGeom prst="roundRect">
                  <a:avLst>
                    <a:gd name="adj" fmla="val 514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  <a:cs typeface="MS Gothic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9pPr>
                </a:lstStyle>
                <a:p>
                  <a:pPr algn="ctr" eaLnBrk="1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>
                      <a:latin typeface="Calibri" charset="0"/>
                      <a:ea typeface="Calibri" charset="0"/>
                      <a:cs typeface="Calibri" charset="0"/>
                    </a:rPr>
                    <a:t>Registers</a:t>
                  </a:r>
                </a:p>
              </p:txBody>
            </p:sp>
          </p:grpSp>
          <p:sp>
            <p:nvSpPr>
              <p:cNvPr id="32798" name="Text Box 9"/>
              <p:cNvSpPr txBox="1">
                <a:spLocks noChangeArrowheads="1"/>
              </p:cNvSpPr>
              <p:nvPr/>
            </p:nvSpPr>
            <p:spPr bwMode="auto">
              <a:xfrm>
                <a:off x="1908" y="2167"/>
                <a:ext cx="993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  <a:cs typeface="MS Gothic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Thread ID 4</a:t>
                </a:r>
              </a:p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State: Ready</a:t>
                </a:r>
              </a:p>
            </p:txBody>
          </p:sp>
        </p:grpSp>
        <p:grpSp>
          <p:nvGrpSpPr>
            <p:cNvPr id="32773" name="Group 10"/>
            <p:cNvGrpSpPr>
              <a:grpSpLocks/>
            </p:cNvGrpSpPr>
            <p:nvPr/>
          </p:nvGrpSpPr>
          <p:grpSpPr bwMode="auto">
            <a:xfrm>
              <a:off x="3334" y="2138"/>
              <a:ext cx="1117" cy="2108"/>
              <a:chOff x="3334" y="2138"/>
              <a:chExt cx="1117" cy="2108"/>
            </a:xfrm>
          </p:grpSpPr>
          <p:sp>
            <p:nvSpPr>
              <p:cNvPr id="32787" name="AutoShape 11"/>
              <p:cNvSpPr>
                <a:spLocks noChangeArrowheads="1"/>
              </p:cNvSpPr>
              <p:nvPr/>
            </p:nvSpPr>
            <p:spPr bwMode="auto">
              <a:xfrm>
                <a:off x="3334" y="2138"/>
                <a:ext cx="1118" cy="2109"/>
              </a:xfrm>
              <a:prstGeom prst="roundRect">
                <a:avLst>
                  <a:gd name="adj" fmla="val 88"/>
                </a:avLst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  <a:cs typeface="MS Gothic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9pPr>
              </a:lstStyle>
              <a:p>
                <a:pPr eaLnBrk="1">
                  <a:lnSpc>
                    <a:spcPct val="9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lang="tr-TR" altLang="en-US" sz="2177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32788" name="Group 12"/>
              <p:cNvGrpSpPr>
                <a:grpSpLocks/>
              </p:cNvGrpSpPr>
              <p:nvPr/>
            </p:nvGrpSpPr>
            <p:grpSpPr bwMode="auto">
              <a:xfrm>
                <a:off x="3444" y="3878"/>
                <a:ext cx="897" cy="243"/>
                <a:chOff x="3444" y="3878"/>
                <a:chExt cx="897" cy="243"/>
              </a:xfrm>
            </p:grpSpPr>
            <p:sp>
              <p:nvSpPr>
                <p:cNvPr id="32795" name="AutoShape 13"/>
                <p:cNvSpPr>
                  <a:spLocks noChangeArrowheads="1"/>
                </p:cNvSpPr>
                <p:nvPr/>
              </p:nvSpPr>
              <p:spPr bwMode="auto">
                <a:xfrm>
                  <a:off x="3444" y="3878"/>
                  <a:ext cx="898" cy="244"/>
                </a:xfrm>
                <a:prstGeom prst="roundRect">
                  <a:avLst>
                    <a:gd name="adj" fmla="val 407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  <a:cs typeface="MS Gothic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9pPr>
                </a:lstStyle>
                <a:p>
                  <a:pPr algn="ctr" eaLnBrk="1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>
                      <a:latin typeface="Calibri" charset="0"/>
                      <a:ea typeface="Calibri" charset="0"/>
                      <a:cs typeface="Calibri" charset="0"/>
                    </a:rPr>
                    <a:t>Net sockets</a:t>
                  </a:r>
                </a:p>
              </p:txBody>
            </p:sp>
          </p:grpSp>
          <p:grpSp>
            <p:nvGrpSpPr>
              <p:cNvPr id="32789" name="Group 14"/>
              <p:cNvGrpSpPr>
                <a:grpSpLocks/>
              </p:cNvGrpSpPr>
              <p:nvPr/>
            </p:nvGrpSpPr>
            <p:grpSpPr bwMode="auto">
              <a:xfrm>
                <a:off x="3444" y="2449"/>
                <a:ext cx="898" cy="590"/>
                <a:chOff x="3444" y="2449"/>
                <a:chExt cx="898" cy="590"/>
              </a:xfrm>
            </p:grpSpPr>
            <p:sp>
              <p:nvSpPr>
                <p:cNvPr id="32793" name="AutoShape 15"/>
                <p:cNvSpPr>
                  <a:spLocks noChangeArrowheads="1"/>
                </p:cNvSpPr>
                <p:nvPr/>
              </p:nvSpPr>
              <p:spPr bwMode="auto">
                <a:xfrm>
                  <a:off x="3444" y="2449"/>
                  <a:ext cx="899" cy="244"/>
                </a:xfrm>
                <a:prstGeom prst="roundRect">
                  <a:avLst>
                    <a:gd name="adj" fmla="val 407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  <a:cs typeface="MS Gothic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9pPr>
                </a:lstStyle>
                <a:p>
                  <a:pPr algn="ctr" eaLnBrk="1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>
                      <a:latin typeface="Calibri" charset="0"/>
                      <a:ea typeface="Calibri" charset="0"/>
                      <a:cs typeface="Calibri" charset="0"/>
                    </a:rPr>
                    <a:t>User ID</a:t>
                  </a:r>
                </a:p>
              </p:txBody>
            </p:sp>
            <p:sp>
              <p:nvSpPr>
                <p:cNvPr id="32794" name="AutoShape 16"/>
                <p:cNvSpPr>
                  <a:spLocks noChangeArrowheads="1"/>
                </p:cNvSpPr>
                <p:nvPr/>
              </p:nvSpPr>
              <p:spPr bwMode="auto">
                <a:xfrm>
                  <a:off x="3444" y="2796"/>
                  <a:ext cx="899" cy="244"/>
                </a:xfrm>
                <a:prstGeom prst="roundRect">
                  <a:avLst>
                    <a:gd name="adj" fmla="val 407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  <a:cs typeface="MS Gothic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9pPr>
                </a:lstStyle>
                <a:p>
                  <a:pPr algn="ctr" eaLnBrk="1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>
                      <a:latin typeface="Calibri" charset="0"/>
                      <a:ea typeface="Calibri" charset="0"/>
                      <a:cs typeface="Calibri" charset="0"/>
                    </a:rPr>
                    <a:t>Group ID</a:t>
                  </a:r>
                </a:p>
              </p:txBody>
            </p:sp>
          </p:grpSp>
          <p:grpSp>
            <p:nvGrpSpPr>
              <p:cNvPr id="32790" name="Group 17"/>
              <p:cNvGrpSpPr>
                <a:grpSpLocks/>
              </p:cNvGrpSpPr>
              <p:nvPr/>
            </p:nvGrpSpPr>
            <p:grpSpPr bwMode="auto">
              <a:xfrm>
                <a:off x="3444" y="3158"/>
                <a:ext cx="898" cy="590"/>
                <a:chOff x="3444" y="3158"/>
                <a:chExt cx="898" cy="590"/>
              </a:xfrm>
            </p:grpSpPr>
            <p:sp>
              <p:nvSpPr>
                <p:cNvPr id="32791" name="AutoShape 18"/>
                <p:cNvSpPr>
                  <a:spLocks noChangeArrowheads="1"/>
                </p:cNvSpPr>
                <p:nvPr/>
              </p:nvSpPr>
              <p:spPr bwMode="auto">
                <a:xfrm>
                  <a:off x="3444" y="3158"/>
                  <a:ext cx="899" cy="244"/>
                </a:xfrm>
                <a:prstGeom prst="roundRect">
                  <a:avLst>
                    <a:gd name="adj" fmla="val 407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  <a:cs typeface="MS Gothic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9pPr>
                </a:lstStyle>
                <a:p>
                  <a:pPr algn="ctr" eaLnBrk="1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>
                      <a:latin typeface="Calibri" charset="0"/>
                      <a:ea typeface="Calibri" charset="0"/>
                      <a:cs typeface="Calibri" charset="0"/>
                    </a:rPr>
                    <a:t>Addr space</a:t>
                  </a:r>
                </a:p>
              </p:txBody>
            </p:sp>
            <p:sp>
              <p:nvSpPr>
                <p:cNvPr id="32792" name="AutoShape 19"/>
                <p:cNvSpPr>
                  <a:spLocks noChangeArrowheads="1"/>
                </p:cNvSpPr>
                <p:nvPr/>
              </p:nvSpPr>
              <p:spPr bwMode="auto">
                <a:xfrm>
                  <a:off x="3444" y="3505"/>
                  <a:ext cx="899" cy="244"/>
                </a:xfrm>
                <a:prstGeom prst="roundRect">
                  <a:avLst>
                    <a:gd name="adj" fmla="val 407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  <a:cs typeface="MS Gothic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9pPr>
                </a:lstStyle>
                <a:p>
                  <a:pPr algn="ctr" eaLnBrk="1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>
                      <a:latin typeface="Calibri" charset="0"/>
                      <a:ea typeface="Calibri" charset="0"/>
                      <a:cs typeface="Calibri" charset="0"/>
                    </a:rPr>
                    <a:t>Open files</a:t>
                  </a:r>
                </a:p>
              </p:txBody>
            </p:sp>
          </p:grpSp>
        </p:grpSp>
        <p:cxnSp>
          <p:nvCxnSpPr>
            <p:cNvPr id="32774" name="AutoShape 20"/>
            <p:cNvCxnSpPr>
              <a:cxnSpLocks noChangeShapeType="1"/>
            </p:cNvCxnSpPr>
            <p:nvPr/>
          </p:nvCxnSpPr>
          <p:spPr bwMode="auto">
            <a:xfrm flipV="1">
              <a:off x="2955" y="2569"/>
              <a:ext cx="365" cy="48"/>
            </a:xfrm>
            <a:prstGeom prst="straightConnector1">
              <a:avLst/>
            </a:prstGeom>
            <a:noFill/>
            <a:ln w="9360">
              <a:solidFill>
                <a:srgbClr val="6B4794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75" name="Text Box 21"/>
            <p:cNvSpPr txBox="1">
              <a:spLocks noChangeArrowheads="1"/>
            </p:cNvSpPr>
            <p:nvPr/>
          </p:nvSpPr>
          <p:spPr bwMode="auto">
            <a:xfrm>
              <a:off x="2504" y="4206"/>
              <a:ext cx="205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2776" name="Text Box 22"/>
            <p:cNvSpPr txBox="1">
              <a:spLocks noChangeArrowheads="1"/>
            </p:cNvSpPr>
            <p:nvPr/>
          </p:nvSpPr>
          <p:spPr bwMode="auto">
            <a:xfrm>
              <a:off x="3388" y="2208"/>
              <a:ext cx="99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>
                  <a:latin typeface="Calibri" charset="0"/>
                  <a:ea typeface="Calibri" charset="0"/>
                  <a:cs typeface="Calibri" charset="0"/>
                </a:rPr>
                <a:t>PID 27682</a:t>
              </a:r>
            </a:p>
          </p:txBody>
        </p:sp>
        <p:grpSp>
          <p:nvGrpSpPr>
            <p:cNvPr id="32777" name="Group 23"/>
            <p:cNvGrpSpPr>
              <a:grpSpLocks/>
            </p:cNvGrpSpPr>
            <p:nvPr/>
          </p:nvGrpSpPr>
          <p:grpSpPr bwMode="auto">
            <a:xfrm>
              <a:off x="1838" y="3327"/>
              <a:ext cx="1117" cy="957"/>
              <a:chOff x="1838" y="3327"/>
              <a:chExt cx="1117" cy="957"/>
            </a:xfrm>
          </p:grpSpPr>
          <p:sp>
            <p:nvSpPr>
              <p:cNvPr id="32782" name="AutoShape 24"/>
              <p:cNvSpPr>
                <a:spLocks noChangeArrowheads="1"/>
              </p:cNvSpPr>
              <p:nvPr/>
            </p:nvSpPr>
            <p:spPr bwMode="auto">
              <a:xfrm>
                <a:off x="1838" y="3327"/>
                <a:ext cx="1118" cy="958"/>
              </a:xfrm>
              <a:prstGeom prst="roundRect">
                <a:avLst>
                  <a:gd name="adj" fmla="val 102"/>
                </a:avLst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  <a:cs typeface="MS Gothic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9pPr>
              </a:lstStyle>
              <a:p>
                <a:pPr eaLnBrk="1">
                  <a:lnSpc>
                    <a:spcPct val="9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lang="tr-TR" altLang="en-US" sz="2177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32783" name="Group 25"/>
              <p:cNvGrpSpPr>
                <a:grpSpLocks/>
              </p:cNvGrpSpPr>
              <p:nvPr/>
            </p:nvGrpSpPr>
            <p:grpSpPr bwMode="auto">
              <a:xfrm>
                <a:off x="1947" y="3725"/>
                <a:ext cx="898" cy="469"/>
                <a:chOff x="1947" y="3725"/>
                <a:chExt cx="898" cy="469"/>
              </a:xfrm>
            </p:grpSpPr>
            <p:sp>
              <p:nvSpPr>
                <p:cNvPr id="32785" name="AutoShape 26"/>
                <p:cNvSpPr>
                  <a:spLocks noChangeArrowheads="1"/>
                </p:cNvSpPr>
                <p:nvPr/>
              </p:nvSpPr>
              <p:spPr bwMode="auto">
                <a:xfrm>
                  <a:off x="1947" y="3725"/>
                  <a:ext cx="899" cy="195"/>
                </a:xfrm>
                <a:prstGeom prst="roundRect">
                  <a:avLst>
                    <a:gd name="adj" fmla="val 514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  <a:cs typeface="MS Gothic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9pPr>
                </a:lstStyle>
                <a:p>
                  <a:pPr algn="ctr" eaLnBrk="1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>
                      <a:latin typeface="Calibri" charset="0"/>
                      <a:ea typeface="Calibri" charset="0"/>
                      <a:cs typeface="Calibri" charset="0"/>
                    </a:rPr>
                    <a:t>PC</a:t>
                  </a:r>
                </a:p>
              </p:txBody>
            </p:sp>
            <p:sp>
              <p:nvSpPr>
                <p:cNvPr id="32786" name="AutoShape 27"/>
                <p:cNvSpPr>
                  <a:spLocks noChangeArrowheads="1"/>
                </p:cNvSpPr>
                <p:nvPr/>
              </p:nvSpPr>
              <p:spPr bwMode="auto">
                <a:xfrm>
                  <a:off x="1947" y="4001"/>
                  <a:ext cx="899" cy="194"/>
                </a:xfrm>
                <a:prstGeom prst="roundRect">
                  <a:avLst>
                    <a:gd name="adj" fmla="val 514"/>
                  </a:avLst>
                </a:prstGeom>
                <a:solidFill>
                  <a:srgbClr val="C0C0C0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  <a:cs typeface="MS Gothic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MS Gothic" charset="-128"/>
                      <a:cs typeface="MS Gothic" charset="-128"/>
                    </a:defRPr>
                  </a:lvl9pPr>
                </a:lstStyle>
                <a:p>
                  <a:pPr algn="ctr" eaLnBrk="1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>
                      <a:latin typeface="Calibri" charset="0"/>
                      <a:ea typeface="Calibri" charset="0"/>
                      <a:cs typeface="Calibri" charset="0"/>
                    </a:rPr>
                    <a:t>Registers</a:t>
                  </a:r>
                </a:p>
              </p:txBody>
            </p:sp>
          </p:grpSp>
          <p:sp>
            <p:nvSpPr>
              <p:cNvPr id="32784" name="Text Box 28"/>
              <p:cNvSpPr txBox="1">
                <a:spLocks noChangeArrowheads="1"/>
              </p:cNvSpPr>
              <p:nvPr/>
            </p:nvSpPr>
            <p:spPr bwMode="auto">
              <a:xfrm>
                <a:off x="1908" y="3356"/>
                <a:ext cx="993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  <a:cs typeface="MS Gothic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MS Gothic" charset="-128"/>
                    <a:cs typeface="MS Gothic" charset="-128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Thread ID 5</a:t>
                </a:r>
              </a:p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451">
                    <a:latin typeface="Calibri" charset="0"/>
                    <a:ea typeface="Calibri" charset="0"/>
                    <a:cs typeface="Calibri" charset="0"/>
                  </a:rPr>
                  <a:t>State: Ready</a:t>
                </a:r>
              </a:p>
            </p:txBody>
          </p:sp>
        </p:grpSp>
        <p:cxnSp>
          <p:nvCxnSpPr>
            <p:cNvPr id="32778" name="AutoShape 29"/>
            <p:cNvCxnSpPr>
              <a:cxnSpLocks noChangeShapeType="1"/>
            </p:cNvCxnSpPr>
            <p:nvPr/>
          </p:nvCxnSpPr>
          <p:spPr bwMode="auto">
            <a:xfrm flipV="1">
              <a:off x="2957" y="3648"/>
              <a:ext cx="364" cy="47"/>
            </a:xfrm>
            <a:prstGeom prst="straightConnector1">
              <a:avLst/>
            </a:prstGeom>
            <a:noFill/>
            <a:ln w="9360">
              <a:solidFill>
                <a:srgbClr val="6B4794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79" name="Text Box 30"/>
            <p:cNvSpPr txBox="1">
              <a:spLocks noChangeArrowheads="1"/>
            </p:cNvSpPr>
            <p:nvPr/>
          </p:nvSpPr>
          <p:spPr bwMode="auto">
            <a:xfrm>
              <a:off x="1434" y="2179"/>
              <a:ext cx="327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solidFill>
                    <a:srgbClr val="993333"/>
                  </a:solidFill>
                  <a:latin typeface="Calibri" charset="0"/>
                  <a:ea typeface="Calibri" charset="0"/>
                  <a:cs typeface="Calibri" charset="0"/>
                </a:rPr>
                <a:t>TCB</a:t>
              </a:r>
            </a:p>
          </p:txBody>
        </p:sp>
        <p:sp>
          <p:nvSpPr>
            <p:cNvPr id="32780" name="Text Box 31"/>
            <p:cNvSpPr txBox="1">
              <a:spLocks noChangeArrowheads="1"/>
            </p:cNvSpPr>
            <p:nvPr/>
          </p:nvSpPr>
          <p:spPr bwMode="auto">
            <a:xfrm>
              <a:off x="1434" y="3378"/>
              <a:ext cx="327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solidFill>
                    <a:srgbClr val="993333"/>
                  </a:solidFill>
                  <a:latin typeface="Calibri" charset="0"/>
                  <a:ea typeface="Calibri" charset="0"/>
                  <a:cs typeface="Calibri" charset="0"/>
                </a:rPr>
                <a:t>TCB</a:t>
              </a:r>
            </a:p>
          </p:txBody>
        </p:sp>
        <p:sp>
          <p:nvSpPr>
            <p:cNvPr id="32781" name="Text Box 32"/>
            <p:cNvSpPr txBox="1">
              <a:spLocks noChangeArrowheads="1"/>
            </p:cNvSpPr>
            <p:nvPr/>
          </p:nvSpPr>
          <p:spPr bwMode="auto">
            <a:xfrm>
              <a:off x="3374" y="1869"/>
              <a:ext cx="327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solidFill>
                    <a:srgbClr val="993333"/>
                  </a:solidFill>
                  <a:latin typeface="Calibri" charset="0"/>
                  <a:ea typeface="Calibri" charset="0"/>
                  <a:cs typeface="Calibri" charset="0"/>
                </a:rPr>
                <a:t>PCB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1213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7216</TotalTime>
  <Words>3158</Words>
  <Application>Microsoft Office PowerPoint</Application>
  <PresentationFormat>On-screen Show (4:3)</PresentationFormat>
  <Paragraphs>759</Paragraphs>
  <Slides>42</Slides>
  <Notes>39</Notes>
  <HiddenSlides>2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8" baseType="lpstr">
      <vt:lpstr>MS Gothic</vt:lpstr>
      <vt:lpstr>ＭＳ Ｐゴシック</vt:lpstr>
      <vt:lpstr>Arial</vt:lpstr>
      <vt:lpstr>Arial Narrow</vt:lpstr>
      <vt:lpstr>Bitstream Vera Serif</vt:lpstr>
      <vt:lpstr>Calibri</vt:lpstr>
      <vt:lpstr>Courier</vt:lpstr>
      <vt:lpstr>Courier New</vt:lpstr>
      <vt:lpstr>Lucida Sans</vt:lpstr>
      <vt:lpstr>Lucidasans</vt:lpstr>
      <vt:lpstr>MDW Arial</vt:lpstr>
      <vt:lpstr>Tahoma</vt:lpstr>
      <vt:lpstr>Times New Roman</vt:lpstr>
      <vt:lpstr>Wingdings</vt:lpstr>
      <vt:lpstr>Wingdings 2</vt:lpstr>
      <vt:lpstr>template2007</vt:lpstr>
      <vt:lpstr>Threads</vt:lpstr>
      <vt:lpstr>Concurrent Programming</vt:lpstr>
      <vt:lpstr>Why processes are not always ideal...</vt:lpstr>
      <vt:lpstr>Can we do better?</vt:lpstr>
      <vt:lpstr>Processes and Threads</vt:lpstr>
      <vt:lpstr>(Old) Process Address Space</vt:lpstr>
      <vt:lpstr>(New) Address Space with Threads</vt:lpstr>
      <vt:lpstr>Implementing Threads</vt:lpstr>
      <vt:lpstr>Thread Control Block (TCB)‏</vt:lpstr>
      <vt:lpstr>Thread Control Block (TCB)‏</vt:lpstr>
      <vt:lpstr>Context Switching</vt:lpstr>
      <vt:lpstr>User-Level Threads</vt:lpstr>
      <vt:lpstr>Implementing User-Level Threads</vt:lpstr>
      <vt:lpstr>User-level thread address space</vt:lpstr>
      <vt:lpstr>User-level Context Switching</vt:lpstr>
      <vt:lpstr>setjmp() and longjmp()</vt:lpstr>
      <vt:lpstr>setjmp/longjmp example</vt:lpstr>
      <vt:lpstr>setjmp/longjmp example</vt:lpstr>
      <vt:lpstr>setjmp/longjmp Example</vt:lpstr>
      <vt:lpstr>Limitations of Nonlocal Jumps</vt:lpstr>
      <vt:lpstr>Limitations of Long Jumps (cont.)</vt:lpstr>
      <vt:lpstr>A Program that Restarts Itself When ctrl-c’d</vt:lpstr>
      <vt:lpstr>Preemptive vs. nonpreemptive threads</vt:lpstr>
      <vt:lpstr>Preemptive vs. nonpreemptive threads</vt:lpstr>
      <vt:lpstr>Kernel-level threads</vt:lpstr>
      <vt:lpstr>User-level threads</vt:lpstr>
      <vt:lpstr>Posix Threads (Pthreads) Interface</vt:lpstr>
      <vt:lpstr>Posix Threads (Pthreads) Interface</vt:lpstr>
      <vt:lpstr>The Pthreads “Hello, world" Program</vt:lpstr>
      <vt:lpstr>Detaching Threads</vt:lpstr>
      <vt:lpstr>Pros and Cons of Thread-Based Designs</vt:lpstr>
      <vt:lpstr>Thread example</vt:lpstr>
      <vt:lpstr>User-level thread implementation example</vt:lpstr>
      <vt:lpstr>User-level thread implementation example</vt:lpstr>
      <vt:lpstr>User-level thread implementation example</vt:lpstr>
      <vt:lpstr>Threads vs. Processes </vt:lpstr>
      <vt:lpstr>Thread Issues</vt:lpstr>
      <vt:lpstr>badcnt.c</vt:lpstr>
      <vt:lpstr>Assembly Code for Counter Loop</vt:lpstr>
      <vt:lpstr>More on Posix Threads.</vt:lpstr>
      <vt:lpstr>Next..</vt:lpstr>
      <vt:lpstr>Google Chrome  Comic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Inter-Process Communication: Intro + Pipes</dc:title>
  <cp:lastModifiedBy>erol sahin</cp:lastModifiedBy>
  <cp:revision>40</cp:revision>
  <dcterms:modified xsi:type="dcterms:W3CDTF">2018-03-13T07:09:02Z</dcterms:modified>
</cp:coreProperties>
</file>