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537" r:id="rId2"/>
    <p:sldId id="1577" r:id="rId3"/>
    <p:sldId id="1578" r:id="rId4"/>
    <p:sldId id="1614" r:id="rId5"/>
    <p:sldId id="1616" r:id="rId6"/>
    <p:sldId id="1617" r:id="rId7"/>
    <p:sldId id="1619" r:id="rId8"/>
    <p:sldId id="1621" r:id="rId9"/>
    <p:sldId id="1623" r:id="rId10"/>
    <p:sldId id="1579" r:id="rId11"/>
    <p:sldId id="1580" r:id="rId12"/>
    <p:sldId id="1613" r:id="rId13"/>
    <p:sldId id="1583" r:id="rId14"/>
    <p:sldId id="1584" r:id="rId15"/>
    <p:sldId id="1586" r:id="rId16"/>
    <p:sldId id="1587" r:id="rId17"/>
    <p:sldId id="1588" r:id="rId18"/>
    <p:sldId id="1607" r:id="rId19"/>
    <p:sldId id="1624" r:id="rId20"/>
    <p:sldId id="1625" r:id="rId21"/>
    <p:sldId id="1589" r:id="rId22"/>
    <p:sldId id="1622" r:id="rId23"/>
    <p:sldId id="1606" r:id="rId24"/>
    <p:sldId id="1592" r:id="rId25"/>
    <p:sldId id="1593" r:id="rId26"/>
    <p:sldId id="1594" r:id="rId27"/>
    <p:sldId id="1595" r:id="rId28"/>
    <p:sldId id="1596" r:id="rId29"/>
    <p:sldId id="1608" r:id="rId30"/>
    <p:sldId id="1598" r:id="rId31"/>
    <p:sldId id="1599" r:id="rId32"/>
    <p:sldId id="1600" r:id="rId33"/>
    <p:sldId id="1626" r:id="rId34"/>
    <p:sldId id="1601" r:id="rId35"/>
    <p:sldId id="1602" r:id="rId36"/>
    <p:sldId id="1609" r:id="rId37"/>
    <p:sldId id="1610" r:id="rId38"/>
    <p:sldId id="1611" r:id="rId39"/>
  </p:sldIdLst>
  <p:sldSz cx="9144000" cy="6858000" type="screen4x3"/>
  <p:notesSz cx="7302500" cy="95869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1CF"/>
    <a:srgbClr val="F1C7C7"/>
    <a:srgbClr val="F6F5BD"/>
    <a:srgbClr val="990000"/>
    <a:srgbClr val="E9E1C9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2"/>
    <p:restoredTop sz="93317"/>
  </p:normalViewPr>
  <p:slideViewPr>
    <p:cSldViewPr snapToGrid="0">
      <p:cViewPr varScale="1">
        <p:scale>
          <a:sx n="62" d="100"/>
          <a:sy n="62" d="100"/>
        </p:scale>
        <p:origin x="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185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3F7C12D-A22B-7A44-A6D8-6632B77C0F2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GB" altLang="en-US" sz="1100"/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917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39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98BBD45-277B-B647-BFB4-0AA094651291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GB" altLang="en-US" sz="1100"/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2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595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54C9E38-A4C9-4245-B3C6-1C946330BC1D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GB" altLang="en-US" sz="1100"/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084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595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54C9E38-A4C9-4245-B3C6-1C946330BC1D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21</a:t>
            </a:fld>
            <a:endParaRPr lang="en-GB" altLang="en-US" sz="1100"/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84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8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3209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9A11EBF-C469-FF4E-AA8A-834D250F1BFF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32100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8593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34147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9C825E5-BBD2-4442-8FDD-174B4A0EF223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34148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49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36195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4A428BBD-3BD8-634F-B40C-A136A39E3B79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36196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3619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86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3824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BBDB6E8-1943-354F-8596-5AD7283AE2A4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27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38244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3824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48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4029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E47B8BE-4AD3-294E-BD74-BABEB4970606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28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40292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08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137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1F6D337-1DAB-0F44-9E87-F04F0C6E72F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GB" altLang="en-US" sz="1100"/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166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4029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E47B8BE-4AD3-294E-BD74-BABEB4970606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29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40292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294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44387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64F765D-6384-704C-9502-BCB7460585B6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30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44388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629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46435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0BAD8B4-E764-8F4E-85CD-4EA41FB2024D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31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46436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4643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967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4848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6D46C38-66E0-8F4D-B511-33390FD64D17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32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48484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4848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45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5053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BC832E5-DBEC-C54E-B547-42363D7F32B8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34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50532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364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5257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C07E75B-BCC1-B948-A19A-DF2015AACE83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35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52580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0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5257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C07E75B-BCC1-B948-A19A-DF2015AACE83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36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52580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399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5257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C07E75B-BCC1-B948-A19A-DF2015AACE83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37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52580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557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solidFill>
                  <a:srgbClr val="FFFFFF"/>
                </a:solidFill>
              </a:rPr>
              <a:t>18/02/08</a:t>
            </a:r>
          </a:p>
        </p:txBody>
      </p:sp>
      <p:sp>
        <p:nvSpPr>
          <p:cNvPr id="15257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C07E75B-BCC1-B948-A19A-DF2015AACE83}" type="slidenum">
              <a:rPr lang="en-GB" altLang="en-US" sz="1100">
                <a:solidFill>
                  <a:srgbClr val="FFFFFF"/>
                </a:solidFill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38</a:t>
            </a:fld>
            <a:endParaRPr lang="en-GB" altLang="en-US" sz="1100">
              <a:solidFill>
                <a:srgbClr val="FFFFFF"/>
              </a:solidFill>
            </a:endParaRPr>
          </a:p>
        </p:txBody>
      </p:sp>
      <p:sp>
        <p:nvSpPr>
          <p:cNvPr id="152580" name="Text Box 1"/>
          <p:cNvSpPr txBox="1">
            <a:spLocks noChangeArrowheads="1"/>
          </p:cNvSpPr>
          <p:nvPr/>
        </p:nvSpPr>
        <p:spPr bwMode="auto">
          <a:xfrm>
            <a:off x="1150938" y="684213"/>
            <a:ext cx="4575175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rgbClr val="FFFFFF"/>
              </a:solidFill>
              <a:latin typeface="Bitstream Vera Serif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51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342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22EFDB-697E-7A47-A2BB-2E10DBDC54DC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 sz="1100"/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4350" cy="3289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61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547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2F4C104-135D-CF48-91DC-2EB0EDB6E03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 sz="1100"/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3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752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DD0A201-CA2E-8948-B5C7-E41E80EA324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 sz="1100"/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7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752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DD0A201-CA2E-8948-B5C7-E41E80EA324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 sz="1100"/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65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366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DFB7248-A9FC-9B49-8519-9D4660AB0751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 sz="1100"/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8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571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1BC872B-FAF5-CC4B-9D4D-27370ED987D6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 sz="1100"/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30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981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1599C81-739B-254F-BEA9-ABFF24216BC9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GB" altLang="en-US" sz="1100"/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14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reenteapress.com/wp/semaphore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Synchronization</a:t>
            </a:r>
            <a:br>
              <a:rPr lang="en-US" dirty="0" smtClean="0"/>
            </a:br>
            <a:r>
              <a:rPr lang="en-US" dirty="0" smtClean="0"/>
              <a:t>	Semaphores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7678738" cy="381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Some of the slides are adapted from</a:t>
            </a:r>
            <a:r>
              <a:rPr lang="en-US" b="1" dirty="0"/>
              <a:t> </a:t>
            </a:r>
            <a:r>
              <a:rPr lang="en-US" b="1" dirty="0" smtClean="0"/>
              <a:t>Matt Welsh’s.</a:t>
            </a:r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Semaphore Example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Semaphores can be used to implement locks: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 smtClean="0">
                <a:ea typeface="ＭＳ Ｐゴシック" charset="-128"/>
              </a:rPr>
              <a:t>A </a:t>
            </a:r>
            <a:r>
              <a:rPr lang="en-GB" altLang="en-US" dirty="0">
                <a:ea typeface="ＭＳ Ｐゴシック" charset="-128"/>
              </a:rPr>
              <a:t>semaphore where the counter value is only 0 or 1 is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called a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binary semaphore</a:t>
            </a:r>
            <a:r>
              <a:rPr lang="en-GB" altLang="en-US" dirty="0">
                <a:ea typeface="ＭＳ Ｐゴシック" charset="-128"/>
              </a:rPr>
              <a:t>.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  <p:grpSp>
        <p:nvGrpSpPr>
          <p:cNvPr id="104451" name="Group 4"/>
          <p:cNvGrpSpPr>
            <a:grpSpLocks/>
          </p:cNvGrpSpPr>
          <p:nvPr/>
        </p:nvGrpSpPr>
        <p:grpSpPr bwMode="auto">
          <a:xfrm>
            <a:off x="1344027" y="2011897"/>
            <a:ext cx="4544640" cy="3268800"/>
            <a:chOff x="727" y="1181"/>
            <a:chExt cx="3156" cy="2270"/>
          </a:xfrm>
        </p:grpSpPr>
        <p:sp>
          <p:nvSpPr>
            <p:cNvPr id="104460" name="Text Box 5"/>
            <p:cNvSpPr txBox="1">
              <a:spLocks noChangeArrowheads="1"/>
            </p:cNvSpPr>
            <p:nvPr/>
          </p:nvSpPr>
          <p:spPr bwMode="auto">
            <a:xfrm>
              <a:off x="727" y="1181"/>
              <a:ext cx="3156" cy="2270"/>
            </a:xfrm>
            <a:prstGeom prst="rect">
              <a:avLst/>
            </a:prstGeom>
            <a:solidFill>
              <a:srgbClr val="F6F5B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1468" tIns="42447" rIns="41468" bIns="42447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chemeClr val="accent2"/>
                  </a:solidFill>
                  <a:latin typeface="Courier New" charset="0"/>
                </a:rPr>
                <a:t>s</a:t>
              </a:r>
              <a:r>
                <a:rPr lang="en-GB" altLang="en-US" sz="1633" dirty="0" smtClean="0">
                  <a:solidFill>
                    <a:schemeClr val="accent2"/>
                  </a:solidFill>
                  <a:latin typeface="Courier New" charset="0"/>
                </a:rPr>
                <a:t>emaphore </a:t>
              </a:r>
              <a:r>
                <a:rPr lang="en-GB" altLang="en-US" sz="1633" dirty="0" err="1" smtClean="0">
                  <a:solidFill>
                    <a:schemeClr val="accent2"/>
                  </a:solidFill>
                  <a:latin typeface="Courier New" charset="0"/>
                </a:rPr>
                <a:t>my_semaphore</a:t>
              </a:r>
              <a:r>
                <a:rPr lang="en-GB" altLang="en-US" sz="1633" dirty="0" smtClean="0">
                  <a:solidFill>
                    <a:schemeClr val="accent2"/>
                  </a:solidFill>
                  <a:latin typeface="Courier New" charset="0"/>
                </a:rPr>
                <a:t>;</a:t>
              </a:r>
              <a:r>
                <a:rPr lang="en-GB" altLang="en-US" sz="1633" dirty="0">
                  <a:solidFill>
                    <a:schemeClr val="accent2"/>
                  </a:solidFill>
                  <a:latin typeface="Courier New" charset="0"/>
                </a:rPr>
                <a:t> </a:t>
              </a:r>
              <a:r>
                <a:rPr lang="en-GB" altLang="en-US" sz="1633" dirty="0" err="1" smtClean="0">
                  <a:solidFill>
                    <a:schemeClr val="accent2"/>
                  </a:solidFill>
                  <a:latin typeface="Courier New" charset="0"/>
                </a:rPr>
                <a:t>init</a:t>
              </a:r>
              <a:r>
                <a:rPr lang="en-GB" altLang="en-US" sz="1633" dirty="0" smtClean="0">
                  <a:solidFill>
                    <a:schemeClr val="accent2"/>
                  </a:solidFill>
                  <a:latin typeface="Courier New" charset="0"/>
                </a:rPr>
                <a:t>(</a:t>
              </a:r>
              <a:r>
                <a:rPr lang="en-GB" altLang="en-US" sz="1633" dirty="0" err="1" smtClean="0">
                  <a:solidFill>
                    <a:schemeClr val="accent2"/>
                  </a:solidFill>
                  <a:latin typeface="Courier New" charset="0"/>
                </a:rPr>
                <a:t>my_semaphore</a:t>
              </a:r>
              <a:r>
                <a:rPr lang="en-GB" altLang="en-US" sz="1633" dirty="0" smtClean="0">
                  <a:solidFill>
                    <a:schemeClr val="accent2"/>
                  </a:solidFill>
                  <a:latin typeface="Courier New" charset="0"/>
                </a:rPr>
                <a:t>, 1);</a:t>
              </a:r>
            </a:p>
            <a:p>
              <a:pPr eaLnBrk="1">
                <a:lnSpc>
                  <a:spcPct val="96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 err="1" smtClean="0">
                  <a:latin typeface="Courier New" charset="0"/>
                </a:rPr>
                <a:t>int</a:t>
              </a:r>
              <a:r>
                <a:rPr lang="en-GB" altLang="en-US" sz="1633" dirty="0" smtClean="0">
                  <a:latin typeface="Courier New" charset="0"/>
                </a:rPr>
                <a:t> </a:t>
              </a:r>
              <a:r>
                <a:rPr lang="en-GB" altLang="en-US" sz="1633" dirty="0">
                  <a:latin typeface="Courier New" charset="0"/>
                </a:rPr>
                <a:t>withdraw(account, amount) {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rgbClr val="2323DC"/>
                  </a:solidFill>
                  <a:latin typeface="Courier New" charset="0"/>
                </a:rPr>
                <a:t>  </a:t>
              </a:r>
              <a:r>
                <a:rPr lang="en-GB" altLang="en-US" sz="1633" dirty="0" smtClean="0">
                  <a:solidFill>
                    <a:srgbClr val="2323DC"/>
                  </a:solidFill>
                  <a:latin typeface="Courier New" charset="0"/>
                </a:rPr>
                <a:t>wait(</a:t>
              </a:r>
              <a:r>
                <a:rPr lang="en-GB" altLang="en-US" sz="1633" dirty="0" err="1" smtClean="0">
                  <a:solidFill>
                    <a:srgbClr val="2323DC"/>
                  </a:solidFill>
                  <a:latin typeface="Courier New" charset="0"/>
                </a:rPr>
                <a:t>my_semaphore</a:t>
              </a:r>
              <a:r>
                <a:rPr lang="en-GB" altLang="en-US" sz="1633" dirty="0">
                  <a:solidFill>
                    <a:srgbClr val="2323DC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chemeClr val="bg1"/>
                  </a:solidFill>
                  <a:latin typeface="Courier New" charset="0"/>
                </a:rPr>
                <a:t>  </a:t>
              </a:r>
              <a:r>
                <a:rPr lang="en-GB" altLang="en-US" sz="1633" dirty="0">
                  <a:solidFill>
                    <a:srgbClr val="993333"/>
                  </a:solidFill>
                  <a:latin typeface="Courier New" charset="0"/>
                </a:rPr>
                <a:t>balance = </a:t>
              </a:r>
              <a:r>
                <a:rPr lang="en-GB" altLang="en-US" sz="1633" dirty="0" err="1">
                  <a:solidFill>
                    <a:srgbClr val="993333"/>
                  </a:solidFill>
                  <a:latin typeface="Courier New" charset="0"/>
                </a:rPr>
                <a:t>get_balance</a:t>
              </a:r>
              <a:r>
                <a:rPr lang="en-GB" altLang="en-US" sz="1633" dirty="0">
                  <a:solidFill>
                    <a:srgbClr val="993333"/>
                  </a:solidFill>
                  <a:latin typeface="Courier New" charset="0"/>
                </a:rPr>
                <a:t>(account);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rgbClr val="993333"/>
                  </a:solidFill>
                  <a:latin typeface="Courier New" charset="0"/>
                </a:rPr>
                <a:t>  balance -= amount;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rgbClr val="993333"/>
                  </a:solidFill>
                  <a:latin typeface="Courier New" charset="0"/>
                </a:rPr>
                <a:t>  </a:t>
              </a:r>
              <a:r>
                <a:rPr lang="en-GB" altLang="en-US" sz="1633" dirty="0" err="1">
                  <a:solidFill>
                    <a:srgbClr val="993333"/>
                  </a:solidFill>
                  <a:latin typeface="Courier New" charset="0"/>
                </a:rPr>
                <a:t>put_balance</a:t>
              </a:r>
              <a:r>
                <a:rPr lang="en-GB" altLang="en-US" sz="1633" dirty="0">
                  <a:solidFill>
                    <a:srgbClr val="993333"/>
                  </a:solidFill>
                  <a:latin typeface="Courier New" charset="0"/>
                </a:rPr>
                <a:t>(account, balance);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rgbClr val="2323DC"/>
                  </a:solidFill>
                  <a:latin typeface="Courier New" charset="0"/>
                </a:rPr>
                <a:t>  </a:t>
              </a:r>
              <a:r>
                <a:rPr lang="en-GB" altLang="en-US" sz="1633" dirty="0" smtClean="0">
                  <a:solidFill>
                    <a:srgbClr val="2323DC"/>
                  </a:solidFill>
                  <a:latin typeface="Courier New" charset="0"/>
                </a:rPr>
                <a:t>signal(</a:t>
              </a:r>
              <a:r>
                <a:rPr lang="en-GB" altLang="en-US" sz="1633" dirty="0" err="1" smtClean="0">
                  <a:solidFill>
                    <a:srgbClr val="2323DC"/>
                  </a:solidFill>
                  <a:latin typeface="Courier New" charset="0"/>
                </a:rPr>
                <a:t>my_semaphore</a:t>
              </a:r>
              <a:r>
                <a:rPr lang="en-GB" altLang="en-US" sz="1633" dirty="0">
                  <a:solidFill>
                    <a:srgbClr val="2323DC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  return balance;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 smtClean="0">
                  <a:latin typeface="Courier New" charset="0"/>
                </a:rPr>
                <a:t>}</a:t>
              </a:r>
              <a:endParaRPr lang="en-GB" altLang="en-US" sz="1633" dirty="0">
                <a:latin typeface="Courier New" charset="0"/>
              </a:endParaRPr>
            </a:p>
          </p:txBody>
        </p:sp>
      </p:grpSp>
      <p:grpSp>
        <p:nvGrpSpPr>
          <p:cNvPr id="104452" name="Group 6"/>
          <p:cNvGrpSpPr>
            <a:grpSpLocks/>
          </p:cNvGrpSpPr>
          <p:nvPr/>
        </p:nvGrpSpPr>
        <p:grpSpPr bwMode="auto">
          <a:xfrm>
            <a:off x="5421117" y="3274260"/>
            <a:ext cx="1867680" cy="1147680"/>
            <a:chOff x="3598" y="1619"/>
            <a:chExt cx="1297" cy="797"/>
          </a:xfrm>
        </p:grpSpPr>
        <p:sp>
          <p:nvSpPr>
            <p:cNvPr id="104458" name="Freeform 7"/>
            <p:cNvSpPr>
              <a:spLocks noChangeArrowheads="1"/>
            </p:cNvSpPr>
            <p:nvPr/>
          </p:nvSpPr>
          <p:spPr bwMode="auto">
            <a:xfrm>
              <a:off x="3598" y="1619"/>
              <a:ext cx="238" cy="798"/>
            </a:xfrm>
            <a:custGeom>
              <a:avLst/>
              <a:gdLst>
                <a:gd name="T0" fmla="*/ 0 w 511"/>
                <a:gd name="T1" fmla="*/ 0 h 3527"/>
                <a:gd name="T2" fmla="*/ 0 w 511"/>
                <a:gd name="T3" fmla="*/ 0 h 3527"/>
                <a:gd name="T4" fmla="*/ 0 w 511"/>
                <a:gd name="T5" fmla="*/ 0 h 3527"/>
                <a:gd name="T6" fmla="*/ 0 w 511"/>
                <a:gd name="T7" fmla="*/ 0 h 3527"/>
                <a:gd name="T8" fmla="*/ 0 w 511"/>
                <a:gd name="T9" fmla="*/ 0 h 3527"/>
                <a:gd name="T10" fmla="*/ 0 w 511"/>
                <a:gd name="T11" fmla="*/ 0 h 3527"/>
                <a:gd name="T12" fmla="*/ 0 w 511"/>
                <a:gd name="T13" fmla="*/ 0 h 3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1"/>
                <a:gd name="T22" fmla="*/ 0 h 3527"/>
                <a:gd name="T23" fmla="*/ 511 w 511"/>
                <a:gd name="T24" fmla="*/ 3527 h 3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1" h="3527">
                  <a:moveTo>
                    <a:pt x="0" y="0"/>
                  </a:moveTo>
                  <a:cubicBezTo>
                    <a:pt x="128" y="0"/>
                    <a:pt x="255" y="146"/>
                    <a:pt x="255" y="292"/>
                  </a:cubicBezTo>
                  <a:lnTo>
                    <a:pt x="255" y="1469"/>
                  </a:lnTo>
                  <a:cubicBezTo>
                    <a:pt x="255" y="1615"/>
                    <a:pt x="383" y="1763"/>
                    <a:pt x="510" y="1763"/>
                  </a:cubicBezTo>
                  <a:cubicBezTo>
                    <a:pt x="383" y="1763"/>
                    <a:pt x="255" y="1909"/>
                    <a:pt x="255" y="2055"/>
                  </a:cubicBezTo>
                  <a:lnTo>
                    <a:pt x="255" y="3232"/>
                  </a:lnTo>
                  <a:cubicBezTo>
                    <a:pt x="255" y="3378"/>
                    <a:pt x="128" y="3526"/>
                    <a:pt x="0" y="3526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177"/>
            </a:p>
          </p:txBody>
        </p:sp>
        <p:sp>
          <p:nvSpPr>
            <p:cNvPr id="104459" name="AutoShape 8"/>
            <p:cNvSpPr>
              <a:spLocks noChangeArrowheads="1"/>
            </p:cNvSpPr>
            <p:nvPr/>
          </p:nvSpPr>
          <p:spPr bwMode="auto">
            <a:xfrm>
              <a:off x="3932" y="1852"/>
              <a:ext cx="964" cy="339"/>
            </a:xfrm>
            <a:prstGeom prst="roundRect">
              <a:avLst>
                <a:gd name="adj" fmla="val 2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0" tIns="42447" rIns="81630" bIns="42447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critical</a:t>
              </a:r>
            </a:p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771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Simple Semaphore Implementation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5709959"/>
            <a:ext cx="7896225" cy="624165"/>
          </a:xfrm>
        </p:spPr>
        <p:txBody>
          <a:bodyPr/>
          <a:lstStyle/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>
                <a:ea typeface="ＭＳ Ｐゴシック" charset="-128"/>
              </a:rPr>
              <a:t>What's wrong with this picture???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6875" y="1197678"/>
            <a:ext cx="7666470" cy="514306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err="1">
                <a:latin typeface="Courier New" charset="0"/>
              </a:rPr>
              <a:t>struct</a:t>
            </a:r>
            <a:r>
              <a:rPr lang="en-GB" altLang="en-US" sz="1542" dirty="0">
                <a:latin typeface="Courier New" charset="0"/>
              </a:rPr>
              <a:t> semaphore {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>
                <a:latin typeface="Courier New" charset="0"/>
              </a:rPr>
              <a:t>int</a:t>
            </a:r>
            <a:r>
              <a:rPr lang="en-GB" altLang="en-US" sz="1542" dirty="0">
                <a:latin typeface="Courier New" charset="0"/>
              </a:rPr>
              <a:t> </a:t>
            </a:r>
            <a:r>
              <a:rPr lang="en-GB" altLang="en-US" sz="1542" dirty="0" err="1">
                <a:latin typeface="Courier New" charset="0"/>
              </a:rPr>
              <a:t>val</a:t>
            </a:r>
            <a:r>
              <a:rPr lang="en-GB" altLang="en-US" sz="1542" dirty="0">
                <a:latin typeface="Courier New" charset="0"/>
              </a:rPr>
              <a:t>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>
                <a:latin typeface="Courier New" charset="0"/>
              </a:rPr>
              <a:t>threadlist</a:t>
            </a:r>
            <a:r>
              <a:rPr lang="en-GB" altLang="en-US" sz="1542" dirty="0">
                <a:latin typeface="Courier New" charset="0"/>
              </a:rPr>
              <a:t> L;  // List of threads waiting for semaphore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}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542" dirty="0" smtClean="0">
              <a:latin typeface="Courier New" charset="0"/>
            </a:endParaRP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err="1" smtClean="0">
                <a:latin typeface="Courier New" charset="0"/>
              </a:rPr>
              <a:t>init</a:t>
            </a:r>
            <a:r>
              <a:rPr lang="en-GB" altLang="en-US" sz="1542" dirty="0" smtClean="0">
                <a:latin typeface="Courier New" charset="0"/>
              </a:rPr>
              <a:t>(semaphore s, </a:t>
            </a:r>
            <a:r>
              <a:rPr lang="en-GB" altLang="en-US" sz="1542" dirty="0" err="1" smtClean="0">
                <a:latin typeface="Courier New" charset="0"/>
              </a:rPr>
              <a:t>int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 err="1" smtClean="0">
                <a:latin typeface="Courier New" charset="0"/>
              </a:rPr>
              <a:t>initval</a:t>
            </a:r>
            <a:r>
              <a:rPr lang="en-GB" altLang="en-US" sz="1542" dirty="0" smtClean="0">
                <a:latin typeface="Courier New" charset="0"/>
              </a:rPr>
              <a:t>):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 smtClean="0">
                <a:latin typeface="Courier New" charset="0"/>
              </a:rPr>
              <a:t>s.val</a:t>
            </a:r>
            <a:r>
              <a:rPr lang="en-GB" altLang="en-US" sz="1542" dirty="0" smtClean="0">
                <a:latin typeface="Courier New" charset="0"/>
              </a:rPr>
              <a:t>= </a:t>
            </a:r>
            <a:r>
              <a:rPr lang="en-GB" altLang="en-US" sz="1542" dirty="0" err="1" smtClean="0">
                <a:latin typeface="Courier New" charset="0"/>
              </a:rPr>
              <a:t>initval</a:t>
            </a:r>
            <a:r>
              <a:rPr lang="en-GB" altLang="en-US" sz="1542" dirty="0" smtClean="0">
                <a:latin typeface="Courier New" charset="0"/>
              </a:rPr>
              <a:t>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542" dirty="0">
              <a:latin typeface="Courier New" charset="0"/>
            </a:endParaRP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smtClean="0">
                <a:latin typeface="Courier New" charset="0"/>
              </a:rPr>
              <a:t>wait(semaphore s): </a:t>
            </a:r>
            <a:r>
              <a:rPr lang="en-GB" altLang="en-US" sz="1542" i="1" dirty="0" smtClean="0">
                <a:solidFill>
                  <a:srgbClr val="FF0000"/>
                </a:solidFill>
                <a:latin typeface="Courier New" charset="0"/>
              </a:rPr>
              <a:t>//Wait </a:t>
            </a:r>
            <a:r>
              <a:rPr lang="en-GB" altLang="en-US" sz="1542" i="1" dirty="0">
                <a:solidFill>
                  <a:srgbClr val="FF0000"/>
                </a:solidFill>
                <a:latin typeface="Courier New" charset="0"/>
              </a:rPr>
              <a:t>until &gt; 0 then decrement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>
                <a:latin typeface="Courier New" charset="0"/>
              </a:rPr>
              <a:t>if </a:t>
            </a:r>
            <a:r>
              <a:rPr lang="en-GB" altLang="en-US" sz="1542" dirty="0" smtClean="0">
                <a:latin typeface="Courier New" charset="0"/>
              </a:rPr>
              <a:t>(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&lt;= 0) {</a:t>
            </a:r>
          </a:p>
          <a:p>
            <a:pPr lvl="2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i="0" dirty="0">
                <a:solidFill>
                  <a:srgbClr val="000000"/>
                </a:solidFill>
                <a:latin typeface="Courier New" charset="0"/>
              </a:rPr>
              <a:t>add this thread to S.L;</a:t>
            </a:r>
          </a:p>
          <a:p>
            <a:pPr lvl="2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i="0" dirty="0">
                <a:solidFill>
                  <a:srgbClr val="000000"/>
                </a:solidFill>
                <a:latin typeface="Courier New" charset="0"/>
              </a:rPr>
              <a:t>block(this thread);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>
                <a:latin typeface="Courier New" charset="0"/>
              </a:rPr>
              <a:t>}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= 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-1;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>
                <a:latin typeface="Courier New" charset="0"/>
              </a:rPr>
              <a:t>return;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542" dirty="0">
              <a:latin typeface="Courier New" charset="0"/>
            </a:endParaRP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smtClean="0">
                <a:latin typeface="Courier New" charset="0"/>
              </a:rPr>
              <a:t>signal(semaphore s): </a:t>
            </a:r>
            <a:r>
              <a:rPr lang="en-GB" altLang="en-US" sz="1542" i="1" dirty="0" smtClean="0">
                <a:solidFill>
                  <a:srgbClr val="FF0000"/>
                </a:solidFill>
                <a:latin typeface="Courier New" charset="0"/>
              </a:rPr>
              <a:t>//Increment and </a:t>
            </a:r>
            <a:r>
              <a:rPr lang="en-GB" altLang="en-US" sz="1542" i="1" dirty="0">
                <a:solidFill>
                  <a:srgbClr val="FF0000"/>
                </a:solidFill>
                <a:latin typeface="Courier New" charset="0"/>
              </a:rPr>
              <a:t>wake up next thread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= 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+ 1;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if </a:t>
            </a:r>
            <a:r>
              <a:rPr lang="en-GB" altLang="en-US" sz="1542" dirty="0" smtClean="0">
                <a:latin typeface="Courier New" charset="0"/>
              </a:rPr>
              <a:t>(</a:t>
            </a:r>
            <a:r>
              <a:rPr lang="en-GB" altLang="en-US" sz="1542" dirty="0" err="1" smtClean="0">
                <a:latin typeface="Courier New" charset="0"/>
              </a:rPr>
              <a:t>s.L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is nonempty) {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	remove a thread T from S.L;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	wakeup(T);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8560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6875" y="1197678"/>
            <a:ext cx="7666470" cy="514306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err="1">
                <a:latin typeface="Courier New" charset="0"/>
              </a:rPr>
              <a:t>struct</a:t>
            </a:r>
            <a:r>
              <a:rPr lang="en-GB" altLang="en-US" sz="1542" dirty="0">
                <a:latin typeface="Courier New" charset="0"/>
              </a:rPr>
              <a:t> semaphore {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>
                <a:latin typeface="Courier New" charset="0"/>
              </a:rPr>
              <a:t>int</a:t>
            </a:r>
            <a:r>
              <a:rPr lang="en-GB" altLang="en-US" sz="1542" dirty="0">
                <a:latin typeface="Courier New" charset="0"/>
              </a:rPr>
              <a:t> </a:t>
            </a:r>
            <a:r>
              <a:rPr lang="en-GB" altLang="en-US" sz="1542" dirty="0" err="1">
                <a:latin typeface="Courier New" charset="0"/>
              </a:rPr>
              <a:t>val</a:t>
            </a:r>
            <a:r>
              <a:rPr lang="en-GB" altLang="en-US" sz="1542" dirty="0">
                <a:latin typeface="Courier New" charset="0"/>
              </a:rPr>
              <a:t>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>
                <a:latin typeface="Courier New" charset="0"/>
              </a:rPr>
              <a:t>threadlist</a:t>
            </a:r>
            <a:r>
              <a:rPr lang="en-GB" altLang="en-US" sz="1542" dirty="0">
                <a:latin typeface="Courier New" charset="0"/>
              </a:rPr>
              <a:t> L;  // List of threads waiting for semaphore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}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542" dirty="0" smtClean="0">
              <a:latin typeface="Courier New" charset="0"/>
            </a:endParaRP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err="1" smtClean="0">
                <a:latin typeface="Courier New" charset="0"/>
              </a:rPr>
              <a:t>init</a:t>
            </a:r>
            <a:r>
              <a:rPr lang="en-GB" altLang="en-US" sz="1542" dirty="0" smtClean="0">
                <a:latin typeface="Courier New" charset="0"/>
              </a:rPr>
              <a:t>(semaphore s, </a:t>
            </a:r>
            <a:r>
              <a:rPr lang="en-GB" altLang="en-US" sz="1542" dirty="0" err="1" smtClean="0">
                <a:latin typeface="Courier New" charset="0"/>
              </a:rPr>
              <a:t>int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 err="1" smtClean="0">
                <a:latin typeface="Courier New" charset="0"/>
              </a:rPr>
              <a:t>initval</a:t>
            </a:r>
            <a:r>
              <a:rPr lang="en-GB" altLang="en-US" sz="1542" dirty="0" smtClean="0">
                <a:latin typeface="Courier New" charset="0"/>
              </a:rPr>
              <a:t>):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 smtClean="0">
                <a:latin typeface="Courier New" charset="0"/>
              </a:rPr>
              <a:t>s.val</a:t>
            </a:r>
            <a:r>
              <a:rPr lang="en-GB" altLang="en-US" sz="1542" dirty="0" smtClean="0">
                <a:latin typeface="Courier New" charset="0"/>
              </a:rPr>
              <a:t>= </a:t>
            </a:r>
            <a:r>
              <a:rPr lang="en-GB" altLang="en-US" sz="1542" dirty="0" err="1" smtClean="0">
                <a:latin typeface="Courier New" charset="0"/>
              </a:rPr>
              <a:t>initval</a:t>
            </a:r>
            <a:r>
              <a:rPr lang="en-GB" altLang="en-US" sz="1542" dirty="0" smtClean="0">
                <a:latin typeface="Courier New" charset="0"/>
              </a:rPr>
              <a:t>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542" dirty="0">
              <a:latin typeface="Courier New" charset="0"/>
            </a:endParaRP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smtClean="0">
                <a:latin typeface="Courier New" charset="0"/>
              </a:rPr>
              <a:t>wait(semaphore s): </a:t>
            </a:r>
            <a:r>
              <a:rPr lang="en-GB" altLang="en-US" sz="1542" i="1" dirty="0" smtClean="0">
                <a:solidFill>
                  <a:srgbClr val="FF0000"/>
                </a:solidFill>
                <a:latin typeface="Courier New" charset="0"/>
              </a:rPr>
              <a:t>//Wait </a:t>
            </a:r>
            <a:r>
              <a:rPr lang="en-GB" altLang="en-US" sz="1542" i="1" dirty="0">
                <a:solidFill>
                  <a:srgbClr val="FF0000"/>
                </a:solidFill>
                <a:latin typeface="Courier New" charset="0"/>
              </a:rPr>
              <a:t>until &gt; 0 then decrement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>
                <a:latin typeface="Courier New" charset="0"/>
              </a:rPr>
              <a:t>if </a:t>
            </a:r>
            <a:r>
              <a:rPr lang="en-GB" altLang="en-US" sz="1542" dirty="0" smtClean="0">
                <a:latin typeface="Courier New" charset="0"/>
              </a:rPr>
              <a:t>(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&lt;= 0) {</a:t>
            </a:r>
          </a:p>
          <a:p>
            <a:pPr lvl="2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i="0" dirty="0">
                <a:solidFill>
                  <a:srgbClr val="000000"/>
                </a:solidFill>
                <a:latin typeface="Courier New" charset="0"/>
              </a:rPr>
              <a:t>add this thread to S.L;</a:t>
            </a:r>
          </a:p>
          <a:p>
            <a:pPr lvl="2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i="0" dirty="0">
                <a:solidFill>
                  <a:srgbClr val="000000"/>
                </a:solidFill>
                <a:latin typeface="Courier New" charset="0"/>
              </a:rPr>
              <a:t>block(this thread);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>
                <a:latin typeface="Courier New" charset="0"/>
              </a:rPr>
              <a:t>}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= 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-1;</a:t>
            </a:r>
          </a:p>
          <a:p>
            <a:pPr lvl="1" eaLnBrk="1">
              <a:lnSpc>
                <a:spcPct val="82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542" dirty="0">
                <a:latin typeface="Courier New" charset="0"/>
              </a:rPr>
              <a:t>return;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542" dirty="0">
              <a:latin typeface="Courier New" charset="0"/>
            </a:endParaRP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 smtClean="0">
                <a:latin typeface="Courier New" charset="0"/>
              </a:rPr>
              <a:t>signal(semaphore s): </a:t>
            </a:r>
            <a:r>
              <a:rPr lang="en-GB" altLang="en-US" sz="1542" i="1" dirty="0" smtClean="0">
                <a:solidFill>
                  <a:srgbClr val="FF0000"/>
                </a:solidFill>
                <a:latin typeface="Courier New" charset="0"/>
              </a:rPr>
              <a:t>//Increment and </a:t>
            </a:r>
            <a:r>
              <a:rPr lang="en-GB" altLang="en-US" sz="1542" i="1" dirty="0">
                <a:solidFill>
                  <a:srgbClr val="FF0000"/>
                </a:solidFill>
                <a:latin typeface="Courier New" charset="0"/>
              </a:rPr>
              <a:t>wake up next thread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= </a:t>
            </a:r>
            <a:r>
              <a:rPr lang="en-GB" altLang="en-US" sz="1542" dirty="0" err="1">
                <a:latin typeface="Courier New" charset="0"/>
              </a:rPr>
              <a:t>s</a:t>
            </a:r>
            <a:r>
              <a:rPr lang="en-GB" altLang="en-US" sz="1542" dirty="0" err="1" smtClean="0">
                <a:latin typeface="Courier New" charset="0"/>
              </a:rPr>
              <a:t>.val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+ 1;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if </a:t>
            </a:r>
            <a:r>
              <a:rPr lang="en-GB" altLang="en-US" sz="1542" dirty="0" smtClean="0">
                <a:latin typeface="Courier New" charset="0"/>
              </a:rPr>
              <a:t>(</a:t>
            </a:r>
            <a:r>
              <a:rPr lang="en-GB" altLang="en-US" sz="1542" dirty="0" err="1" smtClean="0">
                <a:latin typeface="Courier New" charset="0"/>
              </a:rPr>
              <a:t>s.L</a:t>
            </a:r>
            <a:r>
              <a:rPr lang="en-GB" altLang="en-US" sz="1542" dirty="0" smtClean="0">
                <a:latin typeface="Courier New" charset="0"/>
              </a:rPr>
              <a:t> </a:t>
            </a:r>
            <a:r>
              <a:rPr lang="en-GB" altLang="en-US" sz="1542" dirty="0">
                <a:latin typeface="Courier New" charset="0"/>
              </a:rPr>
              <a:t>is nonempty) {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	remove a thread T from S.L;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	wakeup(T);</a:t>
            </a:r>
          </a:p>
          <a:p>
            <a:pPr eaLnBrk="1">
              <a:lnSpc>
                <a:spcPct val="82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542" dirty="0">
                <a:latin typeface="Courier New" charset="0"/>
              </a:rPr>
              <a:t>	}</a:t>
            </a:r>
          </a:p>
        </p:txBody>
      </p:sp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Simple Semaphore Implementation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357018" y="6322667"/>
            <a:ext cx="7896225" cy="624165"/>
          </a:xfrm>
        </p:spPr>
        <p:txBody>
          <a:bodyPr/>
          <a:lstStyle/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>
                <a:ea typeface="ＭＳ Ｐゴシック" charset="-128"/>
              </a:rPr>
              <a:t>What's wrong with this picture???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7002352" y="3000024"/>
            <a:ext cx="414720" cy="1591200"/>
          </a:xfrm>
          <a:custGeom>
            <a:avLst/>
            <a:gdLst>
              <a:gd name="T0" fmla="*/ 0 w 1271"/>
              <a:gd name="T1" fmla="*/ 0 h 4871"/>
              <a:gd name="T2" fmla="*/ 2147483646 w 1271"/>
              <a:gd name="T3" fmla="*/ 2147483646 h 4871"/>
              <a:gd name="T4" fmla="*/ 2147483646 w 1271"/>
              <a:gd name="T5" fmla="*/ 2147483646 h 4871"/>
              <a:gd name="T6" fmla="*/ 2147483646 w 1271"/>
              <a:gd name="T7" fmla="*/ 2147483646 h 4871"/>
              <a:gd name="T8" fmla="*/ 2147483646 w 1271"/>
              <a:gd name="T9" fmla="*/ 2147483646 h 4871"/>
              <a:gd name="T10" fmla="*/ 2147483646 w 1271"/>
              <a:gd name="T11" fmla="*/ 2147483646 h 4871"/>
              <a:gd name="T12" fmla="*/ 0 w 1271"/>
              <a:gd name="T13" fmla="*/ 2147483646 h 48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1"/>
              <a:gd name="T22" fmla="*/ 0 h 4871"/>
              <a:gd name="T23" fmla="*/ 1271 w 1271"/>
              <a:gd name="T24" fmla="*/ 4871 h 48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1" h="4871">
                <a:moveTo>
                  <a:pt x="0" y="0"/>
                </a:moveTo>
                <a:cubicBezTo>
                  <a:pt x="317" y="0"/>
                  <a:pt x="635" y="202"/>
                  <a:pt x="635" y="405"/>
                </a:cubicBezTo>
                <a:lnTo>
                  <a:pt x="635" y="2029"/>
                </a:lnTo>
                <a:cubicBezTo>
                  <a:pt x="635" y="2232"/>
                  <a:pt x="953" y="2435"/>
                  <a:pt x="1270" y="2435"/>
                </a:cubicBezTo>
                <a:cubicBezTo>
                  <a:pt x="953" y="2435"/>
                  <a:pt x="635" y="2637"/>
                  <a:pt x="635" y="2840"/>
                </a:cubicBezTo>
                <a:lnTo>
                  <a:pt x="635" y="4464"/>
                </a:lnTo>
                <a:cubicBezTo>
                  <a:pt x="635" y="4667"/>
                  <a:pt x="317" y="4870"/>
                  <a:pt x="0" y="487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reeform 4"/>
          <p:cNvSpPr>
            <a:spLocks noChangeArrowheads="1"/>
          </p:cNvSpPr>
          <p:nvPr/>
        </p:nvSpPr>
        <p:spPr bwMode="auto">
          <a:xfrm>
            <a:off x="7002352" y="4625324"/>
            <a:ext cx="414720" cy="1520640"/>
          </a:xfrm>
          <a:custGeom>
            <a:avLst/>
            <a:gdLst>
              <a:gd name="T0" fmla="*/ 0 w 1271"/>
              <a:gd name="T1" fmla="*/ 0 h 4658"/>
              <a:gd name="T2" fmla="*/ 2147483646 w 1271"/>
              <a:gd name="T3" fmla="*/ 2147483646 h 4658"/>
              <a:gd name="T4" fmla="*/ 2147483646 w 1271"/>
              <a:gd name="T5" fmla="*/ 2147483646 h 4658"/>
              <a:gd name="T6" fmla="*/ 2147483646 w 1271"/>
              <a:gd name="T7" fmla="*/ 2147483646 h 4658"/>
              <a:gd name="T8" fmla="*/ 2147483646 w 1271"/>
              <a:gd name="T9" fmla="*/ 2147483646 h 4658"/>
              <a:gd name="T10" fmla="*/ 2147483646 w 1271"/>
              <a:gd name="T11" fmla="*/ 2147483646 h 4658"/>
              <a:gd name="T12" fmla="*/ 0 w 1271"/>
              <a:gd name="T13" fmla="*/ 2147483646 h 46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1"/>
              <a:gd name="T22" fmla="*/ 0 h 4658"/>
              <a:gd name="T23" fmla="*/ 1271 w 1271"/>
              <a:gd name="T24" fmla="*/ 4658 h 46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1" h="4658">
                <a:moveTo>
                  <a:pt x="0" y="0"/>
                </a:moveTo>
                <a:cubicBezTo>
                  <a:pt x="317" y="0"/>
                  <a:pt x="635" y="194"/>
                  <a:pt x="635" y="388"/>
                </a:cubicBezTo>
                <a:lnTo>
                  <a:pt x="635" y="1940"/>
                </a:lnTo>
                <a:cubicBezTo>
                  <a:pt x="635" y="2134"/>
                  <a:pt x="953" y="2328"/>
                  <a:pt x="1270" y="2328"/>
                </a:cubicBezTo>
                <a:cubicBezTo>
                  <a:pt x="953" y="2328"/>
                  <a:pt x="635" y="2523"/>
                  <a:pt x="635" y="2717"/>
                </a:cubicBezTo>
                <a:lnTo>
                  <a:pt x="635" y="4269"/>
                </a:lnTo>
                <a:cubicBezTo>
                  <a:pt x="635" y="4463"/>
                  <a:pt x="317" y="4657"/>
                  <a:pt x="0" y="465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7417072" y="3795624"/>
            <a:ext cx="2412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7474795" y="5224018"/>
            <a:ext cx="183537" cy="167386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24800" y="3465158"/>
            <a:ext cx="1519200" cy="1685216"/>
          </a:xfrm>
          <a:prstGeom prst="rect">
            <a:avLst/>
          </a:prstGeom>
          <a:solidFill>
            <a:srgbClr val="F6F5BD"/>
          </a:solidFill>
          <a:ln>
            <a:noFill/>
          </a:ln>
          <a:extLst/>
        </p:spPr>
        <p:txBody>
          <a:bodyPr lIns="81630" tIns="42447" rIns="81630" bIns="42447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5000"/>
              </a:lnSpc>
              <a:spcBef>
                <a:spcPts val="227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14" dirty="0" err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GB" altLang="en-US" sz="1814" dirty="0" err="1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nit</a:t>
            </a:r>
            <a:r>
              <a:rPr lang="en-GB" altLang="en-US" sz="1814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(), wait() </a:t>
            </a:r>
            <a:r>
              <a:rPr lang="en-GB" altLang="en-US" sz="1814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GB" altLang="en-US" sz="1814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signal() </a:t>
            </a:r>
            <a:r>
              <a:rPr lang="en-GB" altLang="en-US" sz="1814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must be atomic actions!</a:t>
            </a:r>
          </a:p>
        </p:txBody>
      </p:sp>
      <p:sp>
        <p:nvSpPr>
          <p:cNvPr id="13" name="Freeform 4"/>
          <p:cNvSpPr>
            <a:spLocks noChangeArrowheads="1"/>
          </p:cNvSpPr>
          <p:nvPr/>
        </p:nvSpPr>
        <p:spPr bwMode="auto">
          <a:xfrm>
            <a:off x="6965597" y="2487576"/>
            <a:ext cx="414720" cy="388818"/>
          </a:xfrm>
          <a:custGeom>
            <a:avLst/>
            <a:gdLst>
              <a:gd name="T0" fmla="*/ 0 w 1271"/>
              <a:gd name="T1" fmla="*/ 0 h 4658"/>
              <a:gd name="T2" fmla="*/ 2147483646 w 1271"/>
              <a:gd name="T3" fmla="*/ 2147483646 h 4658"/>
              <a:gd name="T4" fmla="*/ 2147483646 w 1271"/>
              <a:gd name="T5" fmla="*/ 2147483646 h 4658"/>
              <a:gd name="T6" fmla="*/ 2147483646 w 1271"/>
              <a:gd name="T7" fmla="*/ 2147483646 h 4658"/>
              <a:gd name="T8" fmla="*/ 2147483646 w 1271"/>
              <a:gd name="T9" fmla="*/ 2147483646 h 4658"/>
              <a:gd name="T10" fmla="*/ 2147483646 w 1271"/>
              <a:gd name="T11" fmla="*/ 2147483646 h 4658"/>
              <a:gd name="T12" fmla="*/ 0 w 1271"/>
              <a:gd name="T13" fmla="*/ 2147483646 h 46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1"/>
              <a:gd name="T22" fmla="*/ 0 h 4658"/>
              <a:gd name="T23" fmla="*/ 1271 w 1271"/>
              <a:gd name="T24" fmla="*/ 4658 h 46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1" h="4658">
                <a:moveTo>
                  <a:pt x="0" y="0"/>
                </a:moveTo>
                <a:cubicBezTo>
                  <a:pt x="317" y="0"/>
                  <a:pt x="635" y="194"/>
                  <a:pt x="635" y="388"/>
                </a:cubicBezTo>
                <a:lnTo>
                  <a:pt x="635" y="1940"/>
                </a:lnTo>
                <a:cubicBezTo>
                  <a:pt x="635" y="2134"/>
                  <a:pt x="953" y="2328"/>
                  <a:pt x="1270" y="2328"/>
                </a:cubicBezTo>
                <a:cubicBezTo>
                  <a:pt x="953" y="2328"/>
                  <a:pt x="635" y="2523"/>
                  <a:pt x="635" y="2717"/>
                </a:cubicBezTo>
                <a:lnTo>
                  <a:pt x="635" y="4269"/>
                </a:lnTo>
                <a:cubicBezTo>
                  <a:pt x="635" y="4463"/>
                  <a:pt x="317" y="4657"/>
                  <a:pt x="0" y="465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380317" y="2743200"/>
            <a:ext cx="278015" cy="86165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36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Semaphore Implementation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81" y="775081"/>
            <a:ext cx="8238240" cy="4322880"/>
          </a:xfrm>
        </p:spPr>
        <p:txBody>
          <a:bodyPr/>
          <a:lstStyle/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How do we ensure that the semaphore implementation is atomic?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One approach: Make them system calls, and ensure only one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wait()</a:t>
            </a:r>
            <a:r>
              <a:rPr lang="en-GB" altLang="en-US" dirty="0" smtClean="0">
                <a:ea typeface="ＭＳ Ｐゴシック" charset="-128"/>
              </a:rPr>
              <a:t> </a:t>
            </a:r>
            <a:r>
              <a:rPr lang="en-GB" altLang="en-US" dirty="0">
                <a:ea typeface="ＭＳ Ｐゴシック" charset="-128"/>
              </a:rPr>
              <a:t>or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signal() </a:t>
            </a:r>
            <a:r>
              <a:rPr lang="en-GB" altLang="en-US" dirty="0">
                <a:ea typeface="ＭＳ Ｐゴシック" charset="-128"/>
              </a:rPr>
              <a:t>operation can be executed by any process at a time.</a:t>
            </a:r>
          </a:p>
          <a:p>
            <a:pPr marL="682570" lvl="1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This effectively puts a </a:t>
            </a:r>
            <a:r>
              <a:rPr lang="en-GB" altLang="en-US" b="1" dirty="0">
                <a:solidFill>
                  <a:srgbClr val="2323DC"/>
                </a:solidFill>
                <a:ea typeface="ＭＳ Ｐゴシック" charset="-128"/>
              </a:rPr>
              <a:t>lock</a:t>
            </a:r>
            <a:r>
              <a:rPr lang="en-GB" altLang="en-US" dirty="0">
                <a:ea typeface="ＭＳ Ｐゴシック" charset="-128"/>
              </a:rPr>
              <a:t> around the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wait()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signal() </a:t>
            </a:r>
            <a:r>
              <a:rPr lang="en-GB" altLang="en-US" dirty="0">
                <a:ea typeface="ＭＳ Ｐゴシック" charset="-128"/>
              </a:rPr>
              <a:t>operations themselves!</a:t>
            </a:r>
          </a:p>
          <a:p>
            <a:pPr marL="682570" lvl="1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Easy to do by disabling interrupts in the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wait()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signal() </a:t>
            </a:r>
            <a:r>
              <a:rPr lang="en-GB" altLang="en-US" dirty="0">
                <a:ea typeface="ＭＳ Ｐゴシック" charset="-128"/>
              </a:rPr>
              <a:t>calls.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Another approach: Use hardware support</a:t>
            </a:r>
          </a:p>
          <a:p>
            <a:pPr marL="682570" lvl="1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Say your CPU had atomic down and up instructions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78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OK, but why are semaphores useful?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A binary semaphore (counter is always 0 or 1) is basically a lock.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The real value of semaphores becomes apparent when the counter can be initialized to a value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other than 0 or 1.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Say we initialize a semaphore's counter to 50.</a:t>
            </a:r>
          </a:p>
          <a:p>
            <a:pPr marL="682570" lvl="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What does this mean about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wait()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signal() </a:t>
            </a:r>
            <a:r>
              <a:rPr lang="en-GB" altLang="en-US" dirty="0">
                <a:ea typeface="ＭＳ Ｐゴシック" charset="-128"/>
              </a:rPr>
              <a:t>operations?</a:t>
            </a:r>
          </a:p>
        </p:txBody>
      </p:sp>
    </p:spTree>
    <p:extLst>
      <p:ext uri="{BB962C8B-B14F-4D97-AF65-F5344CB8AC3E}">
        <p14:creationId xmlns:p14="http://schemas.microsoft.com/office/powerpoint/2010/main" val="772581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The Producer/Consumer Problem</a:t>
            </a:r>
          </a:p>
        </p:txBody>
      </p:sp>
      <p:sp>
        <p:nvSpPr>
          <p:cNvPr id="11878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Also called the Bounded Buffer problem.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Producer pushes items into the buffer.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Consumer pulls items from the buffer.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Producer needs to wait when buffer is full.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Consumer needs to wait when the buffer is empty.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2860" y="1506908"/>
            <a:ext cx="8864641" cy="1835999"/>
            <a:chOff x="201600" y="736201"/>
            <a:chExt cx="8864641" cy="1835999"/>
          </a:xfrm>
        </p:grpSpPr>
        <p:sp>
          <p:nvSpPr>
            <p:cNvPr id="118785" name="AutoShape 2"/>
            <p:cNvSpPr>
              <a:spLocks noChangeArrowheads="1"/>
            </p:cNvSpPr>
            <p:nvPr/>
          </p:nvSpPr>
          <p:spPr bwMode="auto">
            <a:xfrm>
              <a:off x="4029121" y="158148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86" name="AutoShape 3"/>
            <p:cNvSpPr>
              <a:spLocks noChangeArrowheads="1"/>
            </p:cNvSpPr>
            <p:nvPr/>
          </p:nvSpPr>
          <p:spPr bwMode="auto">
            <a:xfrm>
              <a:off x="4456801" y="1581480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89" name="AutoShape 6"/>
            <p:cNvSpPr>
              <a:spLocks noChangeArrowheads="1"/>
            </p:cNvSpPr>
            <p:nvPr/>
          </p:nvSpPr>
          <p:spPr bwMode="auto">
            <a:xfrm>
              <a:off x="3175201" y="158148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0" name="AutoShape 7"/>
            <p:cNvSpPr>
              <a:spLocks noChangeArrowheads="1"/>
            </p:cNvSpPr>
            <p:nvPr/>
          </p:nvSpPr>
          <p:spPr bwMode="auto">
            <a:xfrm>
              <a:off x="2322721" y="158148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1" name="AutoShape 8"/>
            <p:cNvSpPr>
              <a:spLocks noChangeArrowheads="1"/>
            </p:cNvSpPr>
            <p:nvPr/>
          </p:nvSpPr>
          <p:spPr bwMode="auto">
            <a:xfrm>
              <a:off x="2748961" y="158148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2" name="AutoShape 9"/>
            <p:cNvSpPr>
              <a:spLocks noChangeArrowheads="1"/>
            </p:cNvSpPr>
            <p:nvPr/>
          </p:nvSpPr>
          <p:spPr bwMode="auto">
            <a:xfrm>
              <a:off x="2748961" y="158148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3" name="AutoShape 10"/>
            <p:cNvSpPr>
              <a:spLocks noChangeArrowheads="1"/>
            </p:cNvSpPr>
            <p:nvPr/>
          </p:nvSpPr>
          <p:spPr bwMode="auto">
            <a:xfrm>
              <a:off x="1896481" y="158148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4" name="AutoShape 11"/>
            <p:cNvSpPr>
              <a:spLocks noChangeArrowheads="1"/>
            </p:cNvSpPr>
            <p:nvPr/>
          </p:nvSpPr>
          <p:spPr bwMode="auto">
            <a:xfrm>
              <a:off x="4881601" y="158148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5" name="AutoShape 12"/>
            <p:cNvSpPr>
              <a:spLocks noChangeArrowheads="1"/>
            </p:cNvSpPr>
            <p:nvPr/>
          </p:nvSpPr>
          <p:spPr bwMode="auto">
            <a:xfrm>
              <a:off x="5309281" y="1581480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6" name="AutoShape 13"/>
            <p:cNvSpPr>
              <a:spLocks noChangeArrowheads="1"/>
            </p:cNvSpPr>
            <p:nvPr/>
          </p:nvSpPr>
          <p:spPr bwMode="auto">
            <a:xfrm>
              <a:off x="5734081" y="158148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797" name="Text Box 14"/>
            <p:cNvSpPr txBox="1">
              <a:spLocks noChangeArrowheads="1"/>
            </p:cNvSpPr>
            <p:nvPr/>
          </p:nvSpPr>
          <p:spPr bwMode="auto">
            <a:xfrm>
              <a:off x="300961" y="1616041"/>
              <a:ext cx="128880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>
                  <a:solidFill>
                    <a:schemeClr val="bg1"/>
                  </a:solidFill>
                  <a:latin typeface="Lucida Sans" charset="0"/>
                </a:rPr>
                <a:t>Producer</a:t>
              </a:r>
            </a:p>
          </p:txBody>
        </p:sp>
        <p:sp>
          <p:nvSpPr>
            <p:cNvPr id="118798" name="Text Box 15"/>
            <p:cNvSpPr txBox="1">
              <a:spLocks noChangeArrowheads="1"/>
            </p:cNvSpPr>
            <p:nvPr/>
          </p:nvSpPr>
          <p:spPr bwMode="auto">
            <a:xfrm>
              <a:off x="6698881" y="1627561"/>
              <a:ext cx="143856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>
                  <a:solidFill>
                    <a:schemeClr val="bg1"/>
                  </a:solidFill>
                  <a:latin typeface="Lucida Sans" charset="0"/>
                </a:rPr>
                <a:t>Consumer</a:t>
              </a:r>
            </a:p>
          </p:txBody>
        </p:sp>
        <p:pic>
          <p:nvPicPr>
            <p:cNvPr id="118799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00" y="1166760"/>
              <a:ext cx="1347840" cy="134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92881" name="Text Box 17"/>
            <p:cNvSpPr txBox="1">
              <a:spLocks noChangeArrowheads="1"/>
            </p:cNvSpPr>
            <p:nvPr/>
          </p:nvSpPr>
          <p:spPr bwMode="auto">
            <a:xfrm>
              <a:off x="7901281" y="736201"/>
              <a:ext cx="116496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 i="1">
                  <a:solidFill>
                    <a:schemeClr val="bg1"/>
                  </a:solidFill>
                  <a:latin typeface="Lucidasans" charset="0"/>
                </a:rPr>
                <a:t>zzzzz....</a:t>
              </a:r>
            </a:p>
          </p:txBody>
        </p:sp>
        <p:sp>
          <p:nvSpPr>
            <p:cNvPr id="118801" name="AutoShape 18"/>
            <p:cNvSpPr>
              <a:spLocks noChangeArrowheads="1"/>
            </p:cNvSpPr>
            <p:nvPr/>
          </p:nvSpPr>
          <p:spPr bwMode="auto">
            <a:xfrm>
              <a:off x="3604321" y="1581480"/>
              <a:ext cx="42480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pic>
          <p:nvPicPr>
            <p:cNvPr id="118802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21" y="1103400"/>
              <a:ext cx="1959840" cy="146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18803" name="AutoShape 20"/>
            <p:cNvSpPr>
              <a:spLocks noChangeArrowheads="1"/>
            </p:cNvSpPr>
            <p:nvPr/>
          </p:nvSpPr>
          <p:spPr bwMode="auto">
            <a:xfrm>
              <a:off x="4029121" y="1581480"/>
              <a:ext cx="42768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804" name="AutoShape 21"/>
            <p:cNvSpPr>
              <a:spLocks noChangeArrowheads="1"/>
            </p:cNvSpPr>
            <p:nvPr/>
          </p:nvSpPr>
          <p:spPr bwMode="auto">
            <a:xfrm>
              <a:off x="4881601" y="158148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805" name="AutoShape 22"/>
            <p:cNvSpPr>
              <a:spLocks noChangeArrowheads="1"/>
            </p:cNvSpPr>
            <p:nvPr/>
          </p:nvSpPr>
          <p:spPr bwMode="auto">
            <a:xfrm>
              <a:off x="5309281" y="1581480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806" name="AutoShape 23"/>
            <p:cNvSpPr>
              <a:spLocks noChangeArrowheads="1"/>
            </p:cNvSpPr>
            <p:nvPr/>
          </p:nvSpPr>
          <p:spPr bwMode="auto">
            <a:xfrm>
              <a:off x="4456801" y="1581480"/>
              <a:ext cx="42480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807" name="AutoShape 24"/>
            <p:cNvSpPr>
              <a:spLocks noChangeArrowheads="1"/>
            </p:cNvSpPr>
            <p:nvPr/>
          </p:nvSpPr>
          <p:spPr bwMode="auto">
            <a:xfrm>
              <a:off x="5734081" y="158148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18808" name="AutoShape 25"/>
            <p:cNvSpPr>
              <a:spLocks noChangeArrowheads="1"/>
            </p:cNvSpPr>
            <p:nvPr/>
          </p:nvSpPr>
          <p:spPr bwMode="auto">
            <a:xfrm>
              <a:off x="5309281" y="1581480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pic>
          <p:nvPicPr>
            <p:cNvPr id="292890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01" y="1603081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2891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001" y="1603081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2892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801" y="1604520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2893" name="Picture 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401" y="1603081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2894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041" y="1604520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6231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One implementation...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8325"/>
            <a:ext cx="8239125" cy="4322763"/>
          </a:xfrm>
        </p:spPr>
        <p:txBody>
          <a:bodyPr/>
          <a:lstStyle/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>
              <a:ea typeface="ＭＳ Ｐゴシック" charset="-128"/>
            </a:endParaRP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120849" name="Text Box 18"/>
          <p:cNvSpPr txBox="1">
            <a:spLocks noChangeArrowheads="1"/>
          </p:cNvSpPr>
          <p:nvPr/>
        </p:nvSpPr>
        <p:spPr bwMode="auto">
          <a:xfrm>
            <a:off x="292321" y="3360019"/>
            <a:ext cx="3204148" cy="2309832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lIns="81630" tIns="40815" rIns="81630" bIns="40815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Producer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() {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 item;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 while 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(TRUE) {</a:t>
            </a:r>
            <a:br>
              <a:rPr lang="en-GB" altLang="en-US" sz="1400" dirty="0">
                <a:solidFill>
                  <a:schemeClr val="tx1"/>
                </a:solidFill>
                <a:latin typeface="Courier New" charset="0"/>
              </a:rPr>
            </a:b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item = 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produce();</a:t>
            </a:r>
            <a:endParaRPr lang="en-GB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if (count == N) sleep();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GB" altLang="en-US" sz="1400" dirty="0" err="1" smtClean="0">
                <a:solidFill>
                  <a:schemeClr val="tx1"/>
                </a:solidFill>
                <a:latin typeface="Courier New" charset="0"/>
              </a:rPr>
              <a:t>insertitem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(item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count = count + 1;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if (count == 1) </a:t>
            </a:r>
            <a:br>
              <a:rPr lang="en-GB" altLang="en-US" sz="1400" dirty="0">
                <a:solidFill>
                  <a:schemeClr val="tx1"/>
                </a:solidFill>
                <a:latin typeface="Courier New" charset="0"/>
              </a:rPr>
            </a:b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	wakeup(consumer);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 }</a:t>
            </a:r>
            <a:endParaRPr lang="en-GB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120850" name="Text Box 19"/>
          <p:cNvSpPr txBox="1">
            <a:spLocks noChangeArrowheads="1"/>
          </p:cNvSpPr>
          <p:nvPr/>
        </p:nvSpPr>
        <p:spPr bwMode="auto">
          <a:xfrm>
            <a:off x="4645441" y="3313939"/>
            <a:ext cx="4298400" cy="2309832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lIns="81630" tIns="40815" rIns="81630" bIns="40815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Consumer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() {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 item;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while (TRUE) {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if (count == 0) sleep();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item = </a:t>
            </a:r>
            <a:r>
              <a:rPr lang="en-GB" altLang="en-US" sz="1400" dirty="0" err="1" smtClean="0">
                <a:solidFill>
                  <a:schemeClr val="tx1"/>
                </a:solidFill>
                <a:latin typeface="Courier New" charset="0"/>
              </a:rPr>
              <a:t>removeitem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count = count – 1;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if (count == N-1) 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	wakeup(producer);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	eat(item);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 }</a:t>
            </a:r>
            <a:endParaRPr lang="en-GB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140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0857" name="Line 22"/>
          <p:cNvSpPr>
            <a:spLocks noChangeShapeType="1"/>
          </p:cNvSpPr>
          <p:nvPr/>
        </p:nvSpPr>
        <p:spPr bwMode="auto">
          <a:xfrm flipH="1">
            <a:off x="6757919" y="4044020"/>
            <a:ext cx="23350" cy="2140528"/>
          </a:xfrm>
          <a:prstGeom prst="line">
            <a:avLst/>
          </a:prstGeom>
          <a:noFill/>
          <a:ln w="5472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/>
          </a:p>
        </p:txBody>
      </p:sp>
      <p:sp>
        <p:nvSpPr>
          <p:cNvPr id="120858" name="Text Box 23"/>
          <p:cNvSpPr txBox="1">
            <a:spLocks noChangeArrowheads="1"/>
          </p:cNvSpPr>
          <p:nvPr/>
        </p:nvSpPr>
        <p:spPr bwMode="auto">
          <a:xfrm>
            <a:off x="4903201" y="6250788"/>
            <a:ext cx="3139200" cy="34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0" tIns="40815" rIns="81630" bIns="40815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814" i="1" dirty="0">
                <a:solidFill>
                  <a:srgbClr val="FF0000"/>
                </a:solidFill>
                <a:latin typeface="Luxi Sans" charset="0"/>
              </a:rPr>
              <a:t>What if we context switch right here??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6548" y="1160589"/>
            <a:ext cx="8134561" cy="1571041"/>
            <a:chOff x="201600" y="1160589"/>
            <a:chExt cx="8134561" cy="1571041"/>
          </a:xfrm>
        </p:grpSpPr>
        <p:sp>
          <p:nvSpPr>
            <p:cNvPr id="120835" name="AutoShape 4"/>
            <p:cNvSpPr>
              <a:spLocks noChangeArrowheads="1"/>
            </p:cNvSpPr>
            <p:nvPr/>
          </p:nvSpPr>
          <p:spPr bwMode="auto">
            <a:xfrm>
              <a:off x="3175201" y="1575309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36" name="AutoShape 5"/>
            <p:cNvSpPr>
              <a:spLocks noChangeArrowheads="1"/>
            </p:cNvSpPr>
            <p:nvPr/>
          </p:nvSpPr>
          <p:spPr bwMode="auto">
            <a:xfrm>
              <a:off x="2322721" y="1575309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37" name="AutoShape 6"/>
            <p:cNvSpPr>
              <a:spLocks noChangeArrowheads="1"/>
            </p:cNvSpPr>
            <p:nvPr/>
          </p:nvSpPr>
          <p:spPr bwMode="auto">
            <a:xfrm>
              <a:off x="2748961" y="1575309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38" name="AutoShape 7"/>
            <p:cNvSpPr>
              <a:spLocks noChangeArrowheads="1"/>
            </p:cNvSpPr>
            <p:nvPr/>
          </p:nvSpPr>
          <p:spPr bwMode="auto">
            <a:xfrm>
              <a:off x="2748961" y="1575309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39" name="AutoShape 8"/>
            <p:cNvSpPr>
              <a:spLocks noChangeArrowheads="1"/>
            </p:cNvSpPr>
            <p:nvPr/>
          </p:nvSpPr>
          <p:spPr bwMode="auto">
            <a:xfrm>
              <a:off x="1896481" y="1575309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0" name="AutoShape 9"/>
            <p:cNvSpPr>
              <a:spLocks noChangeArrowheads="1"/>
            </p:cNvSpPr>
            <p:nvPr/>
          </p:nvSpPr>
          <p:spPr bwMode="auto">
            <a:xfrm>
              <a:off x="3604321" y="1575309"/>
              <a:ext cx="42480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1" name="AutoShape 10"/>
            <p:cNvSpPr>
              <a:spLocks noChangeArrowheads="1"/>
            </p:cNvSpPr>
            <p:nvPr/>
          </p:nvSpPr>
          <p:spPr bwMode="auto">
            <a:xfrm>
              <a:off x="4029121" y="1575309"/>
              <a:ext cx="42768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2" name="AutoShape 11"/>
            <p:cNvSpPr>
              <a:spLocks noChangeArrowheads="1"/>
            </p:cNvSpPr>
            <p:nvPr/>
          </p:nvSpPr>
          <p:spPr bwMode="auto">
            <a:xfrm>
              <a:off x="4881601" y="1575309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3" name="AutoShape 12"/>
            <p:cNvSpPr>
              <a:spLocks noChangeArrowheads="1"/>
            </p:cNvSpPr>
            <p:nvPr/>
          </p:nvSpPr>
          <p:spPr bwMode="auto">
            <a:xfrm>
              <a:off x="5309281" y="1575309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4" name="AutoShape 13"/>
            <p:cNvSpPr>
              <a:spLocks noChangeArrowheads="1"/>
            </p:cNvSpPr>
            <p:nvPr/>
          </p:nvSpPr>
          <p:spPr bwMode="auto">
            <a:xfrm>
              <a:off x="4456801" y="1575309"/>
              <a:ext cx="42480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5" name="AutoShape 14"/>
            <p:cNvSpPr>
              <a:spLocks noChangeArrowheads="1"/>
            </p:cNvSpPr>
            <p:nvPr/>
          </p:nvSpPr>
          <p:spPr bwMode="auto">
            <a:xfrm>
              <a:off x="5734081" y="1575309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0846" name="Text Box 15"/>
            <p:cNvSpPr txBox="1">
              <a:spLocks noChangeArrowheads="1"/>
            </p:cNvSpPr>
            <p:nvPr/>
          </p:nvSpPr>
          <p:spPr bwMode="auto">
            <a:xfrm>
              <a:off x="300961" y="1609870"/>
              <a:ext cx="128880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>
                  <a:solidFill>
                    <a:schemeClr val="bg1"/>
                  </a:solidFill>
                  <a:latin typeface="Lucida Sans" charset="0"/>
                </a:rPr>
                <a:t>Producer</a:t>
              </a:r>
            </a:p>
          </p:txBody>
        </p:sp>
        <p:sp>
          <p:nvSpPr>
            <p:cNvPr id="120847" name="Text Box 16"/>
            <p:cNvSpPr txBox="1">
              <a:spLocks noChangeArrowheads="1"/>
            </p:cNvSpPr>
            <p:nvPr/>
          </p:nvSpPr>
          <p:spPr bwMode="auto">
            <a:xfrm>
              <a:off x="6698881" y="1621390"/>
              <a:ext cx="143856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>
                  <a:solidFill>
                    <a:schemeClr val="bg1"/>
                  </a:solidFill>
                  <a:latin typeface="Lucida Sans" charset="0"/>
                </a:rPr>
                <a:t>Consumer</a:t>
              </a:r>
            </a:p>
          </p:txBody>
        </p:sp>
        <p:pic>
          <p:nvPicPr>
            <p:cNvPr id="120848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00" y="1160589"/>
              <a:ext cx="1347840" cy="134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0853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21" y="1262830"/>
              <a:ext cx="1959840" cy="146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696247" y="2369802"/>
            <a:ext cx="1668471" cy="28927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lIns="81630" tIns="40815" rIns="81630" bIns="40815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 count = 0;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5678" y="3084445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smtClean="0">
                <a:latin typeface="Courier New" charset="0"/>
              </a:rPr>
              <a:t>Producer Thread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652879" y="3042208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Consumer Thread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41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93961"/>
            <a:ext cx="7807680" cy="42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A fix using semaphores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0608" y="1108337"/>
            <a:ext cx="8134561" cy="1571041"/>
            <a:chOff x="201600" y="481320"/>
            <a:chExt cx="8134561" cy="1571041"/>
          </a:xfrm>
        </p:grpSpPr>
        <p:sp>
          <p:nvSpPr>
            <p:cNvPr id="122883" name="AutoShape 4"/>
            <p:cNvSpPr>
              <a:spLocks noChangeArrowheads="1"/>
            </p:cNvSpPr>
            <p:nvPr/>
          </p:nvSpPr>
          <p:spPr bwMode="auto">
            <a:xfrm>
              <a:off x="3175201" y="89604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84" name="AutoShape 5"/>
            <p:cNvSpPr>
              <a:spLocks noChangeArrowheads="1"/>
            </p:cNvSpPr>
            <p:nvPr/>
          </p:nvSpPr>
          <p:spPr bwMode="auto">
            <a:xfrm>
              <a:off x="2322721" y="89604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85" name="AutoShape 6"/>
            <p:cNvSpPr>
              <a:spLocks noChangeArrowheads="1"/>
            </p:cNvSpPr>
            <p:nvPr/>
          </p:nvSpPr>
          <p:spPr bwMode="auto">
            <a:xfrm>
              <a:off x="2748961" y="89604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86" name="AutoShape 7"/>
            <p:cNvSpPr>
              <a:spLocks noChangeArrowheads="1"/>
            </p:cNvSpPr>
            <p:nvPr/>
          </p:nvSpPr>
          <p:spPr bwMode="auto">
            <a:xfrm>
              <a:off x="2748961" y="89604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87" name="AutoShape 8"/>
            <p:cNvSpPr>
              <a:spLocks noChangeArrowheads="1"/>
            </p:cNvSpPr>
            <p:nvPr/>
          </p:nvSpPr>
          <p:spPr bwMode="auto">
            <a:xfrm>
              <a:off x="1896481" y="896040"/>
              <a:ext cx="42624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88" name="AutoShape 9"/>
            <p:cNvSpPr>
              <a:spLocks noChangeArrowheads="1"/>
            </p:cNvSpPr>
            <p:nvPr/>
          </p:nvSpPr>
          <p:spPr bwMode="auto">
            <a:xfrm>
              <a:off x="3604321" y="896040"/>
              <a:ext cx="42480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89" name="AutoShape 10"/>
            <p:cNvSpPr>
              <a:spLocks noChangeArrowheads="1"/>
            </p:cNvSpPr>
            <p:nvPr/>
          </p:nvSpPr>
          <p:spPr bwMode="auto">
            <a:xfrm>
              <a:off x="4029121" y="896040"/>
              <a:ext cx="42768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90" name="AutoShape 11"/>
            <p:cNvSpPr>
              <a:spLocks noChangeArrowheads="1"/>
            </p:cNvSpPr>
            <p:nvPr/>
          </p:nvSpPr>
          <p:spPr bwMode="auto">
            <a:xfrm>
              <a:off x="4456801" y="896040"/>
              <a:ext cx="424800" cy="426240"/>
            </a:xfrm>
            <a:prstGeom prst="roundRect">
              <a:avLst>
                <a:gd name="adj" fmla="val 33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91" name="Text Box 12"/>
            <p:cNvSpPr txBox="1">
              <a:spLocks noChangeArrowheads="1"/>
            </p:cNvSpPr>
            <p:nvPr/>
          </p:nvSpPr>
          <p:spPr bwMode="auto">
            <a:xfrm>
              <a:off x="300961" y="930601"/>
              <a:ext cx="128880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>
                  <a:solidFill>
                    <a:schemeClr val="bg1"/>
                  </a:solidFill>
                  <a:latin typeface="Lucida Sans" charset="0"/>
                </a:rPr>
                <a:t>Producer</a:t>
              </a:r>
            </a:p>
          </p:txBody>
        </p:sp>
        <p:sp>
          <p:nvSpPr>
            <p:cNvPr id="122892" name="Text Box 13"/>
            <p:cNvSpPr txBox="1">
              <a:spLocks noChangeArrowheads="1"/>
            </p:cNvSpPr>
            <p:nvPr/>
          </p:nvSpPr>
          <p:spPr bwMode="auto">
            <a:xfrm>
              <a:off x="6698881" y="942121"/>
              <a:ext cx="1438560" cy="394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2177">
                  <a:solidFill>
                    <a:schemeClr val="bg1"/>
                  </a:solidFill>
                  <a:latin typeface="Lucida Sans" charset="0"/>
                </a:rPr>
                <a:t>Consumer</a:t>
              </a:r>
            </a:p>
          </p:txBody>
        </p:sp>
        <p:pic>
          <p:nvPicPr>
            <p:cNvPr id="12289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00" y="481320"/>
              <a:ext cx="1347840" cy="134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2896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21" y="583561"/>
              <a:ext cx="1959840" cy="146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897" name="AutoShape 18"/>
            <p:cNvSpPr>
              <a:spLocks noChangeArrowheads="1"/>
            </p:cNvSpPr>
            <p:nvPr/>
          </p:nvSpPr>
          <p:spPr bwMode="auto">
            <a:xfrm>
              <a:off x="4881601" y="89604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98" name="AutoShape 19"/>
            <p:cNvSpPr>
              <a:spLocks noChangeArrowheads="1"/>
            </p:cNvSpPr>
            <p:nvPr/>
          </p:nvSpPr>
          <p:spPr bwMode="auto">
            <a:xfrm>
              <a:off x="5309281" y="896040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899" name="AutoShape 20"/>
            <p:cNvSpPr>
              <a:spLocks noChangeArrowheads="1"/>
            </p:cNvSpPr>
            <p:nvPr/>
          </p:nvSpPr>
          <p:spPr bwMode="auto">
            <a:xfrm>
              <a:off x="5734081" y="896040"/>
              <a:ext cx="42768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22900" name="AutoShape 21"/>
            <p:cNvSpPr>
              <a:spLocks noChangeArrowheads="1"/>
            </p:cNvSpPr>
            <p:nvPr/>
          </p:nvSpPr>
          <p:spPr bwMode="auto">
            <a:xfrm>
              <a:off x="5309281" y="896040"/>
              <a:ext cx="424800" cy="426240"/>
            </a:xfrm>
            <a:prstGeom prst="roundRect">
              <a:avLst>
                <a:gd name="adj" fmla="val 333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pic>
          <p:nvPicPr>
            <p:cNvPr id="122901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01" y="917641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290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001" y="917641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22903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801" y="917641"/>
              <a:ext cx="393120" cy="334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776738" y="2028036"/>
            <a:ext cx="3494292" cy="905473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lIns="81630" tIns="40815" rIns="81630" bIns="40815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s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emaphore </a:t>
            </a:r>
            <a:r>
              <a:rPr lang="en-GB" altLang="en-US" sz="1400" dirty="0" err="1" smtClean="0">
                <a:solidFill>
                  <a:schemeClr val="tx1"/>
                </a:solidFill>
                <a:latin typeface="Courier New" charset="0"/>
              </a:rPr>
              <a:t>mutex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; </a:t>
            </a:r>
            <a:r>
              <a:rPr lang="en-GB" altLang="en-US" sz="1400" dirty="0" err="1" smtClean="0">
                <a:solidFill>
                  <a:schemeClr val="accent2"/>
                </a:solidFill>
                <a:latin typeface="Courier New" charset="0"/>
              </a:rPr>
              <a:t>init</a:t>
            </a:r>
            <a:r>
              <a:rPr lang="en-GB" altLang="en-US" sz="1400" dirty="0" smtClean="0">
                <a:solidFill>
                  <a:schemeClr val="accent2"/>
                </a:solidFill>
                <a:latin typeface="Courier New" charset="0"/>
              </a:rPr>
              <a:t>(mutex,1)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s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emaphore full; </a:t>
            </a:r>
            <a:r>
              <a:rPr lang="en-GB" altLang="en-US" sz="1400" dirty="0" err="1" smtClean="0">
                <a:solidFill>
                  <a:srgbClr val="FF0000"/>
                </a:solidFill>
                <a:latin typeface="Courier New" charset="0"/>
              </a:rPr>
              <a:t>init</a:t>
            </a:r>
            <a:r>
              <a:rPr lang="en-GB" altLang="en-US" sz="1400" dirty="0" smtClean="0">
                <a:solidFill>
                  <a:srgbClr val="FF0000"/>
                </a:solidFill>
                <a:latin typeface="Courier New" charset="0"/>
              </a:rPr>
              <a:t>(full,0);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// N: size of the buffer</a:t>
            </a:r>
            <a:endParaRPr lang="en-GB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s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emaphore empty; </a:t>
            </a:r>
            <a:r>
              <a:rPr lang="en-GB" altLang="en-US" sz="1400" dirty="0" err="1" smtClean="0">
                <a:solidFill>
                  <a:srgbClr val="00B050"/>
                </a:solidFill>
                <a:latin typeface="Courier New" charset="0"/>
              </a:rPr>
              <a:t>init</a:t>
            </a:r>
            <a:r>
              <a:rPr lang="en-GB" altLang="en-US" sz="1400" dirty="0" smtClean="0">
                <a:solidFill>
                  <a:srgbClr val="00B050"/>
                </a:solidFill>
                <a:latin typeface="Courier New" charset="0"/>
              </a:rPr>
              <a:t>(</a:t>
            </a:r>
            <a:r>
              <a:rPr lang="en-GB" altLang="en-US" sz="1400" dirty="0" err="1" smtClean="0">
                <a:solidFill>
                  <a:srgbClr val="00B050"/>
                </a:solidFill>
                <a:latin typeface="Courier New" charset="0"/>
              </a:rPr>
              <a:t>empty,N</a:t>
            </a:r>
            <a:r>
              <a:rPr lang="en-GB" altLang="en-US" sz="1400" dirty="0" smtClean="0">
                <a:solidFill>
                  <a:srgbClr val="00B050"/>
                </a:solidFill>
                <a:latin typeface="Courier New" charset="0"/>
              </a:rPr>
              <a:t>);</a:t>
            </a:r>
            <a:endParaRPr lang="en-GB" altLang="en-US" sz="1400" dirty="0">
              <a:solidFill>
                <a:srgbClr val="00B050"/>
              </a:solidFill>
              <a:latin typeface="Courier New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0608" y="2934544"/>
            <a:ext cx="2580580" cy="2580173"/>
            <a:chOff x="489089" y="2890376"/>
            <a:chExt cx="2580580" cy="2580173"/>
          </a:xfrm>
        </p:grpSpPr>
        <p:sp>
          <p:nvSpPr>
            <p:cNvPr id="122894" name="Text Box 15"/>
            <p:cNvSpPr txBox="1">
              <a:spLocks noChangeArrowheads="1"/>
            </p:cNvSpPr>
            <p:nvPr/>
          </p:nvSpPr>
          <p:spPr bwMode="auto">
            <a:xfrm>
              <a:off x="489089" y="3157511"/>
              <a:ext cx="2580580" cy="2313038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none" lIns="81630" tIns="40815" rIns="81630" bIns="40815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Producer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() {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GB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int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item;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while 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(TRUE) {</a:t>
              </a:r>
              <a:b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</a:b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item = 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produce();</a:t>
              </a:r>
              <a:endParaRPr lang="en-GB" altLang="en-US" sz="1400" dirty="0">
                <a:solidFill>
                  <a:schemeClr val="tx1"/>
                </a:solidFill>
                <a:latin typeface="Courier New" charset="0"/>
              </a:endParaRP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rgbClr val="00B050"/>
                  </a:solidFill>
                  <a:latin typeface="Courier New" charset="0"/>
                </a:rPr>
                <a:t>wait(empty);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   </a:t>
              </a:r>
              <a:r>
                <a:rPr lang="en-GB" altLang="en-US" sz="1400" dirty="0" smtClean="0">
                  <a:solidFill>
                    <a:schemeClr val="accent2"/>
                  </a:solidFill>
                  <a:latin typeface="Courier New" charset="0"/>
                </a:rPr>
                <a:t>wait(</a:t>
              </a:r>
              <a:r>
                <a:rPr lang="en-GB" altLang="en-US" sz="1400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00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   </a:t>
              </a:r>
              <a:r>
                <a:rPr lang="en-GB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insertitem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(item);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chemeClr val="accent2"/>
                  </a:solidFill>
                  <a:latin typeface="Courier New" charset="0"/>
                </a:rPr>
                <a:t>signal(</a:t>
              </a:r>
              <a:r>
                <a:rPr lang="en-GB" altLang="en-US" sz="1400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00" dirty="0">
                  <a:solidFill>
                    <a:schemeClr val="accent2"/>
                  </a:solidFill>
                  <a:latin typeface="Courier New" charset="0"/>
                </a:rPr>
                <a:t>);    </a:t>
              </a:r>
              <a:endParaRPr lang="en-GB" altLang="en-US" sz="1400" dirty="0" smtClean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rgbClr val="FF0000"/>
                  </a:solidFill>
                  <a:latin typeface="Courier New" charset="0"/>
                </a:rPr>
                <a:t>signal(full</a:t>
              </a:r>
              <a:r>
                <a:rPr lang="en-GB" altLang="en-US" sz="1400" dirty="0">
                  <a:solidFill>
                    <a:srgbClr val="FF0000"/>
                  </a:solidFill>
                  <a:latin typeface="Courier New" charset="0"/>
                </a:rPr>
                <a:t>);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	 }</a:t>
              </a:r>
              <a:endParaRPr lang="en-GB" altLang="en-US" sz="1400" dirty="0">
                <a:solidFill>
                  <a:schemeClr val="tx1"/>
                </a:solidFill>
                <a:latin typeface="Courier New" charset="0"/>
              </a:endParaRP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}</a:t>
              </a:r>
              <a:endParaRPr lang="en-GB" altLang="en-US" sz="1400" dirty="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489089" y="2890376"/>
              <a:ext cx="1813536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smtClean="0">
                  <a:latin typeface="Courier New" charset="0"/>
                </a:rPr>
                <a:t>Producer Thread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22501" y="2952268"/>
            <a:ext cx="3256220" cy="2568075"/>
            <a:chOff x="4665809" y="2902474"/>
            <a:chExt cx="3256220" cy="2568075"/>
          </a:xfrm>
        </p:grpSpPr>
        <p:sp>
          <p:nvSpPr>
            <p:cNvPr id="122895" name="Text Box 16"/>
            <p:cNvSpPr txBox="1">
              <a:spLocks noChangeArrowheads="1"/>
            </p:cNvSpPr>
            <p:nvPr/>
          </p:nvSpPr>
          <p:spPr bwMode="auto">
            <a:xfrm>
              <a:off x="4665809" y="3157511"/>
              <a:ext cx="3256220" cy="231303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lIns="81630" tIns="40815" rIns="81630" bIns="40815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Consumer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() {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GB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int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item;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while 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(TRUE) {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rgbClr val="FF0000"/>
                  </a:solidFill>
                  <a:latin typeface="Courier New" charset="0"/>
                </a:rPr>
                <a:t>wait(full</a:t>
              </a:r>
              <a:r>
                <a:rPr lang="en-GB" altLang="en-US" sz="1400" dirty="0">
                  <a:solidFill>
                    <a:srgbClr val="FF0000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chemeClr val="accent2"/>
                  </a:solidFill>
                  <a:latin typeface="Courier New" charset="0"/>
                </a:rPr>
                <a:t>wait(</a:t>
              </a:r>
              <a:r>
                <a:rPr lang="en-GB" altLang="en-US" sz="1400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00" dirty="0">
                  <a:solidFill>
                    <a:schemeClr val="accent2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item = </a:t>
              </a:r>
              <a:r>
                <a:rPr lang="en-GB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removeitem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();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chemeClr val="accent2"/>
                  </a:solidFill>
                  <a:latin typeface="Courier New" charset="0"/>
                </a:rPr>
                <a:t>signal(</a:t>
              </a:r>
              <a:r>
                <a:rPr lang="en-GB" altLang="en-US" sz="1400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00" dirty="0">
                  <a:solidFill>
                    <a:schemeClr val="accent2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GB" altLang="en-US" sz="1400" dirty="0" smtClean="0">
                  <a:solidFill>
                    <a:srgbClr val="00B050"/>
                  </a:solidFill>
                  <a:latin typeface="Courier New" charset="0"/>
                </a:rPr>
                <a:t>signal(empty</a:t>
              </a:r>
              <a:r>
                <a:rPr lang="en-GB" altLang="en-US" sz="1400" dirty="0">
                  <a:solidFill>
                    <a:srgbClr val="00B050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	eat(item);</a:t>
              </a: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 }</a:t>
              </a:r>
              <a:endParaRPr lang="en-GB" altLang="en-US" sz="1400" dirty="0">
                <a:solidFill>
                  <a:schemeClr val="tx1"/>
                </a:solidFill>
                <a:latin typeface="Courier New" charset="0"/>
              </a:endParaRPr>
            </a:p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00" dirty="0" smtClean="0">
                  <a:solidFill>
                    <a:schemeClr val="tx1"/>
                  </a:solidFill>
                  <a:latin typeface="Courier New" charset="0"/>
                </a:rPr>
                <a:t>}</a:t>
              </a:r>
              <a:r>
                <a:rPr lang="en-GB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</a:p>
          </p:txBody>
        </p:sp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665809" y="2902474"/>
              <a:ext cx="1813536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Consumer Thread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 bwMode="auto">
          <a:xfrm flipV="1">
            <a:off x="2381693" y="3944679"/>
            <a:ext cx="3338623" cy="102072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224144" y="4157330"/>
            <a:ext cx="3496173" cy="627321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31861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Reader/Writers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  <a:tab pos="8535006" algn="l"/>
              </a:tabLst>
            </a:pPr>
            <a:r>
              <a:rPr lang="en-GB" altLang="en-US">
                <a:ea typeface="ＭＳ Ｐゴシック" charset="-128"/>
              </a:rPr>
              <a:t>Let's go back to the problem at the beginning of lecture.</a:t>
            </a:r>
          </a:p>
          <a:p>
            <a:pPr marL="682570" lvl="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  <a:tab pos="8535006" algn="l"/>
              </a:tabLst>
            </a:pPr>
            <a:r>
              <a:rPr lang="en-GB" altLang="en-US">
                <a:ea typeface="ＭＳ Ｐゴシック" charset="-128"/>
              </a:rPr>
              <a:t>Single shared object</a:t>
            </a:r>
          </a:p>
          <a:p>
            <a:pPr marL="682570" lvl="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  <a:tab pos="8535006" algn="l"/>
              </a:tabLst>
            </a:pPr>
            <a:r>
              <a:rPr lang="en-GB" altLang="en-US">
                <a:ea typeface="ＭＳ Ｐゴシック" charset="-128"/>
              </a:rPr>
              <a:t>Want to allow any number of threads to read simultaneously</a:t>
            </a:r>
          </a:p>
          <a:p>
            <a:pPr marL="682570" lvl="1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  <a:tab pos="8535006" algn="l"/>
              </a:tabLst>
            </a:pPr>
            <a:r>
              <a:rPr lang="en-GB" altLang="en-US">
                <a:ea typeface="ＭＳ Ｐゴシック" charset="-128"/>
              </a:rPr>
              <a:t>But, only one thread should be able to write to the object at a time</a:t>
            </a:r>
          </a:p>
          <a:p>
            <a:pPr marL="1139057" lvl="2" indent="-161282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  <a:tab pos="8535006" algn="l"/>
              </a:tabLst>
            </a:pPr>
            <a:r>
              <a:rPr lang="en-GB" altLang="en-US">
                <a:ea typeface="ＭＳ Ｐゴシック" charset="-128"/>
              </a:rPr>
              <a:t>(And, not interfere with any readers...)</a:t>
            </a:r>
          </a:p>
          <a:p>
            <a:pPr marL="257764" indent="-162723">
              <a:lnSpc>
                <a:spcPct val="9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  <a:tab pos="8535006" algn="l"/>
              </a:tabLst>
            </a:pPr>
            <a:endParaRPr lang="en-GB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1674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 (read/write access)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Read/</a:t>
            </a:r>
          </a:p>
          <a:p>
            <a:r>
              <a:rPr lang="en-US" sz="1800" dirty="0" smtClean="0">
                <a:latin typeface="Calibri" pitchFamily="34" charset="0"/>
              </a:rPr>
              <a:t>Write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Read-only</a:t>
            </a:r>
          </a:p>
          <a:p>
            <a:r>
              <a:rPr lang="en-US" sz="1800" dirty="0" smtClean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Higher-level synchronization primitives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We have looked at one synchronization primitive: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locks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Locks are useful for many things, but sometimes programs have different requirements.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Examples?</a:t>
            </a:r>
          </a:p>
          <a:p>
            <a:pPr marL="682570" lvl="1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Say we had a shared variable where we wanted </a:t>
            </a:r>
            <a:r>
              <a:rPr lang="en-GB" altLang="en-US" dirty="0">
                <a:solidFill>
                  <a:srgbClr val="993333"/>
                </a:solidFill>
                <a:ea typeface="ＭＳ Ｐゴシック" charset="-128"/>
              </a:rPr>
              <a:t>any number of threads</a:t>
            </a:r>
            <a:r>
              <a:rPr lang="en-GB" altLang="en-US" dirty="0">
                <a:ea typeface="ＭＳ Ｐゴシック" charset="-128"/>
              </a:rPr>
              <a:t> to </a:t>
            </a:r>
            <a:r>
              <a:rPr lang="en-GB" altLang="en-US" b="1" dirty="0">
                <a:ea typeface="ＭＳ Ｐゴシック" charset="-128"/>
              </a:rPr>
              <a:t>read</a:t>
            </a:r>
            <a:r>
              <a:rPr lang="en-GB" altLang="en-US" dirty="0">
                <a:ea typeface="ＭＳ Ｐゴシック" charset="-128"/>
              </a:rPr>
              <a:t> the variable, but only </a:t>
            </a:r>
            <a:r>
              <a:rPr lang="en-GB" altLang="en-US" dirty="0">
                <a:solidFill>
                  <a:srgbClr val="993333"/>
                </a:solidFill>
                <a:ea typeface="ＭＳ Ｐゴシック" charset="-128"/>
              </a:rPr>
              <a:t>one thread</a:t>
            </a:r>
            <a:r>
              <a:rPr lang="en-GB" altLang="en-US" dirty="0">
                <a:ea typeface="ＭＳ Ｐゴシック" charset="-128"/>
              </a:rPr>
              <a:t> to </a:t>
            </a:r>
            <a:r>
              <a:rPr lang="en-GB" altLang="en-US" b="1" dirty="0">
                <a:ea typeface="ＭＳ Ｐゴシック" charset="-128"/>
              </a:rPr>
              <a:t>write</a:t>
            </a:r>
            <a:r>
              <a:rPr lang="en-GB" altLang="en-US" dirty="0">
                <a:ea typeface="ＭＳ Ｐゴシック" charset="-128"/>
              </a:rPr>
              <a:t> it.</a:t>
            </a:r>
          </a:p>
          <a:p>
            <a:pPr marL="682570" lvl="1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How would you do this with locks?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i="1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i="1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i="1" dirty="0" smtClean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i="1" dirty="0">
              <a:ea typeface="ＭＳ Ｐゴシック" charset="-128"/>
            </a:endParaRP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What's wrong with this code?</a:t>
            </a:r>
          </a:p>
          <a:p>
            <a:pPr marL="257764" indent="-162723"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endParaRPr lang="en-GB" altLang="en-US" i="1" dirty="0">
              <a:ea typeface="ＭＳ Ｐゴシック" charset="-128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092678" y="4151521"/>
            <a:ext cx="2901600" cy="1500480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none" lIns="81630" tIns="40815" rIns="81630" bIns="40815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Reader() {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lock(</a:t>
            </a:r>
            <a:r>
              <a:rPr lang="en-GB" altLang="en-US" sz="1633" dirty="0" err="1" smtClean="0">
                <a:solidFill>
                  <a:schemeClr val="tx1"/>
                </a:solidFill>
                <a:latin typeface="Courier New" charset="0"/>
              </a:rPr>
              <a:t>lockvar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);</a:t>
            </a:r>
            <a:endParaRPr lang="en-GB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GB" altLang="en-US" sz="1633" dirty="0" err="1">
                <a:solidFill>
                  <a:schemeClr val="tx1"/>
                </a:solidFill>
                <a:latin typeface="Courier New" charset="0"/>
              </a:rPr>
              <a:t>mycopy</a:t>
            </a: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GB" altLang="en-US" sz="1633" dirty="0" err="1">
                <a:solidFill>
                  <a:schemeClr val="tx1"/>
                </a:solidFill>
                <a:latin typeface="Courier New" charset="0"/>
              </a:rPr>
              <a:t>shared_var</a:t>
            </a: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unlock(</a:t>
            </a:r>
            <a:r>
              <a:rPr lang="en-GB" altLang="en-US" sz="1633" dirty="0" err="1" smtClean="0">
                <a:solidFill>
                  <a:schemeClr val="tx1"/>
                </a:solidFill>
                <a:latin typeface="Courier New" charset="0"/>
              </a:rPr>
              <a:t>lockvar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); </a:t>
            </a:r>
            <a:endParaRPr lang="en-GB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return </a:t>
            </a:r>
            <a:r>
              <a:rPr lang="en-GB" altLang="en-US" sz="1633" dirty="0" err="1">
                <a:solidFill>
                  <a:schemeClr val="tx1"/>
                </a:solidFill>
                <a:latin typeface="Courier New" charset="0"/>
              </a:rPr>
              <a:t>mycopy</a:t>
            </a: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4674551" y="4151521"/>
            <a:ext cx="3274560" cy="150048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1630" tIns="40815" rIns="81630" bIns="40815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Writer() {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lock(</a:t>
            </a:r>
            <a:r>
              <a:rPr lang="en-GB" altLang="en-US" sz="1633" dirty="0" err="1" smtClean="0">
                <a:solidFill>
                  <a:schemeClr val="tx1"/>
                </a:solidFill>
                <a:latin typeface="Courier New" charset="0"/>
              </a:rPr>
              <a:t>lockvar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);</a:t>
            </a:r>
            <a:endParaRPr lang="en-GB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GB" altLang="en-US" sz="1633" dirty="0" err="1">
                <a:solidFill>
                  <a:schemeClr val="tx1"/>
                </a:solidFill>
                <a:latin typeface="Courier New" charset="0"/>
              </a:rPr>
              <a:t>shared_var</a:t>
            </a: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= NEW_VALUE;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unlock(</a:t>
            </a:r>
            <a:r>
              <a:rPr lang="en-GB" altLang="en-US" sz="1633" dirty="0" err="1" smtClean="0">
                <a:solidFill>
                  <a:schemeClr val="tx1"/>
                </a:solidFill>
                <a:latin typeface="Courier New" charset="0"/>
              </a:rPr>
              <a:t>lockvar</a:t>
            </a:r>
            <a:r>
              <a:rPr lang="en-GB" altLang="en-US" sz="1633" dirty="0" smtClean="0">
                <a:solidFill>
                  <a:schemeClr val="tx1"/>
                </a:solidFill>
                <a:latin typeface="Courier New" charset="0"/>
              </a:rPr>
              <a:t>); </a:t>
            </a:r>
            <a:endParaRPr lang="en-GB" altLang="en-US" sz="1633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endParaRPr lang="en-GB" altLang="en-US" sz="1633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Readers/Writers Examples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1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3</a:t>
            </a:r>
            <a:endParaRPr lang="en-US" sz="1800" baseline="-25000" dirty="0">
              <a:latin typeface="+mn-lt"/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r>
              <a:rPr lang="en-US" sz="1800" baseline="-25000" dirty="0" smtClean="0">
                <a:latin typeface="+mn-lt"/>
              </a:rPr>
              <a:t>2</a:t>
            </a:r>
            <a:endParaRPr lang="en-US" sz="18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2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Reader/Writers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2297" y="4251700"/>
            <a:ext cx="4317063" cy="13261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B84700"/>
              </a:buClr>
              <a:buFont typeface="Arial" charset="0"/>
              <a:buChar char="•"/>
            </a:pPr>
            <a:r>
              <a:rPr lang="en-GB" altLang="en-US" b="0" dirty="0">
                <a:latin typeface="Calibri" charset="0"/>
                <a:ea typeface="Calibri" charset="0"/>
                <a:cs typeface="Calibri" charset="0"/>
              </a:rPr>
              <a:t> A Reader should only wait for a Writer to complete its </a:t>
            </a:r>
            <a:r>
              <a:rPr lang="en-GB" altLang="en-US" dirty="0" err="1">
                <a:latin typeface="Courier" charset="0"/>
                <a:ea typeface="Courier" charset="0"/>
                <a:cs typeface="Courier" charset="0"/>
              </a:rPr>
              <a:t>do_write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().</a:t>
            </a: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B84700"/>
              </a:buClr>
              <a:buFont typeface="Arial" charset="0"/>
              <a:buChar char="•"/>
            </a:pPr>
            <a:r>
              <a:rPr lang="en-GB" altLang="en-US" b="0" dirty="0">
                <a:latin typeface="Calibri" charset="0"/>
                <a:ea typeface="Calibri" charset="0"/>
                <a:cs typeface="Calibri" charset="0"/>
              </a:rPr>
              <a:t> A Reader should not wait for other Readers to complete their </a:t>
            </a:r>
            <a:r>
              <a:rPr lang="en-GB" altLang="en-US" dirty="0" err="1">
                <a:latin typeface="Courier" charset="0"/>
                <a:ea typeface="Courier" charset="0"/>
                <a:cs typeface="Courier" charset="0"/>
              </a:rPr>
              <a:t>do_read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().</a:t>
            </a:r>
          </a:p>
          <a:p>
            <a:pPr>
              <a:lnSpc>
                <a:spcPct val="120000"/>
              </a:lnSpc>
            </a:pPr>
            <a:endParaRPr lang="en-US" b="0" dirty="0"/>
          </a:p>
        </p:txBody>
      </p:sp>
      <p:sp>
        <p:nvSpPr>
          <p:cNvPr id="124932" name="Text Box 5"/>
          <p:cNvSpPr txBox="1">
            <a:spLocks noChangeArrowheads="1"/>
          </p:cNvSpPr>
          <p:nvPr/>
        </p:nvSpPr>
        <p:spPr bwMode="auto">
          <a:xfrm>
            <a:off x="4900321" y="1738488"/>
            <a:ext cx="3888000" cy="3317377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lIns="81630" tIns="42447" rIns="81630" bIns="42447">
            <a:spAutoFit/>
          </a:bodyPr>
          <a:lstStyle>
            <a:lvl1pPr marL="336550" indent="-336550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36600" indent="-2794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3018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00" dirty="0">
                <a:latin typeface="Courier New" charset="0"/>
              </a:rPr>
              <a:t>Reader() {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smtClean="0">
                <a:solidFill>
                  <a:srgbClr val="2323DC"/>
                </a:solidFill>
                <a:latin typeface="Courier New" charset="0"/>
              </a:rPr>
              <a:t>wait(</a:t>
            </a:r>
            <a:r>
              <a:rPr lang="en-GB" altLang="en-US" sz="1400" dirty="0" err="1" smtClean="0">
                <a:solidFill>
                  <a:srgbClr val="2323DC"/>
                </a:solidFill>
                <a:latin typeface="Courier New" charset="0"/>
              </a:rPr>
              <a:t>mutex</a:t>
            </a:r>
            <a:r>
              <a:rPr lang="en-GB" altLang="en-US" sz="1400" dirty="0">
                <a:solidFill>
                  <a:srgbClr val="2323DC"/>
                </a:solidFill>
                <a:latin typeface="Courier New" charset="0"/>
              </a:rPr>
              <a:t>);</a:t>
            </a:r>
            <a:endParaRPr lang="en-GB" altLang="en-US" sz="1400" dirty="0">
              <a:latin typeface="Courier New" charset="0"/>
            </a:endParaRP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err="1">
                <a:latin typeface="Courier New" charset="0"/>
              </a:rPr>
              <a:t>readcount</a:t>
            </a:r>
            <a:r>
              <a:rPr lang="en-GB" altLang="en-US" sz="1400" dirty="0">
                <a:latin typeface="Courier New" charset="0"/>
              </a:rPr>
              <a:t>++;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>
                <a:latin typeface="Courier New" charset="0"/>
              </a:rPr>
              <a:t>if (</a:t>
            </a:r>
            <a:r>
              <a:rPr lang="en-GB" altLang="en-US" sz="1400" dirty="0" err="1">
                <a:latin typeface="Courier New" charset="0"/>
              </a:rPr>
              <a:t>readcount</a:t>
            </a:r>
            <a:r>
              <a:rPr lang="en-GB" altLang="en-US" sz="1400" dirty="0">
                <a:latin typeface="Courier New" charset="0"/>
              </a:rPr>
              <a:t> == 1) {</a:t>
            </a:r>
          </a:p>
          <a:p>
            <a:pPr lvl="2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i="0" dirty="0" smtClean="0">
                <a:solidFill>
                  <a:srgbClr val="FF0000"/>
                </a:solidFill>
                <a:latin typeface="Courier New" charset="0"/>
              </a:rPr>
              <a:t>wait(write);</a:t>
            </a:r>
            <a:endParaRPr lang="en-GB" altLang="en-US" sz="1400" i="0" dirty="0">
              <a:solidFill>
                <a:srgbClr val="FF0000"/>
              </a:solidFill>
              <a:latin typeface="Courier New" charset="0"/>
            </a:endParaRP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>
                <a:latin typeface="Courier New" charset="0"/>
              </a:rPr>
              <a:t>}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smtClean="0">
                <a:solidFill>
                  <a:srgbClr val="2323DC"/>
                </a:solidFill>
                <a:latin typeface="Courier New" charset="0"/>
              </a:rPr>
              <a:t>signal(</a:t>
            </a:r>
            <a:r>
              <a:rPr lang="en-GB" altLang="en-US" sz="1400" dirty="0" err="1" smtClean="0">
                <a:solidFill>
                  <a:srgbClr val="2323DC"/>
                </a:solidFill>
                <a:latin typeface="Courier New" charset="0"/>
              </a:rPr>
              <a:t>mutex</a:t>
            </a:r>
            <a:r>
              <a:rPr lang="en-GB" altLang="en-US" sz="1400" dirty="0">
                <a:solidFill>
                  <a:srgbClr val="2323DC"/>
                </a:solidFill>
                <a:latin typeface="Courier New" charset="0"/>
              </a:rPr>
              <a:t>);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err="1">
                <a:latin typeface="Courier New" charset="0"/>
              </a:rPr>
              <a:t>do_read</a:t>
            </a:r>
            <a:r>
              <a:rPr lang="en-GB" altLang="en-US" sz="1400" dirty="0">
                <a:latin typeface="Courier New" charset="0"/>
              </a:rPr>
              <a:t>();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smtClean="0">
                <a:solidFill>
                  <a:srgbClr val="2323DC"/>
                </a:solidFill>
                <a:latin typeface="Courier New" charset="0"/>
              </a:rPr>
              <a:t>wait(</a:t>
            </a:r>
            <a:r>
              <a:rPr lang="en-GB" altLang="en-US" sz="1400" dirty="0" err="1" smtClean="0">
                <a:solidFill>
                  <a:srgbClr val="2323DC"/>
                </a:solidFill>
                <a:latin typeface="Courier New" charset="0"/>
              </a:rPr>
              <a:t>mutex</a:t>
            </a:r>
            <a:r>
              <a:rPr lang="en-GB" altLang="en-US" sz="1400" dirty="0">
                <a:solidFill>
                  <a:srgbClr val="2323DC"/>
                </a:solidFill>
                <a:latin typeface="Courier New" charset="0"/>
              </a:rPr>
              <a:t>);</a:t>
            </a:r>
            <a:endParaRPr lang="en-GB" altLang="en-US" sz="1400" dirty="0">
              <a:latin typeface="Courier New" charset="0"/>
            </a:endParaRP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err="1">
                <a:latin typeface="Courier New" charset="0"/>
              </a:rPr>
              <a:t>readcount</a:t>
            </a:r>
            <a:r>
              <a:rPr lang="en-GB" altLang="en-US" sz="1400" dirty="0">
                <a:latin typeface="Courier New" charset="0"/>
              </a:rPr>
              <a:t>--;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>
                <a:latin typeface="Courier New" charset="0"/>
              </a:rPr>
              <a:t>if (</a:t>
            </a:r>
            <a:r>
              <a:rPr lang="en-GB" altLang="en-US" sz="1400" dirty="0" err="1">
                <a:latin typeface="Courier New" charset="0"/>
              </a:rPr>
              <a:t>readcount</a:t>
            </a:r>
            <a:r>
              <a:rPr lang="en-GB" altLang="en-US" sz="1400" dirty="0">
                <a:latin typeface="Courier New" charset="0"/>
              </a:rPr>
              <a:t> == 0) {</a:t>
            </a:r>
          </a:p>
          <a:p>
            <a:pPr lvl="2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i="0" dirty="0" smtClean="0">
                <a:solidFill>
                  <a:srgbClr val="FF0000"/>
                </a:solidFill>
                <a:latin typeface="Courier New" charset="0"/>
              </a:rPr>
              <a:t>signal(write);</a:t>
            </a:r>
            <a:endParaRPr lang="en-GB" altLang="en-US" sz="1400" i="0" dirty="0">
              <a:solidFill>
                <a:srgbClr val="FF0000"/>
              </a:solidFill>
              <a:latin typeface="Courier New" charset="0"/>
            </a:endParaRP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>
                <a:latin typeface="Courier New" charset="0"/>
              </a:rPr>
              <a:t>}</a:t>
            </a:r>
          </a:p>
          <a:p>
            <a:pPr lvl="1"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 smtClean="0">
                <a:solidFill>
                  <a:srgbClr val="2323DC"/>
                </a:solidFill>
                <a:latin typeface="Courier New" charset="0"/>
              </a:rPr>
              <a:t>signal(</a:t>
            </a:r>
            <a:r>
              <a:rPr lang="en-GB" altLang="en-US" sz="1400" dirty="0" err="1" smtClean="0">
                <a:solidFill>
                  <a:srgbClr val="2323DC"/>
                </a:solidFill>
                <a:latin typeface="Courier New" charset="0"/>
              </a:rPr>
              <a:t>mutex</a:t>
            </a:r>
            <a:r>
              <a:rPr lang="en-GB" altLang="en-US" sz="1400" dirty="0">
                <a:solidFill>
                  <a:srgbClr val="2323DC"/>
                </a:solidFill>
                <a:latin typeface="Courier New" charset="0"/>
              </a:rPr>
              <a:t>);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47842" y="1348248"/>
            <a:ext cx="2160000" cy="1196640"/>
            <a:chOff x="4558" y="1348"/>
            <a:chExt cx="1501" cy="831"/>
          </a:xfrm>
          <a:noFill/>
        </p:grpSpPr>
        <p:sp>
          <p:nvSpPr>
            <p:cNvPr id="124938" name="Text Box 7"/>
            <p:cNvSpPr txBox="1">
              <a:spLocks noChangeArrowheads="1"/>
            </p:cNvSpPr>
            <p:nvPr/>
          </p:nvSpPr>
          <p:spPr bwMode="auto">
            <a:xfrm>
              <a:off x="4558" y="1348"/>
              <a:ext cx="1502" cy="2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814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Why the test here??</a:t>
              </a:r>
            </a:p>
          </p:txBody>
        </p:sp>
        <p:sp>
          <p:nvSpPr>
            <p:cNvPr id="124939" name="Line 8"/>
            <p:cNvSpPr>
              <a:spLocks noChangeShapeType="1"/>
            </p:cNvSpPr>
            <p:nvPr/>
          </p:nvSpPr>
          <p:spPr bwMode="auto">
            <a:xfrm flipH="1">
              <a:off x="4678" y="1559"/>
              <a:ext cx="560" cy="621"/>
            </a:xfrm>
            <a:prstGeom prst="line">
              <a:avLst/>
            </a:prstGeom>
            <a:grpFill/>
            <a:ln w="36720">
              <a:solidFill>
                <a:srgbClr val="FF000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 sz="2177"/>
            </a:p>
          </p:txBody>
        </p:sp>
      </p:grpSp>
      <p:sp>
        <p:nvSpPr>
          <p:cNvPr id="19" name="Content Placeholder 5"/>
          <p:cNvSpPr>
            <a:spLocks noGrp="1"/>
          </p:cNvSpPr>
          <p:nvPr>
            <p:ph sz="half" idx="1"/>
          </p:nvPr>
        </p:nvSpPr>
        <p:spPr>
          <a:xfrm>
            <a:off x="462297" y="5622939"/>
            <a:ext cx="8326024" cy="98686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B84700"/>
              </a:buClr>
              <a:buFont typeface="Arial" charset="0"/>
              <a:buChar char="•"/>
            </a:pPr>
            <a:r>
              <a:rPr lang="en-GB" altLang="en-US" b="0" dirty="0">
                <a:latin typeface="Calibri" charset="0"/>
                <a:ea typeface="Calibri" charset="0"/>
                <a:cs typeface="Calibri" charset="0"/>
              </a:rPr>
              <a:t>The Writer should wait for the other Writers to complete their </a:t>
            </a:r>
            <a:r>
              <a:rPr lang="en-GB" altLang="en-US" dirty="0" err="1">
                <a:latin typeface="Courier" charset="0"/>
                <a:ea typeface="Courier" charset="0"/>
                <a:cs typeface="Courier" charset="0"/>
              </a:rPr>
              <a:t>do_write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().</a:t>
            </a: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B84700"/>
              </a:buClr>
              <a:buFont typeface="Arial" charset="0"/>
              <a:buChar char="•"/>
            </a:pPr>
            <a:r>
              <a:rPr lang="en-GB" altLang="en-US" b="0" dirty="0" smtClean="0">
                <a:latin typeface="Calibri" charset="0"/>
                <a:ea typeface="Calibri" charset="0"/>
                <a:cs typeface="Calibri" charset="0"/>
              </a:rPr>
              <a:t>The Writer </a:t>
            </a:r>
            <a:r>
              <a:rPr lang="en-GB" altLang="en-US" b="0" dirty="0">
                <a:latin typeface="Calibri" charset="0"/>
                <a:ea typeface="Calibri" charset="0"/>
                <a:cs typeface="Calibri" charset="0"/>
              </a:rPr>
              <a:t>should wait for all the Readers to complete their </a:t>
            </a:r>
            <a:r>
              <a:rPr lang="en-GB" altLang="en-US" dirty="0" err="1">
                <a:latin typeface="Courier" charset="0"/>
                <a:ea typeface="Courier" charset="0"/>
                <a:cs typeface="Courier" charset="0"/>
              </a:rPr>
              <a:t>do_read</a:t>
            </a: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().</a:t>
            </a:r>
            <a:endParaRPr lang="en-GB" alt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lnSpc>
                <a:spcPct val="120000"/>
              </a:lnSpc>
              <a:spcBef>
                <a:spcPct val="0"/>
              </a:spcBef>
              <a:buClr>
                <a:srgbClr val="B84700"/>
              </a:buClr>
              <a:buFont typeface="Arial" charset="0"/>
              <a:buChar char="•"/>
            </a:pPr>
            <a:endParaRPr lang="en-US" b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2296" y="1455852"/>
            <a:ext cx="4018264" cy="834646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81630" tIns="42447" rIns="81630" bIns="42447">
            <a:spAutoFit/>
          </a:bodyPr>
          <a:lstStyle>
            <a:lvl1pPr marL="336550" indent="-336550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36600" indent="-2794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2563" algn="l"/>
                <a:tab pos="4451350" algn="l"/>
                <a:tab pos="4908550" algn="l"/>
                <a:tab pos="5365750" algn="l"/>
                <a:tab pos="5821363" algn="l"/>
                <a:tab pos="6278563" algn="l"/>
                <a:tab pos="6737350" algn="l"/>
                <a:tab pos="7194550" algn="l"/>
                <a:tab pos="7650163" algn="l"/>
                <a:tab pos="8107363" algn="l"/>
                <a:tab pos="8566150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00" dirty="0">
                <a:latin typeface="Courier New" charset="0"/>
              </a:rPr>
              <a:t>s</a:t>
            </a:r>
            <a:r>
              <a:rPr lang="en-GB" altLang="en-US" sz="1400" dirty="0" smtClean="0">
                <a:latin typeface="Courier New" charset="0"/>
              </a:rPr>
              <a:t>emaphore </a:t>
            </a:r>
            <a:r>
              <a:rPr lang="en-GB" altLang="en-US" sz="1400" dirty="0" err="1" smtClean="0">
                <a:latin typeface="Courier New" charset="0"/>
              </a:rPr>
              <a:t>mutex</a:t>
            </a:r>
            <a:r>
              <a:rPr lang="en-GB" altLang="en-US" sz="1400" dirty="0" smtClean="0">
                <a:latin typeface="Courier New" charset="0"/>
              </a:rPr>
              <a:t>; </a:t>
            </a:r>
            <a:r>
              <a:rPr lang="en-GB" altLang="en-US" sz="1400" dirty="0" err="1" smtClean="0">
                <a:latin typeface="Courier New" charset="0"/>
              </a:rPr>
              <a:t>init</a:t>
            </a:r>
            <a:r>
              <a:rPr lang="en-GB" altLang="en-US" sz="1400" dirty="0" smtClean="0">
                <a:latin typeface="Courier New" charset="0"/>
              </a:rPr>
              <a:t>(mutex,1);</a:t>
            </a:r>
            <a:endParaRPr lang="en-GB" altLang="en-US" sz="1400" dirty="0">
              <a:latin typeface="Courier New" charset="0"/>
            </a:endParaRPr>
          </a:p>
          <a:p>
            <a:pPr eaLnBrk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00" dirty="0">
                <a:latin typeface="Courier New" charset="0"/>
              </a:rPr>
              <a:t>s</a:t>
            </a:r>
            <a:r>
              <a:rPr lang="en-GB" altLang="en-US" sz="1400" dirty="0" smtClean="0">
                <a:latin typeface="Courier New" charset="0"/>
              </a:rPr>
              <a:t>emaphore write; </a:t>
            </a:r>
            <a:r>
              <a:rPr lang="en-GB" altLang="en-US" sz="1400" dirty="0" err="1" smtClean="0">
                <a:latin typeface="Courier New" charset="0"/>
              </a:rPr>
              <a:t>init</a:t>
            </a:r>
            <a:r>
              <a:rPr lang="en-GB" altLang="en-US" sz="1400" dirty="0" smtClean="0">
                <a:latin typeface="Courier New" charset="0"/>
              </a:rPr>
              <a:t>(write,1);</a:t>
            </a:r>
            <a:endParaRPr lang="en-GB" altLang="en-US" sz="1400" dirty="0">
              <a:latin typeface="Courier New" charset="0"/>
            </a:endParaRPr>
          </a:p>
          <a:p>
            <a:pPr eaLnBrk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00" dirty="0" err="1">
                <a:latin typeface="Courier New" charset="0"/>
              </a:rPr>
              <a:t>int</a:t>
            </a:r>
            <a:r>
              <a:rPr lang="en-GB" altLang="en-US" sz="1400" dirty="0">
                <a:latin typeface="Courier New" charset="0"/>
              </a:rPr>
              <a:t> </a:t>
            </a:r>
            <a:r>
              <a:rPr lang="en-GB" altLang="en-US" sz="1400" dirty="0" err="1">
                <a:latin typeface="Courier New" charset="0"/>
              </a:rPr>
              <a:t>readcount</a:t>
            </a:r>
            <a:r>
              <a:rPr lang="en-GB" altLang="en-US" sz="1400" dirty="0">
                <a:latin typeface="Courier New" charset="0"/>
              </a:rPr>
              <a:t> = 0</a:t>
            </a:r>
            <a:r>
              <a:rPr lang="en-GB" altLang="en-US" sz="1400" dirty="0" smtClean="0">
                <a:latin typeface="Courier New" charset="0"/>
              </a:rPr>
              <a:t>;</a:t>
            </a:r>
            <a:endParaRPr lang="en-GB" altLang="en-US" sz="1400" dirty="0">
              <a:latin typeface="Courier New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62296" y="2855909"/>
            <a:ext cx="4018264" cy="109809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lIns="81630" tIns="40815" rIns="81630" bIns="40815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Writer(){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rgbClr val="993333"/>
                </a:solidFill>
                <a:latin typeface="Courier New" charset="0"/>
              </a:rPr>
              <a:t>	</a:t>
            </a:r>
            <a:r>
              <a:rPr lang="en-GB" altLang="en-US" sz="1400" dirty="0" smtClean="0">
                <a:solidFill>
                  <a:srgbClr val="993333"/>
                </a:solidFill>
                <a:latin typeface="Courier New" charset="0"/>
              </a:rPr>
              <a:t>	</a:t>
            </a:r>
            <a:r>
              <a:rPr lang="en-GB" altLang="en-US" sz="1400" dirty="0" smtClean="0">
                <a:solidFill>
                  <a:srgbClr val="FF0000"/>
                </a:solidFill>
                <a:latin typeface="Courier New" charset="0"/>
              </a:rPr>
              <a:t>wait(write);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rgbClr val="993333"/>
                </a:solidFill>
                <a:latin typeface="Courier New" charset="0"/>
              </a:rPr>
              <a:t>	</a:t>
            </a:r>
            <a:r>
              <a:rPr lang="en-GB" altLang="en-US" sz="1400" dirty="0">
                <a:solidFill>
                  <a:srgbClr val="993333"/>
                </a:solidFill>
                <a:latin typeface="Courier New" charset="0"/>
              </a:rPr>
              <a:t>	</a:t>
            </a:r>
            <a:r>
              <a:rPr lang="en-GB" altLang="en-US" sz="1400" dirty="0" err="1" smtClean="0">
                <a:solidFill>
                  <a:schemeClr val="tx1"/>
                </a:solidFill>
                <a:latin typeface="Courier New" charset="0"/>
              </a:rPr>
              <a:t>do_write</a:t>
            </a:r>
            <a:r>
              <a:rPr lang="en-GB" altLang="en-US" sz="1400" dirty="0" smtClean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 smtClean="0">
                <a:solidFill>
                  <a:srgbClr val="993333"/>
                </a:solidFill>
                <a:latin typeface="Courier New" charset="0"/>
              </a:rPr>
              <a:t>		</a:t>
            </a:r>
            <a:r>
              <a:rPr lang="en-GB" altLang="en-US" sz="1400" dirty="0" smtClean="0">
                <a:solidFill>
                  <a:srgbClr val="FF0000"/>
                </a:solidFill>
                <a:latin typeface="Courier New" charset="0"/>
              </a:rPr>
              <a:t>signal(write);</a:t>
            </a:r>
          </a:p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62296" y="2580461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Writer Thread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97111" y="1468426"/>
            <a:ext cx="1813536" cy="26467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Reader Thread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83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signal(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dirty="0" smtClean="0"/>
              <a:t>never blocks!</a:t>
            </a:r>
          </a:p>
          <a:p>
            <a:pPr lvl="1"/>
            <a:r>
              <a:rPr lang="en-US" dirty="0" smtClean="0"/>
              <a:t>It always proceeds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ait(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dirty="0" smtClean="0"/>
              <a:t>may block  </a:t>
            </a:r>
          </a:p>
          <a:p>
            <a:pPr lvl="1"/>
            <a:r>
              <a:rPr lang="en-US" dirty="0" smtClean="0"/>
              <a:t>Would block if semaphore’s current value is 0.</a:t>
            </a:r>
          </a:p>
          <a:p>
            <a:pPr lvl="1"/>
            <a:r>
              <a:rPr lang="en-US" dirty="0" smtClean="0"/>
              <a:t>Would proceed if semaphore’s current value &gt; 0, after decrementing it.</a:t>
            </a:r>
          </a:p>
          <a:p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nit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 n);</a:t>
            </a:r>
          </a:p>
          <a:p>
            <a:pPr lvl="1"/>
            <a:r>
              <a:rPr lang="en-US" dirty="0" smtClean="0"/>
              <a:t>Would initialize semaphore to n.</a:t>
            </a:r>
          </a:p>
          <a:p>
            <a:r>
              <a:rPr lang="en-US" dirty="0" smtClean="0"/>
              <a:t>Semaphore value is not directly accessible. </a:t>
            </a:r>
          </a:p>
          <a:p>
            <a:pPr lvl="1"/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f (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dirty="0" smtClean="0"/>
              <a:t>type of comparisons are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Synchronization</a:t>
            </a:r>
            <a:br>
              <a:rPr lang="en-US" dirty="0" smtClean="0"/>
            </a:br>
            <a:r>
              <a:rPr lang="en-US" dirty="0" smtClean="0"/>
              <a:t>	Synchronization Patterns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7678738" cy="381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lides are created from</a:t>
            </a:r>
            <a:r>
              <a:rPr lang="en-US" b="1" dirty="0"/>
              <a:t> </a:t>
            </a:r>
            <a:r>
              <a:rPr lang="en-US" b="1" dirty="0" smtClean="0"/>
              <a:t>The Little Book of Semaphores.</a:t>
            </a:r>
          </a:p>
        </p:txBody>
      </p:sp>
    </p:spTree>
    <p:extLst>
      <p:ext uri="{BB962C8B-B14F-4D97-AF65-F5344CB8AC3E}">
        <p14:creationId xmlns:p14="http://schemas.microsoft.com/office/powerpoint/2010/main" val="24041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Signalling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Possibly the simplest use for a semaphore is </a:t>
            </a:r>
            <a:r>
              <a:rPr lang="en-GB" altLang="en-US" dirty="0" smtClean="0">
                <a:ea typeface="ＭＳ Ｐゴシック" charset="-128"/>
              </a:rPr>
              <a:t>signalling.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one </a:t>
            </a:r>
            <a:r>
              <a:rPr lang="en-GB" altLang="en-US" dirty="0">
                <a:ea typeface="ＭＳ Ｐゴシック" charset="-128"/>
              </a:rPr>
              <a:t>thread sends a signal to another thread to indicate that something has happened.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Signalling </a:t>
            </a:r>
            <a:r>
              <a:rPr lang="en-GB" altLang="en-US" dirty="0">
                <a:ea typeface="ＭＳ Ｐゴシック" charset="-128"/>
              </a:rPr>
              <a:t>makes it possible to guarantee that a section of code in one thread will run before a section of code in another thread; </a:t>
            </a:r>
            <a:endParaRPr lang="en-GB" altLang="en-US" dirty="0" smtClean="0">
              <a:ea typeface="ＭＳ Ｐゴシック" charset="-128"/>
            </a:endParaRP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in </a:t>
            </a:r>
            <a:r>
              <a:rPr lang="en-GB" altLang="en-US" dirty="0">
                <a:ea typeface="ＭＳ Ｐゴシック" charset="-128"/>
              </a:rPr>
              <a:t>other words, it solves the serialization problem</a:t>
            </a:r>
            <a:r>
              <a:rPr lang="en-GB" altLang="en-US" dirty="0" smtClean="0">
                <a:ea typeface="ＭＳ Ｐゴシック" charset="-128"/>
              </a:rPr>
              <a:t>.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The following examples are taken from: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400" b="1" dirty="0" smtClean="0">
                <a:ea typeface="ＭＳ Ｐゴシック" charset="-128"/>
              </a:rPr>
              <a:t>The Little Book of Semaphores</a:t>
            </a:r>
          </a:p>
          <a:p>
            <a:pPr lvl="2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  <a:hlinkClick r:id="rId3"/>
              </a:rPr>
              <a:t>http://greenteapress.com/wp/semaphores</a:t>
            </a:r>
            <a:r>
              <a:rPr lang="en-GB" altLang="en-US" dirty="0" smtClean="0">
                <a:ea typeface="ＭＳ Ｐゴシック" charset="-128"/>
                <a:hlinkClick r:id="rId3"/>
              </a:rPr>
              <a:t>/</a:t>
            </a:r>
            <a:endParaRPr lang="en-GB" altLang="en-US" dirty="0" smtClean="0">
              <a:ea typeface="ＭＳ Ｐゴシック" charset="-128"/>
            </a:endParaRP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853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Signalling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254241" y="4742281"/>
            <a:ext cx="2903040" cy="158976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a1</a:t>
            </a:r>
            <a:r>
              <a:rPr lang="en-GB" altLang="en-US" sz="1451" dirty="0"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986721" y="4742281"/>
            <a:ext cx="2903040" cy="158976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b1;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7610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latin typeface="Calibri" charset="0"/>
                <a:ea typeface="Calibri" charset="0"/>
                <a:cs typeface="Calibri" charset="0"/>
              </a:rPr>
              <a:t>Imagine that a1 reads a line from a file, and b1 displays the line on the screen. </a:t>
            </a:r>
          </a:p>
          <a:p>
            <a:pPr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latin typeface="Calibri" charset="0"/>
                <a:ea typeface="Calibri" charset="0"/>
                <a:cs typeface="Calibri" charset="0"/>
              </a:rPr>
              <a:t>The semaphore in this program guarantees that Thread A has completed a1 before Thread B begins b1.</a:t>
            </a:r>
          </a:p>
          <a:p>
            <a:pPr lvl="1"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ja-JP" sz="1400" b="1" dirty="0">
                <a:latin typeface="Calibri" charset="0"/>
                <a:ea typeface="Calibri" charset="0"/>
                <a:cs typeface="Calibri" charset="0"/>
              </a:rPr>
              <a:t>if thread B gets to the wait statement first, it will find the initial value, zero, and it will block. Then when Thread A signals, Thread B proceeds.</a:t>
            </a:r>
          </a:p>
          <a:p>
            <a:pPr lvl="1"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400" b="1" dirty="0">
                <a:latin typeface="Calibri" charset="0"/>
                <a:ea typeface="Calibri" charset="0"/>
                <a:cs typeface="Calibri" charset="0"/>
              </a:rPr>
              <a:t>if Thread A gets to the signal first then the value of the semaphore will be incremented, and when Thread B gets to the wait, it will proceed immediately.</a:t>
            </a:r>
          </a:p>
          <a:p>
            <a:pPr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latin typeface="Calibri" charset="0"/>
                <a:ea typeface="Calibri" charset="0"/>
                <a:cs typeface="Calibri" charset="0"/>
              </a:rPr>
              <a:t>Either way, the order of a1 and b1 is guaranteed.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4241" y="4466833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721" y="4466833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83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Signalling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41252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14" dirty="0">
                <a:latin typeface="Calibri" charset="0"/>
                <a:ea typeface="Calibri" charset="0"/>
                <a:cs typeface="Calibri" charset="0"/>
              </a:rPr>
              <a:t>Imagine that a1 reads a line from a file, and b1 displays the line on the screen. </a:t>
            </a:r>
            <a:endParaRPr lang="en-GB" altLang="en-US" sz="1814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14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GB" altLang="en-US" sz="1814" dirty="0">
                <a:latin typeface="Calibri" charset="0"/>
                <a:ea typeface="Calibri" charset="0"/>
                <a:cs typeface="Calibri" charset="0"/>
              </a:rPr>
              <a:t>semaphore in this program guarantees that Thread A has completed a1 before Thread B begins b1.</a:t>
            </a:r>
          </a:p>
          <a:p>
            <a:pPr lvl="1"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ja-JP" sz="1414" b="1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GB" altLang="ja-JP" sz="1414" b="1" dirty="0">
                <a:latin typeface="Calibri" charset="0"/>
                <a:ea typeface="Calibri" charset="0"/>
                <a:cs typeface="Calibri" charset="0"/>
              </a:rPr>
              <a:t>thread B gets to the wait statement first, it will find the initial value, zero, and it will block. Then when Thread A signals, Thread B proceeds.</a:t>
            </a:r>
          </a:p>
          <a:p>
            <a:pPr lvl="1"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414" b="1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GB" altLang="en-US" sz="1414" b="1" dirty="0">
                <a:latin typeface="Calibri" charset="0"/>
                <a:ea typeface="Calibri" charset="0"/>
                <a:cs typeface="Calibri" charset="0"/>
              </a:rPr>
              <a:t>Thread A gets to the signal first then the value of the semaphore will be incremented, and when Thread B gets to the wait, it will proceed immediately.</a:t>
            </a:r>
          </a:p>
          <a:p>
            <a:pPr>
              <a:lnSpc>
                <a:spcPct val="11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14" dirty="0">
                <a:latin typeface="Calibri" charset="0"/>
                <a:ea typeface="Calibri" charset="0"/>
                <a:cs typeface="Calibri" charset="0"/>
              </a:rPr>
              <a:t>Either way, the order of a1 and b1 is guaranteed.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254241" y="4742281"/>
            <a:ext cx="2903040" cy="1589760"/>
          </a:xfrm>
          <a:prstGeom prst="rect">
            <a:avLst/>
          </a:prstGeom>
          <a:solidFill>
            <a:srgbClr val="F6F5BD"/>
          </a:solidFill>
          <a:ln w="9360">
            <a:solidFill>
              <a:schemeClr val="tx1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a1;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ignal(</a:t>
            </a:r>
            <a:r>
              <a:rPr lang="en-GB" altLang="en-US" sz="1451" dirty="0" err="1" smtClean="0">
                <a:solidFill>
                  <a:srgbClr val="FF0000"/>
                </a:solidFill>
                <a:latin typeface="Courier New" charset="0"/>
              </a:rPr>
              <a:t>sem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986721" y="4742281"/>
            <a:ext cx="2903040" cy="1589760"/>
          </a:xfrm>
          <a:prstGeom prst="rect">
            <a:avLst/>
          </a:prstGeom>
          <a:solidFill>
            <a:srgbClr val="F1C7C7"/>
          </a:solidFill>
          <a:ln w="9360">
            <a:solidFill>
              <a:schemeClr val="tx1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wait(</a:t>
            </a:r>
            <a:r>
              <a:rPr lang="en-GB" altLang="en-US" sz="1451" dirty="0" err="1" smtClean="0">
                <a:solidFill>
                  <a:srgbClr val="FF0000"/>
                </a:solidFill>
                <a:latin typeface="Courier New" charset="0"/>
              </a:rPr>
              <a:t>sem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b1;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903878" y="3860145"/>
            <a:ext cx="3083968" cy="312643"/>
          </a:xfrm>
          <a:prstGeom prst="rect">
            <a:avLst/>
          </a:prstGeom>
          <a:solidFill>
            <a:srgbClr val="F6F5BD"/>
          </a:solidFill>
          <a:ln w="9360">
            <a:solidFill>
              <a:schemeClr val="tx1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sem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(sem,0);</a:t>
            </a:r>
            <a:endParaRPr lang="en-GB" altLang="en-US" sz="1451" dirty="0">
              <a:latin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54241" y="4466833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721" y="4466833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713703" y="5132439"/>
            <a:ext cx="2273018" cy="2949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6189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Rendezvous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3053171"/>
          </a:xfrm>
        </p:spPr>
        <p:txBody>
          <a:bodyPr>
            <a:normAutofit lnSpcReduction="10000"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Generalize the signal pattern so that it works both </a:t>
            </a:r>
            <a:r>
              <a:rPr lang="en-GB" altLang="en-US" dirty="0" smtClean="0">
                <a:ea typeface="ＭＳ Ｐゴシック" charset="-128"/>
              </a:rPr>
              <a:t>ways.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Thread </a:t>
            </a:r>
            <a:r>
              <a:rPr lang="en-GB" altLang="en-US" dirty="0">
                <a:ea typeface="ＭＳ Ｐゴシック" charset="-128"/>
              </a:rPr>
              <a:t>A has to wait for Thread B and vice versa. </a:t>
            </a:r>
            <a:endParaRPr lang="en-GB" altLang="en-US" dirty="0" smtClean="0">
              <a:ea typeface="ＭＳ Ｐゴシック" charset="-128"/>
            </a:endParaRP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G</a:t>
            </a:r>
            <a:r>
              <a:rPr lang="en-GB" altLang="en-US" dirty="0" smtClean="0">
                <a:ea typeface="ＭＳ Ｐゴシック" charset="-128"/>
              </a:rPr>
              <a:t>uarantee </a:t>
            </a:r>
            <a:r>
              <a:rPr lang="en-GB" altLang="en-US" dirty="0">
                <a:ea typeface="ＭＳ Ｐゴシック" charset="-128"/>
              </a:rPr>
              <a:t>that a1 happens before b2 and b1 happens before a2.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Your solution should not enforce too many </a:t>
            </a:r>
            <a:r>
              <a:rPr lang="en-GB" altLang="en-US" dirty="0" smtClean="0">
                <a:ea typeface="ＭＳ Ｐゴシック" charset="-128"/>
              </a:rPr>
              <a:t>constraints.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Don’t</a:t>
            </a:r>
            <a:r>
              <a:rPr lang="en-GB" altLang="ja-JP" dirty="0" smtClean="0">
                <a:ea typeface="ＭＳ Ｐゴシック" charset="-128"/>
              </a:rPr>
              <a:t> </a:t>
            </a:r>
            <a:r>
              <a:rPr lang="en-GB" altLang="ja-JP" dirty="0">
                <a:ea typeface="ＭＳ Ｐゴシック" charset="-128"/>
              </a:rPr>
              <a:t>care about the order of a1 and b1. E</a:t>
            </a:r>
            <a:r>
              <a:rPr lang="en-GB" altLang="ja-JP" dirty="0" smtClean="0">
                <a:ea typeface="ＭＳ Ｐゴシック" charset="-128"/>
              </a:rPr>
              <a:t>ither </a:t>
            </a:r>
            <a:r>
              <a:rPr lang="en-GB" altLang="ja-JP" dirty="0">
                <a:ea typeface="ＭＳ Ｐゴシック" charset="-128"/>
              </a:rPr>
              <a:t>order should be possible.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Two threads rendezvous at a point of execution, and neither is allowed to proceed until both have arrived.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254241" y="4742281"/>
            <a:ext cx="2903040" cy="158976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a1;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a2;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4986721" y="4742281"/>
            <a:ext cx="2903040" cy="158976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b1;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b2;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4241" y="4466833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721" y="4466833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41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Rendezvous - Hint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4125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Generalize the signal pattern so that it works both ways.</a:t>
            </a:r>
          </a:p>
          <a:p>
            <a:pPr lvl="1"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Thread A has to wait for Thread B and vice versa. </a:t>
            </a:r>
          </a:p>
          <a:p>
            <a:pPr lvl="1"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Guarantee that a1 happens before b2 and b1 happens before a2.</a:t>
            </a:r>
          </a:p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Your solution should not enforce too many constraints.</a:t>
            </a:r>
          </a:p>
          <a:p>
            <a:pPr lvl="1"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Don’t</a:t>
            </a:r>
            <a:r>
              <a:rPr lang="en-GB" altLang="ja-JP" dirty="0">
                <a:ea typeface="ＭＳ Ｐゴシック" charset="-128"/>
              </a:rPr>
              <a:t> care about the order of a1 and b1. Either order should be possible.</a:t>
            </a:r>
          </a:p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Two threads rendezvous at a point of execution, and neither is allowed to proceed until both have arrived.</a:t>
            </a:r>
          </a:p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100" dirty="0" smtClean="0">
                <a:solidFill>
                  <a:srgbClr val="FF0000"/>
                </a:solidFill>
                <a:ea typeface="ＭＳ Ｐゴシック" charset="-128"/>
              </a:rPr>
              <a:t>Hint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: Create two semaphores, named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aArrived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 and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bArrived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, and initialize them both to zero.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aArrived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 indicates whether Thread A has arrived at the rendezvous, and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bArrived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 likewise.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254241" y="4742281"/>
            <a:ext cx="2903040" cy="158976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a1;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a2;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986721" y="4742281"/>
            <a:ext cx="2903040" cy="158976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 smtClean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b1;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b2;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GB" altLang="en-US" sz="1451" dirty="0">
              <a:latin typeface="Courier New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161009" y="3836335"/>
            <a:ext cx="4440820" cy="512148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aArrived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(aArrived,0);</a:t>
            </a: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bArrived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(bArrived,0);</a:t>
            </a:r>
            <a:endParaRPr lang="en-GB" altLang="en-US" sz="1451" dirty="0">
              <a:latin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54241" y="4466833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721" y="4466833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74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Rendezvous - </a:t>
            </a:r>
            <a:r>
              <a:rPr lang="en-GB" altLang="en-US" dirty="0" smtClean="0">
                <a:ea typeface="ＭＳ Ｐゴシック" charset="-128"/>
              </a:rPr>
              <a:t>Solution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4125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Generalize the signal pattern so that it works both ways.</a:t>
            </a:r>
          </a:p>
          <a:p>
            <a:pPr lvl="1"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Thread A has to wait for Thread B and vice versa. </a:t>
            </a:r>
          </a:p>
          <a:p>
            <a:pPr lvl="1"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Guarantee that a1 happens before b2 and b1 happens before a2.</a:t>
            </a:r>
          </a:p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Your solution should not enforce too many constraints.</a:t>
            </a:r>
          </a:p>
          <a:p>
            <a:pPr lvl="1"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Don’t</a:t>
            </a:r>
            <a:r>
              <a:rPr lang="en-GB" altLang="ja-JP" dirty="0">
                <a:ea typeface="ＭＳ Ｐゴシック" charset="-128"/>
              </a:rPr>
              <a:t> care about the order of a1 and b1. Either order should be possible.</a:t>
            </a:r>
          </a:p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Two threads rendezvous at a point of execution, and neither is allowed to proceed until both have arrived.</a:t>
            </a:r>
          </a:p>
          <a:p>
            <a:pPr>
              <a:lnSpc>
                <a:spcPct val="12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100" dirty="0" smtClean="0">
                <a:solidFill>
                  <a:srgbClr val="FF0000"/>
                </a:solidFill>
                <a:ea typeface="ＭＳ Ｐゴシック" charset="-128"/>
              </a:rPr>
              <a:t>Hint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: Create two semaphores, named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aArrived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 and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bArrived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, and initialize them both to zero.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aArrived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 indicates whether Thread A has arrived at the rendezvous, and </a:t>
            </a:r>
            <a:r>
              <a:rPr lang="en-GB" altLang="en-US" sz="2100" dirty="0" err="1">
                <a:solidFill>
                  <a:srgbClr val="FF0000"/>
                </a:solidFill>
                <a:ea typeface="ＭＳ Ｐゴシック" charset="-128"/>
              </a:rPr>
              <a:t>bArrived</a:t>
            </a:r>
            <a:r>
              <a:rPr lang="en-GB" altLang="en-US" sz="2100" dirty="0">
                <a:solidFill>
                  <a:srgbClr val="FF0000"/>
                </a:solidFill>
                <a:ea typeface="ＭＳ Ｐゴシック" charset="-128"/>
              </a:rPr>
              <a:t> likewise.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54241" y="4742281"/>
            <a:ext cx="2903040" cy="158976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a1;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ignal(</a:t>
            </a:r>
            <a:r>
              <a:rPr lang="en-GB" altLang="en-US" sz="1451" dirty="0" err="1" smtClean="0">
                <a:solidFill>
                  <a:srgbClr val="FF0000"/>
                </a:solidFill>
                <a:latin typeface="Courier New" charset="0"/>
              </a:rPr>
              <a:t>aArrived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chemeClr val="accent2"/>
                </a:solidFill>
                <a:latin typeface="Courier New" charset="0"/>
              </a:rPr>
              <a:t>w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ait(</a:t>
            </a:r>
            <a:r>
              <a:rPr lang="en-GB" altLang="en-US" sz="1451" dirty="0" err="1" smtClean="0">
                <a:solidFill>
                  <a:schemeClr val="accent2"/>
                </a:solidFill>
                <a:latin typeface="Courier New" charset="0"/>
              </a:rPr>
              <a:t>bArrived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chemeClr val="accent2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a2;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86721" y="4742281"/>
            <a:ext cx="2903040" cy="158976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b1;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chemeClr val="accent2"/>
                </a:solidFill>
                <a:latin typeface="Courier New" charset="0"/>
              </a:rPr>
              <a:t>s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ignal(</a:t>
            </a:r>
            <a:r>
              <a:rPr lang="en-GB" altLang="en-US" sz="1451" dirty="0" err="1" smtClean="0">
                <a:solidFill>
                  <a:schemeClr val="accent2"/>
                </a:solidFill>
                <a:latin typeface="Courier New" charset="0"/>
              </a:rPr>
              <a:t>bArrived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chemeClr val="accent2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rgbClr val="FF0000"/>
                </a:solidFill>
                <a:latin typeface="Courier New" charset="0"/>
              </a:rPr>
              <a:t>w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ait(</a:t>
            </a:r>
            <a:r>
              <a:rPr lang="en-GB" altLang="en-US" sz="1451" dirty="0" err="1" smtClean="0">
                <a:solidFill>
                  <a:srgbClr val="FF0000"/>
                </a:solidFill>
                <a:latin typeface="Courier New" charset="0"/>
              </a:rPr>
              <a:t>aArrived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b2;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4241" y="4466833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86721" y="4466833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161009" y="3836335"/>
            <a:ext cx="4440820" cy="512148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aArrived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(aArrived,0);</a:t>
            </a: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bArrived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(bArrived,0);</a:t>
            </a:r>
            <a:endParaRPr lang="en-GB" altLang="en-US" sz="1451" dirty="0">
              <a:latin typeface="Courier New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067777" y="5132440"/>
            <a:ext cx="1918944" cy="29496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207895" y="5132439"/>
            <a:ext cx="1778826" cy="2949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72046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14726" algn="l"/>
                <a:tab pos="828013" algn="l"/>
                <a:tab pos="1244178" algn="l"/>
                <a:tab pos="1658904" algn="l"/>
                <a:tab pos="2073631" algn="l"/>
                <a:tab pos="2486917" algn="l"/>
                <a:tab pos="2903083" algn="l"/>
                <a:tab pos="3317809" algn="l"/>
                <a:tab pos="3732535" algn="l"/>
                <a:tab pos="4145822" algn="l"/>
                <a:tab pos="4561987" algn="l"/>
                <a:tab pos="4976713" algn="l"/>
                <a:tab pos="5390000" algn="l"/>
                <a:tab pos="5804726" algn="l"/>
                <a:tab pos="6220892" algn="l"/>
                <a:tab pos="6635618" algn="l"/>
                <a:tab pos="7048904" algn="l"/>
                <a:tab pos="7463631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Semaphores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57764" indent="-162723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Higher-level synchronization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construct</a:t>
            </a:r>
          </a:p>
          <a:p>
            <a:pPr marL="682570" lvl="1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Designed by </a:t>
            </a:r>
            <a:r>
              <a:rPr lang="en-GB" altLang="en-US" dirty="0" err="1">
                <a:ea typeface="ＭＳ Ｐゴシック" charset="-128"/>
              </a:rPr>
              <a:t>Edsger</a:t>
            </a:r>
            <a:r>
              <a:rPr lang="en-GB" altLang="en-US" dirty="0">
                <a:ea typeface="ＭＳ Ｐゴシック" charset="-128"/>
              </a:rPr>
              <a:t> Dijkstra in the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 smtClean="0">
                <a:ea typeface="ＭＳ Ｐゴシック" charset="-128"/>
              </a:rPr>
              <a:t>1960's.</a:t>
            </a:r>
          </a:p>
          <a:p>
            <a:pPr marL="257764" indent="-162723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 smtClean="0">
                <a:ea typeface="ＭＳ Ｐゴシック" charset="-128"/>
              </a:rPr>
              <a:t>Semaphore is a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shared counter.</a:t>
            </a:r>
          </a:p>
          <a:p>
            <a:pPr marL="657814" lvl="1" indent="-162723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Initialized </a:t>
            </a:r>
          </a:p>
          <a:p>
            <a:pPr marL="257764" indent="-162723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 smtClean="0">
                <a:ea typeface="ＭＳ Ｐゴシック" charset="-128"/>
              </a:rPr>
              <a:t>Two </a:t>
            </a:r>
            <a:r>
              <a:rPr lang="en-GB" altLang="en-US" dirty="0">
                <a:ea typeface="ＭＳ Ｐゴシック" charset="-128"/>
              </a:rPr>
              <a:t>operations on semaphores:</a:t>
            </a:r>
          </a:p>
          <a:p>
            <a:pPr marL="257764" indent="-162723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P() </a:t>
            </a:r>
            <a:r>
              <a:rPr lang="en-GB" altLang="en-US" dirty="0">
                <a:ea typeface="ＭＳ Ｐゴシック" charset="-128"/>
              </a:rPr>
              <a:t>or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down() </a:t>
            </a:r>
            <a:r>
              <a:rPr lang="en-GB" altLang="en-US" dirty="0">
                <a:ea typeface="ＭＳ Ｐゴシック" charset="-128"/>
              </a:rPr>
              <a:t>or </a:t>
            </a:r>
            <a:r>
              <a:rPr lang="en-GB" altLang="en-US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wait()</a:t>
            </a:r>
            <a:endParaRPr lang="en-GB" altLang="en-US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682570" lvl="1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From Dutch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 err="1">
                <a:ea typeface="ＭＳ Ｐゴシック" charset="-128"/>
              </a:rPr>
              <a:t>proeberen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, meaning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test</a:t>
            </a:r>
            <a:r>
              <a:rPr lang="ja-JP" altLang="en-GB" dirty="0">
                <a:ea typeface="ＭＳ Ｐゴシック" charset="-128"/>
              </a:rPr>
              <a:t>”</a:t>
            </a:r>
            <a:endParaRPr lang="en-GB" altLang="ja-JP" dirty="0">
              <a:ea typeface="ＭＳ Ｐゴシック" charset="-128"/>
            </a:endParaRPr>
          </a:p>
          <a:p>
            <a:pPr marL="682570" lvl="1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Atomic action:</a:t>
            </a:r>
          </a:p>
          <a:p>
            <a:pPr marL="1139057" lvl="2" indent="-161282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Wait</a:t>
            </a:r>
            <a:r>
              <a:rPr lang="en-GB" altLang="en-US" dirty="0">
                <a:solidFill>
                  <a:srgbClr val="000000"/>
                </a:solidFill>
                <a:ea typeface="ＭＳ Ｐゴシック" charset="-128"/>
              </a:rPr>
              <a:t> for semaphore value to become &gt; 0, then </a:t>
            </a: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decrement</a:t>
            </a:r>
            <a:r>
              <a:rPr lang="en-GB" altLang="en-US" dirty="0">
                <a:solidFill>
                  <a:srgbClr val="000000"/>
                </a:solidFill>
                <a:ea typeface="ＭＳ Ｐゴシック" charset="-128"/>
              </a:rPr>
              <a:t> it</a:t>
            </a:r>
          </a:p>
          <a:p>
            <a:pPr marL="257764" indent="-162723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latin typeface="Courier" charset="0"/>
                <a:ea typeface="Courier" charset="0"/>
                <a:cs typeface="Courier" charset="0"/>
              </a:rPr>
              <a:t>V() </a:t>
            </a:r>
            <a:r>
              <a:rPr lang="en-GB" altLang="en-US" dirty="0">
                <a:ea typeface="ＭＳ Ｐゴシック" charset="-128"/>
              </a:rPr>
              <a:t>or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up() </a:t>
            </a:r>
            <a:r>
              <a:rPr lang="en-GB" altLang="en-US" dirty="0">
                <a:ea typeface="ＭＳ Ｐゴシック" charset="-128"/>
              </a:rPr>
              <a:t>or </a:t>
            </a:r>
            <a:r>
              <a:rPr lang="en-GB" altLang="en-US" dirty="0" smtClean="0">
                <a:ea typeface="ＭＳ Ｐゴシック" charset="-128"/>
              </a:rPr>
              <a:t>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post() </a:t>
            </a:r>
            <a:r>
              <a:rPr lang="en-GB" altLang="en-US" dirty="0" smtClean="0">
                <a:ea typeface="ＭＳ Ｐゴシック" charset="-128"/>
              </a:rPr>
              <a:t>or </a:t>
            </a:r>
            <a:r>
              <a:rPr lang="en-GB" altLang="en-US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signal()</a:t>
            </a:r>
            <a:endParaRPr lang="en-GB" altLang="en-US" dirty="0">
              <a:solidFill>
                <a:schemeClr val="accent2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682570" lvl="1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From Dutch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 err="1">
                <a:ea typeface="ＭＳ Ｐゴシック" charset="-128"/>
              </a:rPr>
              <a:t>verhogen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, meaning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increment</a:t>
            </a:r>
            <a:r>
              <a:rPr lang="ja-JP" altLang="en-GB" dirty="0">
                <a:ea typeface="ＭＳ Ｐゴシック" charset="-128"/>
              </a:rPr>
              <a:t>”</a:t>
            </a:r>
            <a:endParaRPr lang="en-GB" altLang="ja-JP" dirty="0">
              <a:ea typeface="ＭＳ Ｐゴシック" charset="-128"/>
            </a:endParaRPr>
          </a:p>
          <a:p>
            <a:pPr marL="682570" lvl="1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ea typeface="ＭＳ Ｐゴシック" charset="-128"/>
              </a:rPr>
              <a:t>Atomic action:</a:t>
            </a:r>
          </a:p>
          <a:p>
            <a:pPr marL="1139057" lvl="2" indent="-161282">
              <a:lnSpc>
                <a:spcPct val="120000"/>
              </a:lnSpc>
              <a:tabLst>
                <a:tab pos="257764" algn="l"/>
                <a:tab pos="410407" algn="l"/>
                <a:tab pos="826572" algn="l"/>
                <a:tab pos="1241298" algn="l"/>
                <a:tab pos="1656024" algn="l"/>
                <a:tab pos="2069311" algn="l"/>
                <a:tab pos="2485477" algn="l"/>
                <a:tab pos="2900203" algn="l"/>
                <a:tab pos="3314929" algn="l"/>
                <a:tab pos="3728215" algn="l"/>
                <a:tab pos="4144381" algn="l"/>
                <a:tab pos="4559107" algn="l"/>
                <a:tab pos="4973833" algn="l"/>
                <a:tab pos="5387120" algn="l"/>
                <a:tab pos="5803286" algn="l"/>
                <a:tab pos="6218012" algn="l"/>
                <a:tab pos="6631298" algn="l"/>
                <a:tab pos="7046024" algn="l"/>
                <a:tab pos="7462190" algn="l"/>
                <a:tab pos="7876916" algn="l"/>
                <a:tab pos="8290203" algn="l"/>
              </a:tabLst>
            </a:pP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Increments</a:t>
            </a:r>
            <a:r>
              <a:rPr lang="en-GB" altLang="en-US" dirty="0">
                <a:solidFill>
                  <a:srgbClr val="000000"/>
                </a:solidFill>
                <a:ea typeface="ＭＳ Ｐゴシック" charset="-128"/>
              </a:rPr>
              <a:t> semaphore value by 1.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45347" y="1089001"/>
            <a:ext cx="3651181" cy="2555711"/>
            <a:chOff x="5145347" y="1089001"/>
            <a:chExt cx="3651181" cy="2555711"/>
          </a:xfrm>
        </p:grpSpPr>
        <p:pic>
          <p:nvPicPr>
            <p:cNvPr id="1024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347" y="1089001"/>
              <a:ext cx="3651181" cy="255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2404" name="Text Box 5"/>
            <p:cNvSpPr txBox="1">
              <a:spLocks noChangeArrowheads="1"/>
            </p:cNvSpPr>
            <p:nvPr/>
          </p:nvSpPr>
          <p:spPr bwMode="auto">
            <a:xfrm>
              <a:off x="6601256" y="1089001"/>
              <a:ext cx="1144800" cy="29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0" tIns="40815" rIns="81630" bIns="40815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2813" algn="l"/>
                  <a:tab pos="1371600" algn="l"/>
                  <a:tab pos="1828800" algn="l"/>
                  <a:tab pos="2286000" algn="l"/>
                  <a:tab pos="2741613" algn="l"/>
                  <a:tab pos="3200400" algn="l"/>
                  <a:tab pos="3657600" algn="l"/>
                  <a:tab pos="4114800" algn="l"/>
                  <a:tab pos="4570413" algn="l"/>
                  <a:tab pos="5029200" algn="l"/>
                  <a:tab pos="5486400" algn="l"/>
                  <a:tab pos="5942013" algn="l"/>
                  <a:tab pos="6399213" algn="l"/>
                  <a:tab pos="6858000" algn="l"/>
                  <a:tab pos="7315200" algn="l"/>
                  <a:tab pos="7770813" algn="l"/>
                  <a:tab pos="8228013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542">
                  <a:solidFill>
                    <a:srgbClr val="0047FF"/>
                  </a:solidFill>
                  <a:latin typeface="Lucidasans" charset="0"/>
                </a:rPr>
                <a:t>Semaphore</a:t>
              </a:r>
            </a:p>
          </p:txBody>
        </p:sp>
        <p:sp>
          <p:nvSpPr>
            <p:cNvPr id="102405" name="Line 6"/>
            <p:cNvSpPr>
              <a:spLocks noChangeShapeType="1"/>
            </p:cNvSpPr>
            <p:nvPr/>
          </p:nvSpPr>
          <p:spPr bwMode="auto">
            <a:xfrm>
              <a:off x="7643816" y="1212841"/>
              <a:ext cx="662400" cy="168480"/>
            </a:xfrm>
            <a:prstGeom prst="line">
              <a:avLst/>
            </a:prstGeom>
            <a:noFill/>
            <a:ln w="18360">
              <a:solidFill>
                <a:srgbClr val="0047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</p:grpSp>
      <p:sp>
        <p:nvSpPr>
          <p:cNvPr id="102407" name="AutoShape 10"/>
          <p:cNvSpPr>
            <a:spLocks noChangeArrowheads="1"/>
          </p:cNvSpPr>
          <p:nvPr/>
        </p:nvSpPr>
        <p:spPr bwMode="auto">
          <a:xfrm>
            <a:off x="398315" y="4103604"/>
            <a:ext cx="413280" cy="622080"/>
          </a:xfrm>
          <a:prstGeom prst="downArrow">
            <a:avLst>
              <a:gd name="adj1" fmla="val 50000"/>
              <a:gd name="adj2" fmla="val 37631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2408" name="AutoShape 11"/>
          <p:cNvSpPr>
            <a:spLocks noChangeArrowheads="1"/>
          </p:cNvSpPr>
          <p:nvPr/>
        </p:nvSpPr>
        <p:spPr bwMode="auto">
          <a:xfrm>
            <a:off x="397595" y="5335053"/>
            <a:ext cx="414720" cy="62208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6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Rendezvous – A less efficient solution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370682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A</a:t>
            </a:r>
            <a:r>
              <a:rPr lang="en-GB" altLang="en-US" dirty="0" smtClean="0">
                <a:ea typeface="ＭＳ Ｐゴシック" charset="-128"/>
              </a:rPr>
              <a:t>lso </a:t>
            </a:r>
            <a:r>
              <a:rPr lang="en-GB" altLang="en-US" dirty="0">
                <a:ea typeface="ＭＳ Ｐゴシック" charset="-128"/>
              </a:rPr>
              <a:t>works, </a:t>
            </a:r>
            <a:r>
              <a:rPr lang="en-GB" altLang="en-US" dirty="0" smtClean="0">
                <a:ea typeface="ＭＳ Ｐゴシック" charset="-128"/>
              </a:rPr>
              <a:t>but less </a:t>
            </a:r>
            <a:r>
              <a:rPr lang="en-GB" altLang="en-US" dirty="0">
                <a:ea typeface="ＭＳ Ｐゴシック" charset="-128"/>
              </a:rPr>
              <a:t>efficient, </a:t>
            </a:r>
            <a:endParaRPr lang="en-GB" altLang="en-US" dirty="0" smtClean="0">
              <a:ea typeface="ＭＳ Ｐゴシック" charset="-128"/>
            </a:endParaRP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since </a:t>
            </a:r>
            <a:r>
              <a:rPr lang="en-GB" altLang="en-US" dirty="0">
                <a:ea typeface="ＭＳ Ｐゴシック" charset="-128"/>
              </a:rPr>
              <a:t>it might have to switch between A and B one time more than necessary.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If A arrives first, it waits for B. </a:t>
            </a:r>
            <a:endParaRPr lang="en-GB" altLang="en-US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When </a:t>
            </a:r>
            <a:r>
              <a:rPr lang="en-GB" altLang="en-US" dirty="0">
                <a:ea typeface="ＭＳ Ｐゴシック" charset="-128"/>
              </a:rPr>
              <a:t>B arrives, it wakes A and might proceed immediately to its wait in which case it blocks, allowing A to reach its signal, after which both threads can proceed</a:t>
            </a:r>
            <a:r>
              <a:rPr lang="en-GB" altLang="en-US" dirty="0" smtClean="0">
                <a:ea typeface="ＭＳ Ｐゴシック" charset="-128"/>
              </a:rPr>
              <a:t>.</a:t>
            </a:r>
            <a:endParaRPr lang="en-GB" altLang="en-US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254241" y="4742281"/>
            <a:ext cx="2903040" cy="158976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a1;</a:t>
            </a: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chemeClr val="accent2"/>
                </a:solidFill>
                <a:latin typeface="Courier New" charset="0"/>
              </a:rPr>
              <a:t>w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ait(</a:t>
            </a:r>
            <a:r>
              <a:rPr lang="en-GB" altLang="en-US" sz="1451" dirty="0" err="1" smtClean="0">
                <a:solidFill>
                  <a:schemeClr val="accent2"/>
                </a:solidFill>
                <a:latin typeface="Courier New" charset="0"/>
              </a:rPr>
              <a:t>bArrived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);</a:t>
            </a:r>
            <a:r>
              <a:rPr lang="ar-SA" altLang="en-US" sz="1451" dirty="0" smtClean="0">
                <a:latin typeface="Courier New" charset="0"/>
              </a:rPr>
              <a:t>‏</a:t>
            </a: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ignal(</a:t>
            </a:r>
            <a:r>
              <a:rPr lang="en-GB" altLang="en-US" sz="1451" dirty="0" err="1" smtClean="0">
                <a:solidFill>
                  <a:srgbClr val="FF0000"/>
                </a:solidFill>
                <a:latin typeface="Courier New" charset="0"/>
              </a:rPr>
              <a:t>aArrived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)</a:t>
            </a: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;</a:t>
            </a:r>
            <a:endParaRPr lang="en-GB" altLang="en-US" sz="145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a2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986721" y="4742281"/>
            <a:ext cx="2903040" cy="158976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statement </a:t>
            </a:r>
            <a:r>
              <a:rPr lang="en-GB" altLang="en-US" sz="1451" dirty="0">
                <a:latin typeface="Courier New" charset="0"/>
              </a:rPr>
              <a:t>b1;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chemeClr val="accent2"/>
                </a:solidFill>
                <a:latin typeface="Courier New" charset="0"/>
              </a:rPr>
              <a:t>s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ignal(</a:t>
            </a:r>
            <a:r>
              <a:rPr lang="en-GB" altLang="en-US" sz="1451" dirty="0" err="1" smtClean="0">
                <a:solidFill>
                  <a:schemeClr val="accent2"/>
                </a:solidFill>
                <a:latin typeface="Courier New" charset="0"/>
              </a:rPr>
              <a:t>bArrived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chemeClr val="accent2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solidFill>
                  <a:srgbClr val="FF0000"/>
                </a:solidFill>
                <a:latin typeface="Courier New" charset="0"/>
              </a:rPr>
              <a:t>w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ait(</a:t>
            </a:r>
            <a:r>
              <a:rPr lang="en-GB" altLang="en-US" sz="1451" dirty="0" err="1" smtClean="0">
                <a:solidFill>
                  <a:srgbClr val="FF0000"/>
                </a:solidFill>
                <a:latin typeface="Courier New" charset="0"/>
              </a:rPr>
              <a:t>aArrived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GB" altLang="en-US" sz="1451" dirty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statement b2;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54241" y="4466833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86721" y="4466833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61009" y="3836335"/>
            <a:ext cx="4440820" cy="512148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>
                <a:latin typeface="Courier New" charset="0"/>
              </a:rPr>
              <a:t>aArrived</a:t>
            </a:r>
            <a:r>
              <a:rPr lang="en-GB" altLang="en-US" sz="1451" dirty="0">
                <a:latin typeface="Courier New" charset="0"/>
              </a:rPr>
              <a:t>=0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(aArrived,0);</a:t>
            </a: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>
                <a:latin typeface="Courier New" charset="0"/>
              </a:rPr>
              <a:t>bArrived</a:t>
            </a:r>
            <a:r>
              <a:rPr lang="en-GB" altLang="en-US" sz="1451" dirty="0">
                <a:latin typeface="Courier New" charset="0"/>
              </a:rPr>
              <a:t>=0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(bArrived,0);</a:t>
            </a:r>
            <a:endParaRPr lang="en-GB" altLang="en-US" sz="1451" dirty="0">
              <a:latin typeface="Courier New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953062" y="5132439"/>
            <a:ext cx="2033659" cy="1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192905" y="5426439"/>
            <a:ext cx="1793816" cy="9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417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Rendezvous – How about?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3591" y="2813728"/>
            <a:ext cx="6635520" cy="1589760"/>
            <a:chOff x="1254241" y="4742281"/>
            <a:chExt cx="6635520" cy="1589760"/>
          </a:xfrm>
        </p:grpSpPr>
        <p:sp>
          <p:nvSpPr>
            <p:cNvPr id="145410" name="Text Box 2"/>
            <p:cNvSpPr txBox="1">
              <a:spLocks noChangeArrowheads="1"/>
            </p:cNvSpPr>
            <p:nvPr/>
          </p:nvSpPr>
          <p:spPr bwMode="auto">
            <a:xfrm>
              <a:off x="1254241" y="4742281"/>
              <a:ext cx="2903040" cy="1589760"/>
            </a:xfrm>
            <a:prstGeom prst="rect">
              <a:avLst/>
            </a:prstGeom>
            <a:solidFill>
              <a:srgbClr val="F6F5BD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41472" tIns="42452" rIns="41472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statement a1;</a:t>
              </a: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chemeClr val="accent2"/>
                  </a:solidFill>
                  <a:latin typeface="Courier New" charset="0"/>
                </a:rPr>
                <a:t>w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ait(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bArrived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r>
                <a:rPr lang="ar-SA" altLang="en-US" sz="1451" dirty="0" smtClean="0">
                  <a:solidFill>
                    <a:schemeClr val="accent2"/>
                  </a:solidFill>
                  <a:latin typeface="Courier New" charset="0"/>
                </a:rPr>
                <a:t>‏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rgbClr val="FF0000"/>
                  </a:solidFill>
                  <a:latin typeface="Courier New" charset="0"/>
                </a:rPr>
                <a:t>s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ignal(</a:t>
              </a:r>
              <a:r>
                <a:rPr lang="en-GB" altLang="en-US" sz="1451" dirty="0" err="1" smtClean="0">
                  <a:solidFill>
                    <a:srgbClr val="FF0000"/>
                  </a:solidFill>
                  <a:latin typeface="Courier New" charset="0"/>
                </a:rPr>
                <a:t>aArrived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);</a:t>
              </a:r>
              <a:r>
                <a:rPr lang="ar-SA" altLang="en-US" sz="1451" dirty="0" smtClean="0">
                  <a:solidFill>
                    <a:srgbClr val="FF0000"/>
                  </a:solidFill>
                  <a:latin typeface="Courier New" charset="0"/>
                </a:rPr>
                <a:t>‏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statement </a:t>
              </a:r>
              <a:r>
                <a:rPr lang="en-GB" altLang="en-US" sz="1451" dirty="0" smtClean="0">
                  <a:latin typeface="Courier New" charset="0"/>
                </a:rPr>
                <a:t>a2;</a:t>
              </a:r>
              <a:endParaRPr lang="en-GB" altLang="en-US" sz="1451" dirty="0">
                <a:latin typeface="Courier New" charset="0"/>
              </a:endParaRPr>
            </a:p>
          </p:txBody>
        </p:sp>
        <p:sp>
          <p:nvSpPr>
            <p:cNvPr id="145411" name="Text Box 3"/>
            <p:cNvSpPr txBox="1">
              <a:spLocks noChangeArrowheads="1"/>
            </p:cNvSpPr>
            <p:nvPr/>
          </p:nvSpPr>
          <p:spPr bwMode="auto">
            <a:xfrm>
              <a:off x="4986721" y="4742281"/>
              <a:ext cx="2903040" cy="158976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41472" tIns="42452" rIns="41472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statement </a:t>
              </a:r>
              <a:r>
                <a:rPr lang="en-GB" altLang="en-US" sz="1451" dirty="0">
                  <a:latin typeface="Courier New" charset="0"/>
                </a:rPr>
                <a:t>b1;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rgbClr val="FF0000"/>
                  </a:solidFill>
                  <a:latin typeface="Courier New" charset="0"/>
                </a:rPr>
                <a:t>w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ait(</a:t>
              </a:r>
              <a:r>
                <a:rPr lang="en-GB" altLang="en-US" sz="1451" dirty="0" err="1" smtClean="0">
                  <a:solidFill>
                    <a:srgbClr val="FF0000"/>
                  </a:solidFill>
                  <a:latin typeface="Courier New" charset="0"/>
                </a:rPr>
                <a:t>aArrived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signal(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bArrived.up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statement b2;</a:t>
              </a: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13591" y="2538280"/>
            <a:ext cx="1813536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A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46071" y="2538280"/>
            <a:ext cx="1813536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B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56771" y="1888408"/>
            <a:ext cx="4440820" cy="512148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aArrived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(aArrived,0);</a:t>
            </a:r>
            <a:endParaRPr lang="en-GB" altLang="en-US" sz="1451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semaphore </a:t>
            </a:r>
            <a:r>
              <a:rPr lang="en-GB" altLang="en-US" sz="1451" dirty="0" err="1" smtClean="0">
                <a:latin typeface="Courier New" charset="0"/>
              </a:rPr>
              <a:t>bArrived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(bArrived,0);</a:t>
            </a:r>
            <a:endParaRPr lang="en-GB" altLang="en-US" sz="1451" dirty="0">
              <a:latin typeface="Courier New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127127" y="3237875"/>
            <a:ext cx="1859594" cy="215661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207895" y="3267856"/>
            <a:ext cx="1838176" cy="18567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3980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Barrier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Rendezvous solution does not work with more than two threads.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Puzzle: Generalize the rendezvous solution. Every thread should run the following code: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447675">
              <a:spcBef>
                <a:spcPct val="0"/>
              </a:spcBef>
              <a:buClr>
                <a:srgbClr val="000000"/>
              </a:buClr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o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thread executes critical point until after all threads have executed rendezvous.</a:t>
            </a:r>
          </a:p>
          <a:p>
            <a:pPr marL="447675">
              <a:spcBef>
                <a:spcPct val="0"/>
              </a:spcBef>
              <a:buClr>
                <a:srgbClr val="000000"/>
              </a:buClr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ssume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that there are </a:t>
            </a:r>
            <a:r>
              <a:rPr lang="en-GB" alt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threads and that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 is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accessible from all threads.</a:t>
            </a:r>
          </a:p>
          <a:p>
            <a:pPr marL="447675">
              <a:spcBef>
                <a:spcPct val="0"/>
              </a:spcBef>
              <a:buClr>
                <a:srgbClr val="000000"/>
              </a:buClr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When the first n − 1 threads arrive they should block until the n</a:t>
            </a:r>
            <a:r>
              <a:rPr lang="en-GB" altLang="en-US" baseline="30000" dirty="0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 thread arrives, at which point all the threads may 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proceed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051361" y="3226020"/>
            <a:ext cx="2903040" cy="622080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Courier New" charset="0"/>
              </a:rPr>
              <a:t>rendezvous();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>
                <a:latin typeface="Courier New" charset="0"/>
              </a:rPr>
              <a:t>criticalpoint();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44081" y="4775131"/>
            <a:ext cx="85176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4163" indent="-17938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47675" indent="-34290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</a:pPr>
            <a:endParaRPr lang="en-GB" altLang="en-US" sz="2177" b="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6035666" y="1181932"/>
            <a:ext cx="3032760" cy="5660322"/>
          </a:xfrm>
          <a:prstGeom prst="rect">
            <a:avLst/>
          </a:prstGeom>
          <a:solidFill>
            <a:srgbClr val="D5F1CF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 bwMode="auto">
          <a:xfrm>
            <a:off x="3013149" y="1197678"/>
            <a:ext cx="3032760" cy="5660322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/>
          <p:cNvSpPr/>
          <p:nvPr/>
        </p:nvSpPr>
        <p:spPr bwMode="auto">
          <a:xfrm>
            <a:off x="0" y="1197678"/>
            <a:ext cx="3032760" cy="5660322"/>
          </a:xfrm>
          <a:prstGeom prst="rect">
            <a:avLst/>
          </a:prstGeom>
          <a:solidFill>
            <a:srgbClr val="F6F5BD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Barrier</a:t>
            </a:r>
            <a:r>
              <a:rPr lang="tr-TR" dirty="0"/>
              <a:t> </a:t>
            </a:r>
            <a:r>
              <a:rPr lang="tr-TR" dirty="0" smtClean="0"/>
              <a:t>problem - </a:t>
            </a:r>
            <a:r>
              <a:rPr lang="tr-TR" dirty="0" err="1" smtClean="0"/>
              <a:t>visual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614597" y="3814997"/>
            <a:ext cx="2143594" cy="44970"/>
          </a:xfrm>
          <a:prstGeom prst="lin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Oval 5"/>
          <p:cNvSpPr/>
          <p:nvPr/>
        </p:nvSpPr>
        <p:spPr bwMode="auto">
          <a:xfrm>
            <a:off x="1184222" y="3147165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3457732" y="3770027"/>
            <a:ext cx="2143594" cy="44970"/>
          </a:xfrm>
          <a:prstGeom prst="lin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300866" y="3770027"/>
            <a:ext cx="1089285" cy="1341619"/>
          </a:xfrm>
          <a:prstGeom prst="line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3720056" y="3239605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 bwMode="auto">
          <a:xfrm>
            <a:off x="3917426" y="2777410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 bwMode="auto">
          <a:xfrm>
            <a:off x="4174756" y="3229610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 bwMode="auto">
          <a:xfrm>
            <a:off x="4509539" y="1248414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 bwMode="auto">
          <a:xfrm>
            <a:off x="4851813" y="3172150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 bwMode="auto">
          <a:xfrm>
            <a:off x="6735572" y="3721785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 bwMode="auto">
          <a:xfrm>
            <a:off x="7787386" y="4012093"/>
            <a:ext cx="239842" cy="263827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 bwMode="auto">
          <a:xfrm>
            <a:off x="7190272" y="3996605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 bwMode="auto">
          <a:xfrm>
            <a:off x="7537542" y="4553738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 bwMode="auto">
          <a:xfrm>
            <a:off x="7867329" y="4913503"/>
            <a:ext cx="239842" cy="239843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7769884" y="524290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  <a:latin typeface="Calibri" pitchFamily="34" charset="0"/>
              </a:rPr>
              <a:t>N=5</a:t>
            </a:r>
            <a:endParaRPr lang="tr-TR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298" y="5219497"/>
            <a:ext cx="2451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Calibri" pitchFamily="34" charset="0"/>
              </a:rPr>
              <a:t>n=1</a:t>
            </a:r>
          </a:p>
          <a:p>
            <a:r>
              <a:rPr lang="tr-TR" sz="2000" dirty="0" err="1" smtClean="0">
                <a:latin typeface="Calibri" pitchFamily="34" charset="0"/>
              </a:rPr>
              <a:t>Barrier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locked</a:t>
            </a:r>
            <a:endParaRPr lang="tr-TR" sz="2000" dirty="0" smtClean="0">
              <a:latin typeface="Calibri" pitchFamily="34" charset="0"/>
            </a:endParaRPr>
          </a:p>
          <a:p>
            <a:r>
              <a:rPr lang="tr-TR" sz="2000" dirty="0" err="1" smtClean="0">
                <a:latin typeface="Calibri" pitchFamily="34" charset="0"/>
              </a:rPr>
              <a:t>All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incoming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threads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block</a:t>
            </a:r>
            <a:r>
              <a:rPr lang="tr-TR" sz="2000" dirty="0" smtClean="0">
                <a:latin typeface="Calibri" pitchFamily="34" charset="0"/>
              </a:rPr>
              <a:t>. </a:t>
            </a:r>
            <a:endParaRPr lang="tr-TR" sz="1200" dirty="0" smtClean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3632" y="5219496"/>
            <a:ext cx="2451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latin typeface="Calibri" pitchFamily="34" charset="0"/>
              </a:rPr>
              <a:t>Barrier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locked</a:t>
            </a:r>
            <a:endParaRPr lang="tr-TR" sz="2000" dirty="0" smtClean="0">
              <a:latin typeface="Calibri" pitchFamily="34" charset="0"/>
            </a:endParaRPr>
          </a:p>
          <a:p>
            <a:r>
              <a:rPr lang="tr-TR" sz="2000" dirty="0" smtClean="0">
                <a:latin typeface="Calibri" pitchFamily="34" charset="0"/>
              </a:rPr>
              <a:t>5th </a:t>
            </a:r>
            <a:r>
              <a:rPr lang="tr-TR" sz="2000" dirty="0" err="1" smtClean="0">
                <a:latin typeface="Calibri" pitchFamily="34" charset="0"/>
              </a:rPr>
              <a:t>thread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arrives</a:t>
            </a:r>
            <a:endParaRPr lang="tr-TR" sz="2000" dirty="0" smtClean="0">
              <a:latin typeface="Calibri" pitchFamily="34" charset="0"/>
            </a:endParaRPr>
          </a:p>
          <a:p>
            <a:r>
              <a:rPr lang="tr-TR" sz="2000" dirty="0">
                <a:latin typeface="Calibri" pitchFamily="34" charset="0"/>
              </a:rPr>
              <a:t>n</a:t>
            </a:r>
            <a:r>
              <a:rPr lang="tr-TR" sz="2000" dirty="0" smtClean="0">
                <a:latin typeface="Calibri" pitchFamily="34" charset="0"/>
              </a:rPr>
              <a:t>=5 </a:t>
            </a:r>
          </a:p>
          <a:p>
            <a:r>
              <a:rPr lang="tr-TR" sz="2000" dirty="0" err="1" smtClean="0">
                <a:latin typeface="Calibri" pitchFamily="34" charset="0"/>
              </a:rPr>
              <a:t>Barrier</a:t>
            </a:r>
            <a:r>
              <a:rPr lang="tr-TR" sz="2000" dirty="0" smtClean="0">
                <a:latin typeface="Calibri" pitchFamily="34" charset="0"/>
              </a:rPr>
              <a:t> can </a:t>
            </a:r>
            <a:r>
              <a:rPr lang="tr-TR" sz="2000" dirty="0" err="1" smtClean="0">
                <a:latin typeface="Calibri" pitchFamily="34" charset="0"/>
              </a:rPr>
              <a:t>unlock</a:t>
            </a:r>
            <a:endParaRPr lang="tr-TR" sz="1200" dirty="0" smtClean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50966" y="5780159"/>
            <a:ext cx="245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>
                <a:latin typeface="Calibri" pitchFamily="34" charset="0"/>
              </a:rPr>
              <a:t>Barrier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unlocks</a:t>
            </a:r>
            <a:r>
              <a:rPr lang="tr-TR" sz="2000" dirty="0" smtClean="0">
                <a:latin typeface="Calibri" pitchFamily="34" charset="0"/>
              </a:rPr>
              <a:t>!</a:t>
            </a:r>
          </a:p>
          <a:p>
            <a:r>
              <a:rPr lang="tr-TR" sz="2000" dirty="0" err="1" smtClean="0">
                <a:latin typeface="Calibri" pitchFamily="34" charset="0"/>
              </a:rPr>
              <a:t>All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threads</a:t>
            </a:r>
            <a:r>
              <a:rPr lang="tr-TR" sz="2000" dirty="0" smtClean="0">
                <a:latin typeface="Calibri" pitchFamily="34" charset="0"/>
              </a:rPr>
              <a:t> </a:t>
            </a:r>
            <a:r>
              <a:rPr lang="tr-TR" sz="2000" dirty="0" err="1" smtClean="0">
                <a:latin typeface="Calibri" pitchFamily="34" charset="0"/>
              </a:rPr>
              <a:t>proceed</a:t>
            </a:r>
            <a:endParaRPr lang="tr-TR" sz="1200" dirty="0" smtClean="0">
              <a:latin typeface="Calibri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0" y="3814997"/>
            <a:ext cx="9144000" cy="4497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614597" y="3738797"/>
            <a:ext cx="193123" cy="212842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/>
          <p:cNvSpPr/>
          <p:nvPr/>
        </p:nvSpPr>
        <p:spPr bwMode="auto">
          <a:xfrm>
            <a:off x="3327317" y="3708317"/>
            <a:ext cx="193123" cy="212842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/>
          <p:cNvSpPr/>
          <p:nvPr/>
        </p:nvSpPr>
        <p:spPr bwMode="auto">
          <a:xfrm>
            <a:off x="6238157" y="3723557"/>
            <a:ext cx="193123" cy="212842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1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25 L 0 0.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Barrier - Hint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505270"/>
            <a:ext cx="7896225" cy="4828855"/>
          </a:xfrm>
        </p:spPr>
        <p:txBody>
          <a:bodyPr/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GB" altLang="en-US" sz="1800" dirty="0">
                <a:ea typeface="ＭＳ Ｐゴシック" charset="-128"/>
              </a:rPr>
              <a:t> keeps track of how many threads have arrived. </a:t>
            </a:r>
            <a:endParaRPr lang="en-GB" altLang="en-US" sz="1800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 err="1" smtClean="0">
                <a:latin typeface="Courier" charset="0"/>
                <a:ea typeface="Courier" charset="0"/>
                <a:cs typeface="Courier" charset="0"/>
              </a:rPr>
              <a:t>mutex</a:t>
            </a:r>
            <a:r>
              <a:rPr lang="en-GB" altLang="en-US" sz="1800" dirty="0" smtClean="0">
                <a:ea typeface="ＭＳ Ｐゴシック" charset="-128"/>
              </a:rPr>
              <a:t> </a:t>
            </a:r>
            <a:r>
              <a:rPr lang="en-GB" altLang="en-US" sz="1800" dirty="0">
                <a:ea typeface="ＭＳ Ｐゴシック" charset="-128"/>
              </a:rPr>
              <a:t>provides exclusive access to count so that threads can increment it safely.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latin typeface="Courier" charset="0"/>
                <a:ea typeface="Courier" charset="0"/>
                <a:cs typeface="Courier" charset="0"/>
              </a:rPr>
              <a:t>barrier</a:t>
            </a:r>
            <a:r>
              <a:rPr lang="en-GB" altLang="en-US" sz="1800" dirty="0">
                <a:ea typeface="ＭＳ Ｐゴシック" charset="-128"/>
              </a:rPr>
              <a:t> is locked (zero or negative) until all threads arrive; then it should be unlocked (1 or more).</a:t>
            </a:r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4791453" y="172375"/>
            <a:ext cx="4078080" cy="1069592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n = </a:t>
            </a:r>
            <a:r>
              <a:rPr lang="en-GB" altLang="en-US" sz="1451" dirty="0" err="1">
                <a:latin typeface="Courier New" charset="0"/>
              </a:rPr>
              <a:t>thenumberofthreads</a:t>
            </a:r>
            <a:r>
              <a:rPr lang="en-GB" altLang="en-US" sz="1451" dirty="0"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count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</a:t>
            </a:r>
            <a:r>
              <a:rPr lang="en-GB" altLang="en-US" sz="1451" dirty="0" smtClean="0">
                <a:latin typeface="Courier New" charset="0"/>
              </a:rPr>
              <a:t>emaphore </a:t>
            </a:r>
            <a:r>
              <a:rPr lang="en-GB" altLang="en-US" sz="1451" dirty="0" err="1" smtClean="0">
                <a:latin typeface="Courier New" charset="0"/>
              </a:rPr>
              <a:t>mutex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(mutex,1);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semaphore barrier;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(barrier,0);</a:t>
            </a:r>
            <a:endParaRPr lang="en-GB" altLang="en-US" sz="145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5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Barrier – Solution?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297681"/>
            <a:ext cx="7896225" cy="1953490"/>
          </a:xfrm>
        </p:spPr>
        <p:txBody>
          <a:bodyPr>
            <a:noAutofit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ea typeface="ＭＳ Ｐゴシック" charset="-128"/>
              </a:rPr>
              <a:t>Since count is protected by a </a:t>
            </a:r>
            <a:r>
              <a:rPr lang="en-GB" altLang="en-US" sz="1800" dirty="0" err="1">
                <a:latin typeface="Courier" charset="0"/>
                <a:ea typeface="Courier" charset="0"/>
                <a:cs typeface="Courier" charset="0"/>
              </a:rPr>
              <a:t>mutex</a:t>
            </a:r>
            <a:r>
              <a:rPr lang="en-GB" altLang="en-US" sz="1800" dirty="0">
                <a:ea typeface="ＭＳ Ｐゴシック" charset="-128"/>
              </a:rPr>
              <a:t>, it counts the number of threads that pass. </a:t>
            </a:r>
            <a:endParaRPr lang="en-GB" altLang="en-US" sz="1800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 smtClean="0">
                <a:ea typeface="ＭＳ Ｐゴシック" charset="-128"/>
              </a:rPr>
              <a:t>The </a:t>
            </a:r>
            <a:r>
              <a:rPr lang="en-GB" altLang="en-US" sz="1800" dirty="0">
                <a:ea typeface="ＭＳ Ｐゴシック" charset="-128"/>
              </a:rPr>
              <a:t>first n−1 threads wait when they get to the barrier, which is initially locked. </a:t>
            </a:r>
            <a:endParaRPr lang="en-GB" altLang="en-US" sz="1800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 smtClean="0">
                <a:ea typeface="ＭＳ Ｐゴシック" charset="-128"/>
              </a:rPr>
              <a:t>When </a:t>
            </a:r>
            <a:r>
              <a:rPr lang="en-GB" altLang="en-US" sz="1800" dirty="0">
                <a:ea typeface="ＭＳ Ｐゴシック" charset="-128"/>
              </a:rPr>
              <a:t>the n</a:t>
            </a:r>
            <a:r>
              <a:rPr lang="en-GB" altLang="en-US" sz="1800" baseline="30000" dirty="0">
                <a:ea typeface="ＭＳ Ｐゴシック" charset="-128"/>
              </a:rPr>
              <a:t>th</a:t>
            </a:r>
            <a:r>
              <a:rPr lang="en-GB" altLang="en-US" sz="1800" dirty="0">
                <a:ea typeface="ＭＳ Ｐゴシック" charset="-128"/>
              </a:rPr>
              <a:t> thread arrives, it unlocks the </a:t>
            </a:r>
            <a:r>
              <a:rPr lang="en-GB" altLang="en-US" sz="1800" dirty="0" smtClean="0">
                <a:ea typeface="ＭＳ Ｐゴシック" charset="-128"/>
              </a:rPr>
              <a:t>barrier.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 smtClean="0">
                <a:ea typeface="ＭＳ Ｐゴシック" charset="-128"/>
              </a:rPr>
              <a:t>What </a:t>
            </a:r>
            <a:r>
              <a:rPr lang="en-GB" altLang="en-US" sz="1800" dirty="0">
                <a:ea typeface="ＭＳ Ｐゴシック" charset="-128"/>
              </a:rPr>
              <a:t>is wrong with this solution?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373" y="1241967"/>
            <a:ext cx="4078080" cy="2876686"/>
            <a:chOff x="743007" y="2043436"/>
            <a:chExt cx="4078080" cy="2876686"/>
          </a:xfrm>
        </p:grpSpPr>
        <p:sp>
          <p:nvSpPr>
            <p:cNvPr id="151554" name="Text Box 2"/>
            <p:cNvSpPr txBox="1">
              <a:spLocks noChangeArrowheads="1"/>
            </p:cNvSpPr>
            <p:nvPr/>
          </p:nvSpPr>
          <p:spPr bwMode="auto">
            <a:xfrm>
              <a:off x="743007" y="2318884"/>
              <a:ext cx="4078080" cy="2601238"/>
            </a:xfrm>
            <a:prstGeom prst="rect">
              <a:avLst/>
            </a:prstGeom>
            <a:solidFill>
              <a:srgbClr val="F6F5BD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41472" tIns="42452" rIns="41472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rendezvous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wait(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count = count + 1;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chemeClr val="accent2"/>
                  </a:solidFill>
                  <a:latin typeface="Courier New" charset="0"/>
                </a:rPr>
                <a:t>s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ignal(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if (count == n) 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signal(barrier);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else 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wait(barrier);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err="1">
                  <a:latin typeface="Courier New" charset="0"/>
                </a:rPr>
                <a:t>c</a:t>
              </a:r>
              <a:r>
                <a:rPr lang="en-GB" altLang="en-US" sz="1451" dirty="0" err="1" smtClean="0">
                  <a:latin typeface="Courier New" charset="0"/>
                </a:rPr>
                <a:t>riticalpoint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43007" y="2043436"/>
              <a:ext cx="1813536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All threads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943853" y="128086"/>
            <a:ext cx="4078080" cy="1069592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n = </a:t>
            </a:r>
            <a:r>
              <a:rPr lang="en-GB" altLang="en-US" sz="1451" dirty="0" err="1">
                <a:latin typeface="Courier New" charset="0"/>
              </a:rPr>
              <a:t>thenumberofthreads</a:t>
            </a:r>
            <a:r>
              <a:rPr lang="en-GB" altLang="en-US" sz="1451" dirty="0"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count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</a:t>
            </a:r>
            <a:r>
              <a:rPr lang="en-GB" altLang="en-US" sz="1451" dirty="0" smtClean="0">
                <a:latin typeface="Courier New" charset="0"/>
              </a:rPr>
              <a:t>emaphore </a:t>
            </a:r>
            <a:r>
              <a:rPr lang="en-GB" altLang="en-US" sz="1451" dirty="0" err="1" smtClean="0">
                <a:latin typeface="Courier New" charset="0"/>
              </a:rPr>
              <a:t>mutex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mutex,1</a:t>
            </a:r>
            <a:r>
              <a:rPr lang="en-GB" altLang="en-US" sz="1451" dirty="0" smtClean="0">
                <a:latin typeface="Courier New" charset="0"/>
              </a:rPr>
              <a:t>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semaphore barrier;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barrier,0</a:t>
            </a:r>
            <a:r>
              <a:rPr lang="en-GB" altLang="en-US" sz="1451" dirty="0" smtClean="0">
                <a:latin typeface="Courier New" charset="0"/>
              </a:rPr>
              <a:t>);</a:t>
            </a:r>
            <a:endParaRPr lang="en-GB" altLang="en-US" sz="145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94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Barrier – Solution?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289367"/>
            <a:ext cx="8093982" cy="1886989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Imagine that n = 5 and that 4 threads are waiting at the barrier. </a:t>
            </a:r>
            <a:endParaRPr lang="en-GB" altLang="en-US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The </a:t>
            </a:r>
            <a:r>
              <a:rPr lang="en-GB" altLang="en-US" dirty="0">
                <a:ea typeface="ＭＳ Ｐゴシック" charset="-128"/>
              </a:rPr>
              <a:t>value of the semaphore is the number of threads in </a:t>
            </a:r>
            <a:r>
              <a:rPr lang="en-GB" altLang="en-US" dirty="0" smtClean="0">
                <a:ea typeface="ＭＳ Ｐゴシック" charset="-128"/>
              </a:rPr>
              <a:t>queue, negated, which is -4</a:t>
            </a:r>
            <a:r>
              <a:rPr lang="en-GB" altLang="en-US" dirty="0">
                <a:ea typeface="ＭＳ Ｐゴシック" charset="-128"/>
              </a:rPr>
              <a:t>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When the 5th thread signals the barrier, one of the waiting threads is allowed to proceed, and the semaphore is incremented to -3. </a:t>
            </a:r>
            <a:endParaRPr lang="en-GB" altLang="en-US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But </a:t>
            </a:r>
            <a:r>
              <a:rPr lang="en-GB" altLang="en-US" dirty="0">
                <a:ea typeface="ＭＳ Ｐゴシック" charset="-128"/>
              </a:rPr>
              <a:t>then no one signals the semaphore again and none of the other threads can pass the barrier.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3373" y="1241967"/>
            <a:ext cx="4078080" cy="2876686"/>
            <a:chOff x="743007" y="2043436"/>
            <a:chExt cx="4078080" cy="2876686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743007" y="2318884"/>
              <a:ext cx="4078080" cy="2601238"/>
            </a:xfrm>
            <a:prstGeom prst="rect">
              <a:avLst/>
            </a:prstGeom>
            <a:solidFill>
              <a:srgbClr val="F6F5BD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41472" tIns="42452" rIns="41472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rendezvous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wait(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count = count + 1;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chemeClr val="accent2"/>
                  </a:solidFill>
                  <a:latin typeface="Courier New" charset="0"/>
                </a:rPr>
                <a:t>s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ignal(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if (count == n) 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signal(barrier);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else 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wait(barrier);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err="1">
                  <a:latin typeface="Courier New" charset="0"/>
                </a:rPr>
                <a:t>c</a:t>
              </a:r>
              <a:r>
                <a:rPr lang="en-GB" altLang="en-US" sz="1451" dirty="0" err="1" smtClean="0">
                  <a:latin typeface="Courier New" charset="0"/>
                </a:rPr>
                <a:t>riticalpoint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3007" y="2043436"/>
              <a:ext cx="1813536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All threads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943853" y="128086"/>
            <a:ext cx="4078080" cy="1069592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n = </a:t>
            </a:r>
            <a:r>
              <a:rPr lang="en-GB" altLang="en-US" sz="1451" dirty="0" err="1">
                <a:latin typeface="Courier New" charset="0"/>
              </a:rPr>
              <a:t>thenumberofthreads</a:t>
            </a:r>
            <a:r>
              <a:rPr lang="en-GB" altLang="en-US" sz="1451" dirty="0"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count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</a:t>
            </a:r>
            <a:r>
              <a:rPr lang="en-GB" altLang="en-US" sz="1451" dirty="0" smtClean="0">
                <a:latin typeface="Courier New" charset="0"/>
              </a:rPr>
              <a:t>emaphore </a:t>
            </a:r>
            <a:r>
              <a:rPr lang="en-GB" altLang="en-US" sz="1451" dirty="0" err="1" smtClean="0">
                <a:latin typeface="Courier New" charset="0"/>
              </a:rPr>
              <a:t>mutex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mutex,1</a:t>
            </a:r>
            <a:r>
              <a:rPr lang="en-GB" altLang="en-US" sz="1451" dirty="0" smtClean="0">
                <a:latin typeface="Courier New" charset="0"/>
              </a:rPr>
              <a:t>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semaphore barrier;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barrier,0</a:t>
            </a:r>
            <a:r>
              <a:rPr lang="en-GB" altLang="en-US" sz="1451" dirty="0" smtClean="0">
                <a:latin typeface="Courier New" charset="0"/>
              </a:rPr>
              <a:t>);</a:t>
            </a:r>
            <a:endParaRPr lang="en-GB" altLang="en-US" sz="145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7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Barrier – Solution?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646816"/>
            <a:ext cx="8093982" cy="1030777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The only change is another signal after waiting at the barrier. </a:t>
            </a:r>
            <a:endParaRPr lang="en-GB" altLang="en-US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 smtClean="0">
                <a:ea typeface="ＭＳ Ｐゴシック" charset="-128"/>
              </a:rPr>
              <a:t>Now </a:t>
            </a:r>
            <a:r>
              <a:rPr lang="en-GB" altLang="en-US" dirty="0">
                <a:ea typeface="ＭＳ Ｐゴシック" charset="-128"/>
              </a:rPr>
              <a:t>as each thread passes, it signals the semaphore so that the next thread can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3373" y="1241967"/>
            <a:ext cx="4078080" cy="3223888"/>
            <a:chOff x="743007" y="2043436"/>
            <a:chExt cx="4078080" cy="322388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743007" y="2318884"/>
              <a:ext cx="4078080" cy="2948440"/>
            </a:xfrm>
            <a:prstGeom prst="rect">
              <a:avLst/>
            </a:prstGeom>
            <a:solidFill>
              <a:srgbClr val="F6F5BD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41472" tIns="42452" rIns="41472" bIns="42452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rendezvous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wait(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count = count + 1;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chemeClr val="accent2"/>
                  </a:solidFill>
                  <a:latin typeface="Courier New" charset="0"/>
                </a:rPr>
                <a:t>s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ignal(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if (count == n) 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signal(barrier);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e</a:t>
              </a:r>
              <a:r>
                <a:rPr lang="en-GB" altLang="en-US" sz="1451" dirty="0" smtClean="0">
                  <a:latin typeface="Courier New" charset="0"/>
                </a:rPr>
                <a:t>lse{ 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rgbClr val="FF0000"/>
                  </a:solidFill>
                  <a:latin typeface="Courier New" charset="0"/>
                </a:rPr>
                <a:t>	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	wait(barrier);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		</a:t>
              </a:r>
              <a:r>
                <a:rPr lang="en-GB" altLang="en-US" sz="1451" dirty="0" smtClean="0">
                  <a:solidFill>
                    <a:schemeClr val="accent1">
                      <a:lumMod val="50000"/>
                    </a:schemeClr>
                  </a:solidFill>
                  <a:latin typeface="Courier New" charset="0"/>
                </a:rPr>
                <a:t>signal(barrier</a:t>
              </a:r>
              <a:r>
                <a:rPr lang="en-GB" altLang="en-US" sz="1451" dirty="0">
                  <a:solidFill>
                    <a:schemeClr val="accent1">
                      <a:lumMod val="50000"/>
                    </a:schemeClr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}</a:t>
              </a: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err="1">
                  <a:latin typeface="Courier New" charset="0"/>
                </a:rPr>
                <a:t>c</a:t>
              </a:r>
              <a:r>
                <a:rPr lang="en-GB" altLang="en-US" sz="1451" dirty="0" err="1" smtClean="0">
                  <a:latin typeface="Courier New" charset="0"/>
                </a:rPr>
                <a:t>riticalpoint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3007" y="2043436"/>
              <a:ext cx="1813536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All threads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943853" y="128086"/>
            <a:ext cx="4078080" cy="1069592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n = </a:t>
            </a:r>
            <a:r>
              <a:rPr lang="en-GB" altLang="en-US" sz="1451" dirty="0" err="1">
                <a:latin typeface="Courier New" charset="0"/>
              </a:rPr>
              <a:t>thenumberofthreads</a:t>
            </a:r>
            <a:r>
              <a:rPr lang="en-GB" altLang="en-US" sz="1451" dirty="0"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count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</a:t>
            </a:r>
            <a:r>
              <a:rPr lang="en-GB" altLang="en-US" sz="1451" dirty="0" smtClean="0">
                <a:latin typeface="Courier New" charset="0"/>
              </a:rPr>
              <a:t>emaphore </a:t>
            </a:r>
            <a:r>
              <a:rPr lang="en-GB" altLang="en-US" sz="1451" dirty="0" err="1" smtClean="0">
                <a:latin typeface="Courier New" charset="0"/>
              </a:rPr>
              <a:t>mutex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mutex,1</a:t>
            </a:r>
            <a:r>
              <a:rPr lang="en-GB" altLang="en-US" sz="1451" dirty="0" smtClean="0">
                <a:latin typeface="Courier New" charset="0"/>
              </a:rPr>
              <a:t>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semaphore barrier;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barrier,0</a:t>
            </a:r>
            <a:r>
              <a:rPr lang="en-GB" altLang="en-US" sz="1451" dirty="0" smtClean="0">
                <a:latin typeface="Courier New" charset="0"/>
              </a:rPr>
              <a:t>);</a:t>
            </a:r>
            <a:endParaRPr lang="en-GB" altLang="en-US" sz="145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8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Barrier – </a:t>
            </a:r>
            <a:r>
              <a:rPr lang="en-GB" altLang="en-US" dirty="0" smtClean="0">
                <a:ea typeface="ＭＳ Ｐゴシック" charset="-128"/>
              </a:rPr>
              <a:t>Bad Solution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96628" y="4653939"/>
            <a:ext cx="8093982" cy="1489166"/>
          </a:xfrm>
        </p:spPr>
        <p:txBody>
          <a:bodyPr>
            <a:normAutofit/>
          </a:bodyPr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>
                <a:ea typeface="ＭＳ Ｐゴシック" charset="-128"/>
              </a:rPr>
              <a:t>Imagine that the first thread enters the </a:t>
            </a:r>
            <a:r>
              <a:rPr lang="en-GB" altLang="en-US" sz="1800" dirty="0" err="1">
                <a:latin typeface="Courier" charset="0"/>
                <a:ea typeface="Courier" charset="0"/>
                <a:cs typeface="Courier" charset="0"/>
              </a:rPr>
              <a:t>mutex</a:t>
            </a:r>
            <a:r>
              <a:rPr lang="en-GB" altLang="en-US" sz="1800" dirty="0">
                <a:ea typeface="ＭＳ Ｐゴシック" charset="-128"/>
              </a:rPr>
              <a:t> and then blocks. </a:t>
            </a:r>
            <a:endParaRPr lang="en-GB" altLang="en-US" sz="1800" dirty="0" smtClean="0">
              <a:ea typeface="ＭＳ Ｐゴシック" charset="-128"/>
            </a:endParaRP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800" dirty="0" smtClean="0">
                <a:ea typeface="ＭＳ Ｐゴシック" charset="-128"/>
              </a:rPr>
              <a:t>Since </a:t>
            </a:r>
            <a:r>
              <a:rPr lang="en-GB" altLang="en-US" sz="1800" dirty="0">
                <a:ea typeface="ＭＳ Ｐゴシック" charset="-128"/>
              </a:rPr>
              <a:t>the </a:t>
            </a:r>
            <a:r>
              <a:rPr lang="en-GB" altLang="en-US" sz="1800" dirty="0" err="1">
                <a:latin typeface="Courier" charset="0"/>
                <a:ea typeface="Courier" charset="0"/>
                <a:cs typeface="Courier" charset="0"/>
              </a:rPr>
              <a:t>mutex</a:t>
            </a:r>
            <a:r>
              <a:rPr lang="en-GB" altLang="en-US" sz="1800" dirty="0">
                <a:ea typeface="ＭＳ Ｐゴシック" charset="-128"/>
              </a:rPr>
              <a:t> is locked, no other threads can enter, so the condition, </a:t>
            </a:r>
            <a:r>
              <a:rPr lang="en-GB" altLang="en-US" sz="1800" dirty="0">
                <a:latin typeface="Courier" charset="0"/>
                <a:ea typeface="Courier" charset="0"/>
                <a:cs typeface="Courier" charset="0"/>
              </a:rPr>
              <a:t>count==n</a:t>
            </a:r>
            <a:r>
              <a:rPr lang="en-GB" altLang="en-US" sz="1800" dirty="0">
                <a:ea typeface="ＭＳ Ｐゴシック" charset="-128"/>
              </a:rPr>
              <a:t>, will never be true and no one will ever unlock.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3373" y="1241967"/>
            <a:ext cx="4078080" cy="3223888"/>
            <a:chOff x="743007" y="2043436"/>
            <a:chExt cx="4078080" cy="322388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743007" y="2318884"/>
              <a:ext cx="4078080" cy="2948440"/>
            </a:xfrm>
            <a:prstGeom prst="rect">
              <a:avLst/>
            </a:prstGeom>
            <a:solidFill>
              <a:srgbClr val="F6F5BD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41472" tIns="42452" rIns="41472" bIns="42452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rendezvous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wait(</a:t>
              </a:r>
              <a:r>
                <a:rPr lang="en-GB" altLang="en-US" sz="1451" dirty="0" err="1" smtClean="0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  <a:endParaRPr lang="en-GB" altLang="en-US" sz="1451" dirty="0">
                <a:solidFill>
                  <a:schemeClr val="accent2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latin typeface="Courier New" charset="0"/>
                </a:rPr>
                <a:t>count = count + 1;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if </a:t>
              </a:r>
              <a:r>
                <a:rPr lang="en-GB" altLang="en-US" sz="1451" dirty="0">
                  <a:latin typeface="Courier New" charset="0"/>
                </a:rPr>
                <a:t>(count == n) </a:t>
              </a: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signal(barrier);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rgbClr val="FF0000"/>
                  </a:solidFill>
                  <a:latin typeface="Courier New" charset="0"/>
                </a:rPr>
                <a:t>	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solidFill>
                    <a:srgbClr val="FF0000"/>
                  </a:solidFill>
                  <a:latin typeface="Courier New" charset="0"/>
                </a:rPr>
                <a:t>wait(barrier);</a:t>
              </a:r>
              <a:endParaRPr lang="en-GB" altLang="en-US" sz="1451" dirty="0">
                <a:solidFill>
                  <a:srgbClr val="FF0000"/>
                </a:solidFill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smtClean="0">
                  <a:latin typeface="Courier New" charset="0"/>
                </a:rPr>
                <a:t>	</a:t>
              </a:r>
              <a:r>
                <a:rPr lang="en-GB" altLang="en-US" sz="1451" dirty="0" smtClean="0">
                  <a:solidFill>
                    <a:schemeClr val="accent1">
                      <a:lumMod val="50000"/>
                    </a:schemeClr>
                  </a:solidFill>
                  <a:latin typeface="Courier New" charset="0"/>
                </a:rPr>
                <a:t>signal(barrier</a:t>
              </a:r>
              <a:r>
                <a:rPr lang="en-GB" altLang="en-US" sz="1451" dirty="0">
                  <a:solidFill>
                    <a:schemeClr val="accent1">
                      <a:lumMod val="50000"/>
                    </a:schemeClr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>
                  <a:solidFill>
                    <a:schemeClr val="accent2"/>
                  </a:solidFill>
                  <a:latin typeface="Courier New" charset="0"/>
                </a:rPr>
                <a:t>signal(</a:t>
              </a:r>
              <a:r>
                <a:rPr lang="en-GB" altLang="en-US" sz="1451" dirty="0" err="1">
                  <a:solidFill>
                    <a:schemeClr val="accent2"/>
                  </a:solidFill>
                  <a:latin typeface="Courier New" charset="0"/>
                </a:rPr>
                <a:t>mutex</a:t>
              </a:r>
              <a:r>
                <a:rPr lang="en-GB" altLang="en-US" sz="1451" dirty="0" smtClean="0">
                  <a:solidFill>
                    <a:schemeClr val="accent2"/>
                  </a:solidFill>
                  <a:latin typeface="Courier New" charset="0"/>
                </a:rPr>
                <a:t>);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GB" altLang="en-US" sz="1451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 dirty="0" err="1">
                  <a:latin typeface="Courier New" charset="0"/>
                </a:rPr>
                <a:t>c</a:t>
              </a:r>
              <a:r>
                <a:rPr lang="en-GB" altLang="en-US" sz="1451" dirty="0" err="1" smtClean="0">
                  <a:latin typeface="Courier New" charset="0"/>
                </a:rPr>
                <a:t>riticalpoint</a:t>
              </a:r>
              <a:r>
                <a:rPr lang="en-GB" altLang="en-US" sz="1451" dirty="0">
                  <a:latin typeface="Courier New" charset="0"/>
                </a:rPr>
                <a:t>();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3007" y="2043436"/>
              <a:ext cx="1813536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All threads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943853" y="128086"/>
            <a:ext cx="4078080" cy="1069592"/>
          </a:xfrm>
          <a:prstGeom prst="rect">
            <a:avLst/>
          </a:prstGeom>
          <a:solidFill>
            <a:srgbClr val="F6F5B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41472" tIns="42452" rIns="41472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n = </a:t>
            </a:r>
            <a:r>
              <a:rPr lang="en-GB" altLang="en-US" sz="1451" dirty="0" err="1">
                <a:latin typeface="Courier New" charset="0"/>
              </a:rPr>
              <a:t>thenumberofthreads</a:t>
            </a:r>
            <a:r>
              <a:rPr lang="en-GB" altLang="en-US" sz="1451" dirty="0"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count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>
                <a:latin typeface="Courier New" charset="0"/>
              </a:rPr>
              <a:t>s</a:t>
            </a:r>
            <a:r>
              <a:rPr lang="en-GB" altLang="en-US" sz="1451" dirty="0" smtClean="0">
                <a:latin typeface="Courier New" charset="0"/>
              </a:rPr>
              <a:t>emaphore </a:t>
            </a:r>
            <a:r>
              <a:rPr lang="en-GB" altLang="en-US" sz="1451" dirty="0" err="1" smtClean="0">
                <a:latin typeface="Courier New" charset="0"/>
              </a:rPr>
              <a:t>mutex</a:t>
            </a:r>
            <a:r>
              <a:rPr lang="en-GB" altLang="en-US" sz="1451" dirty="0" smtClean="0">
                <a:latin typeface="Courier New" charset="0"/>
              </a:rPr>
              <a:t>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chemeClr val="accent2"/>
                </a:solidFill>
                <a:latin typeface="Courier New" charset="0"/>
              </a:rPr>
              <a:t>mutex,1</a:t>
            </a:r>
            <a:r>
              <a:rPr lang="en-GB" altLang="en-US" sz="1451" dirty="0" smtClean="0">
                <a:latin typeface="Courier New" charset="0"/>
              </a:rPr>
              <a:t>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451" dirty="0" smtClean="0">
                <a:latin typeface="Courier New" charset="0"/>
              </a:rPr>
              <a:t>semaphore barrier; </a:t>
            </a:r>
            <a:r>
              <a:rPr lang="en-GB" altLang="en-US" sz="1451" dirty="0" err="1" smtClean="0">
                <a:latin typeface="Courier New" charset="0"/>
              </a:rPr>
              <a:t>init</a:t>
            </a:r>
            <a:r>
              <a:rPr lang="en-GB" altLang="en-US" sz="1451" dirty="0" smtClean="0">
                <a:latin typeface="Courier New" charset="0"/>
              </a:rPr>
              <a:t>(</a:t>
            </a:r>
            <a:r>
              <a:rPr lang="en-GB" altLang="en-US" sz="1451" dirty="0" smtClean="0">
                <a:solidFill>
                  <a:srgbClr val="FF0000"/>
                </a:solidFill>
                <a:latin typeface="Courier New" charset="0"/>
              </a:rPr>
              <a:t>barrier,0</a:t>
            </a:r>
            <a:r>
              <a:rPr lang="en-GB" altLang="en-US" sz="1451" dirty="0" smtClean="0">
                <a:latin typeface="Courier New" charset="0"/>
              </a:rPr>
              <a:t>);</a:t>
            </a:r>
            <a:endParaRPr lang="en-GB" altLang="en-US" sz="145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86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initialized with 1.</a:t>
            </a:r>
            <a:endParaRPr lang="en-US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660348" y="2985742"/>
            <a:ext cx="2715840" cy="1669385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670461" y="4413207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smtClean="0">
                <a:latin typeface="Calibri" charset="0"/>
                <a:ea typeface="Calibri" charset="0"/>
                <a:cs typeface="Calibri" charset="0"/>
              </a:rPr>
              <a:t> Semaphore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22117" y="3298762"/>
            <a:ext cx="216131" cy="2078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660348" y="2985742"/>
            <a:ext cx="2715840" cy="1669385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1 calls wait() and proceeds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42850" y="1746981"/>
            <a:ext cx="887040" cy="1100160"/>
            <a:chOff x="1348" y="3097"/>
            <a:chExt cx="616" cy="764"/>
          </a:xfrm>
        </p:grpSpPr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1546" y="3097"/>
              <a:ext cx="170" cy="390"/>
            </a:xfrm>
            <a:custGeom>
              <a:avLst/>
              <a:gdLst>
                <a:gd name="T0" fmla="*/ 0 w 749"/>
                <a:gd name="T1" fmla="*/ 0 h 1720"/>
                <a:gd name="T2" fmla="*/ 0 w 749"/>
                <a:gd name="T3" fmla="*/ 0 h 1720"/>
                <a:gd name="T4" fmla="*/ 0 w 749"/>
                <a:gd name="T5" fmla="*/ 0 h 1720"/>
                <a:gd name="T6" fmla="*/ 0 w 749"/>
                <a:gd name="T7" fmla="*/ 0 h 1720"/>
                <a:gd name="T8" fmla="*/ 0 w 749"/>
                <a:gd name="T9" fmla="*/ 0 h 1720"/>
                <a:gd name="T10" fmla="*/ 0 w 749"/>
                <a:gd name="T11" fmla="*/ 0 h 1720"/>
                <a:gd name="T12" fmla="*/ 0 w 749"/>
                <a:gd name="T13" fmla="*/ 0 h 1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9"/>
                <a:gd name="T22" fmla="*/ 0 h 1720"/>
                <a:gd name="T23" fmla="*/ 749 w 749"/>
                <a:gd name="T24" fmla="*/ 1720 h 1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9" h="1720">
                  <a:moveTo>
                    <a:pt x="648" y="0"/>
                  </a:moveTo>
                  <a:cubicBezTo>
                    <a:pt x="0" y="297"/>
                    <a:pt x="748" y="463"/>
                    <a:pt x="748" y="463"/>
                  </a:cubicBezTo>
                  <a:cubicBezTo>
                    <a:pt x="748" y="463"/>
                    <a:pt x="350" y="727"/>
                    <a:pt x="350" y="727"/>
                  </a:cubicBezTo>
                  <a:cubicBezTo>
                    <a:pt x="350" y="727"/>
                    <a:pt x="748" y="926"/>
                    <a:pt x="748" y="926"/>
                  </a:cubicBezTo>
                  <a:cubicBezTo>
                    <a:pt x="748" y="926"/>
                    <a:pt x="299" y="1223"/>
                    <a:pt x="299" y="1223"/>
                  </a:cubicBezTo>
                  <a:cubicBezTo>
                    <a:pt x="299" y="1223"/>
                    <a:pt x="748" y="1422"/>
                    <a:pt x="748" y="1422"/>
                  </a:cubicBezTo>
                  <a:cubicBezTo>
                    <a:pt x="748" y="1422"/>
                    <a:pt x="350" y="1719"/>
                    <a:pt x="350" y="1719"/>
                  </a:cubicBezTo>
                </a:path>
              </a:pathLst>
            </a:custGeom>
            <a:noFill/>
            <a:ln w="36720">
              <a:solidFill>
                <a:srgbClr val="2323D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48" y="3562"/>
              <a:ext cx="61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</a:t>
              </a: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1 </a:t>
              </a:r>
            </a:p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wait()</a:t>
              </a:r>
              <a:endParaRPr lang="en-GB" altLang="en-US" sz="145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4910202" y="3286476"/>
            <a:ext cx="216131" cy="2078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670461" y="4413207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smtClean="0">
                <a:latin typeface="Calibri" charset="0"/>
                <a:ea typeface="Calibri" charset="0"/>
                <a:cs typeface="Calibri" charset="0"/>
              </a:rPr>
              <a:t> Semaphore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858435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before: 1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6755332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after: </a:t>
            </a: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01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3665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1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77 L 0.00122 -0.2027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5 0.00185 L 0.91424 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20277 L 0.55539 -0.2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660348" y="2985742"/>
            <a:ext cx="2715840" cy="1669385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2 calls wait() and blocks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42850" y="1746981"/>
            <a:ext cx="887040" cy="1100160"/>
            <a:chOff x="1348" y="3097"/>
            <a:chExt cx="616" cy="764"/>
          </a:xfrm>
        </p:grpSpPr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1546" y="3097"/>
              <a:ext cx="170" cy="390"/>
            </a:xfrm>
            <a:custGeom>
              <a:avLst/>
              <a:gdLst>
                <a:gd name="T0" fmla="*/ 0 w 749"/>
                <a:gd name="T1" fmla="*/ 0 h 1720"/>
                <a:gd name="T2" fmla="*/ 0 w 749"/>
                <a:gd name="T3" fmla="*/ 0 h 1720"/>
                <a:gd name="T4" fmla="*/ 0 w 749"/>
                <a:gd name="T5" fmla="*/ 0 h 1720"/>
                <a:gd name="T6" fmla="*/ 0 w 749"/>
                <a:gd name="T7" fmla="*/ 0 h 1720"/>
                <a:gd name="T8" fmla="*/ 0 w 749"/>
                <a:gd name="T9" fmla="*/ 0 h 1720"/>
                <a:gd name="T10" fmla="*/ 0 w 749"/>
                <a:gd name="T11" fmla="*/ 0 h 1720"/>
                <a:gd name="T12" fmla="*/ 0 w 749"/>
                <a:gd name="T13" fmla="*/ 0 h 1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9"/>
                <a:gd name="T22" fmla="*/ 0 h 1720"/>
                <a:gd name="T23" fmla="*/ 749 w 749"/>
                <a:gd name="T24" fmla="*/ 1720 h 1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9" h="1720">
                  <a:moveTo>
                    <a:pt x="648" y="0"/>
                  </a:moveTo>
                  <a:cubicBezTo>
                    <a:pt x="0" y="297"/>
                    <a:pt x="748" y="463"/>
                    <a:pt x="748" y="463"/>
                  </a:cubicBezTo>
                  <a:cubicBezTo>
                    <a:pt x="748" y="463"/>
                    <a:pt x="350" y="727"/>
                    <a:pt x="350" y="727"/>
                  </a:cubicBezTo>
                  <a:cubicBezTo>
                    <a:pt x="350" y="727"/>
                    <a:pt x="748" y="926"/>
                    <a:pt x="748" y="926"/>
                  </a:cubicBezTo>
                  <a:cubicBezTo>
                    <a:pt x="748" y="926"/>
                    <a:pt x="299" y="1223"/>
                    <a:pt x="299" y="1223"/>
                  </a:cubicBezTo>
                  <a:cubicBezTo>
                    <a:pt x="299" y="1223"/>
                    <a:pt x="748" y="1422"/>
                    <a:pt x="748" y="1422"/>
                  </a:cubicBezTo>
                  <a:cubicBezTo>
                    <a:pt x="748" y="1422"/>
                    <a:pt x="350" y="1719"/>
                    <a:pt x="350" y="1719"/>
                  </a:cubicBezTo>
                </a:path>
              </a:pathLst>
            </a:custGeom>
            <a:noFill/>
            <a:ln w="36720">
              <a:solidFill>
                <a:srgbClr val="2323D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48" y="3562"/>
              <a:ext cx="61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2</a:t>
              </a: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</a:p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wait()</a:t>
              </a:r>
              <a:endParaRPr lang="en-GB" altLang="en-US" sz="145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24770" y="3172434"/>
            <a:ext cx="1021352" cy="648000"/>
            <a:chOff x="1017294" y="5229054"/>
            <a:chExt cx="1021352" cy="648000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150166" y="5229054"/>
              <a:ext cx="88848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  <a:endParaRPr lang="en-GB" altLang="en-US" sz="145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83730" y="5323264"/>
              <a:ext cx="88848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017294" y="5445054"/>
              <a:ext cx="88848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050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670461" y="4413207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smtClean="0">
                <a:latin typeface="Calibri" charset="0"/>
                <a:ea typeface="Calibri" charset="0"/>
                <a:cs typeface="Calibri" charset="0"/>
              </a:rPr>
              <a:t> Semaphore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858435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before: 0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755332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after: -1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185 L 0.36511 0.00185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41 0.00185 L 0.36476 0.2423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660348" y="2985742"/>
            <a:ext cx="2715840" cy="1669385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3 calls signal()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42850" y="1746981"/>
            <a:ext cx="887040" cy="1100160"/>
            <a:chOff x="1348" y="3097"/>
            <a:chExt cx="616" cy="764"/>
          </a:xfrm>
        </p:grpSpPr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1546" y="3097"/>
              <a:ext cx="170" cy="390"/>
            </a:xfrm>
            <a:custGeom>
              <a:avLst/>
              <a:gdLst>
                <a:gd name="T0" fmla="*/ 0 w 749"/>
                <a:gd name="T1" fmla="*/ 0 h 1720"/>
                <a:gd name="T2" fmla="*/ 0 w 749"/>
                <a:gd name="T3" fmla="*/ 0 h 1720"/>
                <a:gd name="T4" fmla="*/ 0 w 749"/>
                <a:gd name="T5" fmla="*/ 0 h 1720"/>
                <a:gd name="T6" fmla="*/ 0 w 749"/>
                <a:gd name="T7" fmla="*/ 0 h 1720"/>
                <a:gd name="T8" fmla="*/ 0 w 749"/>
                <a:gd name="T9" fmla="*/ 0 h 1720"/>
                <a:gd name="T10" fmla="*/ 0 w 749"/>
                <a:gd name="T11" fmla="*/ 0 h 1720"/>
                <a:gd name="T12" fmla="*/ 0 w 749"/>
                <a:gd name="T13" fmla="*/ 0 h 1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9"/>
                <a:gd name="T22" fmla="*/ 0 h 1720"/>
                <a:gd name="T23" fmla="*/ 749 w 749"/>
                <a:gd name="T24" fmla="*/ 1720 h 1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9" h="1720">
                  <a:moveTo>
                    <a:pt x="648" y="0"/>
                  </a:moveTo>
                  <a:cubicBezTo>
                    <a:pt x="0" y="297"/>
                    <a:pt x="748" y="463"/>
                    <a:pt x="748" y="463"/>
                  </a:cubicBezTo>
                  <a:cubicBezTo>
                    <a:pt x="748" y="463"/>
                    <a:pt x="350" y="727"/>
                    <a:pt x="350" y="727"/>
                  </a:cubicBezTo>
                  <a:cubicBezTo>
                    <a:pt x="350" y="727"/>
                    <a:pt x="748" y="926"/>
                    <a:pt x="748" y="926"/>
                  </a:cubicBezTo>
                  <a:cubicBezTo>
                    <a:pt x="748" y="926"/>
                    <a:pt x="299" y="1223"/>
                    <a:pt x="299" y="1223"/>
                  </a:cubicBezTo>
                  <a:cubicBezTo>
                    <a:pt x="299" y="1223"/>
                    <a:pt x="748" y="1422"/>
                    <a:pt x="748" y="1422"/>
                  </a:cubicBezTo>
                  <a:cubicBezTo>
                    <a:pt x="748" y="1422"/>
                    <a:pt x="350" y="1719"/>
                    <a:pt x="350" y="1719"/>
                  </a:cubicBezTo>
                </a:path>
              </a:pathLst>
            </a:custGeom>
            <a:noFill/>
            <a:ln w="36720">
              <a:solidFill>
                <a:srgbClr val="2323D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48" y="3562"/>
              <a:ext cx="61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</a:t>
              </a: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3 </a:t>
              </a:r>
            </a:p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signal()</a:t>
              </a:r>
              <a:endParaRPr lang="en-GB" altLang="en-US" sz="145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24770" y="3172434"/>
            <a:ext cx="1021352" cy="648000"/>
            <a:chOff x="1017294" y="5229054"/>
            <a:chExt cx="1021352" cy="648000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150166" y="5229054"/>
              <a:ext cx="88848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  <a:endParaRPr lang="en-GB" altLang="en-US" sz="145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83730" y="5323264"/>
              <a:ext cx="88848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1017294" y="5445054"/>
              <a:ext cx="88848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050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z</a:t>
              </a:r>
            </a:p>
          </p:txBody>
        </p:sp>
      </p:grp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574748" y="3422234"/>
            <a:ext cx="887040" cy="1100160"/>
            <a:chOff x="1348" y="3097"/>
            <a:chExt cx="616" cy="764"/>
          </a:xfrm>
        </p:grpSpPr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>
              <a:off x="1546" y="3097"/>
              <a:ext cx="170" cy="390"/>
            </a:xfrm>
            <a:custGeom>
              <a:avLst/>
              <a:gdLst>
                <a:gd name="T0" fmla="*/ 0 w 749"/>
                <a:gd name="T1" fmla="*/ 0 h 1720"/>
                <a:gd name="T2" fmla="*/ 0 w 749"/>
                <a:gd name="T3" fmla="*/ 0 h 1720"/>
                <a:gd name="T4" fmla="*/ 0 w 749"/>
                <a:gd name="T5" fmla="*/ 0 h 1720"/>
                <a:gd name="T6" fmla="*/ 0 w 749"/>
                <a:gd name="T7" fmla="*/ 0 h 1720"/>
                <a:gd name="T8" fmla="*/ 0 w 749"/>
                <a:gd name="T9" fmla="*/ 0 h 1720"/>
                <a:gd name="T10" fmla="*/ 0 w 749"/>
                <a:gd name="T11" fmla="*/ 0 h 1720"/>
                <a:gd name="T12" fmla="*/ 0 w 749"/>
                <a:gd name="T13" fmla="*/ 0 h 1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9"/>
                <a:gd name="T22" fmla="*/ 0 h 1720"/>
                <a:gd name="T23" fmla="*/ 749 w 749"/>
                <a:gd name="T24" fmla="*/ 1720 h 1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9" h="1720">
                  <a:moveTo>
                    <a:pt x="648" y="0"/>
                  </a:moveTo>
                  <a:cubicBezTo>
                    <a:pt x="0" y="297"/>
                    <a:pt x="748" y="463"/>
                    <a:pt x="748" y="463"/>
                  </a:cubicBezTo>
                  <a:cubicBezTo>
                    <a:pt x="748" y="463"/>
                    <a:pt x="350" y="727"/>
                    <a:pt x="350" y="727"/>
                  </a:cubicBezTo>
                  <a:cubicBezTo>
                    <a:pt x="350" y="727"/>
                    <a:pt x="748" y="926"/>
                    <a:pt x="748" y="926"/>
                  </a:cubicBezTo>
                  <a:cubicBezTo>
                    <a:pt x="748" y="926"/>
                    <a:pt x="299" y="1223"/>
                    <a:pt x="299" y="1223"/>
                  </a:cubicBezTo>
                  <a:cubicBezTo>
                    <a:pt x="299" y="1223"/>
                    <a:pt x="748" y="1422"/>
                    <a:pt x="748" y="1422"/>
                  </a:cubicBezTo>
                  <a:cubicBezTo>
                    <a:pt x="748" y="1422"/>
                    <a:pt x="350" y="1719"/>
                    <a:pt x="350" y="1719"/>
                  </a:cubicBezTo>
                </a:path>
              </a:pathLst>
            </a:custGeom>
            <a:noFill/>
            <a:ln w="36720">
              <a:solidFill>
                <a:srgbClr val="2323D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348" y="3562"/>
              <a:ext cx="61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2</a:t>
              </a: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</a:p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wait()</a:t>
              </a:r>
              <a:endParaRPr lang="en-GB" altLang="en-US" sz="1451" dirty="0">
                <a:solidFill>
                  <a:srgbClr val="2323DC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1608763" y="1932538"/>
            <a:ext cx="216131" cy="2078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670461" y="4413207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smtClean="0">
                <a:latin typeface="Calibri" charset="0"/>
                <a:ea typeface="Calibri" charset="0"/>
                <a:cs typeface="Calibri" charset="0"/>
              </a:rPr>
              <a:t> Semaphore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858435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before: -1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755332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after: </a:t>
            </a: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88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0.36181 -0.00347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0093 L 0.35851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00208 L 0.8711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-0.00741 L 0.35851 0.242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0.24259 L 0.87344 0.244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7" y="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0044 L 0.50955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2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660348" y="2985742"/>
            <a:ext cx="2715840" cy="1669385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4 calls signal() and proceeds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242850" y="1746981"/>
            <a:ext cx="887040" cy="1100160"/>
            <a:chOff x="1348" y="3097"/>
            <a:chExt cx="616" cy="764"/>
          </a:xfrm>
        </p:grpSpPr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1546" y="3097"/>
              <a:ext cx="170" cy="390"/>
            </a:xfrm>
            <a:custGeom>
              <a:avLst/>
              <a:gdLst>
                <a:gd name="T0" fmla="*/ 0 w 749"/>
                <a:gd name="T1" fmla="*/ 0 h 1720"/>
                <a:gd name="T2" fmla="*/ 0 w 749"/>
                <a:gd name="T3" fmla="*/ 0 h 1720"/>
                <a:gd name="T4" fmla="*/ 0 w 749"/>
                <a:gd name="T5" fmla="*/ 0 h 1720"/>
                <a:gd name="T6" fmla="*/ 0 w 749"/>
                <a:gd name="T7" fmla="*/ 0 h 1720"/>
                <a:gd name="T8" fmla="*/ 0 w 749"/>
                <a:gd name="T9" fmla="*/ 0 h 1720"/>
                <a:gd name="T10" fmla="*/ 0 w 749"/>
                <a:gd name="T11" fmla="*/ 0 h 1720"/>
                <a:gd name="T12" fmla="*/ 0 w 749"/>
                <a:gd name="T13" fmla="*/ 0 h 1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9"/>
                <a:gd name="T22" fmla="*/ 0 h 1720"/>
                <a:gd name="T23" fmla="*/ 749 w 749"/>
                <a:gd name="T24" fmla="*/ 1720 h 1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9" h="1720">
                  <a:moveTo>
                    <a:pt x="648" y="0"/>
                  </a:moveTo>
                  <a:cubicBezTo>
                    <a:pt x="0" y="297"/>
                    <a:pt x="748" y="463"/>
                    <a:pt x="748" y="463"/>
                  </a:cubicBezTo>
                  <a:cubicBezTo>
                    <a:pt x="748" y="463"/>
                    <a:pt x="350" y="727"/>
                    <a:pt x="350" y="727"/>
                  </a:cubicBezTo>
                  <a:cubicBezTo>
                    <a:pt x="350" y="727"/>
                    <a:pt x="748" y="926"/>
                    <a:pt x="748" y="926"/>
                  </a:cubicBezTo>
                  <a:cubicBezTo>
                    <a:pt x="748" y="926"/>
                    <a:pt x="299" y="1223"/>
                    <a:pt x="299" y="1223"/>
                  </a:cubicBezTo>
                  <a:cubicBezTo>
                    <a:pt x="299" y="1223"/>
                    <a:pt x="748" y="1422"/>
                    <a:pt x="748" y="1422"/>
                  </a:cubicBezTo>
                  <a:cubicBezTo>
                    <a:pt x="748" y="1422"/>
                    <a:pt x="350" y="1719"/>
                    <a:pt x="350" y="1719"/>
                  </a:cubicBezTo>
                </a:path>
              </a:pathLst>
            </a:custGeom>
            <a:noFill/>
            <a:ln w="36720">
              <a:solidFill>
                <a:srgbClr val="2323D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48" y="3562"/>
              <a:ext cx="61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4</a:t>
              </a:r>
              <a:r>
                <a:rPr lang="en-GB" altLang="en-US" sz="1451" dirty="0" smtClean="0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</a:p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451" dirty="0" smtClean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signal()</a:t>
              </a:r>
              <a:endParaRPr lang="en-GB" altLang="en-US" sz="145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1608763" y="1932538"/>
            <a:ext cx="216131" cy="2078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670461" y="4413207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smtClean="0">
                <a:latin typeface="Calibri" charset="0"/>
                <a:ea typeface="Calibri" charset="0"/>
                <a:cs typeface="Calibri" charset="0"/>
              </a:rPr>
              <a:t> Semaphore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858435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before: 0</a:t>
            </a:r>
            <a:endParaRPr lang="en-GB" altLang="en-US" sz="1633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755332" y="5487381"/>
            <a:ext cx="2719441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 Semaphore value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GB" altLang="en-US" sz="1633" dirty="0" smtClean="0">
                <a:latin typeface="Calibri" charset="0"/>
                <a:ea typeface="Calibri" charset="0"/>
                <a:cs typeface="Calibri" charset="0"/>
              </a:rPr>
              <a:t>	after: </a:t>
            </a: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38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0.36181 -0.00347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0.00093 L 0.35851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00208 L 0.8711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-0.00741 L 0.35851 0.242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*s);  /* P(s</a:t>
            </a:r>
            <a:r>
              <a:rPr lang="en-US" sz="1800" dirty="0" smtClean="0">
                <a:latin typeface="Courier New"/>
                <a:cs typeface="Courier New"/>
              </a:rPr>
              <a:t>), down(s),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wait(s)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*s);  /* V(s</a:t>
            </a:r>
            <a:r>
              <a:rPr lang="en-US" sz="1800" dirty="0" smtClean="0">
                <a:latin typeface="Courier New"/>
                <a:cs typeface="Courier New"/>
              </a:rPr>
              <a:t>),  up(s),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signal(s)</a:t>
            </a:r>
            <a:r>
              <a:rPr lang="en-US" sz="1800" dirty="0" smtClean="0">
                <a:latin typeface="Courier New"/>
                <a:cs typeface="Courier New"/>
              </a:rPr>
              <a:t>*/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2454</Words>
  <Application>Microsoft Macintosh PowerPoint</Application>
  <PresentationFormat>On-screen Show (4:3)</PresentationFormat>
  <Paragraphs>608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 Narrow</vt:lpstr>
      <vt:lpstr>Bitstream Vera Serif</vt:lpstr>
      <vt:lpstr>Calibri</vt:lpstr>
      <vt:lpstr>Courier</vt:lpstr>
      <vt:lpstr>Courier New</vt:lpstr>
      <vt:lpstr>Lucida Sans</vt:lpstr>
      <vt:lpstr>Lucidasans</vt:lpstr>
      <vt:lpstr>Luxi Sans</vt:lpstr>
      <vt:lpstr>MS Gothic</vt:lpstr>
      <vt:lpstr>ＭＳ Ｐゴシック</vt:lpstr>
      <vt:lpstr>StarSymbol</vt:lpstr>
      <vt:lpstr>Times New Roman</vt:lpstr>
      <vt:lpstr>Wingdings</vt:lpstr>
      <vt:lpstr>Wingdings 2</vt:lpstr>
      <vt:lpstr>Arial</vt:lpstr>
      <vt:lpstr>template2007</vt:lpstr>
      <vt:lpstr>Synchronization  Semaphores</vt:lpstr>
      <vt:lpstr>Higher-level synchronization primitives</vt:lpstr>
      <vt:lpstr>Semaphores</vt:lpstr>
      <vt:lpstr>Semaphore initialized with 1.</vt:lpstr>
      <vt:lpstr>Thread 1 calls wait() and proceeds</vt:lpstr>
      <vt:lpstr>Thread 2 calls wait() and blocks</vt:lpstr>
      <vt:lpstr>Thread 3 calls signal()</vt:lpstr>
      <vt:lpstr>Thread 4 calls signal() and proceeds</vt:lpstr>
      <vt:lpstr>C Semaphore Operations</vt:lpstr>
      <vt:lpstr>Semaphore Example</vt:lpstr>
      <vt:lpstr>Simple Semaphore Implementation</vt:lpstr>
      <vt:lpstr>Simple Semaphore Implementation</vt:lpstr>
      <vt:lpstr>Semaphore Implementation</vt:lpstr>
      <vt:lpstr>OK, but why are semaphores useful?</vt:lpstr>
      <vt:lpstr>The Producer/Consumer Problem</vt:lpstr>
      <vt:lpstr>One implementation...</vt:lpstr>
      <vt:lpstr>A fix using semaphores</vt:lpstr>
      <vt:lpstr>Reader/Writers</vt:lpstr>
      <vt:lpstr>Readers-Writers Problem</vt:lpstr>
      <vt:lpstr>Readers/Writers Examples</vt:lpstr>
      <vt:lpstr>Reader/Writers</vt:lpstr>
      <vt:lpstr>Summary</vt:lpstr>
      <vt:lpstr>Synchronization  Synchronization Patterns</vt:lpstr>
      <vt:lpstr>Signalling</vt:lpstr>
      <vt:lpstr>Signalling</vt:lpstr>
      <vt:lpstr>Signalling</vt:lpstr>
      <vt:lpstr>Rendezvous</vt:lpstr>
      <vt:lpstr>Rendezvous - Hint</vt:lpstr>
      <vt:lpstr>Rendezvous - Solution</vt:lpstr>
      <vt:lpstr>Rendezvous – A less efficient solution</vt:lpstr>
      <vt:lpstr>Rendezvous – How about?</vt:lpstr>
      <vt:lpstr>Barrier</vt:lpstr>
      <vt:lpstr>Barrier problem - visual</vt:lpstr>
      <vt:lpstr>Barrier - Hint</vt:lpstr>
      <vt:lpstr>Barrier – Solution?</vt:lpstr>
      <vt:lpstr>Barrier – Solution?</vt:lpstr>
      <vt:lpstr>Barrier – Solution?</vt:lpstr>
      <vt:lpstr>Barrier – Bad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Microsoft Office User</cp:lastModifiedBy>
  <cp:revision>91</cp:revision>
  <dcterms:modified xsi:type="dcterms:W3CDTF">2018-03-20T06:35:03Z</dcterms:modified>
</cp:coreProperties>
</file>