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1537" r:id="rId2"/>
    <p:sldId id="1691" r:id="rId3"/>
    <p:sldId id="1652" r:id="rId4"/>
    <p:sldId id="1653" r:id="rId5"/>
    <p:sldId id="1692" r:id="rId6"/>
    <p:sldId id="1655" r:id="rId7"/>
    <p:sldId id="1656" r:id="rId8"/>
    <p:sldId id="1657" r:id="rId9"/>
    <p:sldId id="1658" r:id="rId10"/>
    <p:sldId id="1659" r:id="rId11"/>
    <p:sldId id="1660" r:id="rId12"/>
    <p:sldId id="1661" r:id="rId13"/>
    <p:sldId id="1662" r:id="rId14"/>
    <p:sldId id="1663" r:id="rId15"/>
    <p:sldId id="1664" r:id="rId16"/>
    <p:sldId id="1665" r:id="rId17"/>
    <p:sldId id="1666" r:id="rId18"/>
    <p:sldId id="1667" r:id="rId19"/>
    <p:sldId id="1668" r:id="rId20"/>
    <p:sldId id="1669" r:id="rId21"/>
    <p:sldId id="1670" r:id="rId22"/>
    <p:sldId id="1671" r:id="rId23"/>
    <p:sldId id="1685" r:id="rId24"/>
    <p:sldId id="1686" r:id="rId25"/>
    <p:sldId id="1680" r:id="rId26"/>
    <p:sldId id="1681" r:id="rId27"/>
    <p:sldId id="1682" r:id="rId28"/>
    <p:sldId id="1683" r:id="rId29"/>
    <p:sldId id="1684" r:id="rId30"/>
    <p:sldId id="1703" r:id="rId31"/>
    <p:sldId id="1705" r:id="rId32"/>
    <p:sldId id="1706" r:id="rId33"/>
    <p:sldId id="1707" r:id="rId34"/>
    <p:sldId id="1674" r:id="rId35"/>
    <p:sldId id="1693" r:id="rId36"/>
    <p:sldId id="1694" r:id="rId37"/>
    <p:sldId id="1695" r:id="rId38"/>
    <p:sldId id="1696" r:id="rId39"/>
    <p:sldId id="1697" r:id="rId40"/>
    <p:sldId id="1687" r:id="rId41"/>
    <p:sldId id="1688" r:id="rId42"/>
    <p:sldId id="1689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BD"/>
    <a:srgbClr val="F1C7C7"/>
    <a:srgbClr val="990000"/>
    <a:srgbClr val="D5F1CF"/>
    <a:srgbClr val="E9E1C9"/>
    <a:srgbClr val="DED8C4"/>
    <a:srgbClr val="E7DDBB"/>
    <a:srgbClr val="DDCE9F"/>
    <a:srgbClr val="E2AC00"/>
    <a:srgbClr val="F8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/>
    <p:restoredTop sz="93403"/>
  </p:normalViewPr>
  <p:slideViewPr>
    <p:cSldViewPr snapToGrid="0">
      <p:cViewPr varScale="1">
        <p:scale>
          <a:sx n="92" d="100"/>
          <a:sy n="92" d="100"/>
        </p:scale>
        <p:origin x="10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2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00355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CA9570CC-FEFB-B24B-92C3-E1CE0F6C63C0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GB" altLang="en-US" sz="1100"/>
          </a:p>
        </p:txBody>
      </p:sp>
      <p:sp>
        <p:nvSpPr>
          <p:cNvPr id="100356" name="Text Box 1"/>
          <p:cNvSpPr txBox="1">
            <a:spLocks noChangeArrowheads="1"/>
          </p:cNvSpPr>
          <p:nvPr/>
        </p:nvSpPr>
        <p:spPr bwMode="auto">
          <a:xfrm>
            <a:off x="1250950" y="717550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00357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041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68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02403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2C8197C-D668-7548-AB85-A5119467C478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13</a:t>
            </a:fld>
            <a:endParaRPr lang="en-GB" altLang="en-US" sz="1100"/>
          </a:p>
        </p:txBody>
      </p:sp>
      <p:sp>
        <p:nvSpPr>
          <p:cNvPr id="102404" name="Text Box 1"/>
          <p:cNvSpPr txBox="1">
            <a:spLocks noChangeArrowheads="1"/>
          </p:cNvSpPr>
          <p:nvPr/>
        </p:nvSpPr>
        <p:spPr bwMode="auto">
          <a:xfrm>
            <a:off x="1290638" y="720725"/>
            <a:ext cx="47339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02405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674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04451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3206FE4-3834-9345-9025-DD7624CE9B04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14</a:t>
            </a:fld>
            <a:endParaRPr lang="en-GB" altLang="en-US" sz="1100"/>
          </a:p>
        </p:txBody>
      </p:sp>
      <p:sp>
        <p:nvSpPr>
          <p:cNvPr id="104452" name="Text Box 1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3760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06499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4EB97FA-D0BB-0047-954E-EC4873DD76A2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15</a:t>
            </a:fld>
            <a:endParaRPr lang="en-GB" altLang="en-US" sz="1100"/>
          </a:p>
        </p:txBody>
      </p:sp>
      <p:sp>
        <p:nvSpPr>
          <p:cNvPr id="106500" name="Text Box 1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8378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08547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26A1D28-F5B9-F646-8DB4-E8810314B521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16</a:t>
            </a:fld>
            <a:endParaRPr lang="en-GB" altLang="en-US" sz="1100"/>
          </a:p>
        </p:txBody>
      </p:sp>
      <p:sp>
        <p:nvSpPr>
          <p:cNvPr id="108548" name="Text Box 1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2777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10595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C5DC25C2-C3CF-A94F-97CE-82FD41ACD905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17</a:t>
            </a:fld>
            <a:endParaRPr lang="en-GB" altLang="en-US" sz="1100"/>
          </a:p>
        </p:txBody>
      </p:sp>
      <p:sp>
        <p:nvSpPr>
          <p:cNvPr id="110596" name="Text Box 1"/>
          <p:cNvSpPr txBox="1">
            <a:spLocks noChangeArrowheads="1"/>
          </p:cNvSpPr>
          <p:nvPr/>
        </p:nvSpPr>
        <p:spPr bwMode="auto">
          <a:xfrm>
            <a:off x="1290638" y="720725"/>
            <a:ext cx="47339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900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12643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DB24443-1B73-6449-B8A9-6C1D979F1574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18</a:t>
            </a:fld>
            <a:endParaRPr lang="en-GB" altLang="en-US" sz="1100"/>
          </a:p>
        </p:txBody>
      </p:sp>
      <p:sp>
        <p:nvSpPr>
          <p:cNvPr id="112644" name="Text Box 1"/>
          <p:cNvSpPr txBox="1">
            <a:spLocks noChangeArrowheads="1"/>
          </p:cNvSpPr>
          <p:nvPr/>
        </p:nvSpPr>
        <p:spPr bwMode="auto">
          <a:xfrm>
            <a:off x="1290638" y="720725"/>
            <a:ext cx="47339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809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14691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676131F-0A53-3D4C-BAD2-2DB26910CEF5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19</a:t>
            </a:fld>
            <a:endParaRPr lang="en-GB" altLang="en-US" sz="1100"/>
          </a:p>
        </p:txBody>
      </p:sp>
      <p:sp>
        <p:nvSpPr>
          <p:cNvPr id="114692" name="Text Box 1"/>
          <p:cNvSpPr txBox="1">
            <a:spLocks noChangeArrowheads="1"/>
          </p:cNvSpPr>
          <p:nvPr/>
        </p:nvSpPr>
        <p:spPr bwMode="auto">
          <a:xfrm>
            <a:off x="1290638" y="720725"/>
            <a:ext cx="47339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638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16739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664FB31-A261-B440-B222-14C85FD45D69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20</a:t>
            </a:fld>
            <a:endParaRPr lang="en-GB" altLang="en-US" sz="1100"/>
          </a:p>
        </p:txBody>
      </p:sp>
      <p:sp>
        <p:nvSpPr>
          <p:cNvPr id="116740" name="Text Box 1"/>
          <p:cNvSpPr txBox="1">
            <a:spLocks noChangeArrowheads="1"/>
          </p:cNvSpPr>
          <p:nvPr/>
        </p:nvSpPr>
        <p:spPr bwMode="auto">
          <a:xfrm>
            <a:off x="1290638" y="720725"/>
            <a:ext cx="47339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7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18787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8405FE3-0FAD-CC4D-9DBD-F7729F76E3AC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21</a:t>
            </a:fld>
            <a:endParaRPr lang="en-GB" altLang="en-US" sz="1100"/>
          </a:p>
        </p:txBody>
      </p:sp>
      <p:sp>
        <p:nvSpPr>
          <p:cNvPr id="118788" name="Text Box 1"/>
          <p:cNvSpPr txBox="1">
            <a:spLocks noChangeArrowheads="1"/>
          </p:cNvSpPr>
          <p:nvPr/>
        </p:nvSpPr>
        <p:spPr bwMode="auto">
          <a:xfrm>
            <a:off x="1290638" y="720725"/>
            <a:ext cx="47339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041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61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81923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CFA1C69-26B8-0D49-8B29-719BCF1DBC25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GB" altLang="en-US" sz="1100"/>
          </a:p>
        </p:txBody>
      </p:sp>
      <p:sp>
        <p:nvSpPr>
          <p:cNvPr id="81924" name="Text Box 1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63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20835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635B2A4-97C1-9B4F-B3AC-170FFC2C8375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22</a:t>
            </a:fld>
            <a:endParaRPr lang="en-GB" altLang="en-US" sz="1100"/>
          </a:p>
        </p:txBody>
      </p:sp>
      <p:sp>
        <p:nvSpPr>
          <p:cNvPr id="120836" name="Text Box 1"/>
          <p:cNvSpPr txBox="1">
            <a:spLocks noChangeArrowheads="1"/>
          </p:cNvSpPr>
          <p:nvPr/>
        </p:nvSpPr>
        <p:spPr bwMode="auto">
          <a:xfrm>
            <a:off x="1290638" y="720725"/>
            <a:ext cx="47339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041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906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22883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EE9F05D-C9E0-5E4E-9C6A-786AC92EE4D1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23</a:t>
            </a:fld>
            <a:endParaRPr lang="en-GB" altLang="en-US" sz="1100"/>
          </a:p>
        </p:txBody>
      </p:sp>
      <p:sp>
        <p:nvSpPr>
          <p:cNvPr id="122884" name="Text Box 1"/>
          <p:cNvSpPr txBox="1">
            <a:spLocks noChangeArrowheads="1"/>
          </p:cNvSpPr>
          <p:nvPr/>
        </p:nvSpPr>
        <p:spPr bwMode="auto">
          <a:xfrm>
            <a:off x="1290638" y="720725"/>
            <a:ext cx="47339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041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217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24931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97B5AFE-DB93-5845-8255-6BC353D0074F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24</a:t>
            </a:fld>
            <a:endParaRPr lang="en-GB" altLang="en-US" sz="1100"/>
          </a:p>
        </p:txBody>
      </p:sp>
      <p:sp>
        <p:nvSpPr>
          <p:cNvPr id="124932" name="Text Box 1"/>
          <p:cNvSpPr txBox="1">
            <a:spLocks noChangeArrowheads="1"/>
          </p:cNvSpPr>
          <p:nvPr/>
        </p:nvSpPr>
        <p:spPr bwMode="auto">
          <a:xfrm>
            <a:off x="1290638" y="720725"/>
            <a:ext cx="47339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24933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041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463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126979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DBDFCDD-F0D7-7C4A-935C-A152AA8608EE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34</a:t>
            </a:fld>
            <a:endParaRPr lang="en-GB" altLang="en-US" sz="1100"/>
          </a:p>
        </p:txBody>
      </p:sp>
      <p:sp>
        <p:nvSpPr>
          <p:cNvPr id="126980" name="Text Box 1"/>
          <p:cNvSpPr txBox="1">
            <a:spLocks noChangeArrowheads="1"/>
          </p:cNvSpPr>
          <p:nvPr/>
        </p:nvSpPr>
        <p:spPr bwMode="auto">
          <a:xfrm>
            <a:off x="1290638" y="720725"/>
            <a:ext cx="47339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26981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041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15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83971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5E58289-9E82-994B-88CB-796E789E59F4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</a:t>
            </a:fld>
            <a:endParaRPr lang="en-GB" altLang="en-US" sz="1100"/>
          </a:p>
        </p:txBody>
      </p:sp>
      <p:sp>
        <p:nvSpPr>
          <p:cNvPr id="83972" name="Text Box 1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88067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A2A88B4E-A2E7-3D4F-AE30-2F28E95003AA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6</a:t>
            </a:fld>
            <a:endParaRPr lang="en-GB" altLang="en-US" sz="1100"/>
          </a:p>
        </p:txBody>
      </p:sp>
      <p:sp>
        <p:nvSpPr>
          <p:cNvPr id="88068" name="Text Box 1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73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90115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9B7622D-CF5F-BA43-8AD2-ED52DD60B48C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GB" altLang="en-US" sz="1100"/>
          </a:p>
        </p:txBody>
      </p:sp>
      <p:sp>
        <p:nvSpPr>
          <p:cNvPr id="90116" name="Text Box 1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32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92163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28234E08-2B33-9D44-AE4F-31C4108B83B1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8</a:t>
            </a:fld>
            <a:endParaRPr lang="en-GB" altLang="en-US" sz="1100"/>
          </a:p>
        </p:txBody>
      </p:sp>
      <p:sp>
        <p:nvSpPr>
          <p:cNvPr id="92164" name="Text Box 1"/>
          <p:cNvSpPr txBox="1">
            <a:spLocks noChangeArrowheads="1"/>
          </p:cNvSpPr>
          <p:nvPr/>
        </p:nvSpPr>
        <p:spPr bwMode="auto">
          <a:xfrm>
            <a:off x="1290638" y="720725"/>
            <a:ext cx="47339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92165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90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94211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6CD5CEF-FD2C-744A-A44F-913F36EF121D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GB" altLang="en-US" sz="1100"/>
          </a:p>
        </p:txBody>
      </p:sp>
      <p:sp>
        <p:nvSpPr>
          <p:cNvPr id="94212" name="Text Box 1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94213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236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96259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4D2FDB3-BBF8-B741-AFE5-E26997D67037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GB" altLang="en-US" sz="1100"/>
          </a:p>
        </p:txBody>
      </p:sp>
      <p:sp>
        <p:nvSpPr>
          <p:cNvPr id="96260" name="Text Box 1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96261" name="Rectangle 2"/>
          <p:cNvSpPr>
            <a:spLocks noGrp="1" noChangeArrowheads="1"/>
          </p:cNvSpPr>
          <p:nvPr>
            <p:ph type="body"/>
          </p:nvPr>
        </p:nvSpPr>
        <p:spPr>
          <a:xfrm>
            <a:off x="688975" y="4351338"/>
            <a:ext cx="5497513" cy="4122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522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98307" name="Rectangle 1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AB13F51-357B-DA44-8B9F-2B0459FA3E81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GB" altLang="en-US" sz="1100"/>
          </a:p>
        </p:txBody>
      </p:sp>
      <p:sp>
        <p:nvSpPr>
          <p:cNvPr id="98308" name="Text Box 1"/>
          <p:cNvSpPr txBox="1">
            <a:spLocks noChangeArrowheads="1"/>
          </p:cNvSpPr>
          <p:nvPr/>
        </p:nvSpPr>
        <p:spPr bwMode="auto">
          <a:xfrm>
            <a:off x="1250950" y="717550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tr-TR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041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tr-TR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42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40" y="93610"/>
            <a:ext cx="7800480" cy="4190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7760" y="632227"/>
            <a:ext cx="8514720" cy="4319013"/>
          </a:xfrm>
        </p:spPr>
        <p:txBody>
          <a:bodyPr/>
          <a:lstStyle/>
          <a:p>
            <a:pPr lv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4799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3" r:id="rId1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Synchronization</a:t>
            </a:r>
            <a:br>
              <a:rPr lang="en-US" dirty="0" smtClean="0"/>
            </a:br>
            <a:r>
              <a:rPr lang="en-US" dirty="0" smtClean="0"/>
              <a:t>	Deadlocks and prevention</a:t>
            </a:r>
            <a:endParaRPr lang="en-US" sz="2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400800"/>
            <a:ext cx="7678738" cy="381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Some of the slides are adapted from</a:t>
            </a:r>
            <a:r>
              <a:rPr lang="en-US" b="1" dirty="0"/>
              <a:t> </a:t>
            </a:r>
            <a:r>
              <a:rPr lang="en-GB" altLang="en-US" dirty="0"/>
              <a:t>from Operating System Concepts (</a:t>
            </a:r>
            <a:r>
              <a:rPr lang="en-GB" altLang="en-US" dirty="0" err="1"/>
              <a:t>Silberschatz</a:t>
            </a:r>
            <a:r>
              <a:rPr lang="en-GB" altLang="en-US" dirty="0"/>
              <a:t>, Galvin, Gagne)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837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Deadlock Prevention (Cont.</a:t>
            </a:r>
            <a:r>
              <a:rPr lang="en-US" altLang="en-US">
                <a:ea typeface="ＭＳ Ｐゴシック" charset="-128"/>
              </a:rPr>
              <a:t>)</a:t>
            </a:r>
            <a:endParaRPr lang="en-GB" altLang="en-US">
              <a:ea typeface="ＭＳ Ｐゴシック" charset="-128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37941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No Preemption </a:t>
            </a:r>
          </a:p>
          <a:p>
            <a:pPr marL="919184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If a process that is holding some resources requests another resource that cannot be immediately allocated to it, then all resources currently being held are released.</a:t>
            </a:r>
          </a:p>
          <a:p>
            <a:pPr marL="919184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Preempted resources are added to the list of resources for which the process is waiting.</a:t>
            </a:r>
          </a:p>
          <a:p>
            <a:pPr marL="919184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Process will be restarted only when it can regain its old resources, as well as the new ones that it is requesting.</a:t>
            </a:r>
          </a:p>
          <a:p>
            <a:pPr marL="919184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Can be applied to resources whose state can be saved such as CPU, and memory. Not applicable to resources such as printer and tape drives.</a:t>
            </a:r>
            <a:br>
              <a:rPr lang="en-US" altLang="en-US" dirty="0">
                <a:ea typeface="ＭＳ Ｐゴシック" charset="-128"/>
              </a:rPr>
            </a:br>
            <a:endParaRPr lang="en-US" altLang="en-US" dirty="0">
              <a:ea typeface="ＭＳ Ｐゴシック" charset="-128"/>
            </a:endParaRPr>
          </a:p>
          <a:p>
            <a:pPr marL="437941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Circular Wait </a:t>
            </a:r>
          </a:p>
          <a:p>
            <a:pPr marL="919184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impose a total ordering of all resource types, and </a:t>
            </a:r>
          </a:p>
          <a:p>
            <a:pPr marL="919184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require that each process requests resources in an increasing order of enumeration.</a:t>
            </a:r>
          </a:p>
        </p:txBody>
      </p:sp>
    </p:spTree>
    <p:extLst>
      <p:ext uri="{BB962C8B-B14F-4D97-AF65-F5344CB8AC3E}">
        <p14:creationId xmlns:p14="http://schemas.microsoft.com/office/powerpoint/2010/main" val="679770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Circular Wait - 1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100011" cy="4972050"/>
          </a:xfrm>
        </p:spPr>
        <p:txBody>
          <a:bodyPr/>
          <a:lstStyle/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Each resource is given an ordering:</a:t>
            </a: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F(tape drive) = 1</a:t>
            </a: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F(disk drive) = 2</a:t>
            </a: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F(printer) = 3</a:t>
            </a: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F(mutex1) = 4</a:t>
            </a: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F(mutex2) = 5</a:t>
            </a:r>
          </a:p>
          <a:p>
            <a:pPr lvl="1"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…….</a:t>
            </a: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Each process can request resources only in increasing order of enumeration.</a:t>
            </a:r>
          </a:p>
          <a:p>
            <a:pPr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ea typeface="ＭＳ Ｐゴシック" charset="-128"/>
              </a:rPr>
              <a:t>A process which decides to request an instance of </a:t>
            </a:r>
            <a:r>
              <a:rPr lang="en-GB" altLang="en-US" dirty="0" err="1">
                <a:ea typeface="ＭＳ Ｐゴシック" charset="-128"/>
              </a:rPr>
              <a:t>Rj</a:t>
            </a:r>
            <a:r>
              <a:rPr lang="en-GB" altLang="en-US" dirty="0">
                <a:ea typeface="ＭＳ Ｐゴシック" charset="-128"/>
              </a:rPr>
              <a:t> should first release all of its resources that are F(</a:t>
            </a:r>
            <a:r>
              <a:rPr lang="en-GB" altLang="en-US" dirty="0" err="1">
                <a:ea typeface="ＭＳ Ｐゴシック" charset="-128"/>
              </a:rPr>
              <a:t>Ri</a:t>
            </a:r>
            <a:r>
              <a:rPr lang="en-GB" altLang="en-US" dirty="0">
                <a:ea typeface="ＭＳ Ｐゴシック" charset="-128"/>
              </a:rPr>
              <a:t>) &gt;= F(</a:t>
            </a:r>
            <a:r>
              <a:rPr lang="en-GB" altLang="en-US" dirty="0" err="1">
                <a:ea typeface="ＭＳ Ｐゴシック" charset="-128"/>
              </a:rPr>
              <a:t>Rj</a:t>
            </a:r>
            <a:r>
              <a:rPr lang="en-GB" altLang="en-US" dirty="0">
                <a:ea typeface="ＭＳ Ｐゴシック" charset="-128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40771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Circular Wait - 2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996" dirty="0">
                <a:ea typeface="ＭＳ Ｐゴシック" charset="-128"/>
              </a:rPr>
              <a:t>For instance an application program may use ordering among all of its synchronization primitives:</a:t>
            </a:r>
          </a:p>
          <a:p>
            <a:pPr lvl="1">
              <a:lnSpc>
                <a:spcPct val="9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542" dirty="0">
                <a:ea typeface="ＭＳ Ｐゴシック" charset="-128"/>
              </a:rPr>
              <a:t>F(semaphore1) = 1</a:t>
            </a:r>
          </a:p>
          <a:p>
            <a:pPr lvl="1">
              <a:lnSpc>
                <a:spcPct val="9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542" dirty="0">
                <a:ea typeface="ＭＳ Ｐゴシック" charset="-128"/>
              </a:rPr>
              <a:t>F(semaphore2) = 2</a:t>
            </a:r>
          </a:p>
          <a:p>
            <a:pPr lvl="1">
              <a:lnSpc>
                <a:spcPct val="9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542" dirty="0">
                <a:ea typeface="ＭＳ Ｐゴシック" charset="-128"/>
              </a:rPr>
              <a:t>F(semaphore3) = 3</a:t>
            </a:r>
          </a:p>
          <a:p>
            <a:pPr lvl="1">
              <a:lnSpc>
                <a:spcPct val="9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542" dirty="0">
                <a:ea typeface="ＭＳ Ｐゴシック" charset="-128"/>
              </a:rPr>
              <a:t>…….</a:t>
            </a:r>
          </a:p>
          <a:p>
            <a:pPr>
              <a:lnSpc>
                <a:spcPct val="9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996" dirty="0">
                <a:ea typeface="ＭＳ Ｐゴシック" charset="-128"/>
              </a:rPr>
              <a:t>After this, all requests to synchronization primitives should be made only in the increasing order:</a:t>
            </a:r>
          </a:p>
          <a:p>
            <a:pPr lvl="1">
              <a:lnSpc>
                <a:spcPct val="9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542" dirty="0">
                <a:ea typeface="ＭＳ Ｐゴシック" charset="-128"/>
              </a:rPr>
              <a:t>Correct use:</a:t>
            </a:r>
          </a:p>
          <a:p>
            <a:pPr lvl="2">
              <a:lnSpc>
                <a:spcPct val="9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542" dirty="0">
                <a:ea typeface="ＭＳ Ｐゴシック" charset="-128"/>
              </a:rPr>
              <a:t>down(semaphore1);</a:t>
            </a:r>
          </a:p>
          <a:p>
            <a:pPr lvl="2">
              <a:lnSpc>
                <a:spcPct val="9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542" dirty="0">
                <a:ea typeface="ＭＳ Ｐゴシック" charset="-128"/>
              </a:rPr>
              <a:t>down(semaphore2);</a:t>
            </a:r>
          </a:p>
          <a:p>
            <a:pPr lvl="1">
              <a:lnSpc>
                <a:spcPct val="9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542" dirty="0">
                <a:ea typeface="ＭＳ Ｐゴシック" charset="-128"/>
              </a:rPr>
              <a:t>Incorrect use:</a:t>
            </a:r>
          </a:p>
          <a:p>
            <a:pPr lvl="2">
              <a:lnSpc>
                <a:spcPct val="9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542" dirty="0">
                <a:ea typeface="ＭＳ Ｐゴシック" charset="-128"/>
              </a:rPr>
              <a:t>down(semaphore3);</a:t>
            </a:r>
          </a:p>
          <a:p>
            <a:pPr lvl="2">
              <a:lnSpc>
                <a:spcPct val="9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542" dirty="0">
                <a:ea typeface="ＭＳ Ｐゴシック" charset="-128"/>
              </a:rPr>
              <a:t>down(semaphore2);</a:t>
            </a:r>
          </a:p>
          <a:p>
            <a:pPr>
              <a:lnSpc>
                <a:spcPct val="90000"/>
              </a:lnSpc>
              <a:tabLst>
                <a:tab pos="25776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1996" dirty="0">
                <a:ea typeface="ＭＳ Ｐゴシック" charset="-128"/>
              </a:rPr>
              <a:t>	Keep in  mind that it</a:t>
            </a:r>
            <a:r>
              <a:rPr lang="ja-JP" altLang="en-GB" sz="1996" dirty="0">
                <a:ea typeface="ＭＳ Ｐゴシック" charset="-128"/>
              </a:rPr>
              <a:t>’</a:t>
            </a:r>
            <a:r>
              <a:rPr lang="en-GB" altLang="ja-JP" sz="1996" dirty="0">
                <a:ea typeface="ＭＳ Ｐゴシック" charset="-128"/>
              </a:rPr>
              <a:t>s the application programmer</a:t>
            </a:r>
            <a:r>
              <a:rPr lang="ja-JP" altLang="en-GB" sz="1996" dirty="0">
                <a:ea typeface="ＭＳ Ｐゴシック" charset="-128"/>
              </a:rPr>
              <a:t>’</a:t>
            </a:r>
            <a:r>
              <a:rPr lang="en-GB" altLang="ja-JP" sz="1996" dirty="0">
                <a:ea typeface="ＭＳ Ｐゴシック" charset="-128"/>
              </a:rPr>
              <a:t>s responsibility to obey this order.</a:t>
            </a:r>
            <a:endParaRPr lang="en-GB" altLang="en-US" sz="1996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8498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6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Methods for Handling Deadlocks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5365098" cy="4972050"/>
          </a:xfrm>
        </p:spPr>
        <p:txBody>
          <a:bodyPr/>
          <a:lstStyle/>
          <a:p>
            <a:pPr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dirty="0" smtClean="0">
                <a:ea typeface="ＭＳ Ｐゴシック" charset="-128"/>
              </a:rPr>
              <a:t>Ensure </a:t>
            </a:r>
            <a:r>
              <a:rPr lang="en-GB" altLang="en-US" dirty="0">
                <a:ea typeface="ＭＳ Ｐゴシック" charset="-128"/>
              </a:rPr>
              <a:t>that the system will </a:t>
            </a:r>
            <a:r>
              <a:rPr lang="en-GB" altLang="en-US" i="1" dirty="0">
                <a:ea typeface="ＭＳ Ｐゴシック" charset="-128"/>
              </a:rPr>
              <a:t>never</a:t>
            </a:r>
            <a:r>
              <a:rPr lang="en-GB" altLang="en-US" dirty="0">
                <a:ea typeface="ＭＳ Ｐゴシック" charset="-128"/>
              </a:rPr>
              <a:t> enter a deadlock state</a:t>
            </a:r>
            <a:r>
              <a:rPr lang="en-GB" altLang="en-US" dirty="0" smtClean="0">
                <a:ea typeface="ＭＳ Ｐゴシック" charset="-128"/>
              </a:rPr>
              <a:t>.</a:t>
            </a:r>
            <a:endParaRPr lang="en-GB" altLang="en-US" dirty="0">
              <a:ea typeface="ＭＳ Ｐゴシック" charset="-128"/>
            </a:endParaRPr>
          </a:p>
          <a:p>
            <a:pPr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dirty="0">
                <a:ea typeface="ＭＳ Ｐゴシック" charset="-128"/>
              </a:rPr>
              <a:t>Allow the system to enter a deadlock state and then recover</a:t>
            </a:r>
            <a:r>
              <a:rPr lang="en-GB" altLang="en-US" dirty="0" smtClean="0">
                <a:ea typeface="ＭＳ Ｐゴシック" charset="-128"/>
              </a:rPr>
              <a:t>.</a:t>
            </a:r>
            <a:endParaRPr lang="en-GB" altLang="en-US" dirty="0">
              <a:ea typeface="ＭＳ Ｐゴシック" charset="-128"/>
            </a:endParaRPr>
          </a:p>
          <a:p>
            <a:pPr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dirty="0">
                <a:ea typeface="ＭＳ Ｐゴシック" charset="-128"/>
              </a:rPr>
              <a:t>Ignore the problem and pretend that deadlocks never occur in the system; used by most operating systems, including UNIX.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93" y="1362075"/>
            <a:ext cx="3731174" cy="183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08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Dining Philosophers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7941">
              <a:lnSpc>
                <a:spcPct val="82000"/>
              </a:lnSpc>
              <a:tabLst>
                <a:tab pos="249124" algn="l"/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513406" algn="l"/>
                <a:tab pos="8686208" algn="l"/>
                <a:tab pos="9100934" algn="l"/>
                <a:tab pos="9515660" algn="l"/>
                <a:tab pos="9518540" algn="l"/>
                <a:tab pos="9521421" algn="l"/>
                <a:tab pos="9524301" algn="l"/>
                <a:tab pos="9527181" algn="l"/>
                <a:tab pos="9530061" algn="l"/>
                <a:tab pos="9532941" algn="l"/>
                <a:tab pos="9535821" algn="l"/>
              </a:tabLst>
            </a:pPr>
            <a:r>
              <a:rPr lang="en-GB" altLang="en-US" dirty="0">
                <a:ea typeface="ＭＳ Ｐゴシック" charset="-128"/>
              </a:rPr>
              <a:t>How do we solve this problem?? 	</a:t>
            </a:r>
          </a:p>
          <a:p>
            <a:pPr marL="859867" lvl="1" indent="-342900">
              <a:lnSpc>
                <a:spcPct val="82000"/>
              </a:lnSpc>
              <a:tabLst>
                <a:tab pos="249124" algn="l"/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513406" algn="l"/>
                <a:tab pos="8686208" algn="l"/>
                <a:tab pos="9100934" algn="l"/>
                <a:tab pos="9515660" algn="l"/>
                <a:tab pos="9518540" algn="l"/>
                <a:tab pos="9521421" algn="l"/>
                <a:tab pos="9524301" algn="l"/>
                <a:tab pos="9527181" algn="l"/>
                <a:tab pos="9530061" algn="l"/>
                <a:tab pos="9532941" algn="l"/>
                <a:tab pos="9535821" algn="l"/>
              </a:tabLst>
            </a:pPr>
            <a:r>
              <a:rPr lang="en-GB" altLang="en-US" dirty="0">
                <a:ea typeface="ＭＳ Ｐゴシック" charset="-128"/>
              </a:rPr>
              <a:t>(Apart from letting them eat with forks.)</a:t>
            </a:r>
            <a:r>
              <a:rPr lang="en-US" altLang="en-US" dirty="0">
                <a:ea typeface="ＭＳ Ｐゴシック" charset="-128"/>
              </a:rPr>
              <a:t>‏</a:t>
            </a:r>
            <a:endParaRPr lang="en-GB" altLang="en-US" dirty="0"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28959" y="1934639"/>
            <a:ext cx="5315041" cy="4923361"/>
            <a:chOff x="1658880" y="1451880"/>
            <a:chExt cx="5315041" cy="4923361"/>
          </a:xfrm>
        </p:grpSpPr>
        <p:sp>
          <p:nvSpPr>
            <p:cNvPr id="103427" name="AutoShape 3"/>
            <p:cNvSpPr>
              <a:spLocks noChangeArrowheads="1"/>
            </p:cNvSpPr>
            <p:nvPr/>
          </p:nvSpPr>
          <p:spPr bwMode="auto">
            <a:xfrm>
              <a:off x="3830401" y="1951561"/>
              <a:ext cx="1044000" cy="1104480"/>
            </a:xfrm>
            <a:prstGeom prst="roundRect">
              <a:avLst>
                <a:gd name="adj" fmla="val 13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03428" name="AutoShape 4"/>
            <p:cNvSpPr>
              <a:spLocks noChangeArrowheads="1"/>
            </p:cNvSpPr>
            <p:nvPr/>
          </p:nvSpPr>
          <p:spPr bwMode="auto">
            <a:xfrm>
              <a:off x="5513761" y="3177001"/>
              <a:ext cx="1031040" cy="109008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03429" name="AutoShape 5"/>
            <p:cNvSpPr>
              <a:spLocks noChangeArrowheads="1"/>
            </p:cNvSpPr>
            <p:nvPr/>
          </p:nvSpPr>
          <p:spPr bwMode="auto">
            <a:xfrm>
              <a:off x="2067841" y="3244681"/>
              <a:ext cx="972000" cy="1026720"/>
            </a:xfrm>
            <a:prstGeom prst="roundRect">
              <a:avLst>
                <a:gd name="adj" fmla="val 14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03430" name="AutoShape 6"/>
            <p:cNvSpPr>
              <a:spLocks noChangeArrowheads="1"/>
            </p:cNvSpPr>
            <p:nvPr/>
          </p:nvSpPr>
          <p:spPr bwMode="auto">
            <a:xfrm>
              <a:off x="4678561" y="4979881"/>
              <a:ext cx="1065600" cy="1126080"/>
            </a:xfrm>
            <a:prstGeom prst="roundRect">
              <a:avLst>
                <a:gd name="adj" fmla="val 13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03431" name="AutoShape 7"/>
            <p:cNvSpPr>
              <a:spLocks noChangeArrowheads="1"/>
            </p:cNvSpPr>
            <p:nvPr/>
          </p:nvSpPr>
          <p:spPr bwMode="auto">
            <a:xfrm>
              <a:off x="2728801" y="5087881"/>
              <a:ext cx="1025280" cy="108432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03432" name="Line 8"/>
            <p:cNvSpPr>
              <a:spLocks noChangeShapeType="1"/>
            </p:cNvSpPr>
            <p:nvPr/>
          </p:nvSpPr>
          <p:spPr bwMode="auto">
            <a:xfrm>
              <a:off x="3080161" y="2907721"/>
              <a:ext cx="430560" cy="40464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103433" name="Line 9"/>
            <p:cNvSpPr>
              <a:spLocks noChangeShapeType="1"/>
            </p:cNvSpPr>
            <p:nvPr/>
          </p:nvSpPr>
          <p:spPr bwMode="auto">
            <a:xfrm flipH="1">
              <a:off x="2829601" y="4507560"/>
              <a:ext cx="476640" cy="38016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 flipV="1">
              <a:off x="5168161" y="2743561"/>
              <a:ext cx="361440" cy="49248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103435" name="Line 11"/>
            <p:cNvSpPr>
              <a:spLocks noChangeShapeType="1"/>
            </p:cNvSpPr>
            <p:nvPr/>
          </p:nvSpPr>
          <p:spPr bwMode="auto">
            <a:xfrm>
              <a:off x="4227841" y="5049001"/>
              <a:ext cx="18720" cy="59040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103436" name="Line 12"/>
            <p:cNvSpPr>
              <a:spLocks noChangeShapeType="1"/>
            </p:cNvSpPr>
            <p:nvPr/>
          </p:nvSpPr>
          <p:spPr bwMode="auto">
            <a:xfrm>
              <a:off x="5621761" y="4411081"/>
              <a:ext cx="488160" cy="33120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103437" name="AutoShape 13"/>
            <p:cNvSpPr>
              <a:spLocks noChangeArrowheads="1"/>
            </p:cNvSpPr>
            <p:nvPr/>
          </p:nvSpPr>
          <p:spPr bwMode="auto">
            <a:xfrm>
              <a:off x="3555361" y="3459241"/>
              <a:ext cx="1581120" cy="1185120"/>
            </a:xfrm>
            <a:prstGeom prst="roundRect">
              <a:avLst>
                <a:gd name="adj" fmla="val 12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pic>
          <p:nvPicPr>
            <p:cNvPr id="103439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880" y="3110760"/>
              <a:ext cx="829440" cy="112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03440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840" y="1451880"/>
              <a:ext cx="829440" cy="127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03441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481" y="3099240"/>
              <a:ext cx="829440" cy="1244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03442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281" y="5131081"/>
              <a:ext cx="875520" cy="1244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03443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040" y="5184360"/>
              <a:ext cx="829440" cy="103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22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How to solve this problem?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49124" indent="-15408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Solution 1: Don't wait for chopsticks</a:t>
            </a:r>
          </a:p>
          <a:p>
            <a:pPr marL="673930" lvl="1" indent="-15696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Grab the chopstick on your right</a:t>
            </a:r>
          </a:p>
          <a:p>
            <a:pPr marL="673930" lvl="1" indent="-15696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Try to grab chopstick on your left</a:t>
            </a:r>
          </a:p>
          <a:p>
            <a:pPr marL="673930" lvl="1" indent="-15696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If you can't grab it, put the other one back down</a:t>
            </a:r>
          </a:p>
          <a:p>
            <a:pPr marL="673930" lvl="1" indent="-15696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Breaks </a:t>
            </a:r>
            <a:r>
              <a:rPr lang="ja-JP" altLang="en-GB" dirty="0">
                <a:ea typeface="ＭＳ Ｐゴシック" charset="-128"/>
              </a:rPr>
              <a:t>“</a:t>
            </a:r>
            <a:r>
              <a:rPr lang="en-GB" altLang="ja-JP" dirty="0">
                <a:ea typeface="ＭＳ Ｐゴシック" charset="-128"/>
              </a:rPr>
              <a:t>no </a:t>
            </a:r>
            <a:r>
              <a:rPr lang="en-GB" altLang="ja-JP" dirty="0" err="1">
                <a:ea typeface="ＭＳ Ｐゴシック" charset="-128"/>
              </a:rPr>
              <a:t>preemption</a:t>
            </a:r>
            <a:r>
              <a:rPr lang="ja-JP" altLang="en-GB" dirty="0">
                <a:ea typeface="ＭＳ Ｐゴシック" charset="-128"/>
              </a:rPr>
              <a:t>”</a:t>
            </a:r>
            <a:r>
              <a:rPr lang="en-GB" altLang="ja-JP" dirty="0">
                <a:ea typeface="ＭＳ Ｐゴシック" charset="-128"/>
              </a:rPr>
              <a:t> condition – no waiting!</a:t>
            </a:r>
          </a:p>
          <a:p>
            <a:pPr marL="249124" indent="-15408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Solution 2: Grab both chopsticks at once</a:t>
            </a:r>
          </a:p>
          <a:p>
            <a:pPr marL="673930" lvl="1" indent="-15696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Requires some kind of extra synchronization to make it atomic</a:t>
            </a:r>
          </a:p>
          <a:p>
            <a:pPr marL="673930" lvl="1" indent="-15696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Breaks </a:t>
            </a:r>
            <a:r>
              <a:rPr lang="ja-JP" altLang="en-GB" dirty="0">
                <a:ea typeface="ＭＳ Ｐゴシック" charset="-128"/>
              </a:rPr>
              <a:t>“</a:t>
            </a:r>
            <a:r>
              <a:rPr lang="en-GB" altLang="ja-JP" dirty="0">
                <a:ea typeface="ＭＳ Ｐゴシック" charset="-128"/>
              </a:rPr>
              <a:t>multiple independent requests</a:t>
            </a:r>
            <a:r>
              <a:rPr lang="ja-JP" altLang="en-GB" dirty="0">
                <a:ea typeface="ＭＳ Ｐゴシック" charset="-128"/>
              </a:rPr>
              <a:t>”</a:t>
            </a:r>
            <a:r>
              <a:rPr lang="en-GB" altLang="ja-JP" dirty="0">
                <a:ea typeface="ＭＳ Ｐゴシック" charset="-128"/>
              </a:rPr>
              <a:t> condition!</a:t>
            </a:r>
          </a:p>
          <a:p>
            <a:pPr marL="249124" indent="-15408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Solution 3: Grab chopsticks in a globally defined order</a:t>
            </a:r>
          </a:p>
          <a:p>
            <a:pPr marL="673930" lvl="1" indent="-15696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Number chopsticks 0, 1, 2, 3, 4</a:t>
            </a:r>
          </a:p>
          <a:p>
            <a:pPr marL="673930" lvl="1" indent="-15696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Grab lower-numbered chopstick first</a:t>
            </a:r>
          </a:p>
          <a:p>
            <a:pPr marL="1130417" lvl="2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Means one person grabs left hand rather than right hand first!</a:t>
            </a:r>
          </a:p>
          <a:p>
            <a:pPr marL="673930" lvl="1" indent="-15696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Breaks </a:t>
            </a:r>
            <a:r>
              <a:rPr lang="ja-JP" altLang="en-GB" dirty="0">
                <a:ea typeface="ＭＳ Ｐゴシック" charset="-128"/>
              </a:rPr>
              <a:t>“</a:t>
            </a:r>
            <a:r>
              <a:rPr lang="en-GB" altLang="ja-JP" dirty="0">
                <a:ea typeface="ＭＳ Ｐゴシック" charset="-128"/>
              </a:rPr>
              <a:t>circular dependency</a:t>
            </a:r>
            <a:r>
              <a:rPr lang="ja-JP" altLang="en-GB" dirty="0">
                <a:ea typeface="ＭＳ Ｐゴシック" charset="-128"/>
              </a:rPr>
              <a:t>”</a:t>
            </a:r>
            <a:r>
              <a:rPr lang="en-GB" altLang="ja-JP" dirty="0">
                <a:ea typeface="ＭＳ Ｐゴシック" charset="-128"/>
              </a:rPr>
              <a:t> condition</a:t>
            </a:r>
          </a:p>
          <a:p>
            <a:pPr marL="249124" indent="-15408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Solution 4: Detect the deadlock condition and break out of it</a:t>
            </a:r>
          </a:p>
          <a:p>
            <a:pPr marL="673930" lvl="1" indent="-15696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Scan the waiting graph and look for cycles</a:t>
            </a:r>
          </a:p>
          <a:p>
            <a:pPr marL="673930" lvl="1" indent="-156963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Shoot one of the threads to break the cycle</a:t>
            </a:r>
          </a:p>
        </p:txBody>
      </p:sp>
    </p:spTree>
    <p:extLst>
      <p:ext uri="{BB962C8B-B14F-4D97-AF65-F5344CB8AC3E}">
        <p14:creationId xmlns:p14="http://schemas.microsoft.com/office/powerpoint/2010/main" val="754281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Deadlock Avoidance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52241" indent="-457200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Requires that the system has some additional a priori information available.</a:t>
            </a:r>
          </a:p>
          <a:p>
            <a:pPr marL="862747" lvl="1" indent="-342900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Simplest and most useful model requires that each process declare the maximum number of resources of each type that it may need.</a:t>
            </a:r>
          </a:p>
          <a:p>
            <a:pPr marL="1319234" lvl="2" indent="-342900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Is this possible at all</a:t>
            </a:r>
            <a:r>
              <a:rPr lang="en-US" altLang="en-US" dirty="0" smtClean="0">
                <a:ea typeface="ＭＳ Ｐゴシック" charset="-128"/>
              </a:rPr>
              <a:t>?</a:t>
            </a:r>
            <a:endParaRPr lang="en-US" altLang="en-US" dirty="0">
              <a:ea typeface="ＭＳ Ｐゴシック" charset="-128"/>
            </a:endParaRPr>
          </a:p>
          <a:p>
            <a:pPr marL="862747" lvl="1" indent="-342900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The deadlock-avoidance algorithm dynamically examines the resource-allocation state to ensure that there can never be a circular-wait condition.</a:t>
            </a:r>
          </a:p>
          <a:p>
            <a:pPr marL="1319234" lvl="2" indent="-342900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When should the algorithm be called?</a:t>
            </a:r>
          </a:p>
          <a:p>
            <a:pPr marL="862747" lvl="1" indent="-342900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Resource-allocation state is defined by the number of available and allocated resources, and the maximum demands of the processes.</a:t>
            </a:r>
          </a:p>
        </p:txBody>
      </p:sp>
    </p:spTree>
    <p:extLst>
      <p:ext uri="{BB962C8B-B14F-4D97-AF65-F5344CB8AC3E}">
        <p14:creationId xmlns:p14="http://schemas.microsoft.com/office/powerpoint/2010/main" val="850327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6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System Model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06725" indent="-306725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dirty="0">
                <a:ea typeface="ＭＳ Ｐゴシック" charset="-128"/>
              </a:rPr>
              <a:t>Resource types </a:t>
            </a:r>
            <a:r>
              <a:rPr lang="en-GB" altLang="en-US" i="1" dirty="0">
                <a:ea typeface="ＭＳ Ｐゴシック" charset="-128"/>
              </a:rPr>
              <a:t>R</a:t>
            </a:r>
            <a:r>
              <a:rPr lang="en-GB" altLang="en-US" baseline="-25000" dirty="0">
                <a:ea typeface="ＭＳ Ｐゴシック" charset="-128"/>
              </a:rPr>
              <a:t>1</a:t>
            </a:r>
            <a:r>
              <a:rPr lang="en-GB" altLang="en-US" dirty="0">
                <a:ea typeface="ＭＳ Ｐゴシック" charset="-128"/>
              </a:rPr>
              <a:t>, </a:t>
            </a:r>
            <a:r>
              <a:rPr lang="en-GB" altLang="en-US" i="1" dirty="0">
                <a:ea typeface="ＭＳ Ｐゴシック" charset="-128"/>
              </a:rPr>
              <a:t>R</a:t>
            </a:r>
            <a:r>
              <a:rPr lang="en-GB" altLang="en-US" baseline="-25000" dirty="0">
                <a:ea typeface="ＭＳ Ｐゴシック" charset="-128"/>
              </a:rPr>
              <a:t>2</a:t>
            </a:r>
            <a:r>
              <a:rPr lang="en-GB" altLang="en-US" dirty="0">
                <a:ea typeface="ＭＳ Ｐゴシック" charset="-128"/>
              </a:rPr>
              <a:t>, . . ., </a:t>
            </a:r>
            <a:r>
              <a:rPr lang="en-GB" altLang="en-US" i="1" dirty="0">
                <a:ea typeface="ＭＳ Ｐゴシック" charset="-128"/>
              </a:rPr>
              <a:t>R</a:t>
            </a:r>
            <a:r>
              <a:rPr lang="en-GB" altLang="en-US" baseline="-25000" dirty="0">
                <a:ea typeface="ＭＳ Ｐゴシック" charset="-128"/>
              </a:rPr>
              <a:t>m</a:t>
            </a:r>
          </a:p>
          <a:p>
            <a:pPr marL="524168" lvl="1" indent="-207363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dirty="0">
                <a:ea typeface="ＭＳ Ｐゴシック" charset="-128"/>
              </a:rPr>
              <a:t>CPU, </a:t>
            </a:r>
          </a:p>
          <a:p>
            <a:pPr marL="524168" lvl="1" indent="-207363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dirty="0">
                <a:ea typeface="ＭＳ Ｐゴシック" charset="-128"/>
              </a:rPr>
              <a:t>memory, </a:t>
            </a:r>
          </a:p>
          <a:p>
            <a:pPr marL="524168" lvl="1" indent="-207363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dirty="0">
                <a:ea typeface="ＭＳ Ｐゴシック" charset="-128"/>
              </a:rPr>
              <a:t>I/O devices</a:t>
            </a:r>
          </a:p>
          <a:p>
            <a:pPr marL="980655" lvl="2" indent="-207363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dirty="0">
                <a:ea typeface="ＭＳ Ｐゴシック" charset="-128"/>
              </a:rPr>
              <a:t>disk</a:t>
            </a:r>
          </a:p>
          <a:p>
            <a:pPr marL="980655" lvl="2" indent="-207363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i="0" dirty="0">
                <a:ea typeface="ＭＳ Ｐゴシック" charset="-128"/>
              </a:rPr>
              <a:t>network</a:t>
            </a:r>
          </a:p>
          <a:p>
            <a:pPr marL="306725" indent="-306725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dirty="0">
                <a:ea typeface="ＭＳ Ｐゴシック" charset="-128"/>
              </a:rPr>
              <a:t>Each resource type </a:t>
            </a:r>
            <a:r>
              <a:rPr lang="en-GB" altLang="en-US" i="1" dirty="0" err="1">
                <a:ea typeface="ＭＳ Ｐゴシック" charset="-128"/>
              </a:rPr>
              <a:t>R</a:t>
            </a:r>
            <a:r>
              <a:rPr lang="en-GB" altLang="en-US" baseline="-25000" dirty="0" err="1">
                <a:ea typeface="ＭＳ Ｐゴシック" charset="-128"/>
              </a:rPr>
              <a:t>i</a:t>
            </a:r>
            <a:r>
              <a:rPr lang="en-GB" altLang="en-US" dirty="0">
                <a:ea typeface="ＭＳ Ｐゴシック" charset="-128"/>
              </a:rPr>
              <a:t> has </a:t>
            </a:r>
            <a:r>
              <a:rPr lang="en-GB" altLang="en-US" i="1" dirty="0">
                <a:ea typeface="ＭＳ Ｐゴシック" charset="-128"/>
              </a:rPr>
              <a:t>W</a:t>
            </a:r>
            <a:r>
              <a:rPr lang="en-GB" altLang="en-US" baseline="-25000" dirty="0">
                <a:ea typeface="ＭＳ Ｐゴシック" charset="-128"/>
              </a:rPr>
              <a:t>i</a:t>
            </a:r>
            <a:r>
              <a:rPr lang="en-GB" altLang="en-US" dirty="0">
                <a:ea typeface="ＭＳ Ｐゴシック" charset="-128"/>
              </a:rPr>
              <a:t> instances.</a:t>
            </a:r>
          </a:p>
          <a:p>
            <a:pPr marL="524168" lvl="1" indent="-207363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dirty="0">
                <a:ea typeface="ＭＳ Ｐゴシック" charset="-128"/>
              </a:rPr>
              <a:t>For instance a quad-core processor has</a:t>
            </a:r>
          </a:p>
          <a:p>
            <a:pPr marL="980655" lvl="2" indent="-207363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i="0" dirty="0">
                <a:ea typeface="ＭＳ Ｐゴシック" charset="-128"/>
              </a:rPr>
              <a:t>4 CPUs </a:t>
            </a:r>
          </a:p>
          <a:p>
            <a:pPr marL="306725" indent="-306725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dirty="0">
                <a:ea typeface="ＭＳ Ｐゴシック" charset="-128"/>
              </a:rPr>
              <a:t>Each process utilizes a resource as follows:</a:t>
            </a:r>
          </a:p>
          <a:p>
            <a:pPr marL="524168" lvl="1" indent="-207363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dirty="0">
                <a:ea typeface="ＭＳ Ｐゴシック" charset="-128"/>
              </a:rPr>
              <a:t>request </a:t>
            </a:r>
          </a:p>
          <a:p>
            <a:pPr marL="524168" lvl="1" indent="-207363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dirty="0">
                <a:ea typeface="ＭＳ Ｐゴシック" charset="-128"/>
              </a:rPr>
              <a:t>use </a:t>
            </a:r>
          </a:p>
          <a:p>
            <a:pPr marL="524168" lvl="1" indent="-207363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dirty="0">
                <a:ea typeface="ＭＳ Ｐゴシック" charset="-128"/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824994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6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Resource-Allocation Graph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638175" y="1362075"/>
            <a:ext cx="5720584" cy="4972050"/>
          </a:xfrm>
        </p:spPr>
        <p:txBody>
          <a:bodyPr>
            <a:normAutofit/>
          </a:bodyPr>
          <a:lstStyle/>
          <a:p>
            <a:pPr marL="306725" indent="-306725">
              <a:lnSpc>
                <a:spcPct val="120000"/>
              </a:lnSpc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sz="2400" dirty="0">
                <a:latin typeface="Helvetica" charset="0"/>
              </a:rPr>
              <a:t>A set of vertices </a:t>
            </a:r>
            <a:r>
              <a:rPr lang="en-GB" altLang="en-US" sz="2400" i="1" dirty="0">
                <a:latin typeface="Helvetica" charset="0"/>
              </a:rPr>
              <a:t>V</a:t>
            </a:r>
            <a:r>
              <a:rPr lang="en-GB" altLang="en-US" sz="2400" dirty="0">
                <a:latin typeface="Helvetica" charset="0"/>
              </a:rPr>
              <a:t> and a set of edges </a:t>
            </a:r>
            <a:r>
              <a:rPr lang="en-GB" altLang="en-US" sz="2400" i="1" dirty="0">
                <a:latin typeface="Helvetica" charset="0"/>
              </a:rPr>
              <a:t>E</a:t>
            </a:r>
            <a:r>
              <a:rPr lang="en-GB" altLang="en-US" sz="2400" dirty="0" smtClean="0">
                <a:latin typeface="Helvetica" charset="0"/>
              </a:rPr>
              <a:t>.</a:t>
            </a:r>
            <a:endParaRPr lang="en-GB" altLang="en-US" sz="2400" dirty="0" smtClean="0">
              <a:ea typeface="ＭＳ Ｐゴシック" charset="-128"/>
            </a:endParaRPr>
          </a:p>
          <a:p>
            <a:pPr marL="306725" indent="-306725">
              <a:lnSpc>
                <a:spcPct val="120000"/>
              </a:lnSpc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sz="2400" dirty="0" smtClean="0">
                <a:ea typeface="ＭＳ Ｐゴシック" charset="-128"/>
              </a:rPr>
              <a:t>V </a:t>
            </a:r>
            <a:r>
              <a:rPr lang="en-GB" altLang="en-US" sz="2400" dirty="0">
                <a:ea typeface="ＭＳ Ｐゴシック" charset="-128"/>
              </a:rPr>
              <a:t>is partitioned into two types:</a:t>
            </a:r>
          </a:p>
          <a:p>
            <a:pPr marL="669610" lvl="1" indent="-254884">
              <a:lnSpc>
                <a:spcPct val="120000"/>
              </a:lnSpc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sz="2000" i="1" dirty="0">
                <a:ea typeface="ＭＳ Ｐゴシック" charset="-128"/>
              </a:rPr>
              <a:t>P</a:t>
            </a:r>
            <a:r>
              <a:rPr lang="en-GB" altLang="en-US" sz="2000" dirty="0">
                <a:ea typeface="ＭＳ Ｐゴシック" charset="-128"/>
              </a:rPr>
              <a:t> = {</a:t>
            </a:r>
            <a:r>
              <a:rPr lang="en-GB" altLang="en-US" sz="2000" i="1" dirty="0">
                <a:ea typeface="ＭＳ Ｐゴシック" charset="-128"/>
              </a:rPr>
              <a:t>P</a:t>
            </a:r>
            <a:r>
              <a:rPr lang="en-GB" altLang="en-US" sz="2000" baseline="-25000" dirty="0">
                <a:ea typeface="ＭＳ Ｐゴシック" charset="-128"/>
              </a:rPr>
              <a:t>1</a:t>
            </a:r>
            <a:r>
              <a:rPr lang="en-GB" altLang="en-US" sz="2000" dirty="0">
                <a:ea typeface="ＭＳ Ｐゴシック" charset="-128"/>
              </a:rPr>
              <a:t>, </a:t>
            </a:r>
            <a:r>
              <a:rPr lang="en-GB" altLang="en-US" sz="2000" i="1" dirty="0">
                <a:ea typeface="ＭＳ Ｐゴシック" charset="-128"/>
              </a:rPr>
              <a:t>P</a:t>
            </a:r>
            <a:r>
              <a:rPr lang="en-GB" altLang="en-US" sz="2000" baseline="-25000" dirty="0">
                <a:ea typeface="ＭＳ Ｐゴシック" charset="-128"/>
              </a:rPr>
              <a:t>2</a:t>
            </a:r>
            <a:r>
              <a:rPr lang="en-GB" altLang="en-US" sz="2000" dirty="0">
                <a:ea typeface="ＭＳ Ｐゴシック" charset="-128"/>
              </a:rPr>
              <a:t>, …, </a:t>
            </a:r>
            <a:r>
              <a:rPr lang="en-GB" altLang="en-US" sz="2000" i="1" dirty="0" err="1">
                <a:ea typeface="ＭＳ Ｐゴシック" charset="-128"/>
              </a:rPr>
              <a:t>P</a:t>
            </a:r>
            <a:r>
              <a:rPr lang="en-GB" altLang="en-US" sz="2000" i="1" baseline="-25000" dirty="0" err="1">
                <a:ea typeface="ＭＳ Ｐゴシック" charset="-128"/>
              </a:rPr>
              <a:t>n</a:t>
            </a:r>
            <a:r>
              <a:rPr lang="en-GB" altLang="en-US" sz="2000" dirty="0">
                <a:ea typeface="ＭＳ Ｐゴシック" charset="-128"/>
              </a:rPr>
              <a:t>}, the set consisting of all the processes in the system.</a:t>
            </a:r>
            <a:br>
              <a:rPr lang="en-GB" altLang="en-US" sz="2000" dirty="0">
                <a:ea typeface="ＭＳ Ｐゴシック" charset="-128"/>
              </a:rPr>
            </a:br>
            <a:endParaRPr lang="en-GB" altLang="en-US" sz="2000" dirty="0">
              <a:ea typeface="ＭＳ Ｐゴシック" charset="-128"/>
            </a:endParaRPr>
          </a:p>
          <a:p>
            <a:pPr marL="669610" lvl="1" indent="-254884">
              <a:lnSpc>
                <a:spcPct val="120000"/>
              </a:lnSpc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sz="2000" i="1" dirty="0">
                <a:ea typeface="ＭＳ Ｐゴシック" charset="-128"/>
              </a:rPr>
              <a:t>R</a:t>
            </a:r>
            <a:r>
              <a:rPr lang="en-GB" altLang="en-US" sz="2000" dirty="0">
                <a:ea typeface="ＭＳ Ｐゴシック" charset="-128"/>
              </a:rPr>
              <a:t> = {</a:t>
            </a:r>
            <a:r>
              <a:rPr lang="en-GB" altLang="en-US" sz="2000" i="1" dirty="0">
                <a:ea typeface="ＭＳ Ｐゴシック" charset="-128"/>
              </a:rPr>
              <a:t>R</a:t>
            </a:r>
            <a:r>
              <a:rPr lang="en-GB" altLang="en-US" sz="2000" baseline="-25000" dirty="0">
                <a:ea typeface="ＭＳ Ｐゴシック" charset="-128"/>
              </a:rPr>
              <a:t>1</a:t>
            </a:r>
            <a:r>
              <a:rPr lang="en-GB" altLang="en-US" sz="2000" dirty="0">
                <a:ea typeface="ＭＳ Ｐゴシック" charset="-128"/>
              </a:rPr>
              <a:t>, </a:t>
            </a:r>
            <a:r>
              <a:rPr lang="en-GB" altLang="en-US" sz="2000" i="1" dirty="0">
                <a:ea typeface="ＭＳ Ｐゴシック" charset="-128"/>
              </a:rPr>
              <a:t>R</a:t>
            </a:r>
            <a:r>
              <a:rPr lang="en-GB" altLang="en-US" sz="2000" baseline="-25000" dirty="0">
                <a:ea typeface="ＭＳ Ｐゴシック" charset="-128"/>
              </a:rPr>
              <a:t>2</a:t>
            </a:r>
            <a:r>
              <a:rPr lang="en-GB" altLang="en-US" sz="2000" dirty="0">
                <a:ea typeface="ＭＳ Ｐゴシック" charset="-128"/>
              </a:rPr>
              <a:t>, …, </a:t>
            </a:r>
            <a:r>
              <a:rPr lang="en-GB" altLang="en-US" sz="2000" i="1" dirty="0">
                <a:ea typeface="ＭＳ Ｐゴシック" charset="-128"/>
              </a:rPr>
              <a:t>R</a:t>
            </a:r>
            <a:r>
              <a:rPr lang="en-GB" altLang="en-US" sz="2000" i="1" baseline="-25000" dirty="0">
                <a:ea typeface="ＭＳ Ｐゴシック" charset="-128"/>
              </a:rPr>
              <a:t>m</a:t>
            </a:r>
            <a:r>
              <a:rPr lang="en-GB" altLang="en-US" sz="2000" dirty="0">
                <a:ea typeface="ＭＳ Ｐゴシック" charset="-128"/>
              </a:rPr>
              <a:t>}, the set consisting of all resource types in the system.</a:t>
            </a:r>
          </a:p>
          <a:p>
            <a:pPr marL="306725" indent="-306725">
              <a:lnSpc>
                <a:spcPct val="120000"/>
              </a:lnSpc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sz="2400" dirty="0">
                <a:ea typeface="ＭＳ Ｐゴシック" charset="-128"/>
              </a:rPr>
              <a:t>request edge – directed edge </a:t>
            </a:r>
            <a:r>
              <a:rPr lang="en-GB" altLang="en-US" sz="2400" i="1" dirty="0">
                <a:ea typeface="ＭＳ Ｐゴシック" charset="-128"/>
              </a:rPr>
              <a:t>P</a:t>
            </a:r>
            <a:r>
              <a:rPr lang="en-GB" altLang="en-US" sz="2400" baseline="-25000" dirty="0">
                <a:ea typeface="ＭＳ Ｐゴシック" charset="-128"/>
              </a:rPr>
              <a:t>1 </a:t>
            </a:r>
            <a:r>
              <a:rPr lang="en-GB" altLang="en-US" sz="2400" dirty="0">
                <a:latin typeface="Symbol" charset="2"/>
                <a:ea typeface="ＭＳ Ｐゴシック" charset="-128"/>
              </a:rPr>
              <a:t>-&gt;</a:t>
            </a:r>
            <a:r>
              <a:rPr lang="en-GB" altLang="en-US" sz="2400" dirty="0">
                <a:ea typeface="ＭＳ Ｐゴシック" charset="-128"/>
              </a:rPr>
              <a:t> </a:t>
            </a:r>
            <a:r>
              <a:rPr lang="en-GB" altLang="en-US" sz="2400" i="1" dirty="0" err="1">
                <a:ea typeface="ＭＳ Ｐゴシック" charset="-128"/>
              </a:rPr>
              <a:t>R</a:t>
            </a:r>
            <a:r>
              <a:rPr lang="en-GB" altLang="en-US" sz="2400" i="1" baseline="-25000" dirty="0" err="1">
                <a:ea typeface="ＭＳ Ｐゴシック" charset="-128"/>
              </a:rPr>
              <a:t>j</a:t>
            </a:r>
            <a:endParaRPr lang="en-GB" altLang="en-US" sz="2400" i="1" baseline="-25000" dirty="0">
              <a:ea typeface="ＭＳ Ｐゴシック" charset="-128"/>
            </a:endParaRPr>
          </a:p>
          <a:p>
            <a:pPr marL="306725" indent="-306725">
              <a:lnSpc>
                <a:spcPct val="120000"/>
              </a:lnSpc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sz="2400" dirty="0">
                <a:ea typeface="ＭＳ Ｐゴシック" charset="-128"/>
              </a:rPr>
              <a:t>assignment edge – directed edge </a:t>
            </a:r>
            <a:r>
              <a:rPr lang="en-GB" altLang="en-US" sz="2400" i="1" dirty="0" err="1">
                <a:ea typeface="ＭＳ Ｐゴシック" charset="-128"/>
              </a:rPr>
              <a:t>R</a:t>
            </a:r>
            <a:r>
              <a:rPr lang="en-GB" altLang="en-US" sz="2400" i="1" baseline="-25000" dirty="0" err="1">
                <a:ea typeface="ＭＳ Ｐゴシック" charset="-128"/>
              </a:rPr>
              <a:t>j</a:t>
            </a:r>
            <a:r>
              <a:rPr lang="en-GB" altLang="en-US" sz="2400" i="1" dirty="0">
                <a:ea typeface="ＭＳ Ｐゴシック" charset="-128"/>
              </a:rPr>
              <a:t> </a:t>
            </a:r>
            <a:r>
              <a:rPr lang="en-GB" altLang="en-US" sz="2400" dirty="0">
                <a:latin typeface="Symbol" charset="2"/>
                <a:ea typeface="ＭＳ Ｐゴシック" charset="-128"/>
              </a:rPr>
              <a:t>&lt;-</a:t>
            </a:r>
            <a:r>
              <a:rPr lang="en-GB" altLang="en-US" sz="2400" dirty="0">
                <a:ea typeface="ＭＳ Ｐゴシック" charset="-128"/>
              </a:rPr>
              <a:t> </a:t>
            </a:r>
            <a:r>
              <a:rPr lang="en-GB" altLang="en-US" sz="2400" i="1" dirty="0">
                <a:ea typeface="ＭＳ Ｐゴシック" charset="-128"/>
              </a:rPr>
              <a:t>P</a:t>
            </a:r>
            <a:r>
              <a:rPr lang="en-GB" altLang="en-US" sz="2400" i="1" baseline="-25000" dirty="0">
                <a:ea typeface="ＭＳ Ｐゴシック" charset="-128"/>
              </a:rPr>
              <a:t>i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5" r="25287" b="1530"/>
          <a:stretch>
            <a:fillRect/>
          </a:stretch>
        </p:blipFill>
        <p:spPr bwMode="auto">
          <a:xfrm>
            <a:off x="6136381" y="1208521"/>
            <a:ext cx="2979360" cy="441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583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6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sz="3200" dirty="0">
                <a:ea typeface="ＭＳ Ｐゴシック" charset="-128"/>
              </a:rPr>
              <a:t>Resource Allocation Graph With A Deadlock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94734" y="1404361"/>
            <a:ext cx="4929243" cy="4972050"/>
          </a:xfrm>
        </p:spPr>
        <p:txBody>
          <a:bodyPr/>
          <a:lstStyle/>
          <a:p>
            <a:r>
              <a:rPr lang="en-GB" altLang="en-US" sz="2400" dirty="0"/>
              <a:t>If there is a deadlock </a:t>
            </a:r>
            <a:endParaRPr lang="en-GB" altLang="en-US" sz="2400" dirty="0" smtClean="0"/>
          </a:p>
          <a:p>
            <a:pPr lvl="1"/>
            <a:r>
              <a:rPr lang="en-GB" altLang="en-US" sz="2000" dirty="0" smtClean="0"/>
              <a:t>=&gt; </a:t>
            </a:r>
            <a:r>
              <a:rPr lang="en-GB" altLang="en-US" sz="2000" dirty="0"/>
              <a:t>there is a cycle in the graph.</a:t>
            </a:r>
          </a:p>
          <a:p>
            <a:endParaRPr lang="en-GB" altLang="en-US" sz="2400" dirty="0"/>
          </a:p>
          <a:p>
            <a:r>
              <a:rPr lang="en-GB" altLang="en-US" sz="2400" dirty="0"/>
              <a:t>However the reverse is not true!</a:t>
            </a:r>
          </a:p>
          <a:p>
            <a:r>
              <a:rPr lang="en-GB" altLang="en-US" sz="2400" dirty="0" smtClean="0"/>
              <a:t>If </a:t>
            </a:r>
            <a:r>
              <a:rPr lang="en-GB" altLang="en-US" sz="2400" dirty="0"/>
              <a:t>there is a cycle in the graph </a:t>
            </a:r>
            <a:endParaRPr lang="en-GB" altLang="en-US" sz="2400" dirty="0" smtClean="0"/>
          </a:p>
          <a:p>
            <a:pPr lvl="1"/>
            <a:r>
              <a:rPr lang="en-GB" altLang="en-US" sz="2000" dirty="0" smtClean="0"/>
              <a:t>=/&gt; </a:t>
            </a:r>
            <a:r>
              <a:rPr lang="en-GB" altLang="en-US" sz="2000" dirty="0"/>
              <a:t>there is a deadlock</a:t>
            </a:r>
          </a:p>
          <a:p>
            <a:endParaRPr lang="en-US" sz="2400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9" t="934" r="25282" b="1544"/>
          <a:stretch>
            <a:fillRect/>
          </a:stretch>
        </p:blipFill>
        <p:spPr bwMode="auto">
          <a:xfrm>
            <a:off x="5886030" y="1208521"/>
            <a:ext cx="3136320" cy="462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678241" y="1208521"/>
            <a:ext cx="4285440" cy="394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8138" indent="-3381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</a:pPr>
            <a:endParaRPr lang="en-GB" altLang="en-US" sz="2177" dirty="0"/>
          </a:p>
        </p:txBody>
      </p:sp>
    </p:spTree>
    <p:extLst>
      <p:ext uri="{BB962C8B-B14F-4D97-AF65-F5344CB8AC3E}">
        <p14:creationId xmlns:p14="http://schemas.microsoft.com/office/powerpoint/2010/main" val="219767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Preemption - 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Preemption is to forcefully take a resource from a thread/process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Resources can be CPU/lock/disk/network etc.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>
                <a:ea typeface="ＭＳ Ｐゴシック" charset="-128"/>
              </a:rPr>
              <a:t>Resources can be</a:t>
            </a:r>
          </a:p>
          <a:p>
            <a:pPr lvl="2">
              <a:lnSpc>
                <a:spcPct val="120000"/>
              </a:lnSpc>
            </a:pPr>
            <a:r>
              <a:rPr lang="en-GB" altLang="en-US" b="1" dirty="0" err="1" smtClean="0">
                <a:ea typeface="ＭＳ Ｐゴシック" charset="-128"/>
              </a:rPr>
              <a:t>Preemptible</a:t>
            </a:r>
            <a:r>
              <a:rPr lang="en-GB" altLang="en-US" dirty="0" smtClean="0">
                <a:ea typeface="ＭＳ Ｐゴシック" charset="-128"/>
              </a:rPr>
              <a:t> (e.g. CPU)</a:t>
            </a:r>
          </a:p>
          <a:p>
            <a:pPr lvl="2">
              <a:lnSpc>
                <a:spcPct val="120000"/>
              </a:lnSpc>
            </a:pPr>
            <a:r>
              <a:rPr lang="en-GB" b="1" dirty="0" smtClean="0">
                <a:ea typeface="ＭＳ Ｐゴシック" charset="-128"/>
              </a:rPr>
              <a:t>Non-</a:t>
            </a:r>
            <a:r>
              <a:rPr lang="en-GB" b="1" dirty="0" err="1" smtClean="0">
                <a:ea typeface="ＭＳ Ｐゴシック" charset="-128"/>
              </a:rPr>
              <a:t>preemptible</a:t>
            </a:r>
            <a:r>
              <a:rPr lang="en-GB" dirty="0" smtClean="0">
                <a:ea typeface="ＭＳ Ｐゴシック" charset="-128"/>
              </a:rPr>
              <a:t> (e.g. </a:t>
            </a:r>
            <a:r>
              <a:rPr lang="en-GB" altLang="en-US" dirty="0" err="1">
                <a:ea typeface="ＭＳ Ｐゴシック" charset="-128"/>
              </a:rPr>
              <a:t>mutex</a:t>
            </a:r>
            <a:r>
              <a:rPr lang="en-GB" altLang="en-US" dirty="0">
                <a:ea typeface="ＭＳ Ｐゴシック" charset="-128"/>
              </a:rPr>
              <a:t>, lock, virtual memory </a:t>
            </a:r>
            <a:r>
              <a:rPr lang="en-GB" altLang="en-US" dirty="0" smtClean="0">
                <a:ea typeface="ＭＳ Ｐゴシック" charset="-128"/>
              </a:rPr>
              <a:t>region)</a:t>
            </a:r>
            <a:endParaRPr lang="en-GB" dirty="0" smtClean="0">
              <a:ea typeface="ＭＳ Ｐゴシック" charset="-128"/>
            </a:endParaRPr>
          </a:p>
          <a:p>
            <a:pPr>
              <a:lnSpc>
                <a:spcPct val="120000"/>
              </a:lnSpc>
            </a:pPr>
            <a:r>
              <a:rPr lang="en-GB" dirty="0">
                <a:ea typeface="ＭＳ Ｐゴシック" charset="-128"/>
              </a:rPr>
              <a:t>e</a:t>
            </a:r>
            <a:r>
              <a:rPr lang="en-GB" dirty="0" smtClean="0">
                <a:ea typeface="ＭＳ Ｐゴシック" charset="-128"/>
              </a:rPr>
              <a:t>.g. </a:t>
            </a:r>
            <a:r>
              <a:rPr lang="en-US" dirty="0" smtClean="0"/>
              <a:t>CPU </a:t>
            </a:r>
            <a:r>
              <a:rPr lang="en-US" dirty="0"/>
              <a:t>is a </a:t>
            </a:r>
            <a:r>
              <a:rPr lang="en-US" dirty="0" err="1"/>
              <a:t>preemptible</a:t>
            </a:r>
            <a:r>
              <a:rPr lang="en-US" dirty="0"/>
              <a:t> resource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</a:t>
            </a:r>
            <a:r>
              <a:rPr lang="en-US" b="1" dirty="0"/>
              <a:t>preemptive OS can stop </a:t>
            </a:r>
            <a:r>
              <a:rPr lang="en-US" dirty="0"/>
              <a:t>a thread/process at any time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i.e. forcefully take the CPU from the current thread/process and give it to another.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</a:t>
            </a:r>
            <a:r>
              <a:rPr lang="en-US" b="1" dirty="0"/>
              <a:t>non-preemptive OS </a:t>
            </a:r>
            <a:r>
              <a:rPr lang="en-US" b="1" dirty="0" smtClean="0"/>
              <a:t>can’t </a:t>
            </a:r>
            <a:r>
              <a:rPr lang="en-US" b="1" dirty="0"/>
              <a:t>stop </a:t>
            </a:r>
            <a:r>
              <a:rPr lang="en-US" dirty="0"/>
              <a:t>a thread/process at any time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The OS has to wait for the current thread/process to yield (give away the CPU) voluntarily.</a:t>
            </a:r>
          </a:p>
          <a:p>
            <a:pPr>
              <a:lnSpc>
                <a:spcPct val="120000"/>
              </a:lnSpc>
            </a:pPr>
            <a:r>
              <a:rPr lang="en-US" dirty="0"/>
              <a:t>e</a:t>
            </a:r>
            <a:r>
              <a:rPr lang="en-US" dirty="0" smtClean="0"/>
              <a:t>.g. a lock is </a:t>
            </a:r>
            <a:r>
              <a:rPr lang="en-US" dirty="0"/>
              <a:t>not a </a:t>
            </a:r>
            <a:r>
              <a:rPr lang="en-US" dirty="0" err="1"/>
              <a:t>preemptible</a:t>
            </a:r>
            <a:r>
              <a:rPr lang="en-US" dirty="0"/>
              <a:t> resource. The OS;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cannot forcefully take away the </a:t>
            </a:r>
            <a:r>
              <a:rPr lang="en-US" dirty="0" smtClean="0"/>
              <a:t>lock and </a:t>
            </a:r>
            <a:r>
              <a:rPr lang="en-US" dirty="0"/>
              <a:t>give it to another,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has to wait for the current thread/process to voluntarily release </a:t>
            </a:r>
            <a:r>
              <a:rPr lang="en-US" dirty="0" smtClean="0"/>
              <a:t>it.</a:t>
            </a:r>
          </a:p>
          <a:p>
            <a:pPr lvl="1">
              <a:lnSpc>
                <a:spcPct val="120000"/>
              </a:lnSpc>
            </a:pPr>
            <a:r>
              <a:rPr lang="en-GB" altLang="en-US" b="1" dirty="0" smtClean="0">
                <a:solidFill>
                  <a:srgbClr val="FF0000"/>
                </a:solidFill>
                <a:ea typeface="ＭＳ Ｐゴシック" charset="-128"/>
              </a:rPr>
              <a:t>Why </a:t>
            </a:r>
            <a:r>
              <a:rPr lang="en-GB" altLang="en-US" b="1" dirty="0">
                <a:solidFill>
                  <a:srgbClr val="FF0000"/>
                </a:solidFill>
                <a:ea typeface="ＭＳ Ｐゴシック" charset="-128"/>
              </a:rPr>
              <a:t>isn't it safe to forcibly take a lock away from a thread?</a:t>
            </a:r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43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6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sz="2800" dirty="0">
                <a:ea typeface="ＭＳ Ｐゴシック" charset="-128"/>
              </a:rPr>
              <a:t>Resource Allocation Graph With A Cycle But No Deadlock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4260705" cy="4972050"/>
          </a:xfrm>
        </p:spPr>
        <p:txBody>
          <a:bodyPr/>
          <a:lstStyle/>
          <a:p>
            <a:r>
              <a:rPr lang="en-GB" altLang="en-US" sz="2177" dirty="0"/>
              <a:t>However the existence of a cycle in the graph does not necessarily imply a deadlock.</a:t>
            </a:r>
          </a:p>
          <a:p>
            <a:pPr marL="0" indent="0">
              <a:buNone/>
            </a:pPr>
            <a:endParaRPr lang="en-GB" altLang="en-US" sz="2177" dirty="0" smtClean="0"/>
          </a:p>
          <a:p>
            <a:pPr marL="0" indent="0">
              <a:buNone/>
            </a:pPr>
            <a:r>
              <a:rPr lang="en-GB" altLang="en-US" sz="2177" dirty="0" smtClean="0"/>
              <a:t>Overall </a:t>
            </a:r>
            <a:r>
              <a:rPr lang="en-GB" altLang="en-US" sz="2177" dirty="0"/>
              <a:t>message:</a:t>
            </a:r>
          </a:p>
          <a:p>
            <a:r>
              <a:rPr lang="en-GB" altLang="en-US" sz="2177" dirty="0"/>
              <a:t>If graph contains no cycles </a:t>
            </a:r>
            <a:r>
              <a:rPr lang="en-GB" altLang="en-US" sz="2177" dirty="0" smtClean="0">
                <a:latin typeface="Symbol" charset="2"/>
              </a:rPr>
              <a:t>=&gt;</a:t>
            </a:r>
            <a:endParaRPr lang="en-GB" altLang="en-US" sz="2177" dirty="0" smtClean="0"/>
          </a:p>
          <a:p>
            <a:pPr lvl="1"/>
            <a:r>
              <a:rPr lang="en-GB" altLang="en-US" sz="1777" dirty="0" smtClean="0"/>
              <a:t>no deadlock.</a:t>
            </a:r>
            <a:br>
              <a:rPr lang="en-GB" altLang="en-US" sz="1777" dirty="0" smtClean="0"/>
            </a:br>
            <a:endParaRPr lang="en-GB" altLang="en-US" sz="1777" dirty="0" smtClean="0"/>
          </a:p>
          <a:p>
            <a:r>
              <a:rPr lang="en-GB" altLang="en-US" sz="2177" dirty="0" smtClean="0"/>
              <a:t>If </a:t>
            </a:r>
            <a:r>
              <a:rPr lang="en-GB" altLang="en-US" sz="2177" dirty="0"/>
              <a:t>graph contains a cycle </a:t>
            </a:r>
            <a:r>
              <a:rPr lang="en-GB" altLang="en-US" sz="2177" dirty="0">
                <a:latin typeface="Symbol" charset="2"/>
              </a:rPr>
              <a:t>=&gt;</a:t>
            </a:r>
          </a:p>
          <a:p>
            <a:pPr lvl="1"/>
            <a:r>
              <a:rPr lang="en-GB" altLang="en-US" sz="1633" dirty="0"/>
              <a:t>if only one instance per resource type, then deadlock.</a:t>
            </a:r>
          </a:p>
          <a:p>
            <a:pPr lvl="1"/>
            <a:r>
              <a:rPr lang="en-GB" altLang="en-US" sz="1633" dirty="0"/>
              <a:t>if several instances per resource type, possibility of deadlock.</a:t>
            </a:r>
          </a:p>
          <a:p>
            <a:endParaRPr lang="en-GB" altLang="en-US" sz="1633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9" t="905" r="21391" b="905"/>
          <a:stretch>
            <a:fillRect/>
          </a:stretch>
        </p:blipFill>
        <p:spPr bwMode="auto">
          <a:xfrm>
            <a:off x="4898880" y="1273320"/>
            <a:ext cx="3444480" cy="441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64882" y="4005578"/>
            <a:ext cx="3697920" cy="51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8138" indent="-3381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38188" indent="-28098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</a:pPr>
            <a:endParaRPr lang="en-GB" altLang="en-US" sz="1633" dirty="0"/>
          </a:p>
        </p:txBody>
      </p:sp>
    </p:spTree>
    <p:extLst>
      <p:ext uri="{BB962C8B-B14F-4D97-AF65-F5344CB8AC3E}">
        <p14:creationId xmlns:p14="http://schemas.microsoft.com/office/powerpoint/2010/main" val="714532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6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Resource-Allocation Graph Algorithm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5628144" cy="4972050"/>
          </a:xfrm>
        </p:spPr>
        <p:txBody>
          <a:bodyPr/>
          <a:lstStyle/>
          <a:p>
            <a:pPr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i="1" dirty="0">
                <a:latin typeface="Calibri" charset="0"/>
                <a:ea typeface="Calibri" charset="0"/>
                <a:cs typeface="Calibri" charset="0"/>
              </a:rPr>
              <a:t>Claim edge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GB" altLang="en-US" i="1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i="1" baseline="-2500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-&gt; </a:t>
            </a:r>
            <a:r>
              <a:rPr lang="en-GB" altLang="en-US" i="1" dirty="0" err="1"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GB" altLang="en-US" i="1" baseline="-25000" dirty="0" err="1">
                <a:latin typeface="Calibri" charset="0"/>
                <a:ea typeface="Calibri" charset="0"/>
                <a:cs typeface="Calibri" charset="0"/>
              </a:rPr>
              <a:t>j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indicated that process </a:t>
            </a:r>
            <a:r>
              <a:rPr lang="en-GB" altLang="en-US" i="1" dirty="0" err="1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i="1" baseline="-25000" dirty="0" err="1">
                <a:latin typeface="Calibri" charset="0"/>
                <a:ea typeface="Calibri" charset="0"/>
                <a:cs typeface="Calibri" charset="0"/>
              </a:rPr>
              <a:t>j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may request resource </a:t>
            </a:r>
            <a:r>
              <a:rPr lang="en-GB" altLang="en-US" i="1" dirty="0" err="1"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GB" altLang="en-US" i="1" baseline="-25000" dirty="0" err="1">
                <a:latin typeface="Calibri" charset="0"/>
                <a:ea typeface="Calibri" charset="0"/>
                <a:cs typeface="Calibri" charset="0"/>
              </a:rPr>
              <a:t>j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; represented by a dashed line.</a:t>
            </a:r>
            <a:br>
              <a:rPr lang="en-GB" altLang="en-US" dirty="0">
                <a:latin typeface="Calibri" charset="0"/>
                <a:ea typeface="Calibri" charset="0"/>
                <a:cs typeface="Calibri" charset="0"/>
              </a:rPr>
            </a:br>
            <a:endParaRPr lang="en-GB" alt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Claim edge converts to request edge when a process requests a resource.</a:t>
            </a:r>
            <a:br>
              <a:rPr lang="en-GB" altLang="en-US" dirty="0">
                <a:latin typeface="Calibri" charset="0"/>
                <a:ea typeface="Calibri" charset="0"/>
                <a:cs typeface="Calibri" charset="0"/>
              </a:rPr>
            </a:br>
            <a:endParaRPr lang="en-GB" alt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When a resource is released by a process, assignment edge reconverts to a claim edge.</a:t>
            </a:r>
            <a:br>
              <a:rPr lang="en-GB" altLang="en-US" dirty="0">
                <a:latin typeface="Calibri" charset="0"/>
                <a:ea typeface="Calibri" charset="0"/>
                <a:cs typeface="Calibri" charset="0"/>
              </a:rPr>
            </a:br>
            <a:endParaRPr lang="en-GB" alt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177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2" t="604" r="13802" b="2141"/>
          <a:stretch>
            <a:fillRect/>
          </a:stretch>
        </p:blipFill>
        <p:spPr bwMode="auto">
          <a:xfrm>
            <a:off x="6269761" y="1217161"/>
            <a:ext cx="2725920" cy="276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32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6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Resource-Allocation Graph Algorithm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5521524" cy="4972050"/>
          </a:xfrm>
        </p:spPr>
        <p:txBody>
          <a:bodyPr/>
          <a:lstStyle/>
          <a:p>
            <a:pPr marL="308165" indent="-308165">
              <a:buSzPct val="100000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sz="2000" i="1" dirty="0">
                <a:latin typeface="Calibri" charset="0"/>
                <a:ea typeface="Calibri" charset="0"/>
                <a:cs typeface="Calibri" charset="0"/>
              </a:rPr>
              <a:t>Claim edge</a:t>
            </a: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GB" altLang="en-US" sz="2000" i="1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sz="2000" i="1" baseline="-2500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 -&gt; </a:t>
            </a:r>
            <a:r>
              <a:rPr lang="en-GB" altLang="en-US" sz="2000" i="1" dirty="0" err="1"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GB" altLang="en-US" sz="2000" i="1" baseline="-25000" dirty="0" err="1">
                <a:latin typeface="Calibri" charset="0"/>
                <a:ea typeface="Calibri" charset="0"/>
                <a:cs typeface="Calibri" charset="0"/>
              </a:rPr>
              <a:t>j</a:t>
            </a: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 indicated that process </a:t>
            </a:r>
            <a:r>
              <a:rPr lang="en-GB" altLang="en-US" sz="2000" i="1" dirty="0" err="1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sz="2000" i="1" baseline="-25000" dirty="0" err="1">
                <a:latin typeface="Calibri" charset="0"/>
                <a:ea typeface="Calibri" charset="0"/>
                <a:cs typeface="Calibri" charset="0"/>
              </a:rPr>
              <a:t>j</a:t>
            </a: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 may request resource </a:t>
            </a:r>
            <a:r>
              <a:rPr lang="en-GB" altLang="en-US" sz="2000" i="1" dirty="0" err="1"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GB" altLang="en-US" sz="2000" i="1" baseline="-25000" dirty="0" err="1">
                <a:latin typeface="Calibri" charset="0"/>
                <a:ea typeface="Calibri" charset="0"/>
                <a:cs typeface="Calibri" charset="0"/>
              </a:rPr>
              <a:t>j</a:t>
            </a: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; represented by a dashed line.</a:t>
            </a:r>
            <a:br>
              <a:rPr lang="en-GB" altLang="en-US" sz="2000" dirty="0">
                <a:latin typeface="Calibri" charset="0"/>
                <a:ea typeface="Calibri" charset="0"/>
                <a:cs typeface="Calibri" charset="0"/>
              </a:rPr>
            </a:br>
            <a:endParaRPr lang="en-GB" alt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308165" indent="-308165">
              <a:buSzPct val="100000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Claim edge converts to request edge when a process requests a resource.</a:t>
            </a:r>
            <a:br>
              <a:rPr lang="en-GB" altLang="en-US" sz="2000" dirty="0">
                <a:latin typeface="Calibri" charset="0"/>
                <a:ea typeface="Calibri" charset="0"/>
                <a:cs typeface="Calibri" charset="0"/>
              </a:rPr>
            </a:br>
            <a:endParaRPr lang="en-GB" alt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308165" indent="-308165">
              <a:buSzPct val="100000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When a resource is released by a process, assignment edge reconverts to a claim edge.</a:t>
            </a:r>
            <a:br>
              <a:rPr lang="en-GB" altLang="en-US" sz="2000" dirty="0">
                <a:latin typeface="Calibri" charset="0"/>
                <a:ea typeface="Calibri" charset="0"/>
                <a:cs typeface="Calibri" charset="0"/>
              </a:rPr>
            </a:br>
            <a:endParaRPr lang="en-GB" alt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308165" indent="-308165">
              <a:buSzPct val="100000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Resources must be claimed </a:t>
            </a:r>
            <a:r>
              <a:rPr lang="en-GB" altLang="en-US" sz="2000" i="1" dirty="0">
                <a:latin typeface="Calibri" charset="0"/>
                <a:ea typeface="Calibri" charset="0"/>
                <a:cs typeface="Calibri" charset="0"/>
              </a:rPr>
              <a:t>a priori</a:t>
            </a: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 in the system.</a:t>
            </a:r>
          </a:p>
          <a:p>
            <a:pPr marL="308165" indent="-308165">
              <a:buSzPct val="100000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Note that the cycle detection algorithm does not work with resources that have multiple instances.</a:t>
            </a:r>
          </a:p>
        </p:txBody>
      </p:sp>
      <p:pic>
        <p:nvPicPr>
          <p:cNvPr id="1198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2" t="604" r="13802" b="2141"/>
          <a:stretch>
            <a:fillRect/>
          </a:stretch>
        </p:blipFill>
        <p:spPr bwMode="auto">
          <a:xfrm>
            <a:off x="6251041" y="1217161"/>
            <a:ext cx="2725920" cy="2764800"/>
          </a:xfrm>
          <a:prstGeom prst="rect">
            <a:avLst/>
          </a:prstGeom>
          <a:noFill/>
          <a:ln w="38160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9" t="1407" r="13721" b="851"/>
          <a:stretch>
            <a:fillRect/>
          </a:stretch>
        </p:blipFill>
        <p:spPr bwMode="auto">
          <a:xfrm>
            <a:off x="6230881" y="1217161"/>
            <a:ext cx="2746080" cy="2764800"/>
          </a:xfrm>
          <a:prstGeom prst="rect">
            <a:avLst/>
          </a:prstGeom>
          <a:noFill/>
          <a:ln w="3816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3500000" algn="br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14" name="Oval 8"/>
          <p:cNvSpPr>
            <a:spLocks noChangeArrowheads="1"/>
          </p:cNvSpPr>
          <p:nvPr/>
        </p:nvSpPr>
        <p:spPr bwMode="auto">
          <a:xfrm>
            <a:off x="8242560" y="2737801"/>
            <a:ext cx="207360" cy="691200"/>
          </a:xfrm>
          <a:prstGeom prst="ellips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19815" name="AutoShape 9"/>
          <p:cNvSpPr>
            <a:spLocks noChangeArrowheads="1"/>
          </p:cNvSpPr>
          <p:nvPr/>
        </p:nvSpPr>
        <p:spPr bwMode="auto">
          <a:xfrm>
            <a:off x="7136640" y="2184841"/>
            <a:ext cx="622080" cy="622080"/>
          </a:xfrm>
          <a:prstGeom prst="curvedRightArrow">
            <a:avLst>
              <a:gd name="adj1" fmla="val 19444"/>
              <a:gd name="adj2" fmla="val 39815"/>
              <a:gd name="adj3" fmla="val 33333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tr-TR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19816" name="Text Box 10"/>
          <p:cNvSpPr txBox="1">
            <a:spLocks noChangeArrowheads="1"/>
          </p:cNvSpPr>
          <p:nvPr/>
        </p:nvSpPr>
        <p:spPr bwMode="auto">
          <a:xfrm>
            <a:off x="6517441" y="4189321"/>
            <a:ext cx="1974790" cy="37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2452" rIns="81638" bIns="42452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2177" dirty="0">
                <a:latin typeface="Calibri" charset="0"/>
                <a:ea typeface="Calibri" charset="0"/>
                <a:cs typeface="Calibri" charset="0"/>
              </a:rPr>
              <a:t>Cycle =&gt; Unsafe</a:t>
            </a:r>
          </a:p>
        </p:txBody>
      </p:sp>
    </p:spTree>
    <p:extLst>
      <p:ext uri="{BB962C8B-B14F-4D97-AF65-F5344CB8AC3E}">
        <p14:creationId xmlns:p14="http://schemas.microsoft.com/office/powerpoint/2010/main" val="997771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6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Safe, unsafe and deadlock states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5427728" cy="4972050"/>
          </a:xfrm>
        </p:spPr>
        <p:txBody>
          <a:bodyPr/>
          <a:lstStyle/>
          <a:p>
            <a:pPr marL="308165" indent="-308165">
              <a:buSzPct val="100000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>
                <a:ea typeface="ＭＳ Ｐゴシック" charset="-128"/>
              </a:rPr>
              <a:t>If a system is in safe state </a:t>
            </a:r>
            <a:r>
              <a:rPr lang="en-GB" altLang="en-US" dirty="0" smtClean="0">
                <a:latin typeface="Symbol" charset="2"/>
                <a:ea typeface="ＭＳ Ｐゴシック" charset="-128"/>
              </a:rPr>
              <a:t>=&gt;</a:t>
            </a:r>
            <a:r>
              <a:rPr lang="en-GB" altLang="en-US" dirty="0" smtClean="0">
                <a:ea typeface="ＭＳ Ｐゴシック" charset="-128"/>
              </a:rPr>
              <a:t> </a:t>
            </a:r>
            <a:r>
              <a:rPr lang="en-GB" altLang="en-US" dirty="0">
                <a:ea typeface="ＭＳ Ｐゴシック" charset="-128"/>
              </a:rPr>
              <a:t>no deadlocks.</a:t>
            </a:r>
            <a:br>
              <a:rPr lang="en-GB" altLang="en-US" dirty="0">
                <a:ea typeface="ＭＳ Ｐゴシック" charset="-128"/>
              </a:rPr>
            </a:br>
            <a:endParaRPr lang="en-GB" altLang="en-US" dirty="0">
              <a:ea typeface="ＭＳ Ｐゴシック" charset="-128"/>
            </a:endParaRPr>
          </a:p>
          <a:p>
            <a:pPr marL="308165" indent="-308165">
              <a:buSzPct val="100000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>
                <a:ea typeface="ＭＳ Ｐゴシック" charset="-128"/>
              </a:rPr>
              <a:t>If a system is in unsafe state </a:t>
            </a:r>
            <a:r>
              <a:rPr lang="en-GB" altLang="en-US" dirty="0">
                <a:latin typeface="Symbol" charset="2"/>
                <a:ea typeface="ＭＳ Ｐゴシック" charset="-128"/>
              </a:rPr>
              <a:t>=&gt;</a:t>
            </a:r>
            <a:r>
              <a:rPr lang="en-GB" altLang="en-US" dirty="0">
                <a:ea typeface="ＭＳ Ｐゴシック" charset="-128"/>
              </a:rPr>
              <a:t> possibility of deadlock.</a:t>
            </a:r>
            <a:br>
              <a:rPr lang="en-GB" altLang="en-US" dirty="0">
                <a:ea typeface="ＭＳ Ｐゴシック" charset="-128"/>
              </a:rPr>
            </a:br>
            <a:endParaRPr lang="en-GB" altLang="en-US" dirty="0">
              <a:ea typeface="ＭＳ Ｐゴシック" charset="-128"/>
            </a:endParaRPr>
          </a:p>
          <a:p>
            <a:pPr marL="308165" indent="-308165">
              <a:buSzPct val="100000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 smtClean="0">
                <a:ea typeface="ＭＳ Ｐゴシック" charset="-128"/>
              </a:rPr>
              <a:t>Avoidance</a:t>
            </a:r>
            <a:r>
              <a:rPr lang="en-GB" altLang="en-US" dirty="0" smtClean="0">
                <a:latin typeface="Symbol" charset="2"/>
                <a:ea typeface="ＭＳ Ｐゴシック" charset="-128"/>
              </a:rPr>
              <a:t>: </a:t>
            </a:r>
            <a:r>
              <a:rPr lang="en-GB" altLang="en-US" dirty="0">
                <a:ea typeface="ＭＳ Ｐゴシック" charset="-128"/>
              </a:rPr>
              <a:t>ensure that a system will never enter an unsafe state. </a:t>
            </a:r>
          </a:p>
        </p:txBody>
      </p:sp>
      <p:pic>
        <p:nvPicPr>
          <p:cNvPr id="1218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69" r="13684" b="2194"/>
          <a:stretch>
            <a:fillRect/>
          </a:stretch>
        </p:blipFill>
        <p:spPr bwMode="auto">
          <a:xfrm>
            <a:off x="6161761" y="1542384"/>
            <a:ext cx="2594880" cy="25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746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6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Safe State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>
                <a:ea typeface="ＭＳ Ｐゴシック" charset="-128"/>
              </a:rPr>
              <a:t>When a process requests an available resource, system must decide if immediate allocation leaves the system in a </a:t>
            </a:r>
            <a:r>
              <a:rPr lang="en-GB" altLang="en-US" dirty="0">
                <a:solidFill>
                  <a:schemeClr val="accent2"/>
                </a:solidFill>
                <a:ea typeface="ＭＳ Ｐゴシック" charset="-128"/>
              </a:rPr>
              <a:t>safe state</a:t>
            </a:r>
            <a:r>
              <a:rPr lang="en-GB" altLang="en-US" dirty="0">
                <a:ea typeface="ＭＳ Ｐゴシック" charset="-128"/>
              </a:rPr>
              <a:t>.</a:t>
            </a:r>
            <a:br>
              <a:rPr lang="en-GB" altLang="en-US" dirty="0">
                <a:ea typeface="ＭＳ Ｐゴシック" charset="-128"/>
              </a:rPr>
            </a:br>
            <a:endParaRPr lang="en-GB" altLang="en-US" dirty="0">
              <a:ea typeface="ＭＳ Ｐゴシック" charset="-128"/>
            </a:endParaRPr>
          </a:p>
          <a:p>
            <a:pPr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>
                <a:ea typeface="ＭＳ Ｐゴシック" charset="-128"/>
              </a:rPr>
              <a:t>System is in safe state if there exists a </a:t>
            </a:r>
            <a:r>
              <a:rPr lang="en-GB" altLang="en-US" dirty="0">
                <a:solidFill>
                  <a:schemeClr val="accent2"/>
                </a:solidFill>
                <a:ea typeface="ＭＳ Ｐゴシック" charset="-128"/>
              </a:rPr>
              <a:t>safe sequence </a:t>
            </a:r>
            <a:r>
              <a:rPr lang="en-GB" altLang="en-US" dirty="0">
                <a:ea typeface="ＭＳ Ｐゴシック" charset="-128"/>
              </a:rPr>
              <a:t>of all processes. </a:t>
            </a:r>
            <a:br>
              <a:rPr lang="en-GB" altLang="en-US" dirty="0">
                <a:ea typeface="ＭＳ Ｐゴシック" charset="-128"/>
              </a:rPr>
            </a:br>
            <a:endParaRPr lang="en-GB" altLang="en-US" dirty="0">
              <a:ea typeface="ＭＳ Ｐゴシック" charset="-128"/>
            </a:endParaRPr>
          </a:p>
          <a:p>
            <a:pPr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>
                <a:ea typeface="ＭＳ Ｐゴシック" charset="-128"/>
              </a:rPr>
              <a:t>Sequence &lt;P</a:t>
            </a:r>
            <a:r>
              <a:rPr lang="en-GB" altLang="en-US" baseline="-25000" dirty="0">
                <a:ea typeface="ＭＳ Ｐゴシック" charset="-128"/>
              </a:rPr>
              <a:t>1</a:t>
            </a:r>
            <a:r>
              <a:rPr lang="en-GB" altLang="en-US" dirty="0">
                <a:ea typeface="ＭＳ Ｐゴシック" charset="-128"/>
              </a:rPr>
              <a:t>, P</a:t>
            </a:r>
            <a:r>
              <a:rPr lang="en-GB" altLang="en-US" baseline="-25000" dirty="0">
                <a:ea typeface="ＭＳ Ｐゴシック" charset="-128"/>
              </a:rPr>
              <a:t>2</a:t>
            </a:r>
            <a:r>
              <a:rPr lang="en-GB" altLang="en-US" dirty="0">
                <a:ea typeface="ＭＳ Ｐゴシック" charset="-128"/>
              </a:rPr>
              <a:t>, …, </a:t>
            </a:r>
            <a:r>
              <a:rPr lang="en-GB" altLang="en-US" dirty="0" err="1">
                <a:ea typeface="ＭＳ Ｐゴシック" charset="-128"/>
              </a:rPr>
              <a:t>P</a:t>
            </a:r>
            <a:r>
              <a:rPr lang="en-GB" altLang="en-US" baseline="-25000" dirty="0" err="1">
                <a:ea typeface="ＭＳ Ｐゴシック" charset="-128"/>
              </a:rPr>
              <a:t>n</a:t>
            </a:r>
            <a:r>
              <a:rPr lang="en-GB" altLang="en-US" dirty="0">
                <a:ea typeface="ＭＳ Ｐゴシック" charset="-128"/>
              </a:rPr>
              <a:t>&gt; is safe if for each P</a:t>
            </a:r>
            <a:r>
              <a:rPr lang="en-GB" altLang="en-US" baseline="-25000" dirty="0">
                <a:ea typeface="ＭＳ Ｐゴシック" charset="-128"/>
              </a:rPr>
              <a:t>i</a:t>
            </a:r>
            <a:r>
              <a:rPr lang="en-GB" altLang="en-US" dirty="0">
                <a:ea typeface="ＭＳ Ｐゴシック" charset="-128"/>
              </a:rPr>
              <a:t>, the resources that P</a:t>
            </a:r>
            <a:r>
              <a:rPr lang="en-GB" altLang="en-US" baseline="-25000" dirty="0">
                <a:ea typeface="ＭＳ Ｐゴシック" charset="-128"/>
              </a:rPr>
              <a:t>i </a:t>
            </a:r>
            <a:r>
              <a:rPr lang="en-GB" altLang="en-US" dirty="0">
                <a:ea typeface="ＭＳ Ｐゴシック" charset="-128"/>
              </a:rPr>
              <a:t>can still request can be satisfied by currently available resources + resources held by all the </a:t>
            </a:r>
            <a:r>
              <a:rPr lang="en-GB" altLang="en-US" dirty="0" err="1">
                <a:ea typeface="ＭＳ Ｐゴシック" charset="-128"/>
              </a:rPr>
              <a:t>P</a:t>
            </a:r>
            <a:r>
              <a:rPr lang="en-GB" altLang="en-US" baseline="-25000" dirty="0" err="1">
                <a:ea typeface="ＭＳ Ｐゴシック" charset="-128"/>
              </a:rPr>
              <a:t>j</a:t>
            </a:r>
            <a:r>
              <a:rPr lang="en-GB" altLang="en-US" dirty="0">
                <a:ea typeface="ＭＳ Ｐゴシック" charset="-128"/>
              </a:rPr>
              <a:t>, with j &lt; </a:t>
            </a:r>
            <a:r>
              <a:rPr lang="en-GB" altLang="en-US" dirty="0" err="1">
                <a:ea typeface="ＭＳ Ｐゴシック" charset="-128"/>
              </a:rPr>
              <a:t>i</a:t>
            </a:r>
            <a:r>
              <a:rPr lang="en-GB" altLang="en-US" dirty="0">
                <a:ea typeface="ＭＳ Ｐゴシック" charset="-128"/>
              </a:rPr>
              <a:t>.</a:t>
            </a:r>
          </a:p>
          <a:p>
            <a:pPr marL="757626" lvl="1" indent="-342900"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>
                <a:ea typeface="ＭＳ Ｐゴシック" charset="-128"/>
              </a:rPr>
              <a:t>If P</a:t>
            </a:r>
            <a:r>
              <a:rPr lang="en-GB" altLang="en-US" baseline="-25000" dirty="0">
                <a:ea typeface="ＭＳ Ｐゴシック" charset="-128"/>
              </a:rPr>
              <a:t>i</a:t>
            </a:r>
            <a:r>
              <a:rPr lang="en-GB" altLang="en-US" dirty="0">
                <a:ea typeface="ＭＳ Ｐゴシック" charset="-128"/>
              </a:rPr>
              <a:t> resource needs are not immediately available, then </a:t>
            </a:r>
            <a:r>
              <a:rPr lang="en-GB" altLang="en-US" i="1" dirty="0">
                <a:ea typeface="ＭＳ Ｐゴシック" charset="-128"/>
              </a:rPr>
              <a:t>P</a:t>
            </a:r>
            <a:r>
              <a:rPr lang="en-GB" altLang="en-US" i="1" baseline="-25000" dirty="0">
                <a:ea typeface="ＭＳ Ｐゴシック" charset="-128"/>
              </a:rPr>
              <a:t>i</a:t>
            </a:r>
            <a:r>
              <a:rPr lang="en-GB" altLang="en-US" dirty="0">
                <a:ea typeface="ＭＳ Ｐゴシック" charset="-128"/>
              </a:rPr>
              <a:t> can wait until all </a:t>
            </a:r>
            <a:r>
              <a:rPr lang="en-GB" altLang="en-US" i="1" dirty="0" err="1">
                <a:ea typeface="ＭＳ Ｐゴシック" charset="-128"/>
              </a:rPr>
              <a:t>P</a:t>
            </a:r>
            <a:r>
              <a:rPr lang="en-GB" altLang="en-US" i="1" baseline="-25000" dirty="0" err="1">
                <a:ea typeface="ＭＳ Ｐゴシック" charset="-128"/>
              </a:rPr>
              <a:t>j</a:t>
            </a:r>
            <a:r>
              <a:rPr lang="en-GB" altLang="en-US" i="1" dirty="0">
                <a:ea typeface="ＭＳ Ｐゴシック" charset="-128"/>
              </a:rPr>
              <a:t> </a:t>
            </a:r>
            <a:r>
              <a:rPr lang="en-GB" altLang="en-US" dirty="0">
                <a:ea typeface="ＭＳ Ｐゴシック" charset="-128"/>
              </a:rPr>
              <a:t>have finished.</a:t>
            </a:r>
          </a:p>
          <a:p>
            <a:pPr marL="757626" lvl="1" indent="-342900"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>
                <a:ea typeface="ＭＳ Ｐゴシック" charset="-128"/>
              </a:rPr>
              <a:t>When </a:t>
            </a:r>
            <a:r>
              <a:rPr lang="en-GB" altLang="en-US" i="1" dirty="0" err="1">
                <a:ea typeface="ＭＳ Ｐゴシック" charset="-128"/>
              </a:rPr>
              <a:t>P</a:t>
            </a:r>
            <a:r>
              <a:rPr lang="en-GB" altLang="en-US" i="1" baseline="-25000" dirty="0" err="1">
                <a:ea typeface="ＭＳ Ｐゴシック" charset="-128"/>
              </a:rPr>
              <a:t>j</a:t>
            </a:r>
            <a:r>
              <a:rPr lang="en-GB" altLang="en-US" dirty="0">
                <a:ea typeface="ＭＳ Ｐゴシック" charset="-128"/>
              </a:rPr>
              <a:t> is finished, </a:t>
            </a:r>
            <a:r>
              <a:rPr lang="en-GB" altLang="en-US" i="1" dirty="0">
                <a:ea typeface="ＭＳ Ｐゴシック" charset="-128"/>
              </a:rPr>
              <a:t>P</a:t>
            </a:r>
            <a:r>
              <a:rPr lang="en-GB" altLang="en-US" baseline="-25000" dirty="0">
                <a:ea typeface="ＭＳ Ｐゴシック" charset="-128"/>
              </a:rPr>
              <a:t>i</a:t>
            </a:r>
            <a:r>
              <a:rPr lang="en-GB" altLang="en-US" dirty="0">
                <a:ea typeface="ＭＳ Ｐゴシック" charset="-128"/>
              </a:rPr>
              <a:t> can obtain needed resources, execute, return allocated resources, and terminate. </a:t>
            </a:r>
          </a:p>
          <a:p>
            <a:pPr marL="757626" lvl="1" indent="-342900"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>
                <a:ea typeface="ＭＳ Ｐゴシック" charset="-128"/>
              </a:rPr>
              <a:t>When </a:t>
            </a:r>
            <a:r>
              <a:rPr lang="en-GB" altLang="en-US" i="1" dirty="0">
                <a:ea typeface="ＭＳ Ｐゴシック" charset="-128"/>
              </a:rPr>
              <a:t>P</a:t>
            </a:r>
            <a:r>
              <a:rPr lang="en-GB" altLang="en-US" i="1" baseline="-25000" dirty="0">
                <a:ea typeface="ＭＳ Ｐゴシック" charset="-128"/>
              </a:rPr>
              <a:t>i</a:t>
            </a:r>
            <a:r>
              <a:rPr lang="en-GB" altLang="en-US" dirty="0">
                <a:ea typeface="ＭＳ Ｐゴシック" charset="-128"/>
              </a:rPr>
              <a:t> terminates, </a:t>
            </a:r>
            <a:r>
              <a:rPr lang="en-GB" altLang="en-US" i="1" dirty="0">
                <a:ea typeface="ＭＳ Ｐゴシック" charset="-128"/>
              </a:rPr>
              <a:t>P</a:t>
            </a:r>
            <a:r>
              <a:rPr lang="en-GB" altLang="en-US" i="1" baseline="-25000" dirty="0">
                <a:ea typeface="ＭＳ Ｐゴシック" charset="-128"/>
              </a:rPr>
              <a:t>i</a:t>
            </a:r>
            <a:r>
              <a:rPr lang="en-GB" altLang="en-US" baseline="-25000" dirty="0">
                <a:ea typeface="ＭＳ Ｐゴシック" charset="-128"/>
              </a:rPr>
              <a:t>+1</a:t>
            </a:r>
            <a:r>
              <a:rPr lang="en-GB" altLang="en-US" dirty="0">
                <a:ea typeface="ＭＳ Ｐゴシック" charset="-128"/>
              </a:rPr>
              <a:t> can obtain its needed resources, and so on. </a:t>
            </a:r>
          </a:p>
        </p:txBody>
      </p:sp>
    </p:spTree>
    <p:extLst>
      <p:ext uri="{BB962C8B-B14F-4D97-AF65-F5344CB8AC3E}">
        <p14:creationId xmlns:p14="http://schemas.microsoft.com/office/powerpoint/2010/main" val="84446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Allocation Graph: Dining Philosopher’s example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nitial configuration: </a:t>
            </a:r>
          </a:p>
          <a:p>
            <a:pPr lvl="1"/>
            <a:r>
              <a:rPr lang="en-US" dirty="0" smtClean="0"/>
              <a:t>4 philosophers </a:t>
            </a:r>
          </a:p>
          <a:p>
            <a:pPr lvl="1"/>
            <a:r>
              <a:rPr lang="en-US" dirty="0" smtClean="0"/>
              <a:t>4 sticks.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62025" y="2835489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951426" y="3940437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662025" y="5188356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23033" y="3940437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582276" y="3086551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4582276" y="4937296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2789715" y="4937296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2795003" y="3086551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  <p:cxnSp>
        <p:nvCxnSpPr>
          <p:cNvPr id="58" name="Elbow Connector 57"/>
          <p:cNvCxnSpPr>
            <a:stCxn id="10" idx="5"/>
            <a:endCxn id="6" idx="0"/>
          </p:cNvCxnSpPr>
          <p:nvPr/>
        </p:nvCxnSpPr>
        <p:spPr>
          <a:xfrm>
            <a:off x="5010805" y="3515137"/>
            <a:ext cx="191648" cy="4253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0" idx="1"/>
          </p:cNvCxnSpPr>
          <p:nvPr/>
        </p:nvCxnSpPr>
        <p:spPr>
          <a:xfrm flipH="1" flipV="1">
            <a:off x="4164081" y="3093937"/>
            <a:ext cx="491719" cy="661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7"/>
            <a:endCxn id="4" idx="1"/>
          </p:cNvCxnSpPr>
          <p:nvPr/>
        </p:nvCxnSpPr>
        <p:spPr>
          <a:xfrm flipV="1">
            <a:off x="3223532" y="3093934"/>
            <a:ext cx="438493" cy="6615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3" idx="3"/>
            <a:endCxn id="9" idx="0"/>
          </p:cNvCxnSpPr>
          <p:nvPr/>
        </p:nvCxnSpPr>
        <p:spPr>
          <a:xfrm flipH="1">
            <a:off x="2574060" y="3515137"/>
            <a:ext cx="294467" cy="4253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9" idx="2"/>
          </p:cNvCxnSpPr>
          <p:nvPr/>
        </p:nvCxnSpPr>
        <p:spPr>
          <a:xfrm flipH="1" flipV="1">
            <a:off x="2574060" y="4457326"/>
            <a:ext cx="289179" cy="5535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5"/>
            <a:endCxn id="8" idx="1"/>
          </p:cNvCxnSpPr>
          <p:nvPr/>
        </p:nvCxnSpPr>
        <p:spPr>
          <a:xfrm>
            <a:off x="3218244" y="5365882"/>
            <a:ext cx="443781" cy="809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1" idx="3"/>
            <a:endCxn id="8" idx="3"/>
          </p:cNvCxnSpPr>
          <p:nvPr/>
        </p:nvCxnSpPr>
        <p:spPr>
          <a:xfrm flipH="1">
            <a:off x="4164078" y="5365882"/>
            <a:ext cx="491722" cy="809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1" idx="7"/>
            <a:endCxn id="6" idx="2"/>
          </p:cNvCxnSpPr>
          <p:nvPr/>
        </p:nvCxnSpPr>
        <p:spPr>
          <a:xfrm flipV="1">
            <a:off x="5010805" y="4457326"/>
            <a:ext cx="191648" cy="5535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Allocation Graph: Dining Philosopher’s example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gets right stick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62025" y="2835489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951426" y="3940437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662025" y="5188356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23033" y="3940437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582276" y="3086551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4582276" y="4937296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2789715" y="4937296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2795003" y="3086551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  <p:cxnSp>
        <p:nvCxnSpPr>
          <p:cNvPr id="58" name="Elbow Connector 57"/>
          <p:cNvCxnSpPr>
            <a:stCxn id="10" idx="5"/>
            <a:endCxn id="6" idx="0"/>
          </p:cNvCxnSpPr>
          <p:nvPr/>
        </p:nvCxnSpPr>
        <p:spPr>
          <a:xfrm>
            <a:off x="5010805" y="3515137"/>
            <a:ext cx="191648" cy="4253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3"/>
            <a:endCxn id="10" idx="1"/>
          </p:cNvCxnSpPr>
          <p:nvPr/>
        </p:nvCxnSpPr>
        <p:spPr>
          <a:xfrm>
            <a:off x="4164078" y="3093934"/>
            <a:ext cx="491722" cy="6615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7"/>
            <a:endCxn id="4" idx="1"/>
          </p:cNvCxnSpPr>
          <p:nvPr/>
        </p:nvCxnSpPr>
        <p:spPr>
          <a:xfrm flipV="1">
            <a:off x="3223532" y="3093934"/>
            <a:ext cx="438493" cy="6615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3" idx="3"/>
            <a:endCxn id="9" idx="0"/>
          </p:cNvCxnSpPr>
          <p:nvPr/>
        </p:nvCxnSpPr>
        <p:spPr>
          <a:xfrm flipH="1">
            <a:off x="2574060" y="3515137"/>
            <a:ext cx="294467" cy="4253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9" idx="2"/>
          </p:cNvCxnSpPr>
          <p:nvPr/>
        </p:nvCxnSpPr>
        <p:spPr>
          <a:xfrm flipH="1" flipV="1">
            <a:off x="2574060" y="4457326"/>
            <a:ext cx="289179" cy="5535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5"/>
            <a:endCxn id="8" idx="1"/>
          </p:cNvCxnSpPr>
          <p:nvPr/>
        </p:nvCxnSpPr>
        <p:spPr>
          <a:xfrm>
            <a:off x="3218244" y="5365882"/>
            <a:ext cx="443781" cy="809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1" idx="3"/>
            <a:endCxn id="8" idx="3"/>
          </p:cNvCxnSpPr>
          <p:nvPr/>
        </p:nvCxnSpPr>
        <p:spPr>
          <a:xfrm flipH="1">
            <a:off x="4164078" y="5365882"/>
            <a:ext cx="491722" cy="809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1" idx="7"/>
            <a:endCxn id="6" idx="2"/>
          </p:cNvCxnSpPr>
          <p:nvPr/>
        </p:nvCxnSpPr>
        <p:spPr>
          <a:xfrm flipV="1">
            <a:off x="5010805" y="4457326"/>
            <a:ext cx="191648" cy="5535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Allocation Graph: Dining Philosopher’s example -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gets right stick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62025" y="2835489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951426" y="3940437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662025" y="5188356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23033" y="3940437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582276" y="3086551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4582276" y="4937296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2789715" y="4937296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2795003" y="3086551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  <p:cxnSp>
        <p:nvCxnSpPr>
          <p:cNvPr id="58" name="Elbow Connector 57"/>
          <p:cNvCxnSpPr>
            <a:stCxn id="10" idx="5"/>
            <a:endCxn id="6" idx="0"/>
          </p:cNvCxnSpPr>
          <p:nvPr/>
        </p:nvCxnSpPr>
        <p:spPr>
          <a:xfrm>
            <a:off x="5010805" y="3515137"/>
            <a:ext cx="191648" cy="4253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3"/>
            <a:endCxn id="10" idx="1"/>
          </p:cNvCxnSpPr>
          <p:nvPr/>
        </p:nvCxnSpPr>
        <p:spPr>
          <a:xfrm>
            <a:off x="4164078" y="3093934"/>
            <a:ext cx="491722" cy="6615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7"/>
            <a:endCxn id="4" idx="1"/>
          </p:cNvCxnSpPr>
          <p:nvPr/>
        </p:nvCxnSpPr>
        <p:spPr>
          <a:xfrm flipV="1">
            <a:off x="3223532" y="3093934"/>
            <a:ext cx="438493" cy="6615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3" idx="3"/>
            <a:endCxn id="9" idx="0"/>
          </p:cNvCxnSpPr>
          <p:nvPr/>
        </p:nvCxnSpPr>
        <p:spPr>
          <a:xfrm flipH="1">
            <a:off x="2574060" y="3515137"/>
            <a:ext cx="294467" cy="4253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9" idx="2"/>
          </p:cNvCxnSpPr>
          <p:nvPr/>
        </p:nvCxnSpPr>
        <p:spPr>
          <a:xfrm flipH="1" flipV="1">
            <a:off x="2574060" y="4457326"/>
            <a:ext cx="289179" cy="5535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5"/>
            <a:endCxn id="8" idx="1"/>
          </p:cNvCxnSpPr>
          <p:nvPr/>
        </p:nvCxnSpPr>
        <p:spPr>
          <a:xfrm>
            <a:off x="3218244" y="5365882"/>
            <a:ext cx="443781" cy="809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1" idx="3"/>
            <a:endCxn id="8" idx="3"/>
          </p:cNvCxnSpPr>
          <p:nvPr/>
        </p:nvCxnSpPr>
        <p:spPr>
          <a:xfrm flipH="1">
            <a:off x="4164078" y="5365882"/>
            <a:ext cx="491722" cy="809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" idx="2"/>
            <a:endCxn id="11" idx="7"/>
          </p:cNvCxnSpPr>
          <p:nvPr/>
        </p:nvCxnSpPr>
        <p:spPr>
          <a:xfrm flipH="1">
            <a:off x="5010805" y="4457326"/>
            <a:ext cx="191648" cy="55350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0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Allocation Graph: Dining Philosopher’s example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 gets right stick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62025" y="2835489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951426" y="3940437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662025" y="5188356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23033" y="3940437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582276" y="3086551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4582276" y="4937296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2789715" y="4937296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2795003" y="3086551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  <p:cxnSp>
        <p:nvCxnSpPr>
          <p:cNvPr id="58" name="Elbow Connector 57"/>
          <p:cNvCxnSpPr>
            <a:stCxn id="10" idx="5"/>
            <a:endCxn id="6" idx="0"/>
          </p:cNvCxnSpPr>
          <p:nvPr/>
        </p:nvCxnSpPr>
        <p:spPr>
          <a:xfrm>
            <a:off x="5010805" y="3515137"/>
            <a:ext cx="191648" cy="4253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3"/>
            <a:endCxn id="10" idx="1"/>
          </p:cNvCxnSpPr>
          <p:nvPr/>
        </p:nvCxnSpPr>
        <p:spPr>
          <a:xfrm>
            <a:off x="4164078" y="3093934"/>
            <a:ext cx="491722" cy="6615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7"/>
            <a:endCxn id="4" idx="1"/>
          </p:cNvCxnSpPr>
          <p:nvPr/>
        </p:nvCxnSpPr>
        <p:spPr>
          <a:xfrm flipV="1">
            <a:off x="3223532" y="3093934"/>
            <a:ext cx="438493" cy="6615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3" idx="3"/>
            <a:endCxn id="9" idx="0"/>
          </p:cNvCxnSpPr>
          <p:nvPr/>
        </p:nvCxnSpPr>
        <p:spPr>
          <a:xfrm flipH="1">
            <a:off x="2574060" y="3515137"/>
            <a:ext cx="294467" cy="4253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9" idx="2"/>
          </p:cNvCxnSpPr>
          <p:nvPr/>
        </p:nvCxnSpPr>
        <p:spPr>
          <a:xfrm flipH="1" flipV="1">
            <a:off x="2574060" y="4457326"/>
            <a:ext cx="289179" cy="5535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8" idx="1"/>
            <a:endCxn id="12" idx="5"/>
          </p:cNvCxnSpPr>
          <p:nvPr/>
        </p:nvCxnSpPr>
        <p:spPr>
          <a:xfrm flipH="1" flipV="1">
            <a:off x="3218244" y="5365882"/>
            <a:ext cx="443781" cy="8091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1" idx="3"/>
            <a:endCxn id="8" idx="3"/>
          </p:cNvCxnSpPr>
          <p:nvPr/>
        </p:nvCxnSpPr>
        <p:spPr>
          <a:xfrm flipH="1">
            <a:off x="4164078" y="5365882"/>
            <a:ext cx="491722" cy="809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" idx="2"/>
            <a:endCxn id="11" idx="7"/>
          </p:cNvCxnSpPr>
          <p:nvPr/>
        </p:nvCxnSpPr>
        <p:spPr>
          <a:xfrm flipH="1">
            <a:off x="5010805" y="4457326"/>
            <a:ext cx="191648" cy="55350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5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Allocation Graph: Dining Philosopher’s example </a:t>
            </a:r>
            <a:r>
              <a:rPr lang="en-US" dirty="0" smtClean="0"/>
              <a:t>–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r>
              <a:rPr lang="en-US" dirty="0" smtClean="0"/>
              <a:t> requests right stick.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Cycle!! 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Rejected.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662025" y="2835489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951426" y="3940437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662025" y="5188356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23033" y="3940437"/>
            <a:ext cx="502053" cy="5168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582276" y="3086551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4582276" y="4937296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2789715" y="4937296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2795003" y="3086551"/>
            <a:ext cx="502053" cy="5021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  <p:cxnSp>
        <p:nvCxnSpPr>
          <p:cNvPr id="58" name="Elbow Connector 57"/>
          <p:cNvCxnSpPr>
            <a:stCxn id="10" idx="5"/>
            <a:endCxn id="6" idx="0"/>
          </p:cNvCxnSpPr>
          <p:nvPr/>
        </p:nvCxnSpPr>
        <p:spPr>
          <a:xfrm>
            <a:off x="5010805" y="3515137"/>
            <a:ext cx="191648" cy="4253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3"/>
            <a:endCxn id="10" idx="1"/>
          </p:cNvCxnSpPr>
          <p:nvPr/>
        </p:nvCxnSpPr>
        <p:spPr>
          <a:xfrm>
            <a:off x="4164078" y="3093934"/>
            <a:ext cx="491722" cy="6615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7"/>
            <a:endCxn id="4" idx="1"/>
          </p:cNvCxnSpPr>
          <p:nvPr/>
        </p:nvCxnSpPr>
        <p:spPr>
          <a:xfrm flipV="1">
            <a:off x="3223532" y="3093934"/>
            <a:ext cx="438493" cy="6615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9" idx="0"/>
            <a:endCxn id="13" idx="3"/>
          </p:cNvCxnSpPr>
          <p:nvPr/>
        </p:nvCxnSpPr>
        <p:spPr>
          <a:xfrm flipV="1">
            <a:off x="2574060" y="3515137"/>
            <a:ext cx="294467" cy="4253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9" idx="2"/>
          </p:cNvCxnSpPr>
          <p:nvPr/>
        </p:nvCxnSpPr>
        <p:spPr>
          <a:xfrm flipH="1" flipV="1">
            <a:off x="2574060" y="4457326"/>
            <a:ext cx="289179" cy="5535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8" idx="1"/>
            <a:endCxn id="12" idx="5"/>
          </p:cNvCxnSpPr>
          <p:nvPr/>
        </p:nvCxnSpPr>
        <p:spPr>
          <a:xfrm flipH="1" flipV="1">
            <a:off x="3218244" y="5365882"/>
            <a:ext cx="443781" cy="8091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1" idx="3"/>
            <a:endCxn id="8" idx="3"/>
          </p:cNvCxnSpPr>
          <p:nvPr/>
        </p:nvCxnSpPr>
        <p:spPr>
          <a:xfrm flipH="1">
            <a:off x="4164078" y="5365882"/>
            <a:ext cx="491722" cy="809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" idx="2"/>
            <a:endCxn id="11" idx="7"/>
          </p:cNvCxnSpPr>
          <p:nvPr/>
        </p:nvCxnSpPr>
        <p:spPr>
          <a:xfrm flipH="1">
            <a:off x="5010805" y="4457326"/>
            <a:ext cx="191648" cy="55350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8151751">
            <a:off x="2514598" y="348479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0" dirty="0" smtClean="0">
                <a:solidFill>
                  <a:srgbClr val="FF0000"/>
                </a:solidFill>
                <a:latin typeface="Futura Medium" charset="0"/>
                <a:ea typeface="Futura Medium" charset="0"/>
                <a:cs typeface="Futura Medium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77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>
                <a:ea typeface="ＭＳ Ｐゴシック" charset="-128"/>
              </a:rPr>
              <a:t>What</a:t>
            </a:r>
            <a:r>
              <a:rPr lang="en-US" altLang="en-US" dirty="0" smtClean="0">
                <a:ea typeface="ＭＳ Ｐゴシック" charset="-128"/>
              </a:rPr>
              <a:t>’</a:t>
            </a:r>
            <a:r>
              <a:rPr lang="en-GB" altLang="ja-JP" dirty="0" smtClean="0">
                <a:ea typeface="ＭＳ Ｐゴシック" charset="-128"/>
              </a:rPr>
              <a:t>s </a:t>
            </a:r>
            <a:r>
              <a:rPr lang="en-GB" altLang="ja-JP" dirty="0">
                <a:ea typeface="ＭＳ Ｐゴシック" charset="-128"/>
              </a:rPr>
              <a:t>a deadlock?</a:t>
            </a:r>
            <a:endParaRPr lang="en-GB" altLang="en-US" dirty="0">
              <a:ea typeface="ＭＳ Ｐゴシック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45" y="1593849"/>
            <a:ext cx="7772804" cy="446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5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Monitors: Finite resource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433080"/>
          </a:xfrm>
        </p:spPr>
        <p:txBody>
          <a:bodyPr/>
          <a:lstStyle/>
          <a:p>
            <a:r>
              <a:rPr lang="en-US" dirty="0" smtClean="0"/>
              <a:t>5 instances of a resource</a:t>
            </a:r>
          </a:p>
          <a:p>
            <a:r>
              <a:rPr lang="en-US" dirty="0" smtClean="0"/>
              <a:t>N processes.</a:t>
            </a:r>
          </a:p>
          <a:p>
            <a:r>
              <a:rPr lang="en-US" dirty="0" smtClean="0"/>
              <a:t>Only 5 processes can use the resources </a:t>
            </a:r>
            <a:r>
              <a:rPr lang="en-US" dirty="0" err="1" smtClean="0"/>
              <a:t>simultenously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98212" y="2795155"/>
            <a:ext cx="3272375" cy="1878371"/>
            <a:chOff x="698212" y="2795155"/>
            <a:chExt cx="3272375" cy="1878371"/>
          </a:xfrm>
          <a:solidFill>
            <a:srgbClr val="F1C7C7"/>
          </a:solidFill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698212" y="3073100"/>
              <a:ext cx="3272375" cy="1600426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txBody>
            <a:bodyPr wrap="square" lIns="91429" tIns="45714" rIns="91429" bIns="45714">
              <a:spAutoFit/>
            </a:bodyPr>
            <a:lstStyle>
              <a:lvl1pPr defTabSz="503238"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03238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03238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03238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03238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03238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03238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03238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03238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Allocate MA; //resource allocation monitor.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is-IS" altLang="en-US" sz="1400" dirty="0" smtClean="0">
                  <a:solidFill>
                    <a:schemeClr val="tx1"/>
                  </a:solidFill>
                  <a:latin typeface="Courier New" charset="0"/>
                </a:rPr>
                <a:t>….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is-IS" altLang="en-US" sz="1400" dirty="0" smtClean="0">
                  <a:solidFill>
                    <a:schemeClr val="tx1"/>
                  </a:solidFill>
                  <a:latin typeface="Courier New" charset="0"/>
                </a:rPr>
                <a:t>MA.acquire();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is-IS" altLang="en-US" sz="1400" dirty="0" smtClean="0">
                  <a:solidFill>
                    <a:schemeClr val="tx1"/>
                  </a:solidFill>
                  <a:latin typeface="Courier New" charset="0"/>
                </a:rPr>
                <a:t>// use the resource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is-IS" altLang="en-US" sz="1400" dirty="0" smtClean="0">
                  <a:solidFill>
                    <a:schemeClr val="tx1"/>
                  </a:solidFill>
                  <a:latin typeface="Courier New" charset="0"/>
                </a:rPr>
                <a:t>MA.release();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is-IS" altLang="en-US" sz="1400" dirty="0" smtClean="0">
                  <a:solidFill>
                    <a:schemeClr val="tx1"/>
                  </a:solidFill>
                  <a:latin typeface="Courier New" charset="0"/>
                </a:rPr>
                <a:t>....</a:t>
              </a:r>
              <a:endParaRPr lang="en-US" altLang="en-US" sz="1400" dirty="0">
                <a:solidFill>
                  <a:schemeClr val="accent2"/>
                </a:solidFill>
                <a:latin typeface="Courier New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98212" y="2795155"/>
              <a:ext cx="1813536" cy="27544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smtClean="0">
                  <a:latin typeface="Courier New" charset="0"/>
                </a:rPr>
                <a:t>Process code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44987" y="2795155"/>
            <a:ext cx="4123275" cy="3606419"/>
            <a:chOff x="5020724" y="2727706"/>
            <a:chExt cx="4123275" cy="3606419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5020724" y="3010150"/>
              <a:ext cx="4123275" cy="3323975"/>
            </a:xfrm>
            <a:prstGeom prst="rect">
              <a:avLst/>
            </a:prstGeom>
            <a:solidFill>
              <a:srgbClr val="F6F5BD"/>
            </a:solidFill>
            <a:ln>
              <a:solidFill>
                <a:srgbClr val="000000"/>
              </a:solidFill>
            </a:ln>
          </p:spPr>
          <p:txBody>
            <a:bodyPr wrap="square" lIns="91429" tIns="45714" rIns="91429" bIns="45714">
              <a:spAutoFit/>
            </a:bodyPr>
            <a:lstStyle>
              <a:lvl1pPr defTabSz="503238"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03238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03238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03238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03238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03238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03238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03238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03238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Monitor Allocate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{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US" altLang="en-US" sz="1400" dirty="0" err="1" smtClean="0">
                  <a:solidFill>
                    <a:schemeClr val="tx1"/>
                  </a:solidFill>
                  <a:latin typeface="Courier New" charset="0"/>
                </a:rPr>
                <a:t>int</a:t>
              </a: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 count=5;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condition c;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 dirty="0">
                <a:solidFill>
                  <a:schemeClr val="tx1"/>
                </a:solidFill>
                <a:latin typeface="Courier New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	void acquire(){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	if (count == 0)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		</a:t>
              </a:r>
              <a:r>
                <a:rPr lang="en-US" altLang="en-US" sz="1400" dirty="0" err="1" smtClean="0">
                  <a:solidFill>
                    <a:schemeClr val="tx1"/>
                  </a:solidFill>
                  <a:latin typeface="Courier New" charset="0"/>
                </a:rPr>
                <a:t>c.wait</a:t>
              </a: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();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	count--;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}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void release(){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	count++;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US" altLang="en-US" sz="1400" dirty="0" err="1" smtClean="0">
                  <a:solidFill>
                    <a:schemeClr val="tx1"/>
                  </a:solidFill>
                  <a:latin typeface="Courier New" charset="0"/>
                </a:rPr>
                <a:t>c.signal</a:t>
              </a: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(); //i.e. notify()</a:t>
              </a:r>
              <a:endParaRPr lang="en-US" altLang="en-US" sz="1400" dirty="0" smtClean="0">
                <a:solidFill>
                  <a:schemeClr val="tx1"/>
                </a:solidFill>
                <a:latin typeface="Courier New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Courier New" charset="0"/>
                </a:rPr>
                <a:t>	</a:t>
              </a: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}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chemeClr val="tx1"/>
                  </a:solidFill>
                  <a:latin typeface="Courier New" charset="0"/>
                </a:rPr>
                <a:t>}</a:t>
              </a:r>
              <a:r>
                <a:rPr lang="en-US" altLang="en-US" sz="1400" dirty="0" smtClean="0">
                  <a:solidFill>
                    <a:schemeClr val="tx1"/>
                  </a:solidFill>
                  <a:latin typeface="Courier New" charset="0"/>
                </a:rPr>
                <a:t> </a:t>
              </a:r>
              <a:endParaRPr lang="en-US" altLang="en-US" sz="1400" dirty="0">
                <a:solidFill>
                  <a:schemeClr val="accent2"/>
                </a:solidFill>
                <a:latin typeface="Courier New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020725" y="2727706"/>
              <a:ext cx="1813536" cy="275448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Monitor code</a:t>
              </a:r>
              <a:endParaRPr lang="en-US" altLang="en-US" sz="1400" dirty="0"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932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Monitors: Dining Philosophers 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170" y="1172610"/>
            <a:ext cx="4736339" cy="4616636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wrap="square"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Monitor 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DiningPhilosophers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enum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{THINKING,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HUNGRY,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EATING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}state[5];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condition 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cond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[5];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void pickup(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state[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] =  HUNGRY;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test(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if (state[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] != EATING)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	</a:t>
            </a:r>
            <a:r>
              <a:rPr lang="en-US" altLang="en-US" sz="1400" dirty="0" err="1" smtClean="0">
                <a:solidFill>
                  <a:schemeClr val="accent2"/>
                </a:solidFill>
                <a:latin typeface="Courier New" charset="0"/>
              </a:rPr>
              <a:t>cond</a:t>
            </a:r>
            <a:r>
              <a:rPr lang="en-US" altLang="en-US" sz="1400" dirty="0" smtClean="0">
                <a:solidFill>
                  <a:schemeClr val="accent2"/>
                </a:solidFill>
                <a:latin typeface="Courier New" charset="0"/>
              </a:rPr>
              <a:t>[</a:t>
            </a:r>
            <a:r>
              <a:rPr lang="en-US" altLang="en-US" sz="1400" dirty="0" err="1" smtClean="0">
                <a:solidFill>
                  <a:schemeClr val="accent2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accent2"/>
                </a:solidFill>
                <a:latin typeface="Courier New" charset="0"/>
              </a:rPr>
              <a:t>].wait();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void putdown(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state[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]=THINKING;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// test left and right neighbors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test(LEFT);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test(RIGHT);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407661" y="1172610"/>
            <a:ext cx="4736339" cy="3539418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wrap="square"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void test(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	if( (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state[LEFT]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!= EATING) &amp;&amp;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(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state[RIGHT]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!= EATING) &amp;&amp;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	(state[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] == HUNGRY))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		state[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] =  EATING;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	</a:t>
            </a:r>
            <a:r>
              <a:rPr lang="en-US" altLang="en-US" sz="1400" dirty="0" err="1" smtClean="0">
                <a:solidFill>
                  <a:schemeClr val="accent2"/>
                </a:solidFill>
                <a:latin typeface="Courier New" charset="0"/>
              </a:rPr>
              <a:t>cond</a:t>
            </a:r>
            <a:r>
              <a:rPr lang="en-US" altLang="en-US" sz="1400" dirty="0" smtClean="0">
                <a:solidFill>
                  <a:schemeClr val="accent2"/>
                </a:solidFill>
                <a:latin typeface="Courier New" charset="0"/>
              </a:rPr>
              <a:t>[</a:t>
            </a:r>
            <a:r>
              <a:rPr lang="en-US" altLang="en-US" sz="1400" dirty="0" err="1" smtClean="0">
                <a:solidFill>
                  <a:schemeClr val="accent2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accent2"/>
                </a:solidFill>
                <a:latin typeface="Courier New" charset="0"/>
              </a:rPr>
              <a:t>].signal();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void initialize(){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for (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=0l 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&lt;5; 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	state[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] = THINKING;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}</a:t>
            </a:r>
            <a:endParaRPr lang="en-US" altLang="en-US" sz="14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 // end Monitor </a:t>
            </a:r>
            <a:endParaRPr lang="en-US" altLang="en-US" sz="1400" dirty="0">
              <a:solidFill>
                <a:schemeClr val="accent2"/>
              </a:solidFill>
              <a:latin typeface="Courier New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07661" y="4712028"/>
            <a:ext cx="4736339" cy="2031313"/>
          </a:xfrm>
          <a:prstGeom prst="rect">
            <a:avLst/>
          </a:prstGeom>
          <a:solidFill>
            <a:srgbClr val="F1C7C7"/>
          </a:solidFill>
          <a:ln>
            <a:solidFill>
              <a:srgbClr val="000000"/>
            </a:solidFill>
          </a:ln>
        </p:spPr>
        <p:txBody>
          <a:bodyPr wrap="square"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DiningPhilosopher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DP;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is-IS" altLang="en-US" sz="1400" dirty="0" smtClean="0">
                <a:solidFill>
                  <a:schemeClr val="tx1"/>
                </a:solidFill>
                <a:latin typeface="Courier New" charset="0"/>
              </a:rPr>
              <a:t>…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accent2"/>
                </a:solidFill>
                <a:latin typeface="Courier New" charset="0"/>
              </a:rPr>
              <a:t>while(1){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accent2"/>
                </a:solidFill>
                <a:latin typeface="Courier New" charset="0"/>
              </a:rPr>
              <a:t>// THINK..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Courier New" charset="0"/>
              </a:rPr>
              <a:t>	</a:t>
            </a:r>
            <a:r>
              <a:rPr lang="en-US" altLang="en-US" sz="1400" dirty="0" err="1" smtClean="0">
                <a:solidFill>
                  <a:schemeClr val="accent2"/>
                </a:solidFill>
                <a:latin typeface="Courier New" charset="0"/>
              </a:rPr>
              <a:t>DP.pickup</a:t>
            </a:r>
            <a:r>
              <a:rPr lang="en-US" altLang="en-US" sz="1400" dirty="0" smtClean="0">
                <a:solidFill>
                  <a:schemeClr val="accent2"/>
                </a:solidFill>
                <a:latin typeface="Courier New" charset="0"/>
              </a:rPr>
              <a:t>(</a:t>
            </a:r>
            <a:r>
              <a:rPr lang="en-US" altLang="en-US" sz="1400" dirty="0" err="1" smtClean="0">
                <a:solidFill>
                  <a:schemeClr val="accent2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accent2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accent2"/>
                </a:solidFill>
                <a:latin typeface="Courier New" charset="0"/>
              </a:rPr>
              <a:t>// EAT (use resources)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Courier New" charset="0"/>
              </a:rPr>
              <a:t>	</a:t>
            </a:r>
            <a:r>
              <a:rPr lang="en-US" altLang="en-US" sz="1400" dirty="0" err="1" smtClean="0">
                <a:solidFill>
                  <a:schemeClr val="accent2"/>
                </a:solidFill>
                <a:latin typeface="Courier New" charset="0"/>
              </a:rPr>
              <a:t>DP.putdown</a:t>
            </a:r>
            <a:r>
              <a:rPr lang="en-US" altLang="en-US" sz="1400" dirty="0" smtClean="0">
                <a:solidFill>
                  <a:schemeClr val="accent2"/>
                </a:solidFill>
                <a:latin typeface="Courier New" charset="0"/>
              </a:rPr>
              <a:t>(</a:t>
            </a:r>
            <a:r>
              <a:rPr lang="en-US" altLang="en-US" sz="1400" dirty="0" err="1" smtClean="0">
                <a:solidFill>
                  <a:schemeClr val="accent2"/>
                </a:solidFill>
                <a:latin typeface="Courier New" charset="0"/>
              </a:rPr>
              <a:t>i</a:t>
            </a:r>
            <a:r>
              <a:rPr lang="en-US" altLang="en-US" sz="1400" dirty="0" smtClean="0">
                <a:solidFill>
                  <a:schemeClr val="accent2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accent2"/>
                </a:solidFill>
                <a:latin typeface="Courier New" charset="0"/>
              </a:rPr>
              <a:t>// THINK..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19680" y="435678"/>
            <a:ext cx="2724320" cy="523208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wrap="square"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#define LEFT (i+4)%5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#define RIGHT (i+1)%5</a:t>
            </a:r>
            <a:endParaRPr lang="en-US" altLang="en-US" sz="1400" dirty="0">
              <a:solidFill>
                <a:schemeClr val="tx1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30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Monitors: Dining Philosophers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87442"/>
          </a:xfrm>
        </p:spPr>
        <p:txBody>
          <a:bodyPr/>
          <a:lstStyle/>
          <a:p>
            <a:r>
              <a:rPr lang="en-US" altLang="en-US" dirty="0"/>
              <a:t>What are the ID’s to access neighbor philosophers?</a:t>
            </a:r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7019" y="2064781"/>
            <a:ext cx="2724320" cy="523208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wrap="square"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#define LEFT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charset="0"/>
              </a:rPr>
              <a:t>???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#define RIGHT 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charset="0"/>
              </a:rPr>
              <a:t>???</a:t>
            </a:r>
            <a:endParaRPr lang="en-US" altLang="en-US" sz="1400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57600" y="4241800"/>
            <a:ext cx="1655763" cy="7921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  <a:round/>
            <a:headEnd type="none" w="lg" len="lg"/>
            <a:tailEnd type="none" w="lg" len="lg"/>
          </a:ln>
          <a:extLst/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alibri" charset="0"/>
                <a:ea typeface="Calibri" charset="0"/>
                <a:cs typeface="Calibri" charset="0"/>
              </a:rPr>
              <a:t>Process</a:t>
            </a:r>
            <a:br>
              <a:rPr lang="en-US" altLang="en-US" sz="1800" b="0" dirty="0"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b="0" dirty="0" err="1">
                <a:latin typeface="Calibri" charset="0"/>
                <a:ea typeface="Calibri" charset="0"/>
                <a:cs typeface="Calibri" charset="0"/>
              </a:rPr>
              <a:t>i</a:t>
            </a:r>
            <a:endParaRPr lang="en-US" altLang="en-US" sz="1800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178550" y="4241800"/>
            <a:ext cx="1655763" cy="7921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  <a:round/>
            <a:headEnd type="none" w="lg" len="lg"/>
            <a:tailEnd type="none" w="lg" len="lg"/>
          </a:ln>
          <a:extLst/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alibri" charset="0"/>
                <a:ea typeface="Calibri" charset="0"/>
                <a:cs typeface="Calibri" charset="0"/>
              </a:rPr>
              <a:t>Process</a:t>
            </a:r>
            <a:br>
              <a:rPr lang="en-US" altLang="en-US" sz="1800" b="0" dirty="0"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b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???</a:t>
            </a:r>
            <a:endParaRPr lang="en-US" altLang="en-US" sz="1800" b="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138238" y="4170363"/>
            <a:ext cx="1655762" cy="7921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  <a:round/>
            <a:headEnd type="none" w="lg" len="lg"/>
            <a:tailEnd type="none" w="lg" len="lg"/>
          </a:ln>
          <a:extLst/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alibri" charset="0"/>
                <a:ea typeface="Calibri" charset="0"/>
                <a:cs typeface="Calibri" charset="0"/>
              </a:rPr>
              <a:t>Process</a:t>
            </a:r>
            <a:br>
              <a:rPr lang="en-US" altLang="en-US" sz="1800" b="0" dirty="0"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b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???</a:t>
            </a:r>
            <a:endParaRPr lang="en-US" altLang="en-US" sz="1800" b="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081338" y="4170363"/>
            <a:ext cx="215900" cy="79216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xtLst/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673725" y="4170363"/>
            <a:ext cx="215900" cy="79216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xtLst/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704850" y="4170363"/>
            <a:ext cx="215900" cy="79216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xtLst/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121650" y="4241800"/>
            <a:ext cx="215900" cy="79216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xtLst/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201613" y="4386263"/>
            <a:ext cx="34045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Calibri" charset="0"/>
                <a:ea typeface="Calibri" charset="0"/>
                <a:cs typeface="Calibri" charset="0"/>
              </a:rPr>
              <a:t>…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8410575" y="4386263"/>
            <a:ext cx="34045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Calibri" charset="0"/>
                <a:ea typeface="Calibri" charset="0"/>
                <a:cs typeface="Calibri" charset="0"/>
              </a:rPr>
              <a:t>…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990600" y="3738563"/>
            <a:ext cx="224963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state[LEFT] = </a:t>
            </a:r>
            <a:r>
              <a:rPr lang="en-US" altLang="en-US" sz="18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6019800" y="3738563"/>
            <a:ext cx="23874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state[RIGHT] = </a:t>
            </a:r>
            <a:r>
              <a:rPr lang="en-US" altLang="en-US" sz="18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3873500" y="3738563"/>
            <a:ext cx="183605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state[</a:t>
            </a:r>
            <a:r>
              <a:rPr lang="en-US" alt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altLang="en-US" sz="18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276131" y="2049517"/>
            <a:ext cx="2724320" cy="954095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wrap="square"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rgbClr val="FF0000"/>
                </a:solidFill>
                <a:latin typeface="Courier New" charset="0"/>
              </a:rPr>
              <a:t>state=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charset="0"/>
              </a:rPr>
              <a:t>THINKING?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rgbClr val="FF0000"/>
                </a:solidFill>
                <a:latin typeface="Courier New" charset="0"/>
              </a:rPr>
              <a:t>	HUNGRY?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charset="0"/>
              </a:rPr>
              <a:t>EATING?</a:t>
            </a:r>
            <a:endParaRPr lang="en-US" altLang="en-US" sz="1400" dirty="0">
              <a:solidFill>
                <a:srgbClr val="FF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84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Monitors: Dining Philosophers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87442"/>
          </a:xfrm>
        </p:spPr>
        <p:txBody>
          <a:bodyPr/>
          <a:lstStyle/>
          <a:p>
            <a:r>
              <a:rPr lang="en-US" altLang="en-US" dirty="0"/>
              <a:t>What are the ID’s to access neighbor philosophers?</a:t>
            </a:r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7019" y="2064781"/>
            <a:ext cx="2724320" cy="523208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wrap="square"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#define LEFT (i+4)%5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#define RIGHT (i+1)%5</a:t>
            </a:r>
            <a:endParaRPr lang="en-US" altLang="en-US" sz="1400" dirty="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57600" y="4241800"/>
            <a:ext cx="1655763" cy="7921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  <a:round/>
            <a:headEnd type="none" w="lg" len="lg"/>
            <a:tailEnd type="none" w="lg" len="lg"/>
          </a:ln>
          <a:extLst/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dirty="0">
                <a:latin typeface="Calibri" charset="0"/>
                <a:ea typeface="Calibri" charset="0"/>
                <a:cs typeface="Calibri" charset="0"/>
              </a:rPr>
              <a:t>Process</a:t>
            </a:r>
            <a:br>
              <a:rPr lang="en-US" altLang="en-US" sz="1800" b="0" dirty="0"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b="0" dirty="0" err="1">
                <a:latin typeface="Calibri" charset="0"/>
                <a:ea typeface="Calibri" charset="0"/>
                <a:cs typeface="Calibri" charset="0"/>
              </a:rPr>
              <a:t>i</a:t>
            </a:r>
            <a:endParaRPr lang="en-US" altLang="en-US" sz="1800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178550" y="4241800"/>
            <a:ext cx="1655763" cy="7921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  <a:round/>
            <a:headEnd type="none" w="lg" len="lg"/>
            <a:tailEnd type="none" w="lg" len="lg"/>
          </a:ln>
          <a:extLst/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Calibri" charset="0"/>
                <a:ea typeface="Calibri" charset="0"/>
                <a:cs typeface="Calibri" charset="0"/>
              </a:rPr>
              <a:t>Process</a:t>
            </a:r>
            <a:br>
              <a:rPr lang="en-US" altLang="en-US" sz="1800" b="0"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b="0">
                <a:latin typeface="Calibri" charset="0"/>
                <a:ea typeface="Calibri" charset="0"/>
                <a:cs typeface="Calibri" charset="0"/>
              </a:rPr>
              <a:t>(i+1) % 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138238" y="4170363"/>
            <a:ext cx="1655762" cy="7921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  <a:round/>
            <a:headEnd type="none" w="lg" len="lg"/>
            <a:tailEnd type="none" w="lg" len="lg"/>
          </a:ln>
          <a:extLst/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Calibri" charset="0"/>
                <a:ea typeface="Calibri" charset="0"/>
                <a:cs typeface="Calibri" charset="0"/>
              </a:rPr>
              <a:t>Process</a:t>
            </a:r>
            <a:br>
              <a:rPr lang="en-US" altLang="en-US" sz="1800" b="0"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1800" b="0">
                <a:latin typeface="Calibri" charset="0"/>
                <a:ea typeface="Calibri" charset="0"/>
                <a:cs typeface="Calibri" charset="0"/>
              </a:rPr>
              <a:t>(i+4) % 5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081338" y="4170363"/>
            <a:ext cx="215900" cy="79216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xtLst/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673725" y="4170363"/>
            <a:ext cx="215900" cy="79216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xtLst/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097599" y="5198750"/>
            <a:ext cx="114676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est(</a:t>
            </a:r>
            <a:r>
              <a:rPr lang="en-US" alt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704850" y="4170363"/>
            <a:ext cx="215900" cy="79216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xtLst/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121650" y="4241800"/>
            <a:ext cx="215900" cy="79216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xtLst/>
        </p:spPr>
        <p:txBody>
          <a:bodyPr wrap="none" lIns="90000" tIns="46800" rIns="90000" bIns="46800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201613" y="4386263"/>
            <a:ext cx="34045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Calibri" charset="0"/>
                <a:ea typeface="Calibri" charset="0"/>
                <a:cs typeface="Calibri" charset="0"/>
              </a:rPr>
              <a:t>…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8410575" y="4386263"/>
            <a:ext cx="34045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Calibri" charset="0"/>
                <a:ea typeface="Calibri" charset="0"/>
                <a:cs typeface="Calibri" charset="0"/>
              </a:rPr>
              <a:t>…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278583" y="5208567"/>
            <a:ext cx="197391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est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((i+1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)%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5)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238271" y="5208568"/>
            <a:ext cx="197391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est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((i+4</a:t>
            </a:r>
            <a:r>
              <a:rPr lang="en-US" altLang="en-US" sz="1800" dirty="0" smtClean="0">
                <a:latin typeface="Courier" charset="0"/>
                <a:ea typeface="Courier" charset="0"/>
                <a:cs typeface="Courier" charset="0"/>
              </a:rPr>
              <a:t>)%</a:t>
            </a: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5)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990600" y="3738563"/>
            <a:ext cx="224963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 charset="0"/>
                <a:ea typeface="Courier" charset="0"/>
                <a:cs typeface="Courier" charset="0"/>
              </a:rPr>
              <a:t>state[LEFT] = ?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6019800" y="3738563"/>
            <a:ext cx="23874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charset="0"/>
                <a:ea typeface="Courier" charset="0"/>
                <a:cs typeface="Courier" charset="0"/>
              </a:rPr>
              <a:t>state[RIGHT] = ?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3873500" y="3738563"/>
            <a:ext cx="183605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charset="0"/>
                <a:ea typeface="Courier" charset="0"/>
                <a:cs typeface="Courier" charset="0"/>
              </a:rPr>
              <a:t>state[i] = ?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276131" y="2049517"/>
            <a:ext cx="2724320" cy="954095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</p:spPr>
        <p:txBody>
          <a:bodyPr wrap="square" lIns="91429" tIns="45714" rIns="91429" bIns="45714">
            <a:spAutoFit/>
          </a:bodyPr>
          <a:lstStyle>
            <a:lvl1pPr defTabSz="503238"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503238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503238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503238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state=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THINKING?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HUNGRY?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EATING?</a:t>
            </a:r>
            <a:endParaRPr lang="en-US" altLang="en-US" sz="1400" dirty="0">
              <a:solidFill>
                <a:schemeClr val="tx1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31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6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>
                <a:ea typeface="ＭＳ Ｐゴシック" charset="-128"/>
              </a:rPr>
              <a:t>Banker</a:t>
            </a:r>
            <a:r>
              <a:rPr lang="en-US" altLang="en-US" dirty="0" smtClean="0">
                <a:ea typeface="ＭＳ Ｐゴシック" charset="-128"/>
              </a:rPr>
              <a:t>’</a:t>
            </a:r>
            <a:r>
              <a:rPr lang="en-GB" altLang="ja-JP" dirty="0" smtClean="0">
                <a:ea typeface="ＭＳ Ｐゴシック" charset="-128"/>
              </a:rPr>
              <a:t>s </a:t>
            </a:r>
            <a:r>
              <a:rPr lang="en-GB" altLang="ja-JP" dirty="0">
                <a:ea typeface="ＭＳ Ｐゴシック" charset="-128"/>
              </a:rPr>
              <a:t>Algorithm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484366" cy="4972050"/>
          </a:xfrm>
        </p:spPr>
        <p:txBody>
          <a:bodyPr/>
          <a:lstStyle/>
          <a:p>
            <a:pPr>
              <a:spcBef>
                <a:spcPct val="0"/>
              </a:spcBef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 smtClean="0">
                <a:ea typeface="ＭＳ Ｐゴシック" charset="-128"/>
              </a:rPr>
              <a:t>Suppose “worst case/maximum” resource needs of each process is known in advance</a:t>
            </a:r>
          </a:p>
          <a:p>
            <a:pPr lvl="1" indent="-342900">
              <a:spcBef>
                <a:spcPct val="0"/>
              </a:spcBef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 smtClean="0">
                <a:ea typeface="ＭＳ Ｐゴシック" charset="-128"/>
              </a:rPr>
              <a:t>E.g. limit on your credit card</a:t>
            </a:r>
          </a:p>
          <a:p>
            <a:pPr>
              <a:spcBef>
                <a:spcPct val="0"/>
              </a:spcBef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 smtClean="0">
                <a:ea typeface="ＭＳ Ｐゴシック" charset="-128"/>
              </a:rPr>
              <a:t>Observation: If we give a process the maximum of its resources </a:t>
            </a:r>
          </a:p>
          <a:p>
            <a:pPr lvl="1" indent="-342900">
              <a:spcBef>
                <a:spcPct val="0"/>
              </a:spcBef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 smtClean="0">
                <a:ea typeface="ＭＳ Ｐゴシック" charset="-128"/>
              </a:rPr>
              <a:t>Then it  will execute to complete</a:t>
            </a:r>
          </a:p>
          <a:p>
            <a:pPr lvl="1" indent="-342900">
              <a:spcBef>
                <a:spcPct val="0"/>
              </a:spcBef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 smtClean="0">
                <a:ea typeface="ＭＳ Ｐゴシック" charset="-128"/>
              </a:rPr>
              <a:t>After that it will give back all the resources</a:t>
            </a:r>
          </a:p>
          <a:p>
            <a:pPr>
              <a:spcBef>
                <a:spcPct val="0"/>
              </a:spcBef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 smtClean="0">
                <a:ea typeface="ＭＳ Ｐゴシック" charset="-128"/>
              </a:rPr>
              <a:t>When a process request a new resource during its execution</a:t>
            </a:r>
          </a:p>
          <a:p>
            <a:pPr lvl="1">
              <a:spcBef>
                <a:spcPct val="0"/>
              </a:spcBef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 smtClean="0">
                <a:ea typeface="ＭＳ Ｐゴシック" charset="-128"/>
              </a:rPr>
              <a:t>The OS decides whether to give it the resource at that time or not</a:t>
            </a:r>
          </a:p>
          <a:p>
            <a:pPr>
              <a:spcBef>
                <a:spcPct val="0"/>
              </a:spcBef>
              <a:buSzPct val="100000"/>
              <a:buFont typeface="Wingdings" charset="2"/>
              <a:buChar char="§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dirty="0" smtClean="0">
                <a:ea typeface="ＭＳ Ｐゴシック" charset="-128"/>
              </a:rPr>
              <a:t>A request is delayed if there does not exist a sequence of processes that would ensure the successful completion of all the processes, even if they need the “maximum” of their resources.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396875" y="6041737"/>
            <a:ext cx="8347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  <a:tabLst>
                <a:tab pos="308165" algn="l"/>
                <a:tab pos="462247" algn="l"/>
                <a:tab pos="876973" algn="l"/>
                <a:tab pos="1291700" algn="l"/>
                <a:tab pos="1706426" algn="l"/>
                <a:tab pos="2121152" algn="l"/>
                <a:tab pos="2535878" algn="l"/>
                <a:tab pos="2950604" algn="l"/>
                <a:tab pos="3365330" algn="l"/>
                <a:tab pos="3780056" algn="l"/>
                <a:tab pos="4194782" algn="l"/>
                <a:tab pos="4609508" algn="l"/>
                <a:tab pos="5024235" algn="l"/>
                <a:tab pos="5438961" algn="l"/>
                <a:tab pos="5853687" algn="l"/>
                <a:tab pos="6268413" algn="l"/>
                <a:tab pos="6683139" algn="l"/>
                <a:tab pos="7097865" algn="l"/>
                <a:tab pos="7512591" algn="l"/>
                <a:tab pos="7927317" algn="l"/>
                <a:tab pos="8342044" algn="l"/>
              </a:tabLst>
            </a:pPr>
            <a:r>
              <a:rPr lang="en-GB" altLang="en-US" sz="1600" b="0" dirty="0" smtClean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Why Banker’s Algorithm? While </a:t>
            </a:r>
            <a:r>
              <a:rPr lang="en-GB" altLang="en-US" sz="1600" b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giving credits, a banker should ensure that it never allocates all of its cash in such a way that none of its creditors can finish their work and pay back the loan.</a:t>
            </a:r>
          </a:p>
        </p:txBody>
      </p:sp>
    </p:spTree>
    <p:extLst>
      <p:ext uri="{BB962C8B-B14F-4D97-AF65-F5344CB8AC3E}">
        <p14:creationId xmlns:p14="http://schemas.microsoft.com/office/powerpoint/2010/main" val="2137034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-  example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System:</a:t>
            </a:r>
          </a:p>
          <a:p>
            <a:pPr lvl="1"/>
            <a:r>
              <a:rPr lang="en-US" dirty="0" smtClean="0"/>
              <a:t>5 processes P1-P5</a:t>
            </a:r>
          </a:p>
          <a:p>
            <a:pPr lvl="1"/>
            <a:r>
              <a:rPr lang="en-US" dirty="0" smtClean="0"/>
              <a:t>3 resource types: A (10), B (5), C(7)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63173" y="3402631"/>
          <a:ext cx="2340860" cy="2590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5215"/>
                <a:gridCol w="585215"/>
                <a:gridCol w="585215"/>
                <a:gridCol w="585215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Maximum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-  example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System:</a:t>
            </a:r>
          </a:p>
          <a:p>
            <a:pPr lvl="1"/>
            <a:r>
              <a:rPr lang="en-US" dirty="0" smtClean="0"/>
              <a:t>5 processes P1-P5</a:t>
            </a:r>
          </a:p>
          <a:p>
            <a:pPr lvl="1"/>
            <a:r>
              <a:rPr lang="en-US" dirty="0" smtClean="0"/>
              <a:t>3 resource types: A (10), B (5), C(7)</a:t>
            </a:r>
          </a:p>
          <a:p>
            <a:r>
              <a:rPr lang="en-US" dirty="0" smtClean="0"/>
              <a:t>System state at t0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94353" y="3143080"/>
          <a:ext cx="4240410" cy="2590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Allocated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Max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Needs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P1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P2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P3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P4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P5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49490" y="3143080"/>
          <a:ext cx="1459575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6525"/>
                <a:gridCol w="486525"/>
                <a:gridCol w="48652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Available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4496" y="6010959"/>
            <a:ext cx="8129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The system is in a safe state since the sequence &lt;P2,P4,P5,P3,P1&gt;  would guarantee</a:t>
            </a:r>
          </a:p>
          <a:p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dirty="0" smtClean="0">
                <a:latin typeface="Calibri" pitchFamily="34" charset="0"/>
              </a:rPr>
              <a:t>he completion of all processes.</a:t>
            </a:r>
          </a:p>
        </p:txBody>
      </p:sp>
    </p:spTree>
    <p:extLst>
      <p:ext uri="{BB962C8B-B14F-4D97-AF65-F5344CB8AC3E}">
        <p14:creationId xmlns:p14="http://schemas.microsoft.com/office/powerpoint/2010/main" val="6252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-  example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P2 request (1,0,2)</a:t>
            </a:r>
          </a:p>
          <a:p>
            <a:r>
              <a:rPr lang="en-US" sz="1800" dirty="0" smtClean="0"/>
              <a:t>Check that request &lt;= Available</a:t>
            </a:r>
          </a:p>
          <a:p>
            <a:pPr lvl="1"/>
            <a:r>
              <a:rPr lang="en-US" sz="1600" dirty="0" smtClean="0"/>
              <a:t>(1,0,2) &lt;= (3,3,2)</a:t>
            </a:r>
          </a:p>
          <a:p>
            <a:r>
              <a:rPr lang="en-US" sz="1800" dirty="0" smtClean="0"/>
              <a:t>Look for a safe sequence:</a:t>
            </a:r>
          </a:p>
          <a:p>
            <a:pPr lvl="1"/>
            <a:r>
              <a:rPr lang="en-US" sz="1600" dirty="0"/>
              <a:t>&lt;</a:t>
            </a:r>
            <a:r>
              <a:rPr lang="en-US" sz="1600" dirty="0" smtClean="0"/>
              <a:t>P2,P4,P5,P1,P3&gt; is possible!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94353" y="3143080"/>
          <a:ext cx="4240410" cy="2590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Allocated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Max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Needs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P1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P2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P3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P4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P5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49490" y="3143080"/>
          <a:ext cx="1459575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6525"/>
                <a:gridCol w="486525"/>
                <a:gridCol w="48652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Available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0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-  example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P5 requests (3,3,0)</a:t>
            </a:r>
          </a:p>
          <a:p>
            <a:r>
              <a:rPr lang="en-US" sz="1800" dirty="0" smtClean="0"/>
              <a:t>Check that request &lt;= Available</a:t>
            </a:r>
          </a:p>
          <a:p>
            <a:pPr lvl="1"/>
            <a:r>
              <a:rPr lang="en-US" sz="1400" dirty="0" smtClean="0"/>
              <a:t>???</a:t>
            </a:r>
          </a:p>
          <a:p>
            <a:r>
              <a:rPr lang="en-US" sz="1800" dirty="0" smtClean="0"/>
              <a:t>Look for a safe sequence:</a:t>
            </a:r>
          </a:p>
          <a:p>
            <a:pPr lvl="1"/>
            <a:r>
              <a:rPr lang="en-US" sz="1600" dirty="0" smtClean="0"/>
              <a:t>???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94353" y="3143080"/>
          <a:ext cx="4240410" cy="2590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Allocated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Max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Needs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P1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P2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P3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P4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P5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49490" y="3143080"/>
          <a:ext cx="1459575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6525"/>
                <a:gridCol w="486525"/>
                <a:gridCol w="48652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Available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8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-  example - 5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P1 requests (0,2,0)</a:t>
            </a:r>
          </a:p>
          <a:p>
            <a:r>
              <a:rPr lang="en-US" sz="1800" dirty="0" smtClean="0"/>
              <a:t>Check that request &lt;= Available</a:t>
            </a:r>
          </a:p>
          <a:p>
            <a:pPr lvl="1"/>
            <a:r>
              <a:rPr lang="en-US" sz="1400" dirty="0" smtClean="0"/>
              <a:t>???</a:t>
            </a:r>
          </a:p>
          <a:p>
            <a:r>
              <a:rPr lang="en-US" sz="1800" dirty="0" smtClean="0"/>
              <a:t>Look for a safe sequence:</a:t>
            </a:r>
          </a:p>
          <a:p>
            <a:pPr lvl="1"/>
            <a:r>
              <a:rPr lang="en-US" sz="1600" dirty="0" smtClean="0"/>
              <a:t>???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94353" y="3143080"/>
          <a:ext cx="4240410" cy="2590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  <a:gridCol w="424041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Allocated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Max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Needs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P1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P2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P3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P4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P5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49490" y="3143080"/>
          <a:ext cx="1459575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6525"/>
                <a:gridCol w="486525"/>
                <a:gridCol w="48652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Available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6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Deadlock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7941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sz="2000" dirty="0" smtClean="0">
                <a:ea typeface="ＭＳ Ｐゴシック" charset="-128"/>
              </a:rPr>
              <a:t>A </a:t>
            </a:r>
            <a:r>
              <a:rPr lang="en-GB" altLang="en-US" sz="2000" dirty="0">
                <a:ea typeface="ＭＳ Ｐゴシック" charset="-128"/>
              </a:rPr>
              <a:t>set of blocked threads/processes each holding a resource and waiting to acquire a resource held by another process in the set. </a:t>
            </a:r>
          </a:p>
          <a:p>
            <a:pPr marL="437941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sz="2000" dirty="0" smtClean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GB" altLang="en-US" sz="2000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deadlock happens when</a:t>
            </a:r>
          </a:p>
          <a:p>
            <a:pPr marL="859867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sz="1800" dirty="0">
                <a:latin typeface="Calibri" charset="0"/>
                <a:ea typeface="Calibri" charset="0"/>
                <a:cs typeface="Calibri" charset="0"/>
              </a:rPr>
              <a:t>Two (or more) threads waiting for each other</a:t>
            </a:r>
          </a:p>
          <a:p>
            <a:pPr marL="859867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sz="1800" dirty="0">
                <a:latin typeface="Calibri" charset="0"/>
                <a:ea typeface="Calibri" charset="0"/>
                <a:cs typeface="Calibri" charset="0"/>
              </a:rPr>
              <a:t>None of the deadlocked threads ever make progress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78721" y="3088320"/>
            <a:ext cx="6580800" cy="3206881"/>
            <a:chOff x="1278721" y="3088320"/>
            <a:chExt cx="6580800" cy="3206881"/>
          </a:xfrm>
        </p:grpSpPr>
        <p:sp>
          <p:nvSpPr>
            <p:cNvPr id="82947" name="Oval 3"/>
            <p:cNvSpPr>
              <a:spLocks noChangeArrowheads="1"/>
            </p:cNvSpPr>
            <p:nvPr/>
          </p:nvSpPr>
          <p:spPr bwMode="auto">
            <a:xfrm>
              <a:off x="4816801" y="3088320"/>
              <a:ext cx="1042560" cy="426240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200">
                  <a:latin typeface="Calibri" charset="0"/>
                  <a:ea typeface="Calibri" charset="0"/>
                  <a:cs typeface="Calibri" charset="0"/>
                </a:rPr>
                <a:t>Mutex 1</a:t>
              </a:r>
            </a:p>
          </p:txBody>
        </p:sp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5207041" y="5687521"/>
              <a:ext cx="24480" cy="329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82949" name="Group 5"/>
            <p:cNvGrpSpPr>
              <a:grpSpLocks/>
            </p:cNvGrpSpPr>
            <p:nvPr/>
          </p:nvGrpSpPr>
          <p:grpSpPr bwMode="auto">
            <a:xfrm>
              <a:off x="3172321" y="3351841"/>
              <a:ext cx="1026720" cy="806400"/>
              <a:chOff x="2203" y="2225"/>
              <a:chExt cx="713" cy="560"/>
            </a:xfrm>
          </p:grpSpPr>
          <p:sp>
            <p:nvSpPr>
              <p:cNvPr id="82967" name="Freeform 6"/>
              <p:cNvSpPr>
                <a:spLocks noChangeArrowheads="1"/>
              </p:cNvSpPr>
              <p:nvPr/>
            </p:nvSpPr>
            <p:spPr bwMode="auto">
              <a:xfrm>
                <a:off x="2431" y="2225"/>
                <a:ext cx="131" cy="327"/>
              </a:xfrm>
              <a:custGeom>
                <a:avLst/>
                <a:gdLst>
                  <a:gd name="T0" fmla="*/ 0 w 578"/>
                  <a:gd name="T1" fmla="*/ 0 h 1441"/>
                  <a:gd name="T2" fmla="*/ 0 w 578"/>
                  <a:gd name="T3" fmla="*/ 0 h 1441"/>
                  <a:gd name="T4" fmla="*/ 0 w 578"/>
                  <a:gd name="T5" fmla="*/ 0 h 1441"/>
                  <a:gd name="T6" fmla="*/ 0 w 578"/>
                  <a:gd name="T7" fmla="*/ 0 h 1441"/>
                  <a:gd name="T8" fmla="*/ 0 w 578"/>
                  <a:gd name="T9" fmla="*/ 0 h 1441"/>
                  <a:gd name="T10" fmla="*/ 0 w 578"/>
                  <a:gd name="T11" fmla="*/ 0 h 1441"/>
                  <a:gd name="T12" fmla="*/ 0 w 578"/>
                  <a:gd name="T13" fmla="*/ 0 h 14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8"/>
                  <a:gd name="T22" fmla="*/ 0 h 1441"/>
                  <a:gd name="T23" fmla="*/ 578 w 578"/>
                  <a:gd name="T24" fmla="*/ 1441 h 14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8" h="1441">
                    <a:moveTo>
                      <a:pt x="500" y="0"/>
                    </a:moveTo>
                    <a:cubicBezTo>
                      <a:pt x="0" y="249"/>
                      <a:pt x="577" y="388"/>
                      <a:pt x="577" y="388"/>
                    </a:cubicBezTo>
                    <a:cubicBezTo>
                      <a:pt x="577" y="388"/>
                      <a:pt x="270" y="610"/>
                      <a:pt x="270" y="610"/>
                    </a:cubicBezTo>
                    <a:cubicBezTo>
                      <a:pt x="270" y="610"/>
                      <a:pt x="577" y="776"/>
                      <a:pt x="577" y="776"/>
                    </a:cubicBezTo>
                    <a:cubicBezTo>
                      <a:pt x="577" y="776"/>
                      <a:pt x="230" y="1024"/>
                      <a:pt x="230" y="1024"/>
                    </a:cubicBezTo>
                    <a:cubicBezTo>
                      <a:pt x="230" y="1024"/>
                      <a:pt x="577" y="1191"/>
                      <a:pt x="577" y="1191"/>
                    </a:cubicBezTo>
                    <a:cubicBezTo>
                      <a:pt x="577" y="1191"/>
                      <a:pt x="270" y="1440"/>
                      <a:pt x="270" y="1440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968" name="Text Box 7"/>
              <p:cNvSpPr txBox="1">
                <a:spLocks noChangeArrowheads="1"/>
              </p:cNvSpPr>
              <p:nvPr/>
            </p:nvSpPr>
            <p:spPr bwMode="auto">
              <a:xfrm>
                <a:off x="2203" y="2575"/>
                <a:ext cx="71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1638" tIns="40819" rIns="81638" bIns="40819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solidFill>
                      <a:srgbClr val="2323DC"/>
                    </a:solidFill>
                    <a:latin typeface="Calibri" charset="0"/>
                    <a:ea typeface="Calibri" charset="0"/>
                    <a:cs typeface="Calibri" charset="0"/>
                  </a:rPr>
                  <a:t>Thread 1</a:t>
                </a:r>
              </a:p>
            </p:txBody>
          </p:sp>
        </p:grpSp>
        <p:grpSp>
          <p:nvGrpSpPr>
            <p:cNvPr id="82950" name="Group 8"/>
            <p:cNvGrpSpPr>
              <a:grpSpLocks/>
            </p:cNvGrpSpPr>
            <p:nvPr/>
          </p:nvGrpSpPr>
          <p:grpSpPr bwMode="auto">
            <a:xfrm>
              <a:off x="5018401" y="5317440"/>
              <a:ext cx="1026720" cy="806400"/>
              <a:chOff x="3485" y="3590"/>
              <a:chExt cx="713" cy="560"/>
            </a:xfrm>
          </p:grpSpPr>
          <p:sp>
            <p:nvSpPr>
              <p:cNvPr id="82965" name="Freeform 9"/>
              <p:cNvSpPr>
                <a:spLocks noChangeArrowheads="1"/>
              </p:cNvSpPr>
              <p:nvPr/>
            </p:nvSpPr>
            <p:spPr bwMode="auto">
              <a:xfrm>
                <a:off x="3715" y="3590"/>
                <a:ext cx="131" cy="327"/>
              </a:xfrm>
              <a:custGeom>
                <a:avLst/>
                <a:gdLst>
                  <a:gd name="T0" fmla="*/ 0 w 578"/>
                  <a:gd name="T1" fmla="*/ 0 h 1441"/>
                  <a:gd name="T2" fmla="*/ 0 w 578"/>
                  <a:gd name="T3" fmla="*/ 0 h 1441"/>
                  <a:gd name="T4" fmla="*/ 0 w 578"/>
                  <a:gd name="T5" fmla="*/ 0 h 1441"/>
                  <a:gd name="T6" fmla="*/ 0 w 578"/>
                  <a:gd name="T7" fmla="*/ 0 h 1441"/>
                  <a:gd name="T8" fmla="*/ 0 w 578"/>
                  <a:gd name="T9" fmla="*/ 0 h 1441"/>
                  <a:gd name="T10" fmla="*/ 0 w 578"/>
                  <a:gd name="T11" fmla="*/ 0 h 1441"/>
                  <a:gd name="T12" fmla="*/ 0 w 578"/>
                  <a:gd name="T13" fmla="*/ 0 h 14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8"/>
                  <a:gd name="T22" fmla="*/ 0 h 1441"/>
                  <a:gd name="T23" fmla="*/ 578 w 578"/>
                  <a:gd name="T24" fmla="*/ 1441 h 14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8" h="1441">
                    <a:moveTo>
                      <a:pt x="500" y="0"/>
                    </a:moveTo>
                    <a:cubicBezTo>
                      <a:pt x="0" y="249"/>
                      <a:pt x="577" y="388"/>
                      <a:pt x="577" y="388"/>
                    </a:cubicBezTo>
                    <a:cubicBezTo>
                      <a:pt x="577" y="388"/>
                      <a:pt x="270" y="610"/>
                      <a:pt x="270" y="610"/>
                    </a:cubicBezTo>
                    <a:cubicBezTo>
                      <a:pt x="270" y="610"/>
                      <a:pt x="577" y="776"/>
                      <a:pt x="577" y="776"/>
                    </a:cubicBezTo>
                    <a:cubicBezTo>
                      <a:pt x="577" y="776"/>
                      <a:pt x="230" y="1024"/>
                      <a:pt x="230" y="1024"/>
                    </a:cubicBezTo>
                    <a:cubicBezTo>
                      <a:pt x="230" y="1024"/>
                      <a:pt x="577" y="1191"/>
                      <a:pt x="577" y="1191"/>
                    </a:cubicBezTo>
                    <a:cubicBezTo>
                      <a:pt x="577" y="1191"/>
                      <a:pt x="270" y="1440"/>
                      <a:pt x="270" y="1440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966" name="Text Box 10"/>
              <p:cNvSpPr txBox="1">
                <a:spLocks noChangeArrowheads="1"/>
              </p:cNvSpPr>
              <p:nvPr/>
            </p:nvSpPr>
            <p:spPr bwMode="auto">
              <a:xfrm>
                <a:off x="3485" y="3940"/>
                <a:ext cx="71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1638" tIns="40819" rIns="81638" bIns="40819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solidFill>
                      <a:srgbClr val="2323DC"/>
                    </a:solidFill>
                    <a:latin typeface="Calibri" charset="0"/>
                    <a:ea typeface="Calibri" charset="0"/>
                    <a:cs typeface="Calibri" charset="0"/>
                  </a:rPr>
                  <a:t>Thread 2</a:t>
                </a:r>
              </a:p>
            </p:txBody>
          </p:sp>
        </p:grpSp>
        <p:sp>
          <p:nvSpPr>
            <p:cNvPr id="82951" name="Oval 11"/>
            <p:cNvSpPr>
              <a:spLocks noChangeArrowheads="1"/>
            </p:cNvSpPr>
            <p:nvPr/>
          </p:nvSpPr>
          <p:spPr bwMode="auto">
            <a:xfrm>
              <a:off x="3029760" y="5719201"/>
              <a:ext cx="1042560" cy="426240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1638" tIns="40819" rIns="81638" bIns="40819" anchor="ctr" anchorCtr="1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200">
                  <a:latin typeface="Calibri" charset="0"/>
                  <a:ea typeface="Calibri" charset="0"/>
                  <a:cs typeface="Calibri" charset="0"/>
                </a:rPr>
                <a:t>Mutex 2</a:t>
              </a:r>
            </a:p>
          </p:txBody>
        </p:sp>
        <p:cxnSp>
          <p:nvCxnSpPr>
            <p:cNvPr id="82952" name="AutoShape 12"/>
            <p:cNvCxnSpPr>
              <a:cxnSpLocks noChangeShapeType="1"/>
              <a:endCxn id="82951" idx="6"/>
            </p:cNvCxnSpPr>
            <p:nvPr/>
          </p:nvCxnSpPr>
          <p:spPr bwMode="auto">
            <a:xfrm flipH="1">
              <a:off x="4072321" y="5722081"/>
              <a:ext cx="946080" cy="210240"/>
            </a:xfrm>
            <a:prstGeom prst="curvedConnector3">
              <a:avLst>
                <a:gd name="adj1" fmla="val 50000"/>
              </a:avLst>
            </a:prstGeom>
            <a:noFill/>
            <a:ln w="5472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3" name="AutoShape 13"/>
            <p:cNvCxnSpPr>
              <a:cxnSpLocks noChangeShapeType="1"/>
              <a:endCxn id="82947" idx="2"/>
            </p:cNvCxnSpPr>
            <p:nvPr/>
          </p:nvCxnSpPr>
          <p:spPr bwMode="auto">
            <a:xfrm flipV="1">
              <a:off x="4200481" y="3301441"/>
              <a:ext cx="616320" cy="453600"/>
            </a:xfrm>
            <a:prstGeom prst="curvedConnector3">
              <a:avLst>
                <a:gd name="adj1" fmla="val 50000"/>
              </a:avLst>
            </a:prstGeom>
            <a:noFill/>
            <a:ln w="5472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54" name="Text Box 14"/>
            <p:cNvSpPr txBox="1">
              <a:spLocks noChangeArrowheads="1"/>
            </p:cNvSpPr>
            <p:nvPr/>
          </p:nvSpPr>
          <p:spPr bwMode="auto">
            <a:xfrm>
              <a:off x="3882241" y="3141601"/>
              <a:ext cx="678240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holds</a:t>
              </a:r>
            </a:p>
          </p:txBody>
        </p:sp>
        <p:sp>
          <p:nvSpPr>
            <p:cNvPr id="82955" name="Text Box 15"/>
            <p:cNvSpPr txBox="1">
              <a:spLocks noChangeArrowheads="1"/>
            </p:cNvSpPr>
            <p:nvPr/>
          </p:nvSpPr>
          <p:spPr bwMode="auto">
            <a:xfrm>
              <a:off x="4403521" y="5971201"/>
              <a:ext cx="678240" cy="3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8" tIns="40819" rIns="81638" bIns="40819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holds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5859361" y="3301441"/>
              <a:ext cx="2000160" cy="2376000"/>
              <a:chOff x="4069" y="2190"/>
              <a:chExt cx="1389" cy="1650"/>
            </a:xfrm>
          </p:grpSpPr>
          <p:cxnSp>
            <p:nvCxnSpPr>
              <p:cNvPr id="82963" name="AutoShape 17"/>
              <p:cNvCxnSpPr>
                <a:cxnSpLocks noChangeShapeType="1"/>
              </p:cNvCxnSpPr>
              <p:nvPr/>
            </p:nvCxnSpPr>
            <p:spPr bwMode="auto">
              <a:xfrm flipH="1" flipV="1">
                <a:off x="4069" y="2190"/>
                <a:ext cx="20" cy="1651"/>
              </a:xfrm>
              <a:prstGeom prst="curvedConnector3">
                <a:avLst>
                  <a:gd name="adj1" fmla="val 50000"/>
                </a:avLst>
              </a:prstGeom>
              <a:noFill/>
              <a:ln w="54720">
                <a:solidFill>
                  <a:srgbClr val="FF0000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964" name="Text Box 18"/>
              <p:cNvSpPr txBox="1">
                <a:spLocks noChangeArrowheads="1"/>
              </p:cNvSpPr>
              <p:nvPr/>
            </p:nvSpPr>
            <p:spPr bwMode="auto">
              <a:xfrm>
                <a:off x="4781" y="2892"/>
                <a:ext cx="678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1638" tIns="40819" rIns="81638" bIns="40819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>
                    <a:solidFill>
                      <a:srgbClr val="FF0000"/>
                    </a:solidFill>
                    <a:latin typeface="Calibri" charset="0"/>
                    <a:ea typeface="Calibri" charset="0"/>
                    <a:cs typeface="Calibri" charset="0"/>
                  </a:rPr>
                  <a:t>waits for</a:t>
                </a: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278721" y="3717601"/>
              <a:ext cx="1887840" cy="2210400"/>
              <a:chOff x="888" y="2479"/>
              <a:chExt cx="1311" cy="1535"/>
            </a:xfrm>
          </p:grpSpPr>
          <p:cxnSp>
            <p:nvCxnSpPr>
              <p:cNvPr id="82961" name="AutoShape 20"/>
              <p:cNvCxnSpPr>
                <a:cxnSpLocks noChangeShapeType="1"/>
              </p:cNvCxnSpPr>
              <p:nvPr/>
            </p:nvCxnSpPr>
            <p:spPr bwMode="auto">
              <a:xfrm flipH="1">
                <a:off x="2102" y="2479"/>
                <a:ext cx="98" cy="1536"/>
              </a:xfrm>
              <a:prstGeom prst="curvedConnector3">
                <a:avLst>
                  <a:gd name="adj1" fmla="val 50000"/>
                </a:avLst>
              </a:prstGeom>
              <a:noFill/>
              <a:ln w="54720">
                <a:solidFill>
                  <a:srgbClr val="FF0000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962" name="Text Box 21"/>
              <p:cNvSpPr txBox="1">
                <a:spLocks noChangeArrowheads="1"/>
              </p:cNvSpPr>
              <p:nvPr/>
            </p:nvSpPr>
            <p:spPr bwMode="auto">
              <a:xfrm>
                <a:off x="888" y="3129"/>
                <a:ext cx="678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81638" tIns="40819" rIns="81638" bIns="40819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>
                    <a:solidFill>
                      <a:srgbClr val="FF0000"/>
                    </a:solidFill>
                    <a:latin typeface="Calibri" charset="0"/>
                    <a:ea typeface="Calibri" charset="0"/>
                    <a:cs typeface="Calibri" charset="0"/>
                  </a:rPr>
                  <a:t>waits for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2286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Banker’s </a:t>
            </a:r>
            <a:r>
              <a:rPr lang="en-US" dirty="0" smtClean="0"/>
              <a:t>Algorithm – </a:t>
            </a:r>
            <a:r>
              <a:rPr lang="en-US" smtClean="0"/>
              <a:t>Dining Philosophers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System resources: </a:t>
            </a:r>
          </a:p>
          <a:p>
            <a:pPr lvl="1"/>
            <a:r>
              <a:rPr lang="en-US" sz="1800" dirty="0" smtClean="0"/>
              <a:t>1 chopsticks in 5 positions</a:t>
            </a:r>
          </a:p>
          <a:p>
            <a:pPr lvl="1"/>
            <a:r>
              <a:rPr lang="en-US" sz="1800" dirty="0" smtClean="0"/>
              <a:t>Total resources: (1, 1, 1, 1, 1)</a:t>
            </a:r>
          </a:p>
          <a:p>
            <a:r>
              <a:rPr lang="en-US" sz="2000" dirty="0" smtClean="0"/>
              <a:t>5 “philosopher” processes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aximum resources table is:</a:t>
            </a:r>
            <a:br>
              <a:rPr lang="en-US" sz="2000" dirty="0" smtClean="0"/>
            </a:b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63627"/>
              </p:ext>
            </p:extLst>
          </p:nvPr>
        </p:nvGraphicFramePr>
        <p:xfrm>
          <a:off x="2663173" y="3402631"/>
          <a:ext cx="3363627" cy="2590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5215"/>
                <a:gridCol w="585215"/>
                <a:gridCol w="585215"/>
                <a:gridCol w="585215"/>
                <a:gridCol w="585215"/>
                <a:gridCol w="437552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Maximum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3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8029266" cy="762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Banker’s </a:t>
            </a:r>
            <a:r>
              <a:rPr lang="en-US" dirty="0" smtClean="0"/>
              <a:t>Algorithm – </a:t>
            </a:r>
            <a:r>
              <a:rPr lang="en-US" smtClean="0"/>
              <a:t>Dining Philosophers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793013" cy="4972050"/>
          </a:xfrm>
        </p:spPr>
        <p:txBody>
          <a:bodyPr/>
          <a:lstStyle/>
          <a:p>
            <a:r>
              <a:rPr lang="en-US" dirty="0" smtClean="0"/>
              <a:t>Safe state: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&lt;P4, P3, P2, P1, P5&gt; is feasible.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48156"/>
              </p:ext>
            </p:extLst>
          </p:nvPr>
        </p:nvGraphicFramePr>
        <p:xfrm>
          <a:off x="604864" y="2197149"/>
          <a:ext cx="5281826" cy="2590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0166"/>
                <a:gridCol w="480166"/>
                <a:gridCol w="480166"/>
                <a:gridCol w="480166"/>
                <a:gridCol w="480166"/>
                <a:gridCol w="480166"/>
                <a:gridCol w="480166"/>
                <a:gridCol w="480166"/>
                <a:gridCol w="480166"/>
                <a:gridCol w="480166"/>
                <a:gridCol w="480166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Allocated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Needs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C1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C2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C3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C4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C5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C1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C2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C3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C4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C5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P1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P2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P3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P4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P5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048034"/>
              </p:ext>
            </p:extLst>
          </p:nvPr>
        </p:nvGraphicFramePr>
        <p:xfrm>
          <a:off x="6060001" y="2197149"/>
          <a:ext cx="240083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0166"/>
                <a:gridCol w="480166"/>
                <a:gridCol w="480166"/>
                <a:gridCol w="480166"/>
                <a:gridCol w="480166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Available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C1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C2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C3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C4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C5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Banker’s Algorithm – </a:t>
            </a:r>
            <a:r>
              <a:rPr lang="en-US" smtClean="0"/>
              <a:t>Dining Philosophers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P5 is given the C5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None of the processes get their need.</a:t>
            </a:r>
          </a:p>
          <a:p>
            <a:r>
              <a:rPr lang="en-US" dirty="0" smtClean="0"/>
              <a:t>Unsafe. Rejected.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648866"/>
              </p:ext>
            </p:extLst>
          </p:nvPr>
        </p:nvGraphicFramePr>
        <p:xfrm>
          <a:off x="604863" y="2197149"/>
          <a:ext cx="5351775" cy="2590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6525"/>
                <a:gridCol w="486525"/>
                <a:gridCol w="486525"/>
                <a:gridCol w="486525"/>
                <a:gridCol w="486525"/>
                <a:gridCol w="486525"/>
                <a:gridCol w="486525"/>
                <a:gridCol w="486525"/>
                <a:gridCol w="486525"/>
                <a:gridCol w="486525"/>
                <a:gridCol w="486525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Allocated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Needs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C1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C2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C3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C4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C5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C1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C2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C3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C4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C5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P1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P2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P3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P4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P5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26785"/>
              </p:ext>
            </p:extLst>
          </p:nvPr>
        </p:nvGraphicFramePr>
        <p:xfrm>
          <a:off x="6060000" y="2197149"/>
          <a:ext cx="2432625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6525"/>
                <a:gridCol w="486525"/>
                <a:gridCol w="486525"/>
                <a:gridCol w="486525"/>
                <a:gridCol w="486525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Available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C1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C2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C3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C4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C5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thread/process not making any progress since other threads/processes are using the resources that it needs.</a:t>
            </a:r>
          </a:p>
          <a:p>
            <a:pPr lvl="1"/>
            <a:r>
              <a:rPr lang="en-US" dirty="0" smtClean="0"/>
              <a:t>CPU as a resource: A thread/process not getting the CPU, since other the scheduler is giving the CPU to other “higher priority” thread/processes.</a:t>
            </a:r>
          </a:p>
          <a:p>
            <a:pPr lvl="2"/>
            <a:r>
              <a:rPr lang="en-US" dirty="0" smtClean="0"/>
              <a:t>More on this in the upcoming lecture on scheduling. </a:t>
            </a:r>
          </a:p>
          <a:p>
            <a:pPr lvl="1"/>
            <a:r>
              <a:rPr lang="en-US" dirty="0" smtClean="0"/>
              <a:t>Lock as a resource</a:t>
            </a:r>
            <a:r>
              <a:rPr lang="en-US" dirty="0"/>
              <a:t>: : A thread/process not getting </a:t>
            </a:r>
            <a:r>
              <a:rPr lang="en-US" dirty="0" smtClean="0"/>
              <a:t>a lock that it has requested, since others have it.</a:t>
            </a:r>
          </a:p>
          <a:p>
            <a:endParaRPr lang="en-US" dirty="0"/>
          </a:p>
          <a:p>
            <a:pPr marL="437941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  <a:defRPr/>
            </a:pPr>
            <a:r>
              <a:rPr lang="en-GB" altLang="en-US" dirty="0">
                <a:ea typeface="ＭＳ Ｐゴシック" charset="-128"/>
              </a:rPr>
              <a:t>Starvation </a:t>
            </a:r>
            <a:r>
              <a:rPr lang="en-GB" altLang="en-US" dirty="0">
                <a:latin typeface="Verdana" charset="0"/>
                <a:ea typeface="ＭＳ Ｐゴシック" charset="-128"/>
              </a:rPr>
              <a:t>≠ </a:t>
            </a:r>
            <a:r>
              <a:rPr lang="en-GB" altLang="en-US" dirty="0">
                <a:ea typeface="ＭＳ Ｐゴシック" charset="-128"/>
              </a:rPr>
              <a:t>Deadlock</a:t>
            </a:r>
          </a:p>
          <a:p>
            <a:pPr marL="862747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  <a:defRPr/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Deadlock =&gt; Starvation</a:t>
            </a:r>
          </a:p>
          <a:p>
            <a:pPr marL="862747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  <a:defRPr/>
            </a:pP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Starvation ≠&gt; </a:t>
            </a:r>
            <a:r>
              <a:rPr lang="en-GB" altLang="en-US" dirty="0" smtClean="0">
                <a:latin typeface="Calibri" charset="0"/>
                <a:ea typeface="Calibri" charset="0"/>
                <a:cs typeface="Calibri" charset="0"/>
              </a:rPr>
              <a:t>Starvation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Dining Philosophers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5713044" cy="4972050"/>
          </a:xfrm>
        </p:spPr>
        <p:txBody>
          <a:bodyPr/>
          <a:lstStyle/>
          <a:p>
            <a:pPr marL="437941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Classic deadlock problem</a:t>
            </a:r>
          </a:p>
          <a:p>
            <a:pPr marL="859867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Multiple philosophers trying to lunch</a:t>
            </a:r>
          </a:p>
          <a:p>
            <a:pPr marL="859867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One chopstick to left and right of each philosopher</a:t>
            </a:r>
          </a:p>
          <a:p>
            <a:pPr marL="859867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Each one needs two chopsticks to eat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28959" y="1934639"/>
            <a:ext cx="5315041" cy="4923361"/>
            <a:chOff x="1658880" y="1451880"/>
            <a:chExt cx="5315041" cy="4923361"/>
          </a:xfrm>
        </p:grpSpPr>
        <p:sp>
          <p:nvSpPr>
            <p:cNvPr id="87043" name="Line 3"/>
            <p:cNvSpPr>
              <a:spLocks noChangeShapeType="1"/>
            </p:cNvSpPr>
            <p:nvPr/>
          </p:nvSpPr>
          <p:spPr bwMode="auto">
            <a:xfrm>
              <a:off x="3080161" y="2907721"/>
              <a:ext cx="430560" cy="40464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87044" name="Line 4"/>
            <p:cNvSpPr>
              <a:spLocks noChangeShapeType="1"/>
            </p:cNvSpPr>
            <p:nvPr/>
          </p:nvSpPr>
          <p:spPr bwMode="auto">
            <a:xfrm flipH="1">
              <a:off x="2829601" y="4507560"/>
              <a:ext cx="476640" cy="38016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87045" name="Line 5"/>
            <p:cNvSpPr>
              <a:spLocks noChangeShapeType="1"/>
            </p:cNvSpPr>
            <p:nvPr/>
          </p:nvSpPr>
          <p:spPr bwMode="auto">
            <a:xfrm flipV="1">
              <a:off x="5168161" y="2743561"/>
              <a:ext cx="361440" cy="49248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87046" name="Line 6"/>
            <p:cNvSpPr>
              <a:spLocks noChangeShapeType="1"/>
            </p:cNvSpPr>
            <p:nvPr/>
          </p:nvSpPr>
          <p:spPr bwMode="auto">
            <a:xfrm>
              <a:off x="4227841" y="5049001"/>
              <a:ext cx="18720" cy="59040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87047" name="Line 7"/>
            <p:cNvSpPr>
              <a:spLocks noChangeShapeType="1"/>
            </p:cNvSpPr>
            <p:nvPr/>
          </p:nvSpPr>
          <p:spPr bwMode="auto">
            <a:xfrm>
              <a:off x="5621761" y="4411081"/>
              <a:ext cx="488160" cy="33120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pic>
          <p:nvPicPr>
            <p:cNvPr id="8704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361" y="3459241"/>
              <a:ext cx="1581120" cy="1185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8705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880" y="3110760"/>
              <a:ext cx="829440" cy="112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8705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840" y="1451880"/>
              <a:ext cx="829440" cy="127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87052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481" y="3099240"/>
              <a:ext cx="829440" cy="1244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87053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281" y="5131081"/>
              <a:ext cx="875520" cy="1244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87054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040" y="5184360"/>
              <a:ext cx="829440" cy="103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4562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Dining Philosophers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5566165" cy="4972050"/>
          </a:xfrm>
        </p:spPr>
        <p:txBody>
          <a:bodyPr/>
          <a:lstStyle/>
          <a:p>
            <a:pPr marL="437941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 happens if everyone grabs the chopstick to their right?</a:t>
            </a:r>
          </a:p>
          <a:p>
            <a:pPr marL="859867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Everyone gets one chopstick and waits forever for the one on the left</a:t>
            </a:r>
          </a:p>
          <a:p>
            <a:pPr marL="859867" lvl="1" indent="-342900"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All of the philosophers starve!!!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28959" y="1934639"/>
            <a:ext cx="5315041" cy="4923361"/>
            <a:chOff x="1658880" y="1451880"/>
            <a:chExt cx="5315041" cy="4923361"/>
          </a:xfrm>
        </p:grpSpPr>
        <p:sp>
          <p:nvSpPr>
            <p:cNvPr id="89091" name="AutoShape 3"/>
            <p:cNvSpPr>
              <a:spLocks noChangeArrowheads="1"/>
            </p:cNvSpPr>
            <p:nvPr/>
          </p:nvSpPr>
          <p:spPr bwMode="auto">
            <a:xfrm>
              <a:off x="3830401" y="1951561"/>
              <a:ext cx="1044000" cy="1104480"/>
            </a:xfrm>
            <a:prstGeom prst="roundRect">
              <a:avLst>
                <a:gd name="adj" fmla="val 13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89092" name="AutoShape 4"/>
            <p:cNvSpPr>
              <a:spLocks noChangeArrowheads="1"/>
            </p:cNvSpPr>
            <p:nvPr/>
          </p:nvSpPr>
          <p:spPr bwMode="auto">
            <a:xfrm>
              <a:off x="5513761" y="3177001"/>
              <a:ext cx="1031040" cy="109008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89093" name="AutoShape 5"/>
            <p:cNvSpPr>
              <a:spLocks noChangeArrowheads="1"/>
            </p:cNvSpPr>
            <p:nvPr/>
          </p:nvSpPr>
          <p:spPr bwMode="auto">
            <a:xfrm>
              <a:off x="2067841" y="3244681"/>
              <a:ext cx="972000" cy="1026720"/>
            </a:xfrm>
            <a:prstGeom prst="roundRect">
              <a:avLst>
                <a:gd name="adj" fmla="val 14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89094" name="AutoShape 6"/>
            <p:cNvSpPr>
              <a:spLocks noChangeArrowheads="1"/>
            </p:cNvSpPr>
            <p:nvPr/>
          </p:nvSpPr>
          <p:spPr bwMode="auto">
            <a:xfrm>
              <a:off x="4678561" y="4979881"/>
              <a:ext cx="1065600" cy="1126080"/>
            </a:xfrm>
            <a:prstGeom prst="roundRect">
              <a:avLst>
                <a:gd name="adj" fmla="val 13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89095" name="AutoShape 7"/>
            <p:cNvSpPr>
              <a:spLocks noChangeArrowheads="1"/>
            </p:cNvSpPr>
            <p:nvPr/>
          </p:nvSpPr>
          <p:spPr bwMode="auto">
            <a:xfrm>
              <a:off x="2728801" y="5087881"/>
              <a:ext cx="1025280" cy="108432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89096" name="Line 8"/>
            <p:cNvSpPr>
              <a:spLocks noChangeShapeType="1"/>
            </p:cNvSpPr>
            <p:nvPr/>
          </p:nvSpPr>
          <p:spPr bwMode="auto">
            <a:xfrm>
              <a:off x="3080161" y="2907721"/>
              <a:ext cx="430560" cy="40464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89097" name="Line 9"/>
            <p:cNvSpPr>
              <a:spLocks noChangeShapeType="1"/>
            </p:cNvSpPr>
            <p:nvPr/>
          </p:nvSpPr>
          <p:spPr bwMode="auto">
            <a:xfrm flipH="1">
              <a:off x="2829601" y="4507560"/>
              <a:ext cx="476640" cy="38016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89098" name="Line 10"/>
            <p:cNvSpPr>
              <a:spLocks noChangeShapeType="1"/>
            </p:cNvSpPr>
            <p:nvPr/>
          </p:nvSpPr>
          <p:spPr bwMode="auto">
            <a:xfrm flipV="1">
              <a:off x="5168161" y="2743561"/>
              <a:ext cx="361440" cy="49248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>
              <a:off x="4227841" y="5049001"/>
              <a:ext cx="18720" cy="59040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>
              <a:off x="5621761" y="4411081"/>
              <a:ext cx="488160" cy="331200"/>
            </a:xfrm>
            <a:prstGeom prst="line">
              <a:avLst/>
            </a:prstGeom>
            <a:noFill/>
            <a:ln w="54720">
              <a:solidFill>
                <a:srgbClr val="8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89101" name="AutoShape 13"/>
            <p:cNvSpPr>
              <a:spLocks noChangeArrowheads="1"/>
            </p:cNvSpPr>
            <p:nvPr/>
          </p:nvSpPr>
          <p:spPr bwMode="auto">
            <a:xfrm>
              <a:off x="3555361" y="3459241"/>
              <a:ext cx="1581120" cy="1185120"/>
            </a:xfrm>
            <a:prstGeom prst="roundRect">
              <a:avLst>
                <a:gd name="adj" fmla="val 12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tr-TR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grpSp>
          <p:nvGrpSpPr>
            <p:cNvPr id="2" name="Group 14"/>
            <p:cNvGrpSpPr>
              <a:grpSpLocks/>
            </p:cNvGrpSpPr>
            <p:nvPr/>
          </p:nvGrpSpPr>
          <p:grpSpPr bwMode="auto">
            <a:xfrm>
              <a:off x="2554561" y="2504521"/>
              <a:ext cx="3470400" cy="3120480"/>
              <a:chOff x="1774" y="1739"/>
              <a:chExt cx="2410" cy="2167"/>
            </a:xfrm>
          </p:grpSpPr>
          <p:cxnSp>
            <p:nvCxnSpPr>
              <p:cNvPr id="89117" name="AutoShape 15"/>
              <p:cNvCxnSpPr>
                <a:cxnSpLocks noChangeShapeType="1"/>
              </p:cNvCxnSpPr>
              <p:nvPr/>
            </p:nvCxnSpPr>
            <p:spPr bwMode="auto">
              <a:xfrm flipH="1">
                <a:off x="2384" y="1739"/>
                <a:ext cx="276" cy="316"/>
              </a:xfrm>
              <a:prstGeom prst="curvedConnector3">
                <a:avLst>
                  <a:gd name="adj1" fmla="val 50000"/>
                </a:avLst>
              </a:prstGeom>
              <a:noFill/>
              <a:ln w="3672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118" name="AutoShape 16"/>
              <p:cNvCxnSpPr>
                <a:cxnSpLocks noChangeShapeType="1"/>
              </p:cNvCxnSpPr>
              <p:nvPr/>
            </p:nvCxnSpPr>
            <p:spPr bwMode="auto">
              <a:xfrm>
                <a:off x="1774" y="2964"/>
                <a:ext cx="257" cy="223"/>
              </a:xfrm>
              <a:prstGeom prst="curvedConnector3">
                <a:avLst>
                  <a:gd name="adj1" fmla="val 50000"/>
                </a:avLst>
              </a:prstGeom>
              <a:noFill/>
              <a:ln w="3672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119" name="AutoShape 17"/>
              <p:cNvCxnSpPr>
                <a:cxnSpLocks noChangeShapeType="1"/>
              </p:cNvCxnSpPr>
              <p:nvPr/>
            </p:nvCxnSpPr>
            <p:spPr bwMode="auto">
              <a:xfrm flipV="1">
                <a:off x="2607" y="3709"/>
                <a:ext cx="330" cy="198"/>
              </a:xfrm>
              <a:prstGeom prst="curvedConnector3">
                <a:avLst>
                  <a:gd name="adj1" fmla="val 50000"/>
                </a:avLst>
              </a:prstGeom>
              <a:noFill/>
              <a:ln w="3672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120" name="AutoShape 18"/>
              <p:cNvCxnSpPr>
                <a:cxnSpLocks noChangeShapeType="1"/>
              </p:cNvCxnSpPr>
              <p:nvPr/>
            </p:nvCxnSpPr>
            <p:spPr bwMode="auto">
              <a:xfrm flipV="1">
                <a:off x="3617" y="3176"/>
                <a:ext cx="285" cy="279"/>
              </a:xfrm>
              <a:prstGeom prst="curvedConnector3">
                <a:avLst>
                  <a:gd name="adj1" fmla="val 50000"/>
                </a:avLst>
              </a:prstGeom>
              <a:noFill/>
              <a:ln w="3672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121" name="AutoShape 19"/>
              <p:cNvCxnSpPr>
                <a:cxnSpLocks noChangeShapeType="1"/>
              </p:cNvCxnSpPr>
              <p:nvPr/>
            </p:nvCxnSpPr>
            <p:spPr bwMode="auto">
              <a:xfrm flipH="1" flipV="1">
                <a:off x="3838" y="2076"/>
                <a:ext cx="347" cy="128"/>
              </a:xfrm>
              <a:prstGeom prst="curvedConnector3">
                <a:avLst>
                  <a:gd name="adj1" fmla="val 50000"/>
                </a:avLst>
              </a:prstGeom>
              <a:noFill/>
              <a:ln w="3672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628001" y="2504521"/>
              <a:ext cx="3395520" cy="3034080"/>
              <a:chOff x="1825" y="1739"/>
              <a:chExt cx="2358" cy="2107"/>
            </a:xfrm>
          </p:grpSpPr>
          <p:cxnSp>
            <p:nvCxnSpPr>
              <p:cNvPr id="89112" name="AutoShape 21"/>
              <p:cNvCxnSpPr>
                <a:cxnSpLocks noChangeShapeType="1"/>
              </p:cNvCxnSpPr>
              <p:nvPr/>
            </p:nvCxnSpPr>
            <p:spPr bwMode="auto">
              <a:xfrm flipV="1">
                <a:off x="1825" y="2160"/>
                <a:ext cx="315" cy="27"/>
              </a:xfrm>
              <a:prstGeom prst="curvedConnector3">
                <a:avLst>
                  <a:gd name="adj1" fmla="val 50000"/>
                </a:avLst>
              </a:prstGeom>
              <a:noFill/>
              <a:ln w="36720">
                <a:solidFill>
                  <a:srgbClr val="FF0000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113" name="AutoShape 22"/>
              <p:cNvCxnSpPr>
                <a:cxnSpLocks noChangeShapeType="1"/>
              </p:cNvCxnSpPr>
              <p:nvPr/>
            </p:nvCxnSpPr>
            <p:spPr bwMode="auto">
              <a:xfrm>
                <a:off x="3384" y="1739"/>
                <a:ext cx="264" cy="283"/>
              </a:xfrm>
              <a:prstGeom prst="curvedConnector3">
                <a:avLst>
                  <a:gd name="adj1" fmla="val 50000"/>
                </a:avLst>
              </a:prstGeom>
              <a:noFill/>
              <a:ln w="36720">
                <a:solidFill>
                  <a:srgbClr val="FF0000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114" name="AutoShape 23"/>
              <p:cNvCxnSpPr>
                <a:cxnSpLocks noChangeShapeType="1"/>
              </p:cNvCxnSpPr>
              <p:nvPr/>
            </p:nvCxnSpPr>
            <p:spPr bwMode="auto">
              <a:xfrm flipH="1" flipV="1">
                <a:off x="2948" y="3709"/>
                <a:ext cx="300" cy="138"/>
              </a:xfrm>
              <a:prstGeom prst="curvedConnector3">
                <a:avLst>
                  <a:gd name="adj1" fmla="val 50000"/>
                </a:avLst>
              </a:prstGeom>
              <a:noFill/>
              <a:ln w="36720">
                <a:solidFill>
                  <a:srgbClr val="FF0000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115" name="AutoShape 24"/>
              <p:cNvCxnSpPr>
                <a:cxnSpLocks noChangeShapeType="1"/>
              </p:cNvCxnSpPr>
              <p:nvPr/>
            </p:nvCxnSpPr>
            <p:spPr bwMode="auto">
              <a:xfrm flipH="1" flipV="1">
                <a:off x="2186" y="3327"/>
                <a:ext cx="62" cy="203"/>
              </a:xfrm>
              <a:prstGeom prst="curvedConnector3">
                <a:avLst>
                  <a:gd name="adj1" fmla="val 50000"/>
                </a:avLst>
              </a:prstGeom>
              <a:noFill/>
              <a:ln w="36720">
                <a:solidFill>
                  <a:srgbClr val="FF0000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116" name="AutoShape 25"/>
              <p:cNvCxnSpPr>
                <a:cxnSpLocks noChangeShapeType="1"/>
              </p:cNvCxnSpPr>
              <p:nvPr/>
            </p:nvCxnSpPr>
            <p:spPr bwMode="auto">
              <a:xfrm flipH="1">
                <a:off x="4182" y="2961"/>
                <a:ext cx="2" cy="193"/>
              </a:xfrm>
              <a:prstGeom prst="curvedConnector3">
                <a:avLst>
                  <a:gd name="adj1" fmla="val 50000"/>
                </a:avLst>
              </a:prstGeom>
              <a:noFill/>
              <a:ln w="36720">
                <a:solidFill>
                  <a:srgbClr val="FF0000"/>
                </a:solidFill>
                <a:prstDash val="sys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89105" name="Picture 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040" y="5184360"/>
              <a:ext cx="829440" cy="103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89106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880" y="3110760"/>
              <a:ext cx="829440" cy="112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89107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840" y="1451880"/>
              <a:ext cx="829440" cy="127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89108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481" y="3099240"/>
              <a:ext cx="829440" cy="1244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89109" name="Picture 3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281" y="5131081"/>
              <a:ext cx="875520" cy="1244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116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67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Deadlock Characterization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06725" indent="-306725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sz="20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Mutual </a:t>
            </a:r>
            <a:r>
              <a:rPr lang="en-GB" altLang="en-US" sz="20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exclusion:  </a:t>
            </a: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only one process at a time can use a resource.</a:t>
            </a:r>
          </a:p>
          <a:p>
            <a:pPr marL="306725" indent="-306725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sz="20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Hold and wait</a:t>
            </a: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:  a process holding at least one resource is waiting to acquire additional resources held by other processes.</a:t>
            </a:r>
          </a:p>
          <a:p>
            <a:pPr marL="306725" indent="-306725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sz="20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No </a:t>
            </a:r>
            <a:r>
              <a:rPr lang="en-GB" altLang="en-US" sz="200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preemption</a:t>
            </a:r>
            <a:r>
              <a:rPr lang="en-GB" altLang="en-US" sz="20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:  </a:t>
            </a: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a resource can be released only voluntarily by the process holding it, after that process has completed its task.</a:t>
            </a:r>
          </a:p>
          <a:p>
            <a:pPr marL="306725" indent="-306725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sz="20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Circular wait:  </a:t>
            </a: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there exists a set {</a:t>
            </a:r>
            <a:r>
              <a:rPr lang="en-GB" altLang="en-US" sz="2000" i="1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sz="2000" baseline="-25000" dirty="0"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GB" altLang="en-US" sz="2000" i="1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sz="2000" baseline="-25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, …, </a:t>
            </a:r>
            <a:r>
              <a:rPr lang="en-GB" altLang="en-US" sz="2000" i="1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sz="2000" baseline="-25000" dirty="0"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en-GB" altLang="en-US" sz="2000" dirty="0">
                <a:latin typeface="Calibri" charset="0"/>
                <a:ea typeface="Calibri" charset="0"/>
                <a:cs typeface="Calibri" charset="0"/>
              </a:rPr>
              <a:t>} of waiting processes such that </a:t>
            </a:r>
          </a:p>
          <a:p>
            <a:pPr marL="731531" lvl="1" indent="-306725">
              <a:buFont typeface="Arial" charset="0"/>
              <a:buChar char="•"/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i="1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baseline="-25000" dirty="0">
                <a:latin typeface="Calibri" charset="0"/>
                <a:ea typeface="Calibri" charset="0"/>
                <a:cs typeface="Calibri" charset="0"/>
              </a:rPr>
              <a:t>0 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is waiting for a resource that is held by </a:t>
            </a:r>
            <a:r>
              <a:rPr lang="en-GB" altLang="en-US" i="1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baseline="-25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, </a:t>
            </a:r>
          </a:p>
          <a:p>
            <a:pPr marL="731531" lvl="1" indent="-306725">
              <a:buFont typeface="Arial" charset="0"/>
              <a:buChar char="•"/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i="1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baseline="-25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is waiting for a resource that is held by </a:t>
            </a:r>
            <a:r>
              <a:rPr lang="en-GB" altLang="en-US" i="1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baseline="-25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, …, </a:t>
            </a:r>
          </a:p>
          <a:p>
            <a:pPr marL="731531" lvl="1" indent="-306725">
              <a:buFont typeface="Arial" charset="0"/>
              <a:buChar char="•"/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i="1" dirty="0" err="1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i="1" baseline="-25000" dirty="0" err="1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GB" altLang="en-US" baseline="-25000" dirty="0">
                <a:latin typeface="Calibri" charset="0"/>
                <a:ea typeface="Calibri" charset="0"/>
                <a:cs typeface="Calibri" charset="0"/>
              </a:rPr>
              <a:t>–1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is waiting for a resource that is held by </a:t>
            </a:r>
            <a:r>
              <a:rPr lang="en-GB" altLang="en-US" i="1" dirty="0" err="1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baseline="-25000" dirty="0" err="1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, and </a:t>
            </a:r>
          </a:p>
          <a:p>
            <a:pPr marL="731531" lvl="1" indent="-306725">
              <a:buFont typeface="Arial" charset="0"/>
              <a:buChar char="•"/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i="1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baseline="-25000" dirty="0"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 is waiting for a resource that is held by </a:t>
            </a:r>
            <a:r>
              <a:rPr lang="en-GB" altLang="en-US" i="1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GB" altLang="en-US" baseline="-25000" dirty="0"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en-GB" alt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424806" lvl="1" indent="0" algn="ctr">
              <a:buNone/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endParaRPr lang="en-GB" altLang="en-US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24806" lvl="1" indent="0" algn="ctr">
              <a:buNone/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r>
              <a:rPr lang="en-GB" altLang="en-US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Deadlock </a:t>
            </a:r>
            <a:r>
              <a:rPr lang="en-GB" altLang="en-US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can arise if </a:t>
            </a:r>
            <a:r>
              <a:rPr lang="en-GB" altLang="en-US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all four </a:t>
            </a:r>
            <a:r>
              <a:rPr lang="en-GB" altLang="en-US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conditions hold </a:t>
            </a:r>
            <a:r>
              <a:rPr lang="en-GB" altLang="en-US" b="1" u="sng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simultaneously</a:t>
            </a:r>
            <a:r>
              <a:rPr lang="en-GB" altLang="en-US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!</a:t>
            </a:r>
            <a:endParaRPr lang="en-GB" altLang="en-US" b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731531" lvl="1" indent="-306725">
              <a:buFont typeface="Arial" charset="0"/>
              <a:buChar char="•"/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endParaRPr lang="en-GB" altLang="en-US" dirty="0">
              <a:latin typeface="Calibri" charset="0"/>
              <a:ea typeface="Calibri" charset="0"/>
              <a:cs typeface="Calibri" charset="0"/>
            </a:endParaRPr>
          </a:p>
          <a:p>
            <a:pPr marL="306725" indent="-306725">
              <a:tabLst>
                <a:tab pos="306725" algn="l"/>
                <a:tab pos="460807" algn="l"/>
                <a:tab pos="875533" algn="l"/>
                <a:tab pos="1290259" algn="l"/>
                <a:tab pos="1704985" algn="l"/>
                <a:tab pos="2119711" algn="l"/>
                <a:tab pos="2534437" algn="l"/>
                <a:tab pos="2949164" algn="l"/>
                <a:tab pos="3363890" algn="l"/>
                <a:tab pos="3778616" algn="l"/>
                <a:tab pos="4193342" algn="l"/>
                <a:tab pos="4608068" algn="l"/>
                <a:tab pos="5022794" algn="l"/>
                <a:tab pos="5437520" algn="l"/>
                <a:tab pos="5852246" algn="l"/>
                <a:tab pos="6266972" algn="l"/>
                <a:tab pos="6681699" algn="l"/>
                <a:tab pos="7096425" algn="l"/>
                <a:tab pos="7511151" algn="l"/>
                <a:tab pos="7925877" algn="l"/>
                <a:tab pos="8340603" algn="l"/>
              </a:tabLst>
            </a:pPr>
            <a:endParaRPr lang="en-GB" altLang="en-US" sz="1814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5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Deadlock Prevention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37941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E</a:t>
            </a:r>
            <a:r>
              <a:rPr lang="en-US" altLang="en-US" dirty="0" smtClean="0">
                <a:ea typeface="ＭＳ Ｐゴシック" charset="-128"/>
              </a:rPr>
              <a:t>nsure </a:t>
            </a:r>
            <a:r>
              <a:rPr lang="en-US" altLang="en-US" dirty="0">
                <a:ea typeface="ＭＳ Ｐゴシック" charset="-128"/>
              </a:rPr>
              <a:t>that at least  one of the four conditions </a:t>
            </a:r>
            <a:r>
              <a:rPr lang="en-US" altLang="en-US" dirty="0" smtClean="0">
                <a:ea typeface="ＭＳ Ｐゴシック" charset="-128"/>
              </a:rPr>
              <a:t>do not hold!</a:t>
            </a:r>
            <a:endParaRPr lang="en-US" altLang="en-US" dirty="0">
              <a:ea typeface="ＭＳ Ｐゴシック" charset="-128"/>
            </a:endParaRPr>
          </a:p>
          <a:p>
            <a:pPr marL="437941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Mutual Exclusion </a:t>
            </a:r>
          </a:p>
          <a:p>
            <a:pPr marL="1319234" lvl="2" indent="-342900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not required for sharable resources; </a:t>
            </a:r>
          </a:p>
          <a:p>
            <a:pPr marL="1319234" lvl="2" indent="-342900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must hold for non-sharable </a:t>
            </a:r>
            <a:r>
              <a:rPr lang="en-US" altLang="en-US" dirty="0" smtClean="0">
                <a:ea typeface="ＭＳ Ｐゴシック" charset="-128"/>
              </a:rPr>
              <a:t>resources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dirty="0" smtClean="0">
                <a:ea typeface="ＭＳ Ｐゴシック" charset="-128"/>
              </a:rPr>
              <a:t>(e.g.  </a:t>
            </a:r>
            <a:r>
              <a:rPr lang="en-US" altLang="en-US" dirty="0">
                <a:ea typeface="ＭＳ Ｐゴシック" charset="-128"/>
              </a:rPr>
              <a:t>a </a:t>
            </a:r>
            <a:r>
              <a:rPr lang="en-US" altLang="en-US" dirty="0" smtClean="0">
                <a:ea typeface="ＭＳ Ｐゴシック" charset="-128"/>
              </a:rPr>
              <a:t>printer).</a:t>
            </a:r>
            <a:endParaRPr lang="en-US" altLang="en-US" dirty="0">
              <a:ea typeface="ＭＳ Ｐゴシック" charset="-128"/>
            </a:endParaRPr>
          </a:p>
          <a:p>
            <a:pPr marL="437941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Hold and Wait </a:t>
            </a:r>
          </a:p>
          <a:p>
            <a:pPr marL="1319234" lvl="2" indent="-342900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must guarantee that whenever a process requests a resource, it does not hold any other resources.</a:t>
            </a:r>
          </a:p>
          <a:p>
            <a:pPr marL="1319234" lvl="2" indent="-342900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Require process to request and be allocated </a:t>
            </a:r>
            <a:r>
              <a:rPr lang="en-US" altLang="en-US" b="1" dirty="0">
                <a:ea typeface="ＭＳ Ｐゴシック" charset="-128"/>
              </a:rPr>
              <a:t>all</a:t>
            </a:r>
            <a:r>
              <a:rPr lang="en-US" altLang="en-US" dirty="0">
                <a:ea typeface="ＭＳ Ｐゴシック" charset="-128"/>
              </a:rPr>
              <a:t> its resources before it begins execution, </a:t>
            </a:r>
          </a:p>
          <a:p>
            <a:pPr marL="1319234" lvl="2" indent="-342900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A</a:t>
            </a:r>
            <a:r>
              <a:rPr lang="en-US" altLang="en-US" dirty="0" smtClean="0">
                <a:ea typeface="ＭＳ Ｐゴシック" charset="-128"/>
              </a:rPr>
              <a:t>llow </a:t>
            </a:r>
            <a:r>
              <a:rPr lang="en-US" altLang="en-US" dirty="0">
                <a:ea typeface="ＭＳ Ｐゴシック" charset="-128"/>
              </a:rPr>
              <a:t>process to request resources only when the process has none.</a:t>
            </a:r>
          </a:p>
          <a:p>
            <a:pPr marL="1710920" lvl="3" indent="-342900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low resource utilization; </a:t>
            </a:r>
          </a:p>
          <a:p>
            <a:pPr marL="1710920" lvl="3" indent="-342900">
              <a:lnSpc>
                <a:spcPct val="120000"/>
              </a:lnSpc>
              <a:tabLst>
                <a:tab pos="249124" algn="l"/>
                <a:tab pos="403206" algn="l"/>
                <a:tab pos="817932" algn="l"/>
                <a:tab pos="1232658" algn="l"/>
                <a:tab pos="1647384" algn="l"/>
                <a:tab pos="2062110" algn="l"/>
                <a:tab pos="2476837" algn="l"/>
                <a:tab pos="2891563" algn="l"/>
                <a:tab pos="3306289" algn="l"/>
                <a:tab pos="3721015" algn="l"/>
                <a:tab pos="4135741" algn="l"/>
                <a:tab pos="4550467" algn="l"/>
                <a:tab pos="4965193" algn="l"/>
                <a:tab pos="5379919" algn="l"/>
                <a:tab pos="5794646" algn="l"/>
                <a:tab pos="6209372" algn="l"/>
                <a:tab pos="6624098" algn="l"/>
                <a:tab pos="7038824" algn="l"/>
                <a:tab pos="7453550" algn="l"/>
                <a:tab pos="7868276" algn="l"/>
                <a:tab pos="828300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starvation possible.</a:t>
            </a:r>
          </a:p>
        </p:txBody>
      </p:sp>
    </p:spTree>
    <p:extLst>
      <p:ext uri="{BB962C8B-B14F-4D97-AF65-F5344CB8AC3E}">
        <p14:creationId xmlns:p14="http://schemas.microsoft.com/office/powerpoint/2010/main" val="1443500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2625</Words>
  <Application>Microsoft Macintosh PowerPoint</Application>
  <PresentationFormat>On-screen Show (4:3)</PresentationFormat>
  <Paragraphs>964</Paragraphs>
  <Slides>42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8" baseType="lpstr">
      <vt:lpstr>Arial Narrow</vt:lpstr>
      <vt:lpstr>Bitstream Vera Serif</vt:lpstr>
      <vt:lpstr>Calibri</vt:lpstr>
      <vt:lpstr>Courier</vt:lpstr>
      <vt:lpstr>Courier New</vt:lpstr>
      <vt:lpstr>Futura Medium</vt:lpstr>
      <vt:lpstr>Helvetica</vt:lpstr>
      <vt:lpstr>MS Gothic</vt:lpstr>
      <vt:lpstr>ＭＳ Ｐゴシック</vt:lpstr>
      <vt:lpstr>Symbol</vt:lpstr>
      <vt:lpstr>Times New Roman</vt:lpstr>
      <vt:lpstr>Verdana</vt:lpstr>
      <vt:lpstr>Wingdings</vt:lpstr>
      <vt:lpstr>Wingdings 2</vt:lpstr>
      <vt:lpstr>Arial</vt:lpstr>
      <vt:lpstr>template2007</vt:lpstr>
      <vt:lpstr>Synchronization  Deadlocks and prevention</vt:lpstr>
      <vt:lpstr>Preemption -  recall</vt:lpstr>
      <vt:lpstr>What’s a deadlock?</vt:lpstr>
      <vt:lpstr>Deadlock</vt:lpstr>
      <vt:lpstr>Starvation</vt:lpstr>
      <vt:lpstr>Dining Philosophers</vt:lpstr>
      <vt:lpstr>Dining Philosophers</vt:lpstr>
      <vt:lpstr>Deadlock Characterization</vt:lpstr>
      <vt:lpstr>Deadlock Prevention</vt:lpstr>
      <vt:lpstr>Deadlock Prevention (Cont.)</vt:lpstr>
      <vt:lpstr>Circular Wait - 1</vt:lpstr>
      <vt:lpstr>Circular Wait - 2</vt:lpstr>
      <vt:lpstr>Methods for Handling Deadlocks</vt:lpstr>
      <vt:lpstr>Dining Philosophers</vt:lpstr>
      <vt:lpstr>How to solve this problem?</vt:lpstr>
      <vt:lpstr>Deadlock Avoidance</vt:lpstr>
      <vt:lpstr>System Model</vt:lpstr>
      <vt:lpstr>Resource-Allocation Graph</vt:lpstr>
      <vt:lpstr>Resource Allocation Graph With A Deadlock</vt:lpstr>
      <vt:lpstr>Resource Allocation Graph With A Cycle But No Deadlock</vt:lpstr>
      <vt:lpstr>Resource-Allocation Graph Algorithm</vt:lpstr>
      <vt:lpstr>Resource-Allocation Graph Algorithm</vt:lpstr>
      <vt:lpstr>Safe, unsafe and deadlock states</vt:lpstr>
      <vt:lpstr>Safe State</vt:lpstr>
      <vt:lpstr>Resource Allocation Graph: Dining Philosopher’s example - 1</vt:lpstr>
      <vt:lpstr>Resource Allocation Graph: Dining Philosopher’s example - 2</vt:lpstr>
      <vt:lpstr>Resource Allocation Graph: Dining Philosopher’s example - 3</vt:lpstr>
      <vt:lpstr>Resource Allocation Graph: Dining Philosopher’s example - 4</vt:lpstr>
      <vt:lpstr>Resource Allocation Graph: Dining Philosopher’s example – 5</vt:lpstr>
      <vt:lpstr>Monitors: Finite resource problem</vt:lpstr>
      <vt:lpstr>Monitors: Dining Philosophers </vt:lpstr>
      <vt:lpstr>Monitors: Dining Philosophers </vt:lpstr>
      <vt:lpstr>Monitors: Dining Philosophers </vt:lpstr>
      <vt:lpstr>Banker’s Algorithm</vt:lpstr>
      <vt:lpstr>Banker’s algorithm -  example – 1</vt:lpstr>
      <vt:lpstr>Banker’s algorithm -  example - 2</vt:lpstr>
      <vt:lpstr>Banker’s algorithm -  example - 3</vt:lpstr>
      <vt:lpstr>Banker’s algorithm -  example - 4</vt:lpstr>
      <vt:lpstr>Banker’s algorithm -  example - 5</vt:lpstr>
      <vt:lpstr>Banker’s Algorithm – Dining Philosophers - 1</vt:lpstr>
      <vt:lpstr>Banker’s Algorithm – Dining Philosophers - 2</vt:lpstr>
      <vt:lpstr>Banker’s Algorithm – Dining Philosophers - 3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Inter-Process Communication: Intro + Pipes</dc:title>
  <cp:lastModifiedBy>Microsoft Office User</cp:lastModifiedBy>
  <cp:revision>92</cp:revision>
  <dcterms:modified xsi:type="dcterms:W3CDTF">2018-03-27T07:39:44Z</dcterms:modified>
</cp:coreProperties>
</file>