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4" r:id="rId6"/>
    <p:sldId id="266" r:id="rId7"/>
    <p:sldId id="267" r:id="rId8"/>
    <p:sldId id="260" r:id="rId9"/>
    <p:sldId id="268" r:id="rId10"/>
    <p:sldId id="269" r:id="rId11"/>
    <p:sldId id="261" r:id="rId12"/>
    <p:sldId id="263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/>
    <p:restoredTop sz="94577"/>
  </p:normalViewPr>
  <p:slideViewPr>
    <p:cSldViewPr snapToGrid="0">
      <p:cViewPr>
        <p:scale>
          <a:sx n="46" d="100"/>
          <a:sy n="46" d="100"/>
        </p:scale>
        <p:origin x="14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728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vhug.github.io/vX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rvind Hughes 202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62500" lnSpcReduction="20000"/>
          </a:bodyPr>
          <a:lstStyle/>
          <a:p>
            <a:r>
              <a:rPr dirty="0"/>
              <a:t>Arvind Hughes</a:t>
            </a:r>
            <a:r>
              <a:rPr lang="en-AU" dirty="0"/>
              <a:t>, </a:t>
            </a:r>
            <a:r>
              <a:rPr lang="en-AU" dirty="0" err="1"/>
              <a:t>Coryn</a:t>
            </a:r>
            <a:r>
              <a:rPr lang="en-AU" dirty="0"/>
              <a:t> Bailer-Jones  																	Galaxy Coffee</a:t>
            </a:r>
            <a:r>
              <a:rPr dirty="0"/>
              <a:t> 2023</a:t>
            </a:r>
          </a:p>
        </p:txBody>
      </p:sp>
      <p:sp>
        <p:nvSpPr>
          <p:cNvPr id="152" name="The Rotation of Open Clusters in GAIA DR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An Investigation of the </a:t>
            </a:r>
            <a:r>
              <a:rPr dirty="0"/>
              <a:t>Rotation of Open Clusters in G</a:t>
            </a:r>
            <a:r>
              <a:rPr lang="en-AU" dirty="0" err="1"/>
              <a:t>aia</a:t>
            </a:r>
            <a:r>
              <a:rPr dirty="0"/>
              <a:t> DR3</a:t>
            </a:r>
          </a:p>
        </p:txBody>
      </p:sp>
      <p:sp>
        <p:nvSpPr>
          <p:cNvPr id="153" name="A rough summar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</a:t>
            </a:r>
            <a:r>
              <a:rPr lang="en-AU" dirty="0"/>
              <a:t> discussion (?)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1E09-7DCC-A34D-05BF-27A7C03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Clusters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78E7B04-8143-CF97-7287-5548C817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201" y="2047468"/>
            <a:ext cx="22576690" cy="112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448A5FF2-5A16-8CC2-5D6F-6E197206C87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Alessi 12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E4C527-427D-D87E-7867-39EFB1315744}"/>
                  </a:ext>
                </a:extLst>
              </p:cNvPr>
              <p:cNvSpPr txBox="1"/>
              <p:nvPr/>
            </p:nvSpPr>
            <p:spPr>
              <a:xfrm>
                <a:off x="6051516" y="12947878"/>
                <a:ext cx="12204060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=106.37 ±11.3 , </m:t>
                    </m:r>
                    <m:r>
                      <a:rPr lang="en-A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AU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=89.6 ±0.85 , 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=0.04±</m:t>
                    </m:r>
                  </m:oMath>
                </a14:m>
                <a:r>
                  <a:rPr kumimoji="0" lang="en-AU" sz="3600" b="0" i="0" u="none" strike="noStrike" cap="none" spc="0" normalizeH="0" baseline="0" dirty="0">
                    <a:ln>
                      <a:noFill/>
                    </a:ln>
                    <a:solidFill>
                      <a:srgbClr val="5E5E5E"/>
                    </a:solidFill>
                    <a:effectLst/>
                    <a:uFillTx/>
                    <a:sym typeface="Helvetica Neue"/>
                  </a:rPr>
                  <a:t> 0.01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E4C527-427D-D87E-7867-39EFB131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16" y="12947878"/>
                <a:ext cx="12204060" cy="656590"/>
              </a:xfrm>
              <a:prstGeom prst="rect">
                <a:avLst/>
              </a:prstGeom>
              <a:blipFill>
                <a:blip r:embed="rId3"/>
                <a:stretch>
                  <a:fillRect t="-13208" b="-3207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7368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/>
              <a:t>Open Clusters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8EEE1F-FEF1-02A1-804B-CE2B88F4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5" y="2096439"/>
            <a:ext cx="17740800" cy="572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F3B6DA-6BB0-2763-2223-1E40272A3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5" y="7821989"/>
            <a:ext cx="17740310" cy="57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F2D385-2667-639A-7F78-414C82EBBF53}"/>
              </a:ext>
            </a:extLst>
          </p:cNvPr>
          <p:cNvSpPr txBox="1"/>
          <p:nvPr/>
        </p:nvSpPr>
        <p:spPr>
          <a:xfrm>
            <a:off x="20759037" y="12806910"/>
            <a:ext cx="3138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Hughes (2023) in prep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lide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What next?</a:t>
            </a:r>
            <a:endParaRPr dirty="0"/>
          </a:p>
        </p:txBody>
      </p:sp>
      <p:sp>
        <p:nvSpPr>
          <p:cNvPr id="173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Investigate the clustering of inclination</a:t>
            </a:r>
          </a:p>
          <a:p>
            <a:r>
              <a:rPr lang="en-AU" dirty="0"/>
              <a:t>Construct a more complex model for open clusters instead of considering as a simple solid body</a:t>
            </a:r>
          </a:p>
          <a:p>
            <a:r>
              <a:rPr lang="en-AU" dirty="0"/>
              <a:t>Ground based spectroscopy to get more RVs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1181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tation &amp; Clu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Rotation &amp; Clusters</a:t>
            </a:r>
          </a:p>
        </p:txBody>
      </p:sp>
      <p:sp>
        <p:nvSpPr>
          <p:cNvPr id="156" name="Why do we care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Why do we care?</a:t>
            </a:r>
          </a:p>
        </p:txBody>
      </p:sp>
      <p:sp>
        <p:nvSpPr>
          <p:cNvPr id="15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To care about rotation we have to know whether it exists first or not.. </a:t>
            </a:r>
          </a:p>
          <a:p>
            <a:r>
              <a:rPr lang="en-AU" dirty="0"/>
              <a:t>Significant work on rotation has been done for globular clusters (</a:t>
            </a:r>
            <a:r>
              <a:rPr lang="en-AU" sz="3600" i="1" dirty="0" err="1">
                <a:effectLst/>
                <a:latin typeface="Arial" panose="020B0604020202020204" pitchFamily="34" charset="0"/>
              </a:rPr>
              <a:t>Kacharov</a:t>
            </a:r>
            <a:r>
              <a:rPr lang="en-AU" sz="3600" i="1" dirty="0">
                <a:effectLst/>
                <a:latin typeface="Arial" panose="020B0604020202020204" pitchFamily="34" charset="0"/>
              </a:rPr>
              <a:t> et al. 2014; Koch et al. 2018; </a:t>
            </a:r>
            <a:r>
              <a:rPr lang="en-AU" sz="3600" i="1" dirty="0" err="1">
                <a:effectLst/>
                <a:latin typeface="Arial" panose="020B0604020202020204" pitchFamily="34" charset="0"/>
              </a:rPr>
              <a:t>Bianchini</a:t>
            </a:r>
            <a:r>
              <a:rPr lang="en-AU" sz="3600" i="1" dirty="0">
                <a:effectLst/>
                <a:latin typeface="Arial" panose="020B0604020202020204" pitchFamily="34" charset="0"/>
              </a:rPr>
              <a:t> et al.2018; </a:t>
            </a:r>
            <a:r>
              <a:rPr lang="en-AU" sz="3600" i="1" dirty="0" err="1">
                <a:effectLst/>
                <a:latin typeface="Arial" panose="020B0604020202020204" pitchFamily="34" charset="0"/>
              </a:rPr>
              <a:t>Sollima</a:t>
            </a:r>
            <a:r>
              <a:rPr lang="en-AU" sz="3600" i="1" dirty="0">
                <a:effectLst/>
                <a:latin typeface="Arial" panose="020B0604020202020204" pitchFamily="34" charset="0"/>
              </a:rPr>
              <a:t> et al. 2019…)</a:t>
            </a:r>
          </a:p>
          <a:p>
            <a:r>
              <a:rPr lang="en-AU" dirty="0">
                <a:latin typeface="Arial" panose="020B0604020202020204" pitchFamily="34" charset="0"/>
              </a:rPr>
              <a:t>Less work on open clusters (</a:t>
            </a:r>
            <a:r>
              <a:rPr lang="en-AU" sz="3600" dirty="0">
                <a:latin typeface="Arial" panose="020B0604020202020204" pitchFamily="34" charset="0"/>
              </a:rPr>
              <a:t> </a:t>
            </a:r>
            <a:r>
              <a:rPr lang="en-AU" sz="3600" dirty="0" err="1">
                <a:latin typeface="Arial" panose="020B0604020202020204" pitchFamily="34" charset="0"/>
              </a:rPr>
              <a:t>Loktin</a:t>
            </a:r>
            <a:r>
              <a:rPr lang="en-AU" sz="3600" dirty="0">
                <a:latin typeface="Arial" panose="020B0604020202020204" pitchFamily="34" charset="0"/>
              </a:rPr>
              <a:t> et al. 2020; Hao et al. 2022; Guilherme-Garcia et al. 2023</a:t>
            </a:r>
            <a:r>
              <a:rPr lang="en-AU" dirty="0">
                <a:latin typeface="Arial" panose="020B0604020202020204" pitchFamily="34" charset="0"/>
              </a:rPr>
              <a:t>) </a:t>
            </a:r>
            <a:endParaRPr lang="en-A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otation &amp; Clu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Data</a:t>
            </a:r>
            <a:endParaRPr dirty="0"/>
          </a:p>
        </p:txBody>
      </p:sp>
      <p:sp>
        <p:nvSpPr>
          <p:cNvPr id="156" name="Why do we care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lang="en-AU" dirty="0"/>
              <a:t>Gaia DR3</a:t>
            </a:r>
            <a:endParaRPr dirty="0"/>
          </a:p>
        </p:txBody>
      </p:sp>
      <p:sp>
        <p:nvSpPr>
          <p:cNvPr id="157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Ra, Dec</a:t>
            </a:r>
          </a:p>
          <a:p>
            <a:r>
              <a:rPr lang="en-AU" dirty="0"/>
              <a:t>Proper motions, Errors, Covariance</a:t>
            </a:r>
          </a:p>
          <a:p>
            <a:r>
              <a:rPr lang="en-AU" dirty="0"/>
              <a:t>Parallax, Distance</a:t>
            </a:r>
          </a:p>
          <a:p>
            <a:r>
              <a:rPr lang="en-AU" dirty="0"/>
              <a:t>List of known Open Clusters and their members ( </a:t>
            </a:r>
            <a:r>
              <a:rPr lang="en-AU" dirty="0" err="1"/>
              <a:t>Cantat</a:t>
            </a:r>
            <a:r>
              <a:rPr lang="en-AU" dirty="0"/>
              <a:t>-Gaudin priv. com)</a:t>
            </a:r>
          </a:p>
        </p:txBody>
      </p:sp>
    </p:spTree>
    <p:extLst>
      <p:ext uri="{BB962C8B-B14F-4D97-AF65-F5344CB8AC3E}">
        <p14:creationId xmlns:p14="http://schemas.microsoft.com/office/powerpoint/2010/main" val="11895099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Method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Recap</a:t>
            </a:r>
            <a:endParaRPr dirty="0"/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dirty="0"/>
              <a:t>Model – Simple 3D solid body defined by 3 parameters (</a:t>
            </a:r>
            <a:r>
              <a:rPr lang="en-AU" sz="3600" i="1" dirty="0" err="1"/>
              <a:t>Sollima</a:t>
            </a:r>
            <a:r>
              <a:rPr lang="en-AU" sz="3600" i="1" dirty="0"/>
              <a:t> et al. 2019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Theta [Deg] (0-360)</a:t>
            </a:r>
          </a:p>
          <a:p>
            <a:pPr lvl="2"/>
            <a:r>
              <a:rPr lang="en-AU" dirty="0"/>
              <a:t>Inclination [Deg] (0-90)</a:t>
            </a:r>
          </a:p>
          <a:p>
            <a:pPr lvl="2"/>
            <a:r>
              <a:rPr lang="en-AU" dirty="0"/>
              <a:t>Rotational velocity [km/s]</a:t>
            </a:r>
          </a:p>
          <a:p>
            <a:endParaRPr lang="en-AU" dirty="0"/>
          </a:p>
          <a:p>
            <a:r>
              <a:rPr lang="en-AU" dirty="0"/>
              <a:t>Maximise likelihood - Sampler = MCMC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Simulations</a:t>
            </a:r>
            <a:endParaRPr dirty="0"/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>
                <a:hlinkClick r:id="rId2"/>
              </a:rPr>
              <a:t>Simulated Cluster</a:t>
            </a:r>
            <a:endParaRPr lang="en-AU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66575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Simulations</a:t>
            </a:r>
            <a:endParaRPr dirty="0"/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9473B9-6525-8C72-FC1E-0CD2F789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2" y="4627567"/>
            <a:ext cx="23787235" cy="50956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38DF02-F0E9-58D5-7385-294A678EF802}"/>
              </a:ext>
            </a:extLst>
          </p:cNvPr>
          <p:cNvSpPr txBox="1"/>
          <p:nvPr/>
        </p:nvSpPr>
        <p:spPr>
          <a:xfrm>
            <a:off x="20759037" y="12806910"/>
            <a:ext cx="3138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Hughes (2023) in prep</a:t>
            </a:r>
          </a:p>
        </p:txBody>
      </p:sp>
    </p:spTree>
    <p:extLst>
      <p:ext uri="{BB962C8B-B14F-4D97-AF65-F5344CB8AC3E}">
        <p14:creationId xmlns:p14="http://schemas.microsoft.com/office/powerpoint/2010/main" val="2484131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Metho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Simulations</a:t>
            </a:r>
            <a:endParaRPr dirty="0"/>
          </a:p>
        </p:txBody>
      </p:sp>
      <p:sp>
        <p:nvSpPr>
          <p:cNvPr id="161" name="Slide bullet text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44361-4C6B-4B64-F5B5-CC558E249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37" y="3707823"/>
            <a:ext cx="19232526" cy="8796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04E93C-1071-8498-4E8B-FA30CFDA97FE}"/>
              </a:ext>
            </a:extLst>
          </p:cNvPr>
          <p:cNvSpPr txBox="1"/>
          <p:nvPr/>
        </p:nvSpPr>
        <p:spPr>
          <a:xfrm>
            <a:off x="20759037" y="12806910"/>
            <a:ext cx="3138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Hughes (2023) in prep</a:t>
            </a:r>
          </a:p>
        </p:txBody>
      </p:sp>
    </p:spTree>
    <p:extLst>
      <p:ext uri="{BB962C8B-B14F-4D97-AF65-F5344CB8AC3E}">
        <p14:creationId xmlns:p14="http://schemas.microsoft.com/office/powerpoint/2010/main" val="9330631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lobular Clus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Globular Clusters</a:t>
            </a:r>
          </a:p>
        </p:txBody>
      </p:sp>
      <p:sp>
        <p:nvSpPr>
          <p:cNvPr id="16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Gaia only compared to Gaia + additional RV’s</a:t>
            </a:r>
            <a:endParaRPr dirty="0"/>
          </a:p>
        </p:txBody>
      </p:sp>
      <p:pic>
        <p:nvPicPr>
          <p:cNvPr id="3" name="Picture 2" descr="A graph with green lines and dots&#10;&#10;Description automatically generated">
            <a:extLst>
              <a:ext uri="{FF2B5EF4-FFF2-40B4-BE49-F238E27FC236}">
                <a16:creationId xmlns:a16="http://schemas.microsoft.com/office/drawing/2014/main" id="{854718FF-C739-540A-CB4C-BAF95C1A7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2" y="3806125"/>
            <a:ext cx="15410023" cy="4736355"/>
          </a:xfrm>
          <a:prstGeom prst="rect">
            <a:avLst/>
          </a:prstGeom>
        </p:spPr>
      </p:pic>
      <p:pic>
        <p:nvPicPr>
          <p:cNvPr id="5" name="Picture 4" descr="A graph with green dots and lines&#10;&#10;Description automatically generated">
            <a:extLst>
              <a:ext uri="{FF2B5EF4-FFF2-40B4-BE49-F238E27FC236}">
                <a16:creationId xmlns:a16="http://schemas.microsoft.com/office/drawing/2014/main" id="{66285D5B-B0A1-A914-1FE6-5D0B540BE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302" y="8542479"/>
            <a:ext cx="15376383" cy="473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838D01-A53C-2001-9785-7F4B0FDF8285}"/>
              </a:ext>
            </a:extLst>
          </p:cNvPr>
          <p:cNvSpPr txBox="1"/>
          <p:nvPr/>
        </p:nvSpPr>
        <p:spPr>
          <a:xfrm>
            <a:off x="20759037" y="12806910"/>
            <a:ext cx="313868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AU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Hughes (2023) in prep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1E09-7DCC-A34D-05BF-27A7C037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Open Clusters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78E7B04-8143-CF97-7287-5548C817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8466" y="3307742"/>
            <a:ext cx="23327068" cy="10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448A5FF2-5A16-8CC2-5D6F-6E197206C87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Alessi 12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8948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294</Words>
  <Application>Microsoft Macintosh PowerPoint</Application>
  <PresentationFormat>Custom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Helvetica Neue</vt:lpstr>
      <vt:lpstr>Helvetica Neue Medium</vt:lpstr>
      <vt:lpstr>21_BasicWhite</vt:lpstr>
      <vt:lpstr>An Investigation of the Rotation of Open Clusters in Gaia DR3</vt:lpstr>
      <vt:lpstr>Rotation &amp; Clusters</vt:lpstr>
      <vt:lpstr>Data</vt:lpstr>
      <vt:lpstr>Method</vt:lpstr>
      <vt:lpstr>Simulations</vt:lpstr>
      <vt:lpstr>Simulations</vt:lpstr>
      <vt:lpstr>Simulations</vt:lpstr>
      <vt:lpstr>Globular Clusters</vt:lpstr>
      <vt:lpstr>Open Clusters</vt:lpstr>
      <vt:lpstr>Open Clusters</vt:lpstr>
      <vt:lpstr>Open Clusters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Rotation of Open Clusters in Gaia DR3</dc:title>
  <cp:lastModifiedBy>Arvind Hughes (HDR)</cp:lastModifiedBy>
  <cp:revision>5</cp:revision>
  <dcterms:modified xsi:type="dcterms:W3CDTF">2023-08-03T09:25:42Z</dcterms:modified>
</cp:coreProperties>
</file>