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/>
    <p:restoredTop sz="94704"/>
  </p:normalViewPr>
  <p:slideViewPr>
    <p:cSldViewPr snapToGrid="0">
      <p:cViewPr varScale="1">
        <p:scale>
          <a:sx n="133" d="100"/>
          <a:sy n="133" d="100"/>
        </p:scale>
        <p:origin x="5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4BCCC-E43A-614E-A436-1FB186D74850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33EF-D8D1-4F4A-BD38-21F7FEE6D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first set gives a measure of the steepness of individual volume trajectory, and  equals the slope of the random effects. </a:t>
            </a:r>
          </a:p>
          <a:p>
            <a:endParaRPr lang="en-US" baseline="0" dirty="0"/>
          </a:p>
          <a:p>
            <a:r>
              <a:rPr lang="en-US" baseline="0" dirty="0"/>
              <a:t>The second set gives information about the ventricular volume of a given individual when he or she was included in the study, defined as the distance between the observed volume and the expected volume at a given age according to the cohort fixed effects line. </a:t>
            </a:r>
          </a:p>
          <a:p>
            <a:endParaRPr lang="en-US" baseline="0" dirty="0"/>
          </a:p>
          <a:p>
            <a:r>
              <a:rPr lang="en-US" baseline="0" dirty="0"/>
              <a:t>These four measures were included in the further analysis to represent core features of individual trajectories of lateral ventricle volumes.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533EF-D8D1-4F4A-BD38-21F7FEE6DF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8094-8623-854F-9D41-8E1C31B93757}" type="datetimeFigureOut">
              <a:rPr lang="en-US" smtClean="0"/>
              <a:pPr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63C5-BACE-994A-83E4-AA805A6D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BAF8A-FDD1-486E-9010-92CDD994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" y="1098304"/>
            <a:ext cx="6037384" cy="45280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E0BF3-6832-46C2-AD1B-1D9C3B439AA2}"/>
              </a:ext>
            </a:extLst>
          </p:cNvPr>
          <p:cNvSpPr/>
          <p:nvPr/>
        </p:nvSpPr>
        <p:spPr>
          <a:xfrm>
            <a:off x="11126804" y="6403447"/>
            <a:ext cx="102944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10_rpy2_lmer_left_ventricle.pdf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651B5-A211-4A02-9A4D-B46E806840A2}"/>
              </a:ext>
            </a:extLst>
          </p:cNvPr>
          <p:cNvSpPr/>
          <p:nvPr/>
        </p:nvSpPr>
        <p:spPr>
          <a:xfrm>
            <a:off x="11126667" y="6481229"/>
            <a:ext cx="106471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10_rpy2_lmer_right_ventricle.pdf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2A41F-BFC2-4EBC-BB02-B653E8B035FD}"/>
              </a:ext>
            </a:extLst>
          </p:cNvPr>
          <p:cNvSpPr/>
          <p:nvPr/>
        </p:nvSpPr>
        <p:spPr>
          <a:xfrm>
            <a:off x="6450325" y="543027"/>
            <a:ext cx="524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/>
              <a:t>Steepness of individual volume trajectory  -   </a:t>
            </a:r>
            <a:r>
              <a:rPr lang="en-US" altLang="en-US" sz="2400" dirty="0"/>
              <a:t>b1i</a:t>
            </a:r>
            <a:endParaRPr lang="en-US" sz="2000" b="1" dirty="0">
              <a:solidFill>
                <a:srgbClr val="FF4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A79E0-F6C6-4814-91D8-507DCAE95809}"/>
              </a:ext>
            </a:extLst>
          </p:cNvPr>
          <p:cNvSpPr/>
          <p:nvPr/>
        </p:nvSpPr>
        <p:spPr>
          <a:xfrm>
            <a:off x="6442705" y="1029764"/>
            <a:ext cx="552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/>
              <a:t>Volume deviation from cohort at wave 1    -  </a:t>
            </a:r>
            <a:r>
              <a:rPr lang="en-US" altLang="en-US" sz="2400" dirty="0" err="1"/>
              <a:t>Vdev</a:t>
            </a:r>
            <a:r>
              <a:rPr lang="en-US" altLang="en-US" sz="2000" dirty="0"/>
              <a:t>  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88231-7CD1-433E-B79A-C8398F6B1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000"/>
                    </a14:imgEffect>
                    <a14:imgEffect>
                      <a14:colorTemperature colorTemp="3952"/>
                    </a14:imgEffect>
                    <a14:imgEffect>
                      <a14:saturation sat="35000"/>
                    </a14:imgEffect>
                    <a14:imgEffect>
                      <a14:brightnessContrast bright="39000"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5131" y="1913607"/>
            <a:ext cx="3485159" cy="42265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8D03BD-C89E-43DF-95D6-73066F38E4EE}"/>
              </a:ext>
            </a:extLst>
          </p:cNvPr>
          <p:cNvCxnSpPr/>
          <p:nvPr/>
        </p:nvCxnSpPr>
        <p:spPr>
          <a:xfrm>
            <a:off x="8081818" y="3649050"/>
            <a:ext cx="0" cy="19772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4D8608-8D5D-41BA-9BC2-A73788B33FCD}"/>
              </a:ext>
            </a:extLst>
          </p:cNvPr>
          <p:cNvCxnSpPr>
            <a:cxnSpLocks/>
          </p:cNvCxnSpPr>
          <p:nvPr/>
        </p:nvCxnSpPr>
        <p:spPr>
          <a:xfrm flipH="1">
            <a:off x="7961745" y="2228604"/>
            <a:ext cx="1432405" cy="144966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0F280-B117-4765-B734-3B0438F69A4B}"/>
              </a:ext>
            </a:extLst>
          </p:cNvPr>
          <p:cNvSpPr/>
          <p:nvPr/>
        </p:nvSpPr>
        <p:spPr>
          <a:xfrm>
            <a:off x="3417455" y="2161995"/>
            <a:ext cx="2189018" cy="2336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56FD1-F92B-49F3-8305-229E84C226D0}"/>
              </a:ext>
            </a:extLst>
          </p:cNvPr>
          <p:cNvCxnSpPr/>
          <p:nvPr/>
        </p:nvCxnSpPr>
        <p:spPr>
          <a:xfrm flipV="1">
            <a:off x="5606473" y="1847959"/>
            <a:ext cx="1440872" cy="31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86600-739E-4840-A48F-16490E4E986F}"/>
              </a:ext>
            </a:extLst>
          </p:cNvPr>
          <p:cNvCxnSpPr>
            <a:cxnSpLocks/>
          </p:cNvCxnSpPr>
          <p:nvPr/>
        </p:nvCxnSpPr>
        <p:spPr>
          <a:xfrm>
            <a:off x="5618760" y="4498795"/>
            <a:ext cx="1536371" cy="1650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B81300-7A5D-48E5-A892-DDAEAC2BE6B1}"/>
              </a:ext>
            </a:extLst>
          </p:cNvPr>
          <p:cNvSpPr/>
          <p:nvPr/>
        </p:nvSpPr>
        <p:spPr>
          <a:xfrm>
            <a:off x="7083948" y="1847959"/>
            <a:ext cx="3664127" cy="437803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DE5F34-7291-4213-ADBC-2AC7F3BAB597}"/>
              </a:ext>
            </a:extLst>
          </p:cNvPr>
          <p:cNvSpPr/>
          <p:nvPr/>
        </p:nvSpPr>
        <p:spPr>
          <a:xfrm>
            <a:off x="8298731" y="4390694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err="1">
                <a:solidFill>
                  <a:srgbClr val="FF0000"/>
                </a:solidFill>
              </a:rPr>
              <a:t>VdevL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A7EE33-22E4-4D1F-A1E1-224A57C6FBEE}"/>
              </a:ext>
            </a:extLst>
          </p:cNvPr>
          <p:cNvSpPr/>
          <p:nvPr/>
        </p:nvSpPr>
        <p:spPr>
          <a:xfrm>
            <a:off x="8590614" y="3245505"/>
            <a:ext cx="919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40FF"/>
                </a:solidFill>
              </a:rPr>
              <a:t>b1iL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D6285-6044-46ED-8F81-64BEE32F4AA2}"/>
              </a:ext>
            </a:extLst>
          </p:cNvPr>
          <p:cNvSpPr txBox="1"/>
          <p:nvPr/>
        </p:nvSpPr>
        <p:spPr>
          <a:xfrm>
            <a:off x="10399352" y="4913936"/>
            <a:ext cx="15394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Cohort fixed effect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1B56DC-64A1-472E-AF51-51C141542B00}"/>
              </a:ext>
            </a:extLst>
          </p:cNvPr>
          <p:cNvCxnSpPr/>
          <p:nvPr/>
        </p:nvCxnSpPr>
        <p:spPr>
          <a:xfrm>
            <a:off x="7961745" y="3732177"/>
            <a:ext cx="1440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CFF0C2-A62C-4C0C-8F6F-8C9C684CA812}"/>
              </a:ext>
            </a:extLst>
          </p:cNvPr>
          <p:cNvCxnSpPr>
            <a:cxnSpLocks/>
          </p:cNvCxnSpPr>
          <p:nvPr/>
        </p:nvCxnSpPr>
        <p:spPr>
          <a:xfrm>
            <a:off x="9402619" y="2702323"/>
            <a:ext cx="0" cy="1029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C5108D50-84E9-4532-B53F-7B7132827985}"/>
              </a:ext>
            </a:extLst>
          </p:cNvPr>
          <p:cNvSpPr/>
          <p:nvPr/>
        </p:nvSpPr>
        <p:spPr>
          <a:xfrm>
            <a:off x="8081818" y="3649050"/>
            <a:ext cx="286305" cy="1977286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A8F0C0-47A5-45BC-970D-0A24C0363109}"/>
              </a:ext>
            </a:extLst>
          </p:cNvPr>
          <p:cNvCxnSpPr>
            <a:cxnSpLocks/>
          </p:cNvCxnSpPr>
          <p:nvPr/>
        </p:nvCxnSpPr>
        <p:spPr>
          <a:xfrm flipH="1">
            <a:off x="7974033" y="2702323"/>
            <a:ext cx="1451673" cy="1029854"/>
          </a:xfrm>
          <a:prstGeom prst="line">
            <a:avLst/>
          </a:prstGeom>
          <a:ln w="762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D07F3F-20E0-BC42-B34E-BF0CA34B54E6}"/>
              </a:ext>
            </a:extLst>
          </p:cNvPr>
          <p:cNvSpPr/>
          <p:nvPr/>
        </p:nvSpPr>
        <p:spPr>
          <a:xfrm>
            <a:off x="1804267" y="5856663"/>
            <a:ext cx="380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Vol</a:t>
            </a:r>
            <a:r>
              <a:rPr lang="en-US" altLang="en-US" i="1" baseline="-25000" dirty="0" err="1"/>
              <a:t>ij</a:t>
            </a:r>
            <a:r>
              <a:rPr lang="en-US" altLang="en-US" dirty="0">
                <a:latin typeface="STIXMathJax_Main-italic"/>
              </a:rPr>
              <a:t> </a:t>
            </a:r>
            <a:r>
              <a:rPr lang="en-US" altLang="en-US" dirty="0">
                <a:latin typeface="STIXMathJax_Main"/>
              </a:rPr>
              <a:t>= </a:t>
            </a:r>
            <a:r>
              <a:rPr lang="en-US" altLang="en-US" dirty="0">
                <a:latin typeface="STIXMathJax_Main-italic"/>
              </a:rPr>
              <a:t>β</a:t>
            </a:r>
            <a:r>
              <a:rPr lang="en-US" altLang="en-US" baseline="-25000" dirty="0">
                <a:latin typeface="STIXMathJax_Main"/>
              </a:rPr>
              <a:t>0</a:t>
            </a:r>
            <a:r>
              <a:rPr lang="en-US" altLang="en-US" dirty="0">
                <a:latin typeface="STIXMathJax_Main"/>
              </a:rPr>
              <a:t> + </a:t>
            </a:r>
            <a:r>
              <a:rPr lang="en-US" altLang="en-US" dirty="0">
                <a:latin typeface="STIXMathJax_Main-italic"/>
              </a:rPr>
              <a:t>β</a:t>
            </a:r>
            <a:r>
              <a:rPr lang="en-US" altLang="en-US" baseline="-25000" dirty="0">
                <a:latin typeface="STIXMathJax_Main"/>
              </a:rPr>
              <a:t>1</a:t>
            </a:r>
            <a:r>
              <a:rPr lang="en-US" altLang="en-US" dirty="0">
                <a:latin typeface="STIXMathJax_Main"/>
              </a:rPr>
              <a:t> </a:t>
            </a:r>
            <a:r>
              <a:rPr lang="en-US" altLang="en-US" dirty="0" err="1"/>
              <a:t>Age</a:t>
            </a:r>
            <a:r>
              <a:rPr lang="en-US" altLang="en-US" i="1" baseline="-25000" dirty="0" err="1"/>
              <a:t>ij</a:t>
            </a:r>
            <a:r>
              <a:rPr lang="en-US" altLang="en-US" dirty="0">
                <a:latin typeface="STIXMathJax_Main-italic"/>
              </a:rPr>
              <a:t> </a:t>
            </a:r>
            <a:r>
              <a:rPr lang="en-US" altLang="en-US" dirty="0">
                <a:latin typeface="STIXMathJax_Main"/>
              </a:rPr>
              <a:t>+ (</a:t>
            </a:r>
            <a:r>
              <a:rPr lang="en-US" altLang="en-US" dirty="0">
                <a:latin typeface="STIXMathJax_Main-italic"/>
              </a:rPr>
              <a:t>b</a:t>
            </a:r>
            <a:r>
              <a:rPr lang="en-US" altLang="en-US" baseline="-25000" dirty="0">
                <a:latin typeface="STIXMathJax_Main"/>
              </a:rPr>
              <a:t>0</a:t>
            </a:r>
            <a:r>
              <a:rPr lang="en-US" altLang="en-US" i="1" baseline="-25000" dirty="0"/>
              <a:t>i</a:t>
            </a:r>
            <a:r>
              <a:rPr lang="en-US" altLang="en-US" dirty="0">
                <a:latin typeface="STIXMathJax_Main-italic"/>
              </a:rPr>
              <a:t> </a:t>
            </a:r>
            <a:r>
              <a:rPr lang="en-US" altLang="en-US" dirty="0">
                <a:latin typeface="STIXMathJax_Main"/>
              </a:rPr>
              <a:t>+ </a:t>
            </a:r>
            <a:r>
              <a:rPr lang="en-US" altLang="en-US" dirty="0">
                <a:latin typeface="STIXMathJax_Main-italic"/>
              </a:rPr>
              <a:t>b</a:t>
            </a:r>
            <a:r>
              <a:rPr lang="en-US" altLang="en-US" baseline="-25000" dirty="0">
                <a:latin typeface="STIXMathJax_Main"/>
              </a:rPr>
              <a:t>1</a:t>
            </a:r>
            <a:r>
              <a:rPr lang="en-US" altLang="en-US" i="1" baseline="-25000" dirty="0"/>
              <a:t>i</a:t>
            </a:r>
            <a:r>
              <a:rPr lang="en-US" altLang="en-US" dirty="0">
                <a:latin typeface="STIXMathJax_Main-italic"/>
              </a:rPr>
              <a:t> </a:t>
            </a:r>
            <a:r>
              <a:rPr lang="en-US" altLang="en-US" dirty="0" err="1"/>
              <a:t>Age</a:t>
            </a:r>
            <a:r>
              <a:rPr lang="en-US" altLang="en-US" i="1" baseline="-25000" dirty="0" err="1"/>
              <a:t>ij</a:t>
            </a:r>
            <a:r>
              <a:rPr lang="en-US" altLang="en-US" dirty="0">
                <a:latin typeface="STIXMathJax_Main"/>
              </a:rPr>
              <a:t>) + </a:t>
            </a:r>
            <a:r>
              <a:rPr lang="en-US" altLang="en-US" dirty="0">
                <a:latin typeface="STIXMathJax_Main-italic"/>
              </a:rPr>
              <a:t>ϵ</a:t>
            </a:r>
            <a:r>
              <a:rPr lang="en-US" altLang="en-US" i="1" baseline="-25000" dirty="0" err="1"/>
              <a:t>ij</a:t>
            </a:r>
            <a:endParaRPr lang="en-US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8382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STIXMathJax_Main</vt:lpstr>
      <vt:lpstr>STIXMathJax_Main-italic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Arvid Lundervold</cp:lastModifiedBy>
  <cp:revision>1</cp:revision>
  <dcterms:modified xsi:type="dcterms:W3CDTF">2019-02-10T18:58:13Z</dcterms:modified>
</cp:coreProperties>
</file>